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B1F24-CD28-43B0-8FEF-A06B51CC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D864A-D8A4-4065-BD82-B260CF389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DAAC4-E130-4707-964D-80515E9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65D2B-9B10-4B62-A7E0-BB3DEF93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B762D-7BEA-4A60-A639-C540FD46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5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7A012-492C-4556-85D0-3D0F43F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D3D25-1020-4A61-8AA0-D33977044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1762-F4B7-499B-8B8F-38B93F9A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D7F6D-5260-4443-A6C9-C87ECAA9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6DDCF-EB7A-4E07-AED0-14C5DE94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4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C6847F-2B52-4382-8567-0778B33B8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E55D98-59B2-4FB3-8269-575740FBD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F22F0-CCCD-4E83-9B46-54B112F7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14B00-4333-41F9-B31E-4189B21F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804F4-C0C5-4BA2-B60F-FEB17AC0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943A-D57D-4BA9-8F4F-8D1E6600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89824-46EA-4363-8191-23D21A2A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1A150-ED91-4DEE-A3A4-C26C1839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FF470-DB9A-4F98-B9C8-07D4D2D1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65836-6134-472F-B6DC-D2715013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201CC-D13D-4D6E-854A-EABCD9ED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CE0D6-E071-4887-AA80-774C16A8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BE53F-27CA-4161-AC66-79E5E831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89EB1-439E-4A15-A763-A3838E35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EC42A-AF60-4FFB-9A05-8C73E4FF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7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750A-714F-41B6-99B6-EF8CC62D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6525B-0FDD-43A3-A55D-33590B399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0FA04-3185-4691-9CB3-BF714CCA1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FE558-06E7-4AD0-B6E3-225FF5DE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24B0D-7003-41E6-BE90-A22CA78B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23F4B-9F4A-4547-82FA-542D01EF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A4DBC-ABB6-4B8A-A722-37A9D7AB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5A319-9313-49FB-B1FC-38A062307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9FE02E-9109-494B-A913-60935EF5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1B6C67-84F8-487E-8E2E-BF6D0A058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1A8225-98E6-41AD-854E-46A185461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F19E4-AA8A-4185-83F0-EA2BBB30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0821B-6DF7-4229-9081-758013E0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A0058C-BAA7-479E-8509-DA9E3C39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81204-EF72-4D18-907C-051CE405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D80C27-F11C-40B7-AC25-82CE24CA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B945D2-0086-4921-B4A2-F14F8A2C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C96F52-36E6-458B-AB64-57CBEC2C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42749-9470-46BD-AC5B-F9918450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11389C-D8B6-42BB-8424-7C59B7F7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B2D3B-B922-4B39-A617-070F4B75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9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0CACA-AE47-4CDE-BAAE-C9131D9E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800BA-597D-4E80-85D8-22EE30C6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037B4-05B8-4EB1-A517-7DEBE6523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C4344-023A-4568-BF3B-6808A07F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F94FE-6CC8-471C-837A-194D13E5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91562-62E6-45D0-A410-B1048A52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FECC6-F91D-424E-8E41-E1C59244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D84250-BD4F-4EFD-8032-AFE454A8C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76FEE-EBE9-4B4B-AEC8-BA056FEB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6E012-ED0D-45FE-B65E-8D02507B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4BA1E-87F7-4421-95CE-7F26FBBF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EAB23-01DA-42FE-A960-96B1124E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6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E55034-78FD-4DEA-A26F-E68C90B6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50267-A8F8-47DE-B564-5ABE4561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2518F-6844-44DF-A5B7-91581E39E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0D63-3FAC-4037-99C8-E7479098E5AA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69593-87DE-493F-A0C2-0B117BE88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CA087-AE36-491B-897C-5816212F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F36A8-101A-4943-BD0F-B1A3F23AD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5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DEA60-2EA7-498D-A14E-59BB6DBF8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3066" y="-230817"/>
            <a:ext cx="7830107" cy="1787694"/>
          </a:xfrm>
        </p:spPr>
        <p:txBody>
          <a:bodyPr>
            <a:normAutofit fontScale="90000"/>
          </a:bodyPr>
          <a:lstStyle/>
          <a:p>
            <a:br>
              <a:rPr lang="en-US" altLang="zh-CN" sz="6700"/>
            </a:br>
            <a:r>
              <a:rPr lang="en-US" altLang="zh-CN" sz="2000" b="1" i="0" err="1">
                <a:solidFill>
                  <a:srgbClr val="000000"/>
                </a:solidFill>
                <a:effectLst/>
                <a:latin typeface="LinBiolinumTB"/>
              </a:rPr>
              <a:t>Spatio</a:t>
            </a:r>
            <a:r>
              <a:rPr lang="en-US" altLang="zh-CN" sz="2000" b="1" i="0">
                <a:solidFill>
                  <a:srgbClr val="000000"/>
                </a:solidFill>
                <a:effectLst/>
                <a:latin typeface="LinBiolinumTB"/>
              </a:rPr>
              <a:t>-Temporal Dual Graph Attention Network for query-POI Matching</a:t>
            </a:r>
            <a:r>
              <a:rPr lang="en-US" altLang="zh-CN" sz="6700"/>
              <a:t>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937AF8-382D-473B-BD0F-0B65C8FD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1" y="1682248"/>
            <a:ext cx="5853089" cy="42967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194C55-8308-4C10-9369-4F4504E5FEDB}"/>
              </a:ext>
            </a:extLst>
          </p:cNvPr>
          <p:cNvSpPr txBox="1"/>
          <p:nvPr/>
        </p:nvSpPr>
        <p:spPr>
          <a:xfrm>
            <a:off x="182880" y="138176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POI:</a:t>
            </a:r>
            <a:r>
              <a:rPr lang="zh-CN" altLang="en-US"/>
              <a:t> </a:t>
            </a:r>
            <a:r>
              <a:rPr lang="en-US" altLang="zh-CN"/>
              <a:t>Point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Interest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36A816-08EA-4A64-B814-27A3EDE2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79" y="3651974"/>
            <a:ext cx="6372252" cy="26472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F42F85A-9E63-4D69-B473-BF5E7A57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20" y="1019810"/>
            <a:ext cx="59340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6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7A5F456-53CB-4079-9EE4-BDE0A905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5" y="-102050"/>
            <a:ext cx="6688773" cy="70621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7E63B5-58DC-422C-8C65-C3C72E76B008}"/>
              </a:ext>
            </a:extLst>
          </p:cNvPr>
          <p:cNvSpPr txBox="1"/>
          <p:nvPr/>
        </p:nvSpPr>
        <p:spPr>
          <a:xfrm>
            <a:off x="116037" y="850231"/>
            <a:ext cx="4597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>
                <a:solidFill>
                  <a:srgbClr val="000000"/>
                </a:solidFill>
                <a:effectLst/>
                <a:latin typeface="LinLibertineT"/>
              </a:rPr>
              <a:t>Definition 1. </a:t>
            </a:r>
            <a:r>
              <a:rPr lang="en-US" altLang="zh-CN" sz="1600" b="1" i="1">
                <a:solidFill>
                  <a:srgbClr val="000000"/>
                </a:solidFill>
                <a:effectLst/>
                <a:latin typeface="LinLibertineTBI"/>
              </a:rPr>
              <a:t>Map query event</a:t>
            </a:r>
            <a:r>
              <a:rPr lang="en-US" altLang="zh-CN" sz="1600" b="0" i="1">
                <a:solidFill>
                  <a:srgbClr val="000000"/>
                </a:solidFill>
                <a:effectLst/>
                <a:latin typeface="LinLibertineTI"/>
              </a:rPr>
              <a:t>. A map query event is dened as a 4-tuple </a:t>
            </a:r>
            <a:r>
              <a:rPr lang="zh-CN" altLang="en-US" sz="1600" b="0" i="1">
                <a:solidFill>
                  <a:srgbClr val="000000"/>
                </a:solidFill>
                <a:effectLst/>
                <a:latin typeface="LibertineMathMI"/>
              </a:rPr>
              <a:t>𝑚𝑞 </a:t>
            </a:r>
            <a:r>
              <a:rPr lang="en-US" altLang="zh-CN" sz="1600" b="0" i="0">
                <a:solidFill>
                  <a:srgbClr val="000000"/>
                </a:solidFill>
                <a:effectLst/>
                <a:latin typeface="LinLibertineT"/>
              </a:rPr>
              <a:t>= </a:t>
            </a:r>
            <a:r>
              <a:rPr lang="en-US" altLang="zh-CN" sz="1600" b="0" i="0">
                <a:solidFill>
                  <a:srgbClr val="000000"/>
                </a:solidFill>
                <a:effectLst/>
                <a:latin typeface="txsys"/>
              </a:rPr>
              <a:t>{</a:t>
            </a:r>
            <a:r>
              <a:rPr lang="zh-CN" altLang="en-US" sz="1600" b="0" i="1">
                <a:solidFill>
                  <a:srgbClr val="000000"/>
                </a:solidFill>
                <a:effectLst/>
                <a:latin typeface="LibertineMathMI"/>
              </a:rPr>
              <a:t>𝑢</a:t>
            </a:r>
            <a:r>
              <a:rPr lang="en-US" altLang="zh-CN" sz="1600" b="0" i="1">
                <a:solidFill>
                  <a:srgbClr val="000000"/>
                </a:solidFill>
                <a:effectLst/>
                <a:latin typeface="LibertineMathMI"/>
              </a:rPr>
              <a:t>, </a:t>
            </a:r>
            <a:r>
              <a:rPr lang="zh-CN" altLang="en-US" sz="1600" b="0" i="1">
                <a:solidFill>
                  <a:srgbClr val="000000"/>
                </a:solidFill>
                <a:effectLst/>
                <a:latin typeface="LibertineMathMI"/>
              </a:rPr>
              <a:t>𝜏</a:t>
            </a:r>
            <a:r>
              <a:rPr lang="en-US" altLang="zh-CN" sz="1600" b="0" i="1">
                <a:solidFill>
                  <a:srgbClr val="000000"/>
                </a:solidFill>
                <a:effectLst/>
                <a:latin typeface="LibertineMathMI"/>
              </a:rPr>
              <a:t>, </a:t>
            </a:r>
            <a:r>
              <a:rPr lang="zh-CN" altLang="en-US" sz="1600" b="0" i="1">
                <a:solidFill>
                  <a:srgbClr val="000000"/>
                </a:solidFill>
                <a:effectLst/>
                <a:latin typeface="LibertineMathMI"/>
              </a:rPr>
              <a:t>𝑞</a:t>
            </a:r>
            <a:r>
              <a:rPr lang="en-US" altLang="zh-CN" sz="1600" b="0" i="1">
                <a:solidFill>
                  <a:srgbClr val="000000"/>
                </a:solidFill>
                <a:effectLst/>
                <a:latin typeface="LibertineMathMI"/>
              </a:rPr>
              <a:t>, </a:t>
            </a:r>
            <a:r>
              <a:rPr lang="zh-CN" altLang="en-US" sz="1600" b="0" i="1">
                <a:solidFill>
                  <a:srgbClr val="000000"/>
                </a:solidFill>
                <a:effectLst/>
                <a:latin typeface="LibertineMathMI"/>
              </a:rPr>
              <a:t>𝑝</a:t>
            </a:r>
            <a:r>
              <a:rPr lang="en-US" altLang="zh-CN" sz="1600">
                <a:solidFill>
                  <a:srgbClr val="000000"/>
                </a:solidFill>
                <a:latin typeface="txsys"/>
              </a:rPr>
              <a:t>}</a:t>
            </a:r>
            <a:r>
              <a:rPr lang="en-US" altLang="zh-CN" sz="1600" b="0" i="1">
                <a:solidFill>
                  <a:srgbClr val="000000"/>
                </a:solidFill>
                <a:effectLst/>
                <a:latin typeface="LinLibertineTI"/>
              </a:rPr>
              <a:t>, </a:t>
            </a:r>
          </a:p>
          <a:p>
            <a:r>
              <a:rPr lang="en-US" altLang="zh-CN" sz="1600" i="1">
                <a:solidFill>
                  <a:srgbClr val="000000"/>
                </a:solidFill>
                <a:latin typeface="LinLibertineTI"/>
              </a:rPr>
              <a:t>u user       </a:t>
            </a:r>
            <a:r>
              <a:rPr lang="zh-CN" altLang="en-US" sz="1600" b="0" i="1">
                <a:solidFill>
                  <a:srgbClr val="000000"/>
                </a:solidFill>
                <a:effectLst/>
                <a:latin typeface="LibertineMathMI"/>
              </a:rPr>
              <a:t>𝜏 </a:t>
            </a:r>
            <a:r>
              <a:rPr lang="en-US" altLang="zh-CN" sz="1600" i="1">
                <a:solidFill>
                  <a:srgbClr val="000000"/>
                </a:solidFill>
                <a:latin typeface="LibertineMathMI"/>
              </a:rPr>
              <a:t> </a:t>
            </a:r>
            <a:r>
              <a:rPr lang="en-US" altLang="zh-CN" sz="1600" b="0" i="1">
                <a:solidFill>
                  <a:srgbClr val="000000"/>
                </a:solidFill>
                <a:effectLst/>
                <a:latin typeface="LinLibertineTI"/>
              </a:rPr>
              <a:t>time slot    q query     p clicked POI</a:t>
            </a:r>
            <a:endParaRPr lang="zh-CN" altLang="en-US" sz="160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7621B43-A102-4C65-A414-463ABF736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317"/>
            <a:ext cx="4794170" cy="126115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26CBA36-418A-4E9C-8A9F-2D4594ECD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7458"/>
            <a:ext cx="4909351" cy="4758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479D747-46CF-4E72-AD3C-D02DF6A07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11" y="4912735"/>
            <a:ext cx="3371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4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9809C28-479A-4894-ACF2-118FEDDBF8F1}"/>
              </a:ext>
            </a:extLst>
          </p:cNvPr>
          <p:cNvSpPr txBox="1"/>
          <p:nvPr/>
        </p:nvSpPr>
        <p:spPr>
          <a:xfrm>
            <a:off x="846763" y="52170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>
                <a:solidFill>
                  <a:srgbClr val="000000"/>
                </a:solidFill>
                <a:effectLst/>
                <a:latin typeface="LinBiolinumTI"/>
              </a:rPr>
              <a:t>Generic query-POI graph attention</a:t>
            </a:r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EC2044-DE29-4958-B43D-DE5357B0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18" y="2179991"/>
            <a:ext cx="3352800" cy="8858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7098347-CA10-4E81-8678-320435F515B5}"/>
              </a:ext>
            </a:extLst>
          </p:cNvPr>
          <p:cNvSpPr txBox="1"/>
          <p:nvPr/>
        </p:nvSpPr>
        <p:spPr>
          <a:xfrm>
            <a:off x="1059737" y="4472490"/>
            <a:ext cx="3994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1">
                <a:solidFill>
                  <a:srgbClr val="000000"/>
                </a:solidFill>
                <a:effectLst/>
                <a:latin typeface="LibertineMathMI"/>
              </a:rPr>
              <a:t>Attention weights are determined by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LinLibertineT"/>
              </a:rPr>
              <a:t> both static semantic similarities and geographical correlations.</a:t>
            </a:r>
            <a:br>
              <a:rPr lang="en-US" altLang="zh-CN"/>
            </a:br>
            <a:br>
              <a:rPr lang="zh-CN" altLang="en-US"/>
            </a:br>
            <a:br>
              <a:rPr lang="en-US" altLang="zh-CN"/>
            </a:br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A8ED672-2A00-476F-9D0F-75895BBDDDD0}"/>
              </a:ext>
            </a:extLst>
          </p:cNvPr>
          <p:cNvCxnSpPr>
            <a:cxnSpLocks/>
          </p:cNvCxnSpPr>
          <p:nvPr/>
        </p:nvCxnSpPr>
        <p:spPr>
          <a:xfrm>
            <a:off x="5948218" y="360218"/>
            <a:ext cx="0" cy="5717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9FC7366E-FB36-4027-95FD-1541686F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50" y="1302828"/>
            <a:ext cx="2486025" cy="26193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108A06F-A2A6-4F93-A8B8-4C01F5000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62" y="1284640"/>
            <a:ext cx="3648075" cy="26765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E02DBBA-1C6E-448F-B827-ECB3A774DFDC}"/>
              </a:ext>
            </a:extLst>
          </p:cNvPr>
          <p:cNvSpPr txBox="1"/>
          <p:nvPr/>
        </p:nvSpPr>
        <p:spPr>
          <a:xfrm>
            <a:off x="6460116" y="521708"/>
            <a:ext cx="5353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rgbClr val="000000"/>
                </a:solidFill>
                <a:latin typeface="LinBiolinumTI"/>
              </a:rPr>
              <a:t>User-specific query-POI graph attention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7B74CB8-E05B-4BCB-B397-8C7DAC07D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62" y="4558086"/>
            <a:ext cx="2877110" cy="114074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32AA785-7AE5-45D2-8159-65AD5BA54B59}"/>
              </a:ext>
            </a:extLst>
          </p:cNvPr>
          <p:cNvSpPr txBox="1"/>
          <p:nvPr/>
        </p:nvSpPr>
        <p:spPr>
          <a:xfrm>
            <a:off x="6941283" y="4064001"/>
            <a:ext cx="23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ARMA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7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9809C28-479A-4894-ACF2-118FEDDBF8F1}"/>
              </a:ext>
            </a:extLst>
          </p:cNvPr>
          <p:cNvSpPr txBox="1"/>
          <p:nvPr/>
        </p:nvSpPr>
        <p:spPr>
          <a:xfrm>
            <a:off x="846763" y="52170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>
                <a:solidFill>
                  <a:srgbClr val="000000"/>
                </a:solidFill>
                <a:effectLst/>
                <a:latin typeface="LinBiolinumTI"/>
              </a:rPr>
              <a:t>Generic query-POI graph attention</a:t>
            </a:r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EC2044-DE29-4958-B43D-DE5357B0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18" y="2179991"/>
            <a:ext cx="3352800" cy="8858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7098347-CA10-4E81-8678-320435F515B5}"/>
              </a:ext>
            </a:extLst>
          </p:cNvPr>
          <p:cNvSpPr txBox="1"/>
          <p:nvPr/>
        </p:nvSpPr>
        <p:spPr>
          <a:xfrm>
            <a:off x="1059737" y="4472490"/>
            <a:ext cx="3994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1">
                <a:solidFill>
                  <a:srgbClr val="000000"/>
                </a:solidFill>
                <a:effectLst/>
                <a:latin typeface="LibertineMathMI"/>
              </a:rPr>
              <a:t>Attention weights are determined by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LinLibertineT"/>
              </a:rPr>
              <a:t> both static semantic similarities and geographical correlations.</a:t>
            </a:r>
            <a:br>
              <a:rPr lang="en-US" altLang="zh-CN"/>
            </a:br>
            <a:br>
              <a:rPr lang="zh-CN" altLang="en-US"/>
            </a:br>
            <a:br>
              <a:rPr lang="en-US" altLang="zh-CN"/>
            </a:br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A8ED672-2A00-476F-9D0F-75895BBDDDD0}"/>
              </a:ext>
            </a:extLst>
          </p:cNvPr>
          <p:cNvCxnSpPr>
            <a:cxnSpLocks/>
          </p:cNvCxnSpPr>
          <p:nvPr/>
        </p:nvCxnSpPr>
        <p:spPr>
          <a:xfrm>
            <a:off x="5948218" y="360218"/>
            <a:ext cx="0" cy="5717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9FC7366E-FB36-4027-95FD-1541686F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50" y="1302828"/>
            <a:ext cx="2486025" cy="26193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108A06F-A2A6-4F93-A8B8-4C01F5000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62" y="1284640"/>
            <a:ext cx="3648075" cy="26765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E02DBBA-1C6E-448F-B827-ECB3A774DFDC}"/>
              </a:ext>
            </a:extLst>
          </p:cNvPr>
          <p:cNvSpPr txBox="1"/>
          <p:nvPr/>
        </p:nvSpPr>
        <p:spPr>
          <a:xfrm>
            <a:off x="6460116" y="521708"/>
            <a:ext cx="5353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rgbClr val="000000"/>
                </a:solidFill>
                <a:latin typeface="LinBiolinumTI"/>
              </a:rPr>
              <a:t>User-specific query-POI graph attention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39CF09-8E54-4882-9F8C-1A0773860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887" y="4124827"/>
            <a:ext cx="3371850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E4F477-4B72-4CFF-B928-707482D93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686" y="4820152"/>
            <a:ext cx="3248025" cy="704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8ABE3F-A783-47CE-95BA-777FAB69AA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686" y="5631295"/>
            <a:ext cx="3905250" cy="5238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38E5A0F-E344-414C-9362-C306E7A673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0686" y="6155170"/>
            <a:ext cx="49244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5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8C55B9-1054-4EEC-A35E-3E0C7593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007" y="436130"/>
            <a:ext cx="4171950" cy="1733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6BB37D-928E-4E34-B825-DF805943B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33" y="83127"/>
            <a:ext cx="723900" cy="1247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0428EF-D74D-4C3F-A8B9-9C8EBFEA5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11" y="974724"/>
            <a:ext cx="4723670" cy="53891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EF6CA5-810F-4A5B-BC99-91DA9039C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007" y="3105150"/>
            <a:ext cx="4000500" cy="6477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90C1012-BEA2-4819-9C24-30548EE9C3C0}"/>
              </a:ext>
            </a:extLst>
          </p:cNvPr>
          <p:cNvSpPr txBox="1"/>
          <p:nvPr/>
        </p:nvSpPr>
        <p:spPr>
          <a:xfrm>
            <a:off x="683491" y="83127"/>
            <a:ext cx="389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rgbClr val="000000"/>
                </a:solidFill>
                <a:latin typeface="LinBiolinumTI"/>
              </a:rPr>
              <a:t>Fusion Block</a:t>
            </a:r>
            <a:endParaRPr lang="zh-CN" altLang="en-US" sz="2400" i="1">
              <a:solidFill>
                <a:srgbClr val="000000"/>
              </a:solidFill>
              <a:latin typeface="LinBiolinumTI"/>
            </a:endParaRPr>
          </a:p>
        </p:txBody>
      </p:sp>
    </p:spTree>
    <p:extLst>
      <p:ext uri="{BB962C8B-B14F-4D97-AF65-F5344CB8AC3E}">
        <p14:creationId xmlns:p14="http://schemas.microsoft.com/office/powerpoint/2010/main" val="83056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A5FE79-44B0-40F5-95BB-F3CC645D7A62}"/>
              </a:ext>
            </a:extLst>
          </p:cNvPr>
          <p:cNvSpPr txBox="1"/>
          <p:nvPr/>
        </p:nvSpPr>
        <p:spPr>
          <a:xfrm>
            <a:off x="942108" y="600363"/>
            <a:ext cx="474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rgbClr val="000000"/>
                </a:solidFill>
                <a:latin typeface="LinBiolinumTI"/>
              </a:rPr>
              <a:t>Evaluation Matrics</a:t>
            </a:r>
            <a:endParaRPr lang="zh-CN" altLang="en-US" sz="2400" i="1">
              <a:solidFill>
                <a:srgbClr val="000000"/>
              </a:solidFill>
              <a:latin typeface="LinBiolinumT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15D0EF-7555-48D9-8F9A-5207C981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8" y="1497446"/>
            <a:ext cx="2609850" cy="685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74F29D-CE22-4E36-A35E-DCE267D4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8" y="2261476"/>
            <a:ext cx="3333750" cy="7143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DC1E86-FAAA-441B-923D-4F6ED7CD7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0321"/>
            <a:ext cx="12192000" cy="30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107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LibertineMathMI</vt:lpstr>
      <vt:lpstr>LinBiolinumTB</vt:lpstr>
      <vt:lpstr>LinBiolinumTI</vt:lpstr>
      <vt:lpstr>LinLibertineT</vt:lpstr>
      <vt:lpstr>LinLibertineTBI</vt:lpstr>
      <vt:lpstr>LinLibertineTI</vt:lpstr>
      <vt:lpstr>txsys</vt:lpstr>
      <vt:lpstr>等线</vt:lpstr>
      <vt:lpstr>等线 Light</vt:lpstr>
      <vt:lpstr>Arial</vt:lpstr>
      <vt:lpstr>Office 主题​​</vt:lpstr>
      <vt:lpstr> Spatio-Temporal Dual Graph Attention Network for query-POI Matching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Spatio-Temporal Dual Graph Attention Network for query-POI Matching</dc:title>
  <dc:creator>航晨</dc:creator>
  <cp:lastModifiedBy> </cp:lastModifiedBy>
  <cp:revision>10</cp:revision>
  <dcterms:created xsi:type="dcterms:W3CDTF">2020-08-07T02:33:03Z</dcterms:created>
  <dcterms:modified xsi:type="dcterms:W3CDTF">2020-08-07T04:52:13Z</dcterms:modified>
</cp:coreProperties>
</file>