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2" r:id="rId4"/>
    <p:sldId id="257" r:id="rId5"/>
    <p:sldId id="258" r:id="rId6"/>
    <p:sldId id="259"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255"/>
  </p:normalViewPr>
  <p:slideViewPr>
    <p:cSldViewPr snapToGrid="0" snapToObjects="1">
      <p:cViewPr>
        <p:scale>
          <a:sx n="97" d="100"/>
          <a:sy n="97"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49F54F-2FFA-3446-B4BD-2D605EB1FA07}"/>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2AF18407-19A6-584F-A877-E6B98014E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FAEB62F-1998-D748-AFE4-5684A965A315}"/>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5" name="页脚占位符 4">
            <a:extLst>
              <a:ext uri="{FF2B5EF4-FFF2-40B4-BE49-F238E27FC236}">
                <a16:creationId xmlns:a16="http://schemas.microsoft.com/office/drawing/2014/main" id="{CD582A80-2120-3545-95C8-1D96702D820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374183-76A9-664D-802E-E3A58CC75495}"/>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34353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F8247-060D-1446-B759-12446BE6A6F8}"/>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FCE92DB-70C1-074D-AC08-833085719E9A}"/>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E15644C-8DB3-0D45-989C-7834B04868EA}"/>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5" name="页脚占位符 4">
            <a:extLst>
              <a:ext uri="{FF2B5EF4-FFF2-40B4-BE49-F238E27FC236}">
                <a16:creationId xmlns:a16="http://schemas.microsoft.com/office/drawing/2014/main" id="{84ED3973-EEC3-6040-982E-2E8C55B04335}"/>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382CC3A-162A-E24C-A053-05662A6F8355}"/>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2016127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D6B7B74-35DA-B740-98A6-8FFF28B3789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9F791FE-FE78-7145-AC69-9E982186CA22}"/>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5B9FD71C-E7E4-3A4F-A893-8C25B521EACA}"/>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5" name="页脚占位符 4">
            <a:extLst>
              <a:ext uri="{FF2B5EF4-FFF2-40B4-BE49-F238E27FC236}">
                <a16:creationId xmlns:a16="http://schemas.microsoft.com/office/drawing/2014/main" id="{AD6212AA-2859-FA41-A76D-14EBD77D697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0A6E486-B329-1D4F-8C4E-09A07A2D1CE3}"/>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2514168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CCBFFC-637D-AA4A-8185-7C7EC3CCDEA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E23A474-5FC4-C040-AD8E-E0EAFE2B28DD}"/>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6D421B1-835B-CE45-8699-BE4739835B9D}"/>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5" name="页脚占位符 4">
            <a:extLst>
              <a:ext uri="{FF2B5EF4-FFF2-40B4-BE49-F238E27FC236}">
                <a16:creationId xmlns:a16="http://schemas.microsoft.com/office/drawing/2014/main" id="{EBCEC1CB-95F5-4E42-AA26-3CAF63949FD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3D6203A-04C4-F642-959D-06AF2D8F2449}"/>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1528551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1566C1-2243-4441-BE72-ED22AF42E3B8}"/>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7F874B5-CD7C-4841-B4A7-CBC688058D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B42318C-6398-9F46-9D0E-A01452A53145}"/>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5" name="页脚占位符 4">
            <a:extLst>
              <a:ext uri="{FF2B5EF4-FFF2-40B4-BE49-F238E27FC236}">
                <a16:creationId xmlns:a16="http://schemas.microsoft.com/office/drawing/2014/main" id="{52D83B41-9473-3840-B739-0C27733099F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A1D8088-58DF-6542-B757-357D08EA74B8}"/>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2036976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4D98A-E696-3E4C-81C5-8D00D9D0D200}"/>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6981D71-F758-6040-8F0F-24F736BE8A2F}"/>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8B05C2F9-7C96-D04E-94BC-0D1F26E57155}"/>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461B8B3-14AC-0248-99B6-CAB899072005}"/>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6" name="页脚占位符 5">
            <a:extLst>
              <a:ext uri="{FF2B5EF4-FFF2-40B4-BE49-F238E27FC236}">
                <a16:creationId xmlns:a16="http://schemas.microsoft.com/office/drawing/2014/main" id="{923E486E-A7E0-574C-9AE9-C00FF5E8614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591506E-BBC8-6343-95D4-9AA0482F7BE8}"/>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29656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AD815-8072-2D4F-A7AC-FF37C4B5F806}"/>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70A10B2-4750-C64A-9C44-13DDEF0FD2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C263CA66-0B08-6846-BDF5-BFAB9A32FC2D}"/>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8CEF948A-C6B2-4D4D-8CD0-235FFC4A31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E77D836A-F2A4-204C-BC7C-C12A86446E7A}"/>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4D2C0885-D934-3748-9544-16242F03E682}"/>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8" name="页脚占位符 7">
            <a:extLst>
              <a:ext uri="{FF2B5EF4-FFF2-40B4-BE49-F238E27FC236}">
                <a16:creationId xmlns:a16="http://schemas.microsoft.com/office/drawing/2014/main" id="{8FFD27BE-35C2-7B4A-A2DB-3E6C9AF82FF7}"/>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27B064C-E833-EC44-818F-634203B27EC1}"/>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2837490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3A07C-2F05-8C44-B61D-D76B617193FD}"/>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B5C9870C-1004-F547-9F24-6D88250873E6}"/>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4" name="页脚占位符 3">
            <a:extLst>
              <a:ext uri="{FF2B5EF4-FFF2-40B4-BE49-F238E27FC236}">
                <a16:creationId xmlns:a16="http://schemas.microsoft.com/office/drawing/2014/main" id="{10D542F2-9E98-4D41-A08E-C13C074CF6D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A92B7A5F-D7B3-8342-BB02-2007BE0D035B}"/>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297891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E5E5CF-6723-2241-BE8A-2909AB5A730A}"/>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3" name="页脚占位符 2">
            <a:extLst>
              <a:ext uri="{FF2B5EF4-FFF2-40B4-BE49-F238E27FC236}">
                <a16:creationId xmlns:a16="http://schemas.microsoft.com/office/drawing/2014/main" id="{04EBE8AB-C522-A143-A754-7A407DEFBF3B}"/>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4C3D17E-C709-4B43-98EE-BA268D7C4319}"/>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98875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A630E5-201E-0A47-9820-3CFEC776E4C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3D31E15-12B5-884C-AD2E-0AD4801149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62F61A7F-CB4B-7143-A7AB-338BB199DA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9347C26-EB2F-3243-BC62-5EDB803D6916}"/>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6" name="页脚占位符 5">
            <a:extLst>
              <a:ext uri="{FF2B5EF4-FFF2-40B4-BE49-F238E27FC236}">
                <a16:creationId xmlns:a16="http://schemas.microsoft.com/office/drawing/2014/main" id="{A3FE3623-410C-EA43-BE00-74BCDCC99BB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B881FB3-903E-C94E-BAEE-7FDF6455E003}"/>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262641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6DBC25-62DE-A347-BA75-1053C35AF2D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ABFA184-07D8-C84C-919D-8848B9B2E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3F3601F3-42F7-9E4D-92C1-53DE8F1AE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002ED9C5-1EC3-0945-93A6-CE1C6ED7E100}"/>
              </a:ext>
            </a:extLst>
          </p:cNvPr>
          <p:cNvSpPr>
            <a:spLocks noGrp="1"/>
          </p:cNvSpPr>
          <p:nvPr>
            <p:ph type="dt" sz="half" idx="10"/>
          </p:nvPr>
        </p:nvSpPr>
        <p:spPr/>
        <p:txBody>
          <a:bodyPr/>
          <a:lstStyle/>
          <a:p>
            <a:fld id="{D3E2B4AA-89E0-0A48-93E1-256C987517C1}" type="datetimeFigureOut">
              <a:rPr kumimoji="1" lang="zh-CN" altLang="en-US" smtClean="0"/>
              <a:t>2020/7/23</a:t>
            </a:fld>
            <a:endParaRPr kumimoji="1" lang="zh-CN" altLang="en-US"/>
          </a:p>
        </p:txBody>
      </p:sp>
      <p:sp>
        <p:nvSpPr>
          <p:cNvPr id="6" name="页脚占位符 5">
            <a:extLst>
              <a:ext uri="{FF2B5EF4-FFF2-40B4-BE49-F238E27FC236}">
                <a16:creationId xmlns:a16="http://schemas.microsoft.com/office/drawing/2014/main" id="{4903C4F4-5E06-A145-BF6C-8E4912DA3E9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6D51B8E-717A-6E4F-B2B6-9C830B2336D6}"/>
              </a:ext>
            </a:extLst>
          </p:cNvPr>
          <p:cNvSpPr>
            <a:spLocks noGrp="1"/>
          </p:cNvSpPr>
          <p:nvPr>
            <p:ph type="sldNum" sz="quarter" idx="12"/>
          </p:nvPr>
        </p:nvSpPr>
        <p:spPr/>
        <p:txBody>
          <a:body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220807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22CFAF6-70C7-B04C-A29D-E97F14CD7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6D831C3-04EC-C147-A8B3-5D34FE287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3778AFAE-2069-2C4D-8085-7CEA27D18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2B4AA-89E0-0A48-93E1-256C987517C1}" type="datetimeFigureOut">
              <a:rPr kumimoji="1" lang="zh-CN" altLang="en-US" smtClean="0"/>
              <a:t>2020/7/23</a:t>
            </a:fld>
            <a:endParaRPr kumimoji="1" lang="zh-CN" altLang="en-US"/>
          </a:p>
        </p:txBody>
      </p:sp>
      <p:sp>
        <p:nvSpPr>
          <p:cNvPr id="5" name="页脚占位符 4">
            <a:extLst>
              <a:ext uri="{FF2B5EF4-FFF2-40B4-BE49-F238E27FC236}">
                <a16:creationId xmlns:a16="http://schemas.microsoft.com/office/drawing/2014/main" id="{44C99FAA-6B3D-5440-AEBD-4D8B1D1D6D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A836FA7B-19DC-184D-91AD-6EF0B965C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D5928-64C0-4945-B72B-77C7AD62D32A}" type="slidenum">
              <a:rPr kumimoji="1" lang="zh-CN" altLang="en-US" smtClean="0"/>
              <a:t>‹#›</a:t>
            </a:fld>
            <a:endParaRPr kumimoji="1" lang="zh-CN" altLang="en-US"/>
          </a:p>
        </p:txBody>
      </p:sp>
    </p:spTree>
    <p:extLst>
      <p:ext uri="{BB962C8B-B14F-4D97-AF65-F5344CB8AC3E}">
        <p14:creationId xmlns:p14="http://schemas.microsoft.com/office/powerpoint/2010/main" val="3490981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10" Type="http://schemas.openxmlformats.org/officeDocument/2006/relationships/image" Target="../media/image10.jpeg"/><Relationship Id="rId4" Type="http://schemas.openxmlformats.org/officeDocument/2006/relationships/image" Target="../media/image4.jpeg"/><Relationship Id="rId9" Type="http://schemas.openxmlformats.org/officeDocument/2006/relationships/image" Target="../media/image9.jpeg"/></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D08088E-E367-7B44-A7DE-5A2282B37968}"/>
              </a:ext>
            </a:extLst>
          </p:cNvPr>
          <p:cNvSpPr/>
          <p:nvPr/>
        </p:nvSpPr>
        <p:spPr>
          <a:xfrm>
            <a:off x="1293964" y="911388"/>
            <a:ext cx="9920376" cy="1477328"/>
          </a:xfrm>
          <a:prstGeom prst="rect">
            <a:avLst/>
          </a:prstGeom>
        </p:spPr>
        <p:txBody>
          <a:bodyPr wrap="square">
            <a:spAutoFit/>
          </a:bodyPr>
          <a:lstStyle/>
          <a:p>
            <a:r>
              <a:rPr lang="en-US" altLang="zh-CN" dirty="0"/>
              <a:t>Challenge:</a:t>
            </a:r>
            <a:r>
              <a:rPr lang="zh-CN" altLang="en-US" dirty="0"/>
              <a:t> When applying GNNs to graph classification, the standard approach is to generate embeddings for all the nodes in the graph and then to globally pool all these node embeddings together. This global pooling approach ignores any hierarchical structure that might be present in the graph, and it prevents researchers from building effective GNN models for predictive tasks over entire graphs</a:t>
            </a:r>
          </a:p>
        </p:txBody>
      </p:sp>
      <p:sp>
        <p:nvSpPr>
          <p:cNvPr id="3" name="矩形 2">
            <a:extLst>
              <a:ext uri="{FF2B5EF4-FFF2-40B4-BE49-F238E27FC236}">
                <a16:creationId xmlns:a16="http://schemas.microsoft.com/office/drawing/2014/main" id="{98350EEA-959C-D343-996C-A51137998798}"/>
              </a:ext>
            </a:extLst>
          </p:cNvPr>
          <p:cNvSpPr/>
          <p:nvPr/>
        </p:nvSpPr>
        <p:spPr>
          <a:xfrm>
            <a:off x="2271623" y="414068"/>
            <a:ext cx="8476890" cy="369332"/>
          </a:xfrm>
          <a:prstGeom prst="rect">
            <a:avLst/>
          </a:prstGeom>
        </p:spPr>
        <p:txBody>
          <a:bodyPr wrap="square">
            <a:spAutoFit/>
          </a:bodyPr>
          <a:lstStyle/>
          <a:p>
            <a:r>
              <a:rPr lang="zh-CN" altLang="en-US" b="1" dirty="0"/>
              <a:t>Hierarchical Graph Representation Learning with Differentiable Pooling</a:t>
            </a:r>
          </a:p>
        </p:txBody>
      </p:sp>
      <p:pic>
        <p:nvPicPr>
          <p:cNvPr id="4" name="图片 3">
            <a:extLst>
              <a:ext uri="{FF2B5EF4-FFF2-40B4-BE49-F238E27FC236}">
                <a16:creationId xmlns:a16="http://schemas.microsoft.com/office/drawing/2014/main" id="{DC05558F-71D7-A84E-BE68-0D9ED639F8FC}"/>
              </a:ext>
            </a:extLst>
          </p:cNvPr>
          <p:cNvPicPr>
            <a:picLocks noChangeAspect="1"/>
          </p:cNvPicPr>
          <p:nvPr/>
        </p:nvPicPr>
        <p:blipFill>
          <a:blip r:embed="rId2"/>
          <a:stretch>
            <a:fillRect/>
          </a:stretch>
        </p:blipFill>
        <p:spPr>
          <a:xfrm>
            <a:off x="2056981" y="2516704"/>
            <a:ext cx="8394341" cy="3521480"/>
          </a:xfrm>
          <a:prstGeom prst="rect">
            <a:avLst/>
          </a:prstGeom>
        </p:spPr>
      </p:pic>
    </p:spTree>
    <p:extLst>
      <p:ext uri="{BB962C8B-B14F-4D97-AF65-F5344CB8AC3E}">
        <p14:creationId xmlns:p14="http://schemas.microsoft.com/office/powerpoint/2010/main" val="3188090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D3AD976-21F5-A042-867D-035A1EA22A68}"/>
              </a:ext>
            </a:extLst>
          </p:cNvPr>
          <p:cNvSpPr/>
          <p:nvPr/>
        </p:nvSpPr>
        <p:spPr>
          <a:xfrm>
            <a:off x="2193473" y="2155701"/>
            <a:ext cx="3910045" cy="369332"/>
          </a:xfrm>
          <a:prstGeom prst="rect">
            <a:avLst/>
          </a:prstGeom>
        </p:spPr>
        <p:txBody>
          <a:bodyPr wrap="none">
            <a:spAutoFit/>
          </a:bodyPr>
          <a:lstStyle/>
          <a:p>
            <a:r>
              <a:rPr lang="en-US" altLang="zh-CN" dirty="0"/>
              <a:t>C</a:t>
            </a:r>
            <a:r>
              <a:rPr lang="zh-CN" altLang="en-US" dirty="0"/>
              <a:t>luster assignment matrix at layer l as</a:t>
            </a:r>
          </a:p>
        </p:txBody>
      </p:sp>
      <p:pic>
        <p:nvPicPr>
          <p:cNvPr id="3" name="图片 2">
            <a:extLst>
              <a:ext uri="{FF2B5EF4-FFF2-40B4-BE49-F238E27FC236}">
                <a16:creationId xmlns:a16="http://schemas.microsoft.com/office/drawing/2014/main" id="{AA2E32E5-DDF1-1641-AAAD-427BD5E9F4CC}"/>
              </a:ext>
            </a:extLst>
          </p:cNvPr>
          <p:cNvPicPr>
            <a:picLocks noChangeAspect="1"/>
          </p:cNvPicPr>
          <p:nvPr/>
        </p:nvPicPr>
        <p:blipFill>
          <a:blip r:embed="rId2"/>
          <a:stretch>
            <a:fillRect/>
          </a:stretch>
        </p:blipFill>
        <p:spPr>
          <a:xfrm>
            <a:off x="2193473" y="927163"/>
            <a:ext cx="3365500" cy="457200"/>
          </a:xfrm>
          <a:prstGeom prst="rect">
            <a:avLst/>
          </a:prstGeom>
        </p:spPr>
      </p:pic>
      <p:pic>
        <p:nvPicPr>
          <p:cNvPr id="4" name="图片 3">
            <a:extLst>
              <a:ext uri="{FF2B5EF4-FFF2-40B4-BE49-F238E27FC236}">
                <a16:creationId xmlns:a16="http://schemas.microsoft.com/office/drawing/2014/main" id="{174D77AD-3E18-7B4D-BBA9-7079138BB15D}"/>
              </a:ext>
            </a:extLst>
          </p:cNvPr>
          <p:cNvPicPr>
            <a:picLocks noChangeAspect="1"/>
          </p:cNvPicPr>
          <p:nvPr/>
        </p:nvPicPr>
        <p:blipFill>
          <a:blip r:embed="rId3"/>
          <a:stretch>
            <a:fillRect/>
          </a:stretch>
        </p:blipFill>
        <p:spPr>
          <a:xfrm>
            <a:off x="5684418" y="1003363"/>
            <a:ext cx="2222500" cy="304800"/>
          </a:xfrm>
          <a:prstGeom prst="rect">
            <a:avLst/>
          </a:prstGeom>
        </p:spPr>
      </p:pic>
      <p:pic>
        <p:nvPicPr>
          <p:cNvPr id="5" name="图片 4">
            <a:extLst>
              <a:ext uri="{FF2B5EF4-FFF2-40B4-BE49-F238E27FC236}">
                <a16:creationId xmlns:a16="http://schemas.microsoft.com/office/drawing/2014/main" id="{F94B4793-DED0-A948-963B-88449FF378BC}"/>
              </a:ext>
            </a:extLst>
          </p:cNvPr>
          <p:cNvPicPr>
            <a:picLocks noChangeAspect="1"/>
          </p:cNvPicPr>
          <p:nvPr/>
        </p:nvPicPr>
        <p:blipFill>
          <a:blip r:embed="rId4"/>
          <a:stretch>
            <a:fillRect/>
          </a:stretch>
        </p:blipFill>
        <p:spPr>
          <a:xfrm>
            <a:off x="6103518" y="2181617"/>
            <a:ext cx="1803400" cy="317500"/>
          </a:xfrm>
          <a:prstGeom prst="rect">
            <a:avLst/>
          </a:prstGeom>
        </p:spPr>
      </p:pic>
      <p:pic>
        <p:nvPicPr>
          <p:cNvPr id="6" name="图片 5">
            <a:extLst>
              <a:ext uri="{FF2B5EF4-FFF2-40B4-BE49-F238E27FC236}">
                <a16:creationId xmlns:a16="http://schemas.microsoft.com/office/drawing/2014/main" id="{E7607650-4D10-F040-BDD5-AF092D52628A}"/>
              </a:ext>
            </a:extLst>
          </p:cNvPr>
          <p:cNvPicPr>
            <a:picLocks noChangeAspect="1"/>
          </p:cNvPicPr>
          <p:nvPr/>
        </p:nvPicPr>
        <p:blipFill>
          <a:blip r:embed="rId5"/>
          <a:stretch>
            <a:fillRect/>
          </a:stretch>
        </p:blipFill>
        <p:spPr>
          <a:xfrm>
            <a:off x="2376965" y="424667"/>
            <a:ext cx="1892300" cy="304800"/>
          </a:xfrm>
          <a:prstGeom prst="rect">
            <a:avLst/>
          </a:prstGeom>
        </p:spPr>
      </p:pic>
      <p:sp>
        <p:nvSpPr>
          <p:cNvPr id="7" name="矩形 6">
            <a:extLst>
              <a:ext uri="{FF2B5EF4-FFF2-40B4-BE49-F238E27FC236}">
                <a16:creationId xmlns:a16="http://schemas.microsoft.com/office/drawing/2014/main" id="{13C69228-35E9-4740-A05E-FE849DEB6B16}"/>
              </a:ext>
            </a:extLst>
          </p:cNvPr>
          <p:cNvSpPr/>
          <p:nvPr/>
        </p:nvSpPr>
        <p:spPr>
          <a:xfrm>
            <a:off x="1185447" y="388990"/>
            <a:ext cx="697627" cy="369332"/>
          </a:xfrm>
          <a:prstGeom prst="rect">
            <a:avLst/>
          </a:prstGeom>
        </p:spPr>
        <p:txBody>
          <a:bodyPr wrap="none">
            <a:spAutoFit/>
          </a:bodyPr>
          <a:lstStyle/>
          <a:p>
            <a:r>
              <a:rPr lang="zh-CN" altLang="en-US" b="1" dirty="0"/>
              <a:t>GNN</a:t>
            </a:r>
          </a:p>
        </p:txBody>
      </p:sp>
      <p:pic>
        <p:nvPicPr>
          <p:cNvPr id="8" name="图片 7">
            <a:extLst>
              <a:ext uri="{FF2B5EF4-FFF2-40B4-BE49-F238E27FC236}">
                <a16:creationId xmlns:a16="http://schemas.microsoft.com/office/drawing/2014/main" id="{B3F515DE-ED31-2142-AE5A-B1050D576171}"/>
              </a:ext>
            </a:extLst>
          </p:cNvPr>
          <p:cNvPicPr>
            <a:picLocks noChangeAspect="1"/>
          </p:cNvPicPr>
          <p:nvPr/>
        </p:nvPicPr>
        <p:blipFill>
          <a:blip r:embed="rId6"/>
          <a:stretch>
            <a:fillRect/>
          </a:stretch>
        </p:blipFill>
        <p:spPr>
          <a:xfrm>
            <a:off x="2104573" y="3002336"/>
            <a:ext cx="4673600" cy="1092200"/>
          </a:xfrm>
          <a:prstGeom prst="rect">
            <a:avLst/>
          </a:prstGeom>
        </p:spPr>
      </p:pic>
      <p:sp>
        <p:nvSpPr>
          <p:cNvPr id="9" name="矩形 8">
            <a:extLst>
              <a:ext uri="{FF2B5EF4-FFF2-40B4-BE49-F238E27FC236}">
                <a16:creationId xmlns:a16="http://schemas.microsoft.com/office/drawing/2014/main" id="{93E59B15-8EDE-8047-9D5B-F826DE30ADBB}"/>
              </a:ext>
            </a:extLst>
          </p:cNvPr>
          <p:cNvSpPr/>
          <p:nvPr/>
        </p:nvSpPr>
        <p:spPr>
          <a:xfrm>
            <a:off x="1138442" y="1663222"/>
            <a:ext cx="990977" cy="369332"/>
          </a:xfrm>
          <a:prstGeom prst="rect">
            <a:avLst/>
          </a:prstGeom>
        </p:spPr>
        <p:txBody>
          <a:bodyPr wrap="none">
            <a:spAutoFit/>
          </a:bodyPr>
          <a:lstStyle/>
          <a:p>
            <a:r>
              <a:rPr lang="en-US" altLang="zh-CN" b="1" dirty="0"/>
              <a:t>Pooling</a:t>
            </a:r>
            <a:endParaRPr lang="zh-CN" altLang="en-US" b="1" dirty="0"/>
          </a:p>
        </p:txBody>
      </p:sp>
      <p:pic>
        <p:nvPicPr>
          <p:cNvPr id="11" name="图片 10">
            <a:extLst>
              <a:ext uri="{FF2B5EF4-FFF2-40B4-BE49-F238E27FC236}">
                <a16:creationId xmlns:a16="http://schemas.microsoft.com/office/drawing/2014/main" id="{8101CBA0-6A5D-1246-9131-033EDB5B7583}"/>
              </a:ext>
            </a:extLst>
          </p:cNvPr>
          <p:cNvPicPr>
            <a:picLocks noChangeAspect="1"/>
          </p:cNvPicPr>
          <p:nvPr/>
        </p:nvPicPr>
        <p:blipFill rotWithShape="1">
          <a:blip r:embed="rId7"/>
          <a:srcRect t="7838" b="15481"/>
          <a:stretch/>
        </p:blipFill>
        <p:spPr>
          <a:xfrm>
            <a:off x="2231573" y="1701811"/>
            <a:ext cx="4635500" cy="292154"/>
          </a:xfrm>
          <a:prstGeom prst="rect">
            <a:avLst/>
          </a:prstGeom>
        </p:spPr>
      </p:pic>
      <p:sp>
        <p:nvSpPr>
          <p:cNvPr id="12" name="矩形 11">
            <a:extLst>
              <a:ext uri="{FF2B5EF4-FFF2-40B4-BE49-F238E27FC236}">
                <a16:creationId xmlns:a16="http://schemas.microsoft.com/office/drawing/2014/main" id="{6AB4B9F9-D108-9C40-B4AE-49E3E4FFD1DB}"/>
              </a:ext>
            </a:extLst>
          </p:cNvPr>
          <p:cNvSpPr/>
          <p:nvPr/>
        </p:nvSpPr>
        <p:spPr>
          <a:xfrm>
            <a:off x="954157" y="178904"/>
            <a:ext cx="9303026" cy="1205460"/>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21E09B77-A850-ED48-A69D-92B9A7ECC12E}"/>
              </a:ext>
            </a:extLst>
          </p:cNvPr>
          <p:cNvSpPr/>
          <p:nvPr/>
        </p:nvSpPr>
        <p:spPr>
          <a:xfrm>
            <a:off x="954157" y="1529891"/>
            <a:ext cx="9303026" cy="2644653"/>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A9C56085-147B-AB4E-9A61-76A1184ED676}"/>
              </a:ext>
            </a:extLst>
          </p:cNvPr>
          <p:cNvSpPr/>
          <p:nvPr/>
        </p:nvSpPr>
        <p:spPr>
          <a:xfrm>
            <a:off x="1252330" y="4510425"/>
            <a:ext cx="8706678" cy="369332"/>
          </a:xfrm>
          <a:prstGeom prst="rect">
            <a:avLst/>
          </a:prstGeom>
        </p:spPr>
        <p:txBody>
          <a:bodyPr wrap="square">
            <a:spAutoFit/>
          </a:bodyPr>
          <a:lstStyle/>
          <a:p>
            <a:r>
              <a:rPr lang="zh-CN" altLang="en-US" b="1" dirty="0"/>
              <a:t>Auxiliary Link Prediction Objective and Entropy Regularization</a:t>
            </a:r>
          </a:p>
        </p:txBody>
      </p:sp>
      <p:sp>
        <p:nvSpPr>
          <p:cNvPr id="15" name="矩形 14">
            <a:extLst>
              <a:ext uri="{FF2B5EF4-FFF2-40B4-BE49-F238E27FC236}">
                <a16:creationId xmlns:a16="http://schemas.microsoft.com/office/drawing/2014/main" id="{14860FB2-86A2-1A43-8303-4D061A1613AC}"/>
              </a:ext>
            </a:extLst>
          </p:cNvPr>
          <p:cNvSpPr/>
          <p:nvPr/>
        </p:nvSpPr>
        <p:spPr>
          <a:xfrm>
            <a:off x="954157" y="4336722"/>
            <a:ext cx="9303026" cy="2266855"/>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a:extLst>
              <a:ext uri="{FF2B5EF4-FFF2-40B4-BE49-F238E27FC236}">
                <a16:creationId xmlns:a16="http://schemas.microsoft.com/office/drawing/2014/main" id="{424420A0-149B-2248-92B2-C642509AF372}"/>
              </a:ext>
            </a:extLst>
          </p:cNvPr>
          <p:cNvSpPr/>
          <p:nvPr/>
        </p:nvSpPr>
        <p:spPr>
          <a:xfrm>
            <a:off x="1328420" y="5470149"/>
            <a:ext cx="4535668" cy="923330"/>
          </a:xfrm>
          <a:prstGeom prst="rect">
            <a:avLst/>
          </a:prstGeom>
        </p:spPr>
        <p:txBody>
          <a:bodyPr wrap="square">
            <a:spAutoFit/>
          </a:bodyPr>
          <a:lstStyle/>
          <a:p>
            <a:r>
              <a:rPr lang="en-US" altLang="zh-CN" dirty="0"/>
              <a:t>O</a:t>
            </a:r>
            <a:r>
              <a:rPr lang="zh-CN" altLang="en-US" dirty="0"/>
              <a:t>utput cluster assignment for each node should generally be close to a one-hot vector</a:t>
            </a:r>
          </a:p>
        </p:txBody>
      </p:sp>
      <p:sp>
        <p:nvSpPr>
          <p:cNvPr id="17" name="矩形 16">
            <a:extLst>
              <a:ext uri="{FF2B5EF4-FFF2-40B4-BE49-F238E27FC236}">
                <a16:creationId xmlns:a16="http://schemas.microsoft.com/office/drawing/2014/main" id="{E53C9FBA-3361-E645-85E6-FAC7C393705D}"/>
              </a:ext>
            </a:extLst>
          </p:cNvPr>
          <p:cNvSpPr/>
          <p:nvPr/>
        </p:nvSpPr>
        <p:spPr>
          <a:xfrm>
            <a:off x="1319346" y="4938639"/>
            <a:ext cx="4299575" cy="369332"/>
          </a:xfrm>
          <a:prstGeom prst="rect">
            <a:avLst/>
          </a:prstGeom>
        </p:spPr>
        <p:txBody>
          <a:bodyPr wrap="none">
            <a:spAutoFit/>
          </a:bodyPr>
          <a:lstStyle/>
          <a:p>
            <a:r>
              <a:rPr lang="en-US" altLang="zh-CN" dirty="0"/>
              <a:t>N</a:t>
            </a:r>
            <a:r>
              <a:rPr lang="zh-CN" altLang="en-US" dirty="0"/>
              <a:t>earby nodes should be pooled together</a:t>
            </a:r>
          </a:p>
        </p:txBody>
      </p:sp>
      <p:pic>
        <p:nvPicPr>
          <p:cNvPr id="18" name="图片 17">
            <a:extLst>
              <a:ext uri="{FF2B5EF4-FFF2-40B4-BE49-F238E27FC236}">
                <a16:creationId xmlns:a16="http://schemas.microsoft.com/office/drawing/2014/main" id="{FF18E309-D9AE-1E4D-BF80-6E646551C31C}"/>
              </a:ext>
            </a:extLst>
          </p:cNvPr>
          <p:cNvPicPr>
            <a:picLocks noChangeAspect="1"/>
          </p:cNvPicPr>
          <p:nvPr/>
        </p:nvPicPr>
        <p:blipFill rotWithShape="1">
          <a:blip r:embed="rId8"/>
          <a:srcRect t="9136" b="3149"/>
          <a:stretch/>
        </p:blipFill>
        <p:spPr>
          <a:xfrm>
            <a:off x="2193473" y="2499117"/>
            <a:ext cx="4584700" cy="601546"/>
          </a:xfrm>
          <a:prstGeom prst="rect">
            <a:avLst/>
          </a:prstGeom>
        </p:spPr>
      </p:pic>
      <p:pic>
        <p:nvPicPr>
          <p:cNvPr id="19" name="图片 18">
            <a:extLst>
              <a:ext uri="{FF2B5EF4-FFF2-40B4-BE49-F238E27FC236}">
                <a16:creationId xmlns:a16="http://schemas.microsoft.com/office/drawing/2014/main" id="{207A722E-7B3C-2840-A541-9CBD6AE54FA8}"/>
              </a:ext>
            </a:extLst>
          </p:cNvPr>
          <p:cNvPicPr>
            <a:picLocks noChangeAspect="1"/>
          </p:cNvPicPr>
          <p:nvPr/>
        </p:nvPicPr>
        <p:blipFill>
          <a:blip r:embed="rId9"/>
          <a:stretch>
            <a:fillRect/>
          </a:stretch>
        </p:blipFill>
        <p:spPr>
          <a:xfrm>
            <a:off x="5898863" y="4946232"/>
            <a:ext cx="2844800" cy="381000"/>
          </a:xfrm>
          <a:prstGeom prst="rect">
            <a:avLst/>
          </a:prstGeom>
        </p:spPr>
      </p:pic>
      <p:pic>
        <p:nvPicPr>
          <p:cNvPr id="20" name="图片 19">
            <a:extLst>
              <a:ext uri="{FF2B5EF4-FFF2-40B4-BE49-F238E27FC236}">
                <a16:creationId xmlns:a16="http://schemas.microsoft.com/office/drawing/2014/main" id="{98E6B4E1-497F-674F-9C1E-ED1C3C01613E}"/>
              </a:ext>
            </a:extLst>
          </p:cNvPr>
          <p:cNvPicPr>
            <a:picLocks noChangeAspect="1"/>
          </p:cNvPicPr>
          <p:nvPr/>
        </p:nvPicPr>
        <p:blipFill>
          <a:blip r:embed="rId10"/>
          <a:stretch>
            <a:fillRect/>
          </a:stretch>
        </p:blipFill>
        <p:spPr>
          <a:xfrm>
            <a:off x="6103518" y="5584404"/>
            <a:ext cx="2311400" cy="381000"/>
          </a:xfrm>
          <a:prstGeom prst="rect">
            <a:avLst/>
          </a:prstGeom>
        </p:spPr>
      </p:pic>
    </p:spTree>
    <p:extLst>
      <p:ext uri="{BB962C8B-B14F-4D97-AF65-F5344CB8AC3E}">
        <p14:creationId xmlns:p14="http://schemas.microsoft.com/office/powerpoint/2010/main" val="414513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7AE16C4-2044-1241-A737-E6B33787896D}"/>
              </a:ext>
            </a:extLst>
          </p:cNvPr>
          <p:cNvPicPr>
            <a:picLocks noChangeAspect="1"/>
          </p:cNvPicPr>
          <p:nvPr/>
        </p:nvPicPr>
        <p:blipFill>
          <a:blip r:embed="rId2"/>
          <a:stretch>
            <a:fillRect/>
          </a:stretch>
        </p:blipFill>
        <p:spPr>
          <a:xfrm>
            <a:off x="1129196" y="3187544"/>
            <a:ext cx="8677412" cy="2248143"/>
          </a:xfrm>
          <a:prstGeom prst="rect">
            <a:avLst/>
          </a:prstGeom>
        </p:spPr>
      </p:pic>
      <p:pic>
        <p:nvPicPr>
          <p:cNvPr id="3" name="图片 2">
            <a:extLst>
              <a:ext uri="{FF2B5EF4-FFF2-40B4-BE49-F238E27FC236}">
                <a16:creationId xmlns:a16="http://schemas.microsoft.com/office/drawing/2014/main" id="{2AE581B4-3FD8-0F44-8C27-D0E480663AEF}"/>
              </a:ext>
            </a:extLst>
          </p:cNvPr>
          <p:cNvPicPr>
            <a:picLocks noChangeAspect="1"/>
          </p:cNvPicPr>
          <p:nvPr/>
        </p:nvPicPr>
        <p:blipFill>
          <a:blip r:embed="rId3"/>
          <a:stretch>
            <a:fillRect/>
          </a:stretch>
        </p:blipFill>
        <p:spPr>
          <a:xfrm>
            <a:off x="1616765" y="212359"/>
            <a:ext cx="6890578" cy="2935032"/>
          </a:xfrm>
          <a:prstGeom prst="rect">
            <a:avLst/>
          </a:prstGeom>
        </p:spPr>
      </p:pic>
    </p:spTree>
    <p:extLst>
      <p:ext uri="{BB962C8B-B14F-4D97-AF65-F5344CB8AC3E}">
        <p14:creationId xmlns:p14="http://schemas.microsoft.com/office/powerpoint/2010/main" val="19220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DF943A-1602-DE4F-84DB-9CC8416E6880}"/>
              </a:ext>
            </a:extLst>
          </p:cNvPr>
          <p:cNvSpPr/>
          <p:nvPr/>
        </p:nvSpPr>
        <p:spPr>
          <a:xfrm>
            <a:off x="838200" y="839126"/>
            <a:ext cx="10267950" cy="1754326"/>
          </a:xfrm>
          <a:prstGeom prst="rect">
            <a:avLst/>
          </a:prstGeom>
        </p:spPr>
        <p:txBody>
          <a:bodyPr wrap="square">
            <a:spAutoFit/>
          </a:bodyPr>
          <a:lstStyle/>
          <a:p>
            <a:r>
              <a:rPr lang="en-US" altLang="zh-CN" dirty="0"/>
              <a:t>Motivation:</a:t>
            </a:r>
          </a:p>
          <a:p>
            <a:r>
              <a:rPr lang="en-US" altLang="zh-CN" dirty="0" err="1"/>
              <a:t>InfoGraph</a:t>
            </a:r>
            <a:r>
              <a:rPr lang="zh-CN" altLang="en-US" dirty="0"/>
              <a:t> </a:t>
            </a:r>
            <a:r>
              <a:rPr lang="en-US" altLang="zh-CN" dirty="0"/>
              <a:t>(unsupervised):</a:t>
            </a:r>
            <a:r>
              <a:rPr lang="zh-CN" altLang="en-US" dirty="0"/>
              <a:t> </a:t>
            </a:r>
            <a:r>
              <a:rPr lang="en-US" altLang="zh-CN" dirty="0"/>
              <a:t>M</a:t>
            </a:r>
            <a:r>
              <a:rPr lang="zh-CN" altLang="en-US" dirty="0"/>
              <a:t>aximize the mutual information between the representations of entire graphs and the representations of substructures of different granularity</a:t>
            </a:r>
            <a:endParaRPr lang="en-US" altLang="zh-CN" dirty="0"/>
          </a:p>
          <a:p>
            <a:r>
              <a:rPr lang="en-US" altLang="zh-CN" dirty="0" err="1"/>
              <a:t>InfoGraph</a:t>
            </a:r>
            <a:r>
              <a:rPr lang="zh-CN" altLang="en-US" dirty="0"/>
              <a:t>* </a:t>
            </a:r>
            <a:r>
              <a:rPr lang="en-US" altLang="zh-CN" dirty="0"/>
              <a:t>(semi-supervised):</a:t>
            </a:r>
            <a:r>
              <a:rPr lang="zh-CN" altLang="en-US" dirty="0"/>
              <a:t> </a:t>
            </a:r>
            <a:r>
              <a:rPr lang="en-US" altLang="zh-CN" dirty="0"/>
              <a:t>Maximize the mutual information between intermediate representations of the two models so that the student model</a:t>
            </a:r>
            <a:r>
              <a:rPr lang="zh-CN" altLang="en-US" dirty="0"/>
              <a:t> </a:t>
            </a:r>
            <a:r>
              <a:rPr lang="en-US" altLang="zh-CN" dirty="0"/>
              <a:t>(supervised) learns from the teacher model</a:t>
            </a:r>
            <a:r>
              <a:rPr lang="zh-CN" altLang="en-US" dirty="0"/>
              <a:t> </a:t>
            </a:r>
            <a:r>
              <a:rPr lang="en-US" altLang="zh-CN" dirty="0"/>
              <a:t>(unsupervised). </a:t>
            </a:r>
            <a:endParaRPr lang="zh-CN" altLang="en-US" dirty="0"/>
          </a:p>
        </p:txBody>
      </p:sp>
      <p:pic>
        <p:nvPicPr>
          <p:cNvPr id="3" name="图片 2">
            <a:extLst>
              <a:ext uri="{FF2B5EF4-FFF2-40B4-BE49-F238E27FC236}">
                <a16:creationId xmlns:a16="http://schemas.microsoft.com/office/drawing/2014/main" id="{010403B3-577C-9344-9139-1C9DCE32894C}"/>
              </a:ext>
            </a:extLst>
          </p:cNvPr>
          <p:cNvPicPr>
            <a:picLocks noChangeAspect="1"/>
          </p:cNvPicPr>
          <p:nvPr/>
        </p:nvPicPr>
        <p:blipFill rotWithShape="1">
          <a:blip r:embed="rId2"/>
          <a:srcRect b="44265"/>
          <a:stretch/>
        </p:blipFill>
        <p:spPr>
          <a:xfrm>
            <a:off x="1590675" y="2685355"/>
            <a:ext cx="7715250" cy="2364038"/>
          </a:xfrm>
          <a:prstGeom prst="rect">
            <a:avLst/>
          </a:prstGeom>
        </p:spPr>
      </p:pic>
      <p:pic>
        <p:nvPicPr>
          <p:cNvPr id="4" name="图片 3">
            <a:extLst>
              <a:ext uri="{FF2B5EF4-FFF2-40B4-BE49-F238E27FC236}">
                <a16:creationId xmlns:a16="http://schemas.microsoft.com/office/drawing/2014/main" id="{C6CDCF9C-43CE-2347-915F-919E48FBAA84}"/>
              </a:ext>
            </a:extLst>
          </p:cNvPr>
          <p:cNvPicPr>
            <a:picLocks noChangeAspect="1"/>
          </p:cNvPicPr>
          <p:nvPr/>
        </p:nvPicPr>
        <p:blipFill>
          <a:blip r:embed="rId3"/>
          <a:stretch>
            <a:fillRect/>
          </a:stretch>
        </p:blipFill>
        <p:spPr>
          <a:xfrm>
            <a:off x="884807" y="5060567"/>
            <a:ext cx="5549900" cy="965200"/>
          </a:xfrm>
          <a:prstGeom prst="rect">
            <a:avLst/>
          </a:prstGeom>
        </p:spPr>
      </p:pic>
      <p:sp>
        <p:nvSpPr>
          <p:cNvPr id="6" name="矩形 5">
            <a:extLst>
              <a:ext uri="{FF2B5EF4-FFF2-40B4-BE49-F238E27FC236}">
                <a16:creationId xmlns:a16="http://schemas.microsoft.com/office/drawing/2014/main" id="{39E05B04-38FF-BF43-9D16-D302D3EC75C5}"/>
              </a:ext>
            </a:extLst>
          </p:cNvPr>
          <p:cNvSpPr/>
          <p:nvPr/>
        </p:nvSpPr>
        <p:spPr>
          <a:xfrm>
            <a:off x="6970204" y="5112326"/>
            <a:ext cx="4671442" cy="1200329"/>
          </a:xfrm>
          <a:prstGeom prst="rect">
            <a:avLst/>
          </a:prstGeom>
        </p:spPr>
        <p:txBody>
          <a:bodyPr wrap="square">
            <a:spAutoFit/>
          </a:bodyPr>
          <a:lstStyle/>
          <a:p>
            <a:r>
              <a:rPr lang="zh-CN" altLang="en-US" dirty="0"/>
              <a:t>* Graph neural network designs should be considered carefully so that graph representations can be discriminative towards other graph instances.</a:t>
            </a:r>
          </a:p>
        </p:txBody>
      </p:sp>
      <p:sp>
        <p:nvSpPr>
          <p:cNvPr id="7" name="矩形 6">
            <a:extLst>
              <a:ext uri="{FF2B5EF4-FFF2-40B4-BE49-F238E27FC236}">
                <a16:creationId xmlns:a16="http://schemas.microsoft.com/office/drawing/2014/main" id="{911C6C6C-4345-6742-934A-3678A9343A36}"/>
              </a:ext>
            </a:extLst>
          </p:cNvPr>
          <p:cNvSpPr/>
          <p:nvPr/>
        </p:nvSpPr>
        <p:spPr>
          <a:xfrm>
            <a:off x="1181100" y="143630"/>
            <a:ext cx="8972550" cy="646331"/>
          </a:xfrm>
          <a:prstGeom prst="rect">
            <a:avLst/>
          </a:prstGeom>
        </p:spPr>
        <p:txBody>
          <a:bodyPr wrap="square">
            <a:spAutoFit/>
          </a:bodyPr>
          <a:lstStyle/>
          <a:p>
            <a:r>
              <a:rPr lang="en-US" altLang="zh-CN" b="1" dirty="0" err="1">
                <a:effectLst/>
              </a:rPr>
              <a:t>InfoGraph</a:t>
            </a:r>
            <a:r>
              <a:rPr lang="en-US" altLang="zh-CN" b="1" dirty="0">
                <a:effectLst/>
              </a:rPr>
              <a:t>: Unsupervised and Semi-supervised Graph-Level Representation Learning via Mutual Information Maximization</a:t>
            </a:r>
          </a:p>
        </p:txBody>
      </p:sp>
      <p:pic>
        <p:nvPicPr>
          <p:cNvPr id="5" name="图片 4">
            <a:extLst>
              <a:ext uri="{FF2B5EF4-FFF2-40B4-BE49-F238E27FC236}">
                <a16:creationId xmlns:a16="http://schemas.microsoft.com/office/drawing/2014/main" id="{65A20B0A-B9B0-DD40-A7A6-F321E129DCBD}"/>
              </a:ext>
            </a:extLst>
          </p:cNvPr>
          <p:cNvPicPr>
            <a:picLocks noChangeAspect="1"/>
          </p:cNvPicPr>
          <p:nvPr/>
        </p:nvPicPr>
        <p:blipFill>
          <a:blip r:embed="rId4"/>
          <a:stretch>
            <a:fillRect/>
          </a:stretch>
        </p:blipFill>
        <p:spPr>
          <a:xfrm>
            <a:off x="975562" y="5952312"/>
            <a:ext cx="9499600" cy="939800"/>
          </a:xfrm>
          <a:prstGeom prst="rect">
            <a:avLst/>
          </a:prstGeom>
        </p:spPr>
      </p:pic>
    </p:spTree>
    <p:extLst>
      <p:ext uri="{BB962C8B-B14F-4D97-AF65-F5344CB8AC3E}">
        <p14:creationId xmlns:p14="http://schemas.microsoft.com/office/powerpoint/2010/main" val="291786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8C369BB-8FE9-CA44-9D1F-3EF4DDA63C2C}"/>
              </a:ext>
            </a:extLst>
          </p:cNvPr>
          <p:cNvPicPr>
            <a:picLocks noChangeAspect="1"/>
          </p:cNvPicPr>
          <p:nvPr/>
        </p:nvPicPr>
        <p:blipFill>
          <a:blip r:embed="rId2"/>
          <a:stretch>
            <a:fillRect/>
          </a:stretch>
        </p:blipFill>
        <p:spPr>
          <a:xfrm>
            <a:off x="1853763" y="1875435"/>
            <a:ext cx="7242611" cy="3039465"/>
          </a:xfrm>
          <a:prstGeom prst="rect">
            <a:avLst/>
          </a:prstGeom>
        </p:spPr>
      </p:pic>
      <p:pic>
        <p:nvPicPr>
          <p:cNvPr id="3" name="图片 2">
            <a:extLst>
              <a:ext uri="{FF2B5EF4-FFF2-40B4-BE49-F238E27FC236}">
                <a16:creationId xmlns:a16="http://schemas.microsoft.com/office/drawing/2014/main" id="{1E5B6F0D-3F76-7340-A598-9B52AF19D4E0}"/>
              </a:ext>
            </a:extLst>
          </p:cNvPr>
          <p:cNvPicPr>
            <a:picLocks noChangeAspect="1"/>
          </p:cNvPicPr>
          <p:nvPr/>
        </p:nvPicPr>
        <p:blipFill>
          <a:blip r:embed="rId3"/>
          <a:stretch>
            <a:fillRect/>
          </a:stretch>
        </p:blipFill>
        <p:spPr>
          <a:xfrm>
            <a:off x="1209674" y="872097"/>
            <a:ext cx="7886700" cy="1003338"/>
          </a:xfrm>
          <a:prstGeom prst="rect">
            <a:avLst/>
          </a:prstGeom>
        </p:spPr>
      </p:pic>
      <p:pic>
        <p:nvPicPr>
          <p:cNvPr id="5" name="图片 4">
            <a:extLst>
              <a:ext uri="{FF2B5EF4-FFF2-40B4-BE49-F238E27FC236}">
                <a16:creationId xmlns:a16="http://schemas.microsoft.com/office/drawing/2014/main" id="{F9AF3F5A-F63D-9D40-9FE4-28034E0FBDBC}"/>
              </a:ext>
            </a:extLst>
          </p:cNvPr>
          <p:cNvPicPr>
            <a:picLocks noChangeAspect="1"/>
          </p:cNvPicPr>
          <p:nvPr/>
        </p:nvPicPr>
        <p:blipFill>
          <a:blip r:embed="rId4"/>
          <a:stretch>
            <a:fillRect/>
          </a:stretch>
        </p:blipFill>
        <p:spPr>
          <a:xfrm>
            <a:off x="1531719" y="4879004"/>
            <a:ext cx="7191375" cy="1870589"/>
          </a:xfrm>
          <a:prstGeom prst="rect">
            <a:avLst/>
          </a:prstGeom>
        </p:spPr>
      </p:pic>
      <p:sp>
        <p:nvSpPr>
          <p:cNvPr id="7" name="矩形 6">
            <a:extLst>
              <a:ext uri="{FF2B5EF4-FFF2-40B4-BE49-F238E27FC236}">
                <a16:creationId xmlns:a16="http://schemas.microsoft.com/office/drawing/2014/main" id="{5CDB7BB3-93BC-7D4E-ADA0-6E8C727D0F30}"/>
              </a:ext>
            </a:extLst>
          </p:cNvPr>
          <p:cNvSpPr/>
          <p:nvPr/>
        </p:nvSpPr>
        <p:spPr>
          <a:xfrm>
            <a:off x="9363195" y="1189100"/>
            <a:ext cx="1887055" cy="369332"/>
          </a:xfrm>
          <a:prstGeom prst="rect">
            <a:avLst/>
          </a:prstGeom>
        </p:spPr>
        <p:txBody>
          <a:bodyPr wrap="none">
            <a:spAutoFit/>
          </a:bodyPr>
          <a:lstStyle/>
          <a:p>
            <a:r>
              <a:rPr lang="en-US" altLang="zh-CN" dirty="0">
                <a:solidFill>
                  <a:srgbClr val="FF0000"/>
                </a:solidFill>
              </a:rPr>
              <a:t>N</a:t>
            </a:r>
            <a:r>
              <a:rPr lang="zh-CN" altLang="en-US" dirty="0">
                <a:solidFill>
                  <a:srgbClr val="FF0000"/>
                </a:solidFill>
              </a:rPr>
              <a:t>egative transfer</a:t>
            </a:r>
          </a:p>
        </p:txBody>
      </p:sp>
    </p:spTree>
    <p:extLst>
      <p:ext uri="{BB962C8B-B14F-4D97-AF65-F5344CB8AC3E}">
        <p14:creationId xmlns:p14="http://schemas.microsoft.com/office/powerpoint/2010/main" val="14564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5B55DD3-559A-4B40-9A02-DA87F2AA6F62}"/>
              </a:ext>
            </a:extLst>
          </p:cNvPr>
          <p:cNvPicPr>
            <a:picLocks noChangeAspect="1"/>
          </p:cNvPicPr>
          <p:nvPr/>
        </p:nvPicPr>
        <p:blipFill>
          <a:blip r:embed="rId2"/>
          <a:stretch>
            <a:fillRect/>
          </a:stretch>
        </p:blipFill>
        <p:spPr>
          <a:xfrm>
            <a:off x="1346200" y="431800"/>
            <a:ext cx="9245600" cy="3869025"/>
          </a:xfrm>
          <a:prstGeom prst="rect">
            <a:avLst/>
          </a:prstGeom>
        </p:spPr>
      </p:pic>
      <p:pic>
        <p:nvPicPr>
          <p:cNvPr id="3" name="图片 2">
            <a:extLst>
              <a:ext uri="{FF2B5EF4-FFF2-40B4-BE49-F238E27FC236}">
                <a16:creationId xmlns:a16="http://schemas.microsoft.com/office/drawing/2014/main" id="{F2AA86E7-1611-7B49-A5BD-F6F4B48D0591}"/>
              </a:ext>
            </a:extLst>
          </p:cNvPr>
          <p:cNvPicPr>
            <a:picLocks noChangeAspect="1"/>
          </p:cNvPicPr>
          <p:nvPr/>
        </p:nvPicPr>
        <p:blipFill>
          <a:blip r:embed="rId3"/>
          <a:stretch>
            <a:fillRect/>
          </a:stretch>
        </p:blipFill>
        <p:spPr>
          <a:xfrm>
            <a:off x="1346200" y="4479008"/>
            <a:ext cx="9245600" cy="1686842"/>
          </a:xfrm>
          <a:prstGeom prst="rect">
            <a:avLst/>
          </a:prstGeom>
        </p:spPr>
      </p:pic>
    </p:spTree>
    <p:extLst>
      <p:ext uri="{BB962C8B-B14F-4D97-AF65-F5344CB8AC3E}">
        <p14:creationId xmlns:p14="http://schemas.microsoft.com/office/powerpoint/2010/main" val="2309599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31CB06C-A028-9348-BE8A-846ACA6383C3}"/>
              </a:ext>
            </a:extLst>
          </p:cNvPr>
          <p:cNvSpPr/>
          <p:nvPr/>
        </p:nvSpPr>
        <p:spPr>
          <a:xfrm>
            <a:off x="861391" y="1992652"/>
            <a:ext cx="8401877" cy="2031325"/>
          </a:xfrm>
          <a:prstGeom prst="rect">
            <a:avLst/>
          </a:prstGeom>
        </p:spPr>
        <p:txBody>
          <a:bodyPr wrap="square">
            <a:spAutoFit/>
          </a:bodyPr>
          <a:lstStyle/>
          <a:p>
            <a:pPr marL="285750" indent="-285750">
              <a:buFont typeface="Arial" panose="020B0604020202020204" pitchFamily="34" charset="0"/>
              <a:buChar char="•"/>
            </a:pPr>
            <a:r>
              <a:rPr lang="en-US" altLang="zh-CN" dirty="0"/>
              <a:t>Wang, </a:t>
            </a:r>
            <a:r>
              <a:rPr lang="en-US" altLang="zh-CN" dirty="0" err="1"/>
              <a:t>Pengyang</a:t>
            </a:r>
            <a:r>
              <a:rPr lang="en-US" altLang="zh-CN" dirty="0"/>
              <a:t>, et al. "Adversarial </a:t>
            </a:r>
            <a:r>
              <a:rPr lang="en-US" altLang="zh-CN" dirty="0" err="1"/>
              <a:t>substructured</a:t>
            </a:r>
            <a:r>
              <a:rPr lang="en-US" altLang="zh-CN" dirty="0"/>
              <a:t> representation learning for mobile user profiling." </a:t>
            </a:r>
            <a:r>
              <a:rPr lang="en-US" altLang="zh-CN" i="1" dirty="0"/>
              <a:t>Proceedings of the 25th ACM SIGKDD International Conference on Knowledge Discovery &amp; Data Mining</a:t>
            </a:r>
            <a:r>
              <a:rPr lang="en-US" altLang="zh-CN" dirty="0"/>
              <a:t>. 2019</a:t>
            </a:r>
          </a:p>
          <a:p>
            <a:pPr marL="285750" indent="-285750">
              <a:buFont typeface="Arial" panose="020B0604020202020204" pitchFamily="34" charset="0"/>
              <a:buChar char="•"/>
            </a:pPr>
            <a:r>
              <a:rPr lang="en-US" altLang="zh-CN" dirty="0"/>
              <a:t>Wang, </a:t>
            </a:r>
            <a:r>
              <a:rPr lang="en-US" altLang="zh-CN" dirty="0" err="1"/>
              <a:t>Pengyang</a:t>
            </a:r>
            <a:r>
              <a:rPr lang="en-US" altLang="zh-CN" dirty="0"/>
              <a:t>, et al. "You are how you drive: Peer and temporal-aware representation learning for driving behavior analysis." </a:t>
            </a:r>
            <a:r>
              <a:rPr lang="en-US" altLang="zh-CN" i="1" dirty="0"/>
              <a:t>Proceedings of the 24th ACM SIGKDD International Conference on Knowledge Discovery &amp; Data Mining</a:t>
            </a:r>
            <a:r>
              <a:rPr lang="en-US" altLang="zh-CN" dirty="0"/>
              <a:t>. 2018.</a:t>
            </a:r>
          </a:p>
        </p:txBody>
      </p:sp>
      <p:sp>
        <p:nvSpPr>
          <p:cNvPr id="3" name="矩形 2">
            <a:extLst>
              <a:ext uri="{FF2B5EF4-FFF2-40B4-BE49-F238E27FC236}">
                <a16:creationId xmlns:a16="http://schemas.microsoft.com/office/drawing/2014/main" id="{E92164AE-6B2A-E949-904A-5DBB7EFC26AB}"/>
              </a:ext>
            </a:extLst>
          </p:cNvPr>
          <p:cNvSpPr/>
          <p:nvPr/>
        </p:nvSpPr>
        <p:spPr>
          <a:xfrm>
            <a:off x="967408" y="1343295"/>
            <a:ext cx="6096000" cy="369332"/>
          </a:xfrm>
          <a:prstGeom prst="rect">
            <a:avLst/>
          </a:prstGeom>
        </p:spPr>
        <p:txBody>
          <a:bodyPr>
            <a:spAutoFit/>
          </a:bodyPr>
          <a:lstStyle/>
          <a:p>
            <a:r>
              <a:rPr lang="en-US" altLang="zh-CN" b="1" dirty="0"/>
              <a:t>Application</a:t>
            </a:r>
            <a:r>
              <a:rPr lang="zh-CN" altLang="en-US" b="1" dirty="0"/>
              <a:t> </a:t>
            </a:r>
            <a:r>
              <a:rPr lang="en-US" altLang="zh-CN" b="1" dirty="0"/>
              <a:t>in</a:t>
            </a:r>
            <a:r>
              <a:rPr lang="zh-CN" altLang="en-US" b="1" dirty="0"/>
              <a:t> </a:t>
            </a:r>
            <a:r>
              <a:rPr lang="en-US" altLang="zh-CN" b="1" dirty="0"/>
              <a:t>Urban</a:t>
            </a:r>
            <a:r>
              <a:rPr lang="zh-CN" altLang="en-US" b="1" dirty="0"/>
              <a:t> </a:t>
            </a:r>
            <a:r>
              <a:rPr lang="en-US" altLang="zh-CN" b="1" dirty="0"/>
              <a:t>Computing</a:t>
            </a:r>
            <a:endParaRPr lang="zh-CN" altLang="en-US" b="1" dirty="0"/>
          </a:p>
        </p:txBody>
      </p:sp>
    </p:spTree>
    <p:extLst>
      <p:ext uri="{BB962C8B-B14F-4D97-AF65-F5344CB8AC3E}">
        <p14:creationId xmlns:p14="http://schemas.microsoft.com/office/powerpoint/2010/main" val="15992353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TotalTime>
  <Words>227</Words>
  <Application>Microsoft Macintosh PowerPoint</Application>
  <PresentationFormat>宽屏</PresentationFormat>
  <Paragraphs>17</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13</cp:revision>
  <dcterms:created xsi:type="dcterms:W3CDTF">2020-07-21T04:39:50Z</dcterms:created>
  <dcterms:modified xsi:type="dcterms:W3CDTF">2020-07-23T13:31:39Z</dcterms:modified>
</cp:coreProperties>
</file>