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8" r:id="rId3"/>
    <p:sldId id="285" r:id="rId4"/>
    <p:sldId id="287" r:id="rId5"/>
    <p:sldId id="286" r:id="rId6"/>
    <p:sldId id="279" r:id="rId7"/>
    <p:sldId id="280" r:id="rId8"/>
    <p:sldId id="281" r:id="rId9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">
          <p15:clr>
            <a:srgbClr val="A4A3A4"/>
          </p15:clr>
        </p15:guide>
        <p15:guide id="2" pos="2620">
          <p15:clr>
            <a:srgbClr val="A4A3A4"/>
          </p15:clr>
        </p15:guide>
        <p15:guide id="3" orient="horz" pos="3117">
          <p15:clr>
            <a:srgbClr val="A4A3A4"/>
          </p15:clr>
        </p15:guide>
        <p15:guide id="4" pos="226">
          <p15:clr>
            <a:srgbClr val="A4A3A4"/>
          </p15:clr>
        </p15:guide>
        <p15:guide id="5" pos="55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234577"/>
    <a:srgbClr val="CBB067"/>
    <a:srgbClr val="EFEFEF"/>
    <a:srgbClr val="2A528D"/>
    <a:srgbClr val="021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55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835" y="50"/>
      </p:cViewPr>
      <p:guideLst>
        <p:guide orient="horz" pos="123"/>
        <p:guide pos="2620"/>
        <p:guide orient="horz" pos="3117"/>
        <p:guide pos="226"/>
        <p:guide pos="552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5252F-7882-4A55-9448-CEBD69C6DF77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830FC-0E18-408B-B12D-E842F20CBF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621F3-E423-47C7-9CEF-E330BA2AEE61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666B0-01E7-46AD-98AA-8BC392080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617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50C6-0429-40F0-B4C3-44AC078E5722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7988-6EC1-47FF-A9B2-68BE3041C9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50C6-0429-40F0-B4C3-44AC078E5722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7988-6EC1-47FF-A9B2-68BE3041C9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50C6-0429-40F0-B4C3-44AC078E5722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7988-6EC1-47FF-A9B2-68BE3041C9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 rot="19528099">
            <a:off x="827120" y="2010972"/>
            <a:ext cx="1767552" cy="176755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2"/>
          </p:nvPr>
        </p:nvSpPr>
        <p:spPr>
          <a:xfrm rot="861685">
            <a:off x="2371231" y="2267362"/>
            <a:ext cx="1452874" cy="1452874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3"/>
          </p:nvPr>
        </p:nvSpPr>
        <p:spPr>
          <a:xfrm rot="722212">
            <a:off x="2312812" y="3523790"/>
            <a:ext cx="923948" cy="92394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0"/>
          </p:nvPr>
        </p:nvSpPr>
        <p:spPr>
          <a:xfrm rot="21192118">
            <a:off x="976223" y="3466384"/>
            <a:ext cx="1352445" cy="135244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50C6-0429-40F0-B4C3-44AC078E5722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7988-6EC1-47FF-A9B2-68BE3041C9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50C6-0429-40F0-B4C3-44AC078E5722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7988-6EC1-47FF-A9B2-68BE3041C9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50C6-0429-40F0-B4C3-44AC078E5722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7988-6EC1-47FF-A9B2-68BE3041C9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50C6-0429-40F0-B4C3-44AC078E5722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7988-6EC1-47FF-A9B2-68BE3041C9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50C6-0429-40F0-B4C3-44AC078E5722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7988-6EC1-47FF-A9B2-68BE3041C9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50C6-0429-40F0-B4C3-44AC078E5722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7988-6EC1-47FF-A9B2-68BE3041C9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050C6-0429-40F0-B4C3-44AC078E5722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D7988-6EC1-47FF-A9B2-68BE3041C9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r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03925" y="812660"/>
            <a:ext cx="72234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34577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+mn-ea"/>
              </a:rPr>
              <a:t>Flow Prediction in </a:t>
            </a:r>
            <a:r>
              <a:rPr lang="en-US" altLang="zh-CN" sz="2400" b="1" dirty="0" err="1">
                <a:solidFill>
                  <a:srgbClr val="234577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+mn-ea"/>
              </a:rPr>
              <a:t>Spatio</a:t>
            </a:r>
            <a:r>
              <a:rPr lang="en-US" altLang="zh-CN" sz="2400" b="1" dirty="0">
                <a:solidFill>
                  <a:srgbClr val="234577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+mn-ea"/>
              </a:rPr>
              <a:t>-Temporal Networks</a:t>
            </a:r>
          </a:p>
          <a:p>
            <a:pPr algn="ctr"/>
            <a:r>
              <a:rPr lang="en-US" altLang="zh-CN" sz="2400" b="1" dirty="0">
                <a:solidFill>
                  <a:srgbClr val="234577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+mn-ea"/>
              </a:rPr>
              <a:t>Based on Multitask Deep Learning</a:t>
            </a:r>
            <a:endParaRPr lang="zh-CN" altLang="en-US" sz="2400" b="1" dirty="0">
              <a:solidFill>
                <a:srgbClr val="234577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64006" y="343875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邓婕文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2396763" y="1704742"/>
            <a:ext cx="443777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5AF06AF-9758-4167-958D-FFC99D0F6B27}"/>
              </a:ext>
            </a:extLst>
          </p:cNvPr>
          <p:cNvSpPr txBox="1"/>
          <p:nvPr/>
        </p:nvSpPr>
        <p:spPr>
          <a:xfrm>
            <a:off x="3980906" y="3746536"/>
            <a:ext cx="1463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2020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年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6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月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24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日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79237" y="229687"/>
            <a:ext cx="1327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234577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MDL</a:t>
            </a:r>
          </a:p>
        </p:txBody>
      </p:sp>
      <p:cxnSp>
        <p:nvCxnSpPr>
          <p:cNvPr id="15" name="直接连接符 14"/>
          <p:cNvCxnSpPr>
            <a:cxnSpLocks/>
          </p:cNvCxnSpPr>
          <p:nvPr/>
        </p:nvCxnSpPr>
        <p:spPr>
          <a:xfrm>
            <a:off x="199166" y="513365"/>
            <a:ext cx="130729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96F3D10-AF11-4AE9-AF57-A904DC07C226}"/>
              </a:ext>
            </a:extLst>
          </p:cNvPr>
          <p:cNvSpPr txBox="1"/>
          <p:nvPr/>
        </p:nvSpPr>
        <p:spPr>
          <a:xfrm>
            <a:off x="303600" y="661437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234577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Node Level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5F7F080-80AF-4A12-A381-E01792802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66" y="2336216"/>
            <a:ext cx="4236065" cy="241428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0786757-EB8E-47F5-98E3-30AB8BD28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045638"/>
            <a:ext cx="4365751" cy="99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8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79237" y="216698"/>
            <a:ext cx="1327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234577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MDL</a:t>
            </a:r>
          </a:p>
        </p:txBody>
      </p:sp>
      <p:cxnSp>
        <p:nvCxnSpPr>
          <p:cNvPr id="15" name="直接连接符 14"/>
          <p:cNvCxnSpPr>
            <a:cxnSpLocks/>
          </p:cNvCxnSpPr>
          <p:nvPr/>
        </p:nvCxnSpPr>
        <p:spPr>
          <a:xfrm>
            <a:off x="199166" y="513365"/>
            <a:ext cx="130729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96F3D10-AF11-4AE9-AF57-A904DC07C226}"/>
              </a:ext>
            </a:extLst>
          </p:cNvPr>
          <p:cNvSpPr txBox="1"/>
          <p:nvPr/>
        </p:nvSpPr>
        <p:spPr>
          <a:xfrm>
            <a:off x="303600" y="661437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234577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Edge Level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A0740D2-4633-413C-998A-39E7F937C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649" y="1814571"/>
            <a:ext cx="4236065" cy="241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4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79237" y="216698"/>
            <a:ext cx="1327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234577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MDL</a:t>
            </a:r>
          </a:p>
        </p:txBody>
      </p:sp>
      <p:cxnSp>
        <p:nvCxnSpPr>
          <p:cNvPr id="15" name="直接连接符 14"/>
          <p:cNvCxnSpPr>
            <a:cxnSpLocks/>
          </p:cNvCxnSpPr>
          <p:nvPr/>
        </p:nvCxnSpPr>
        <p:spPr>
          <a:xfrm>
            <a:off x="199166" y="513365"/>
            <a:ext cx="130729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0941A67-658C-4B8B-AB05-C73F0216938B}"/>
              </a:ext>
            </a:extLst>
          </p:cNvPr>
          <p:cNvSpPr txBox="1"/>
          <p:nvPr/>
        </p:nvSpPr>
        <p:spPr>
          <a:xfrm>
            <a:off x="890924" y="1258377"/>
            <a:ext cx="739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Outflow: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755CECA-AFE0-4256-BDF9-131DA609886F}"/>
              </a:ext>
            </a:extLst>
          </p:cNvPr>
          <p:cNvSpPr/>
          <p:nvPr/>
        </p:nvSpPr>
        <p:spPr>
          <a:xfrm>
            <a:off x="792900" y="1355318"/>
            <a:ext cx="95387" cy="953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96F3D10-AF11-4AE9-AF57-A904DC07C226}"/>
              </a:ext>
            </a:extLst>
          </p:cNvPr>
          <p:cNvSpPr txBox="1"/>
          <p:nvPr/>
        </p:nvSpPr>
        <p:spPr>
          <a:xfrm>
            <a:off x="303600" y="661437"/>
            <a:ext cx="1196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234577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In/Out Flows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3C5F7BA-DA39-400D-89F6-AE5B5D44F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004" y="2599350"/>
            <a:ext cx="5337978" cy="236381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BFD3EF8-4B71-4E40-88B8-8863C8AF8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307" y="1253343"/>
            <a:ext cx="3509586" cy="28644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03396C1-24BE-43BD-84E1-3699F08E1CFD}"/>
              </a:ext>
            </a:extLst>
          </p:cNvPr>
          <p:cNvSpPr txBox="1"/>
          <p:nvPr/>
        </p:nvSpPr>
        <p:spPr>
          <a:xfrm>
            <a:off x="890924" y="1620643"/>
            <a:ext cx="739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Inflow: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D438C8F-8871-4582-AFAF-1592DC3B29BD}"/>
              </a:ext>
            </a:extLst>
          </p:cNvPr>
          <p:cNvSpPr/>
          <p:nvPr/>
        </p:nvSpPr>
        <p:spPr>
          <a:xfrm>
            <a:off x="792900" y="1717584"/>
            <a:ext cx="95387" cy="953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29DAAD-C7FD-426E-A0C0-CC9FB1B65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004" y="1671712"/>
            <a:ext cx="3756276" cy="272446"/>
          </a:xfrm>
          <a:prstGeom prst="rect">
            <a:avLst/>
          </a:prstGeom>
        </p:spPr>
      </p:pic>
      <p:sp>
        <p:nvSpPr>
          <p:cNvPr id="9" name="右大括号 8">
            <a:extLst>
              <a:ext uri="{FF2B5EF4-FFF2-40B4-BE49-F238E27FC236}">
                <a16:creationId xmlns:a16="http://schemas.microsoft.com/office/drawing/2014/main" id="{9B0214B4-1858-4B9F-B68A-C1D9832A8144}"/>
              </a:ext>
            </a:extLst>
          </p:cNvPr>
          <p:cNvSpPr/>
          <p:nvPr/>
        </p:nvSpPr>
        <p:spPr>
          <a:xfrm rot="16200000">
            <a:off x="3949719" y="702862"/>
            <a:ext cx="200641" cy="8371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大括号 16">
            <a:extLst>
              <a:ext uri="{FF2B5EF4-FFF2-40B4-BE49-F238E27FC236}">
                <a16:creationId xmlns:a16="http://schemas.microsoft.com/office/drawing/2014/main" id="{43708EC7-4C50-484D-A60B-C91E5D5C967C}"/>
              </a:ext>
            </a:extLst>
          </p:cNvPr>
          <p:cNvSpPr/>
          <p:nvPr/>
        </p:nvSpPr>
        <p:spPr>
          <a:xfrm rot="5400000">
            <a:off x="4935384" y="1826329"/>
            <a:ext cx="200641" cy="5103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971D9A0-8909-4895-AF51-30A4B0698278}"/>
                  </a:ext>
                </a:extLst>
              </p:cNvPr>
              <p:cNvSpPr txBox="1"/>
              <p:nvPr/>
            </p:nvSpPr>
            <p:spPr>
              <a:xfrm>
                <a:off x="3014760" y="678129"/>
                <a:ext cx="3257516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effectLst>
                      <a:innerShdw blurRad="63500" dist="50800" dir="16200000">
                        <a:prstClr val="black">
                          <a:alpha val="50000"/>
                        </a:prstClr>
                      </a:inn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point 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effectLst>
                          <a:innerShdw blurRad="63500" dist="50800" dir="16200000">
                            <a:prstClr val="black">
                              <a:alpha val="50000"/>
                            </a:prstClr>
                          </a:inn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200" i="1" dirty="0" smtClean="0">
                        <a:effectLst>
                          <a:innerShdw blurRad="63500" dist="50800" dir="16200000">
                            <a:prstClr val="black">
                              <a:alpha val="50000"/>
                            </a:prstClr>
                          </a:inn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200" i="1" dirty="0" smtClean="0">
                        <a:effectLst>
                          <a:innerShdw blurRad="63500" dist="50800" dir="16200000">
                            <a:prstClr val="black">
                              <a:alpha val="50000"/>
                            </a:prstClr>
                          </a:inn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200" i="1" dirty="0">
                        <a:effectLst>
                          <a:innerShdw blurRad="63500" dist="50800" dir="16200000">
                            <a:prstClr val="black">
                              <a:alpha val="50000"/>
                            </a:prstClr>
                          </a:inn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1200" i="1" dirty="0">
                        <a:effectLst>
                          <a:innerShdw blurRad="63500" dist="50800" dir="16200000">
                            <a:prstClr val="black">
                              <a:alpha val="50000"/>
                            </a:prstClr>
                          </a:inn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200" dirty="0">
                    <a:effectLst>
                      <a:innerShdw blurRad="63500" dist="50800" dir="16200000">
                        <a:prstClr val="black">
                          <a:alpha val="50000"/>
                        </a:prstClr>
                      </a:inn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lies within the node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effectLst>
                              <a:innerShdw blurRad="63500" dist="50800" dir="16200000">
                                <a:prstClr val="black">
                                  <a:alpha val="50000"/>
                                </a:prstClr>
                              </a:inn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effectLst>
                              <a:innerShdw blurRad="63500" dist="50800" dir="16200000">
                                <a:prstClr val="black">
                                  <a:alpha val="50000"/>
                                </a:prstClr>
                              </a:inn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200" b="0" i="1" smtClean="0">
                            <a:effectLst>
                              <a:innerShdw blurRad="63500" dist="50800" dir="16200000">
                                <a:prstClr val="black">
                                  <a:alpha val="50000"/>
                                </a:prstClr>
                              </a:inn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1200" dirty="0">
                    <a:effectLst>
                      <a:innerShdw blurRad="63500" dist="50800" dir="16200000">
                        <a:prstClr val="black">
                          <a:alpha val="50000"/>
                        </a:prstClr>
                      </a:inn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971D9A0-8909-4895-AF51-30A4B0698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760" y="678129"/>
                <a:ext cx="3257516" cy="291875"/>
              </a:xfrm>
              <a:prstGeom prst="rect">
                <a:avLst/>
              </a:prstGeom>
              <a:blipFill>
                <a:blip r:embed="rId5"/>
                <a:stretch>
                  <a:fillRect l="-187" b="-10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40FE253-B412-4BBC-9C8A-52665166E2D8}"/>
                  </a:ext>
                </a:extLst>
              </p:cNvPr>
              <p:cNvSpPr txBox="1"/>
              <p:nvPr/>
            </p:nvSpPr>
            <p:spPr>
              <a:xfrm>
                <a:off x="4740395" y="2213392"/>
                <a:ext cx="29285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effectLst>
                      <a:innerShdw blurRad="63500" dist="50800" dir="16200000">
                        <a:prstClr val="black">
                          <a:alpha val="50000"/>
                        </a:prstClr>
                      </a:inn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timestamp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effectLst>
                              <a:innerShdw blurRad="63500" dist="50800" dir="16200000">
                                <a:prstClr val="black">
                                  <a:alpha val="50000"/>
                                </a:prstClr>
                              </a:inn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200" i="1" smtClean="0">
                            <a:effectLst>
                              <a:innerShdw blurRad="63500" dist="50800" dir="16200000">
                                <a:prstClr val="black">
                                  <a:alpha val="50000"/>
                                </a:prstClr>
                              </a:inn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200" i="1">
                            <a:effectLst>
                              <a:innerShdw blurRad="63500" dist="50800" dir="16200000">
                                <a:prstClr val="black">
                                  <a:alpha val="50000"/>
                                </a:prstClr>
                              </a:inn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en-US" altLang="zh-CN" sz="1200" dirty="0">
                    <a:effectLst>
                      <a:innerShdw blurRad="63500" dist="50800" dir="16200000">
                        <a:prstClr val="black">
                          <a:alpha val="50000"/>
                        </a:prstClr>
                      </a:inn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in the time interval t.</a:t>
                </a: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40FE253-B412-4BBC-9C8A-52665166E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395" y="2213392"/>
                <a:ext cx="2928596" cy="276999"/>
              </a:xfrm>
              <a:prstGeom prst="rect">
                <a:avLst/>
              </a:prstGeom>
              <a:blipFill>
                <a:blip r:embed="rId6"/>
                <a:stretch>
                  <a:fillRect l="-208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70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79237" y="214151"/>
            <a:ext cx="1327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234577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MDL</a:t>
            </a:r>
          </a:p>
        </p:txBody>
      </p:sp>
      <p:cxnSp>
        <p:nvCxnSpPr>
          <p:cNvPr id="15" name="直接连接符 14"/>
          <p:cNvCxnSpPr>
            <a:cxnSpLocks/>
          </p:cNvCxnSpPr>
          <p:nvPr/>
        </p:nvCxnSpPr>
        <p:spPr>
          <a:xfrm>
            <a:off x="199166" y="513365"/>
            <a:ext cx="130729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9E0A6AF-0F12-465A-AD77-6EE5AE693135}"/>
              </a:ext>
            </a:extLst>
          </p:cNvPr>
          <p:cNvSpPr txBox="1"/>
          <p:nvPr/>
        </p:nvSpPr>
        <p:spPr>
          <a:xfrm>
            <a:off x="1532119" y="3779267"/>
            <a:ext cx="4126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(a) Given a graph consisting of 4 nodes and 6 edges at time t.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0941A67-658C-4B8B-AB05-C73F0216938B}"/>
              </a:ext>
            </a:extLst>
          </p:cNvPr>
          <p:cNvSpPr txBox="1"/>
          <p:nvPr/>
        </p:nvSpPr>
        <p:spPr>
          <a:xfrm>
            <a:off x="767378" y="1013643"/>
            <a:ext cx="5163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propose converting each graph at time t into a tensor first.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755CECA-AFE0-4256-BDF9-131DA609886F}"/>
              </a:ext>
            </a:extLst>
          </p:cNvPr>
          <p:cNvSpPr/>
          <p:nvPr/>
        </p:nvSpPr>
        <p:spPr>
          <a:xfrm>
            <a:off x="669354" y="1110584"/>
            <a:ext cx="95387" cy="953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96F3D10-AF11-4AE9-AF57-A904DC07C226}"/>
              </a:ext>
            </a:extLst>
          </p:cNvPr>
          <p:cNvSpPr txBox="1"/>
          <p:nvPr/>
        </p:nvSpPr>
        <p:spPr>
          <a:xfrm>
            <a:off x="303600" y="661437"/>
            <a:ext cx="4799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234577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zh-CN" altLang="en-US" sz="1400" b="1" dirty="0">
                <a:solidFill>
                  <a:srgbClr val="234577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234577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1400" b="1" dirty="0">
                <a:solidFill>
                  <a:srgbClr val="234577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234577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apply deep neural networks to time-varying graphs?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1B2C5C-BC55-44B2-9EB4-C12892280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094" y="1370678"/>
            <a:ext cx="5305396" cy="232855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E4E0F63-DBED-41CA-BBB9-394691E97CE9}"/>
              </a:ext>
            </a:extLst>
          </p:cNvPr>
          <p:cNvSpPr txBox="1"/>
          <p:nvPr/>
        </p:nvSpPr>
        <p:spPr>
          <a:xfrm>
            <a:off x="1532119" y="4129857"/>
            <a:ext cx="4126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(b) Unroll it that is a directed graph.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082F3D8-E984-49FB-80F4-583B6C21C73E}"/>
              </a:ext>
            </a:extLst>
          </p:cNvPr>
          <p:cNvSpPr txBox="1"/>
          <p:nvPr/>
        </p:nvSpPr>
        <p:spPr>
          <a:xfrm>
            <a:off x="1532119" y="4491635"/>
            <a:ext cx="6759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(a) For each node, there are incoming and outgoing transitions, represented by a vector (dimension= 8).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B47F23B-DDC6-4650-AB59-9E8EDF8ECC16}"/>
              </a:ext>
            </a:extLst>
          </p:cNvPr>
          <p:cNvSpPr txBox="1"/>
          <p:nvPr/>
        </p:nvSpPr>
        <p:spPr>
          <a:xfrm>
            <a:off x="1529481" y="4800977"/>
            <a:ext cx="4126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(a) Finally, we can reshape the matrix into a tensor.</a:t>
            </a:r>
          </a:p>
        </p:txBody>
      </p:sp>
    </p:spTree>
    <p:extLst>
      <p:ext uri="{BB962C8B-B14F-4D97-AF65-F5344CB8AC3E}">
        <p14:creationId xmlns:p14="http://schemas.microsoft.com/office/powerpoint/2010/main" val="228156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0941A67-658C-4B8B-AB05-C73F0216938B}"/>
              </a:ext>
            </a:extLst>
          </p:cNvPr>
          <p:cNvSpPr txBox="1"/>
          <p:nvPr/>
        </p:nvSpPr>
        <p:spPr>
          <a:xfrm>
            <a:off x="767378" y="1013643"/>
            <a:ext cx="5163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Embed very large information networks into low-dimensional vector spaces.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755CECA-AFE0-4256-BDF9-131DA609886F}"/>
              </a:ext>
            </a:extLst>
          </p:cNvPr>
          <p:cNvSpPr/>
          <p:nvPr/>
        </p:nvSpPr>
        <p:spPr>
          <a:xfrm>
            <a:off x="669354" y="1110584"/>
            <a:ext cx="95387" cy="953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96F3D10-AF11-4AE9-AF57-A904DC07C226}"/>
              </a:ext>
            </a:extLst>
          </p:cNvPr>
          <p:cNvSpPr txBox="1"/>
          <p:nvPr/>
        </p:nvSpPr>
        <p:spPr>
          <a:xfrm>
            <a:off x="303600" y="661437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234577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3AF54DB-A607-46B0-A5A6-4FDB266CB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90" y="1465791"/>
            <a:ext cx="6979701" cy="335764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B26BB7C-EF49-41C9-B687-C99880D87D29}"/>
              </a:ext>
            </a:extLst>
          </p:cNvPr>
          <p:cNvSpPr txBox="1"/>
          <p:nvPr/>
        </p:nvSpPr>
        <p:spPr>
          <a:xfrm>
            <a:off x="179237" y="214151"/>
            <a:ext cx="1327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234577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MDL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C928424-9AC3-4481-9472-13A87058E69B}"/>
              </a:ext>
            </a:extLst>
          </p:cNvPr>
          <p:cNvCxnSpPr>
            <a:cxnSpLocks/>
          </p:cNvCxnSpPr>
          <p:nvPr/>
        </p:nvCxnSpPr>
        <p:spPr>
          <a:xfrm>
            <a:off x="199166" y="513365"/>
            <a:ext cx="130729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39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0941A67-658C-4B8B-AB05-C73F0216938B}"/>
              </a:ext>
            </a:extLst>
          </p:cNvPr>
          <p:cNvSpPr txBox="1"/>
          <p:nvPr/>
        </p:nvSpPr>
        <p:spPr>
          <a:xfrm>
            <a:off x="698101" y="1245440"/>
            <a:ext cx="3890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Where propose a </a:t>
            </a:r>
            <a:r>
              <a:rPr lang="en-US" altLang="zh-CN" sz="1200" dirty="0">
                <a:solidFill>
                  <a:srgbClr val="C0000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three-stream FCN (3S-FCN) </a:t>
            </a:r>
            <a:r>
              <a:rPr lang="en-US" altLang="zh-CN" sz="1200" dirty="0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 capture </a:t>
            </a:r>
          </a:p>
          <a:p>
            <a:r>
              <a:rPr lang="en-US" altLang="zh-CN" sz="1200" dirty="0">
                <a:solidFill>
                  <a:srgbClr val="C0000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temporal closeness, period, and trend dependencies</a:t>
            </a:r>
            <a:r>
              <a:rPr lang="en-US" altLang="zh-CN" sz="1200" dirty="0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755CECA-AFE0-4256-BDF9-131DA609886F}"/>
              </a:ext>
            </a:extLst>
          </p:cNvPr>
          <p:cNvSpPr/>
          <p:nvPr/>
        </p:nvSpPr>
        <p:spPr>
          <a:xfrm>
            <a:off x="600077" y="1342381"/>
            <a:ext cx="95387" cy="953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96F3D10-AF11-4AE9-AF57-A904DC07C226}"/>
              </a:ext>
            </a:extLst>
          </p:cNvPr>
          <p:cNvSpPr txBox="1"/>
          <p:nvPr/>
        </p:nvSpPr>
        <p:spPr>
          <a:xfrm>
            <a:off x="199166" y="796294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234577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3S-FCN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F225FB-B009-4C6F-8988-8A295C5CC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66" y="2428371"/>
            <a:ext cx="4456874" cy="16424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26B9063-4C57-4350-B5B7-C82A1AE26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697" y="1868716"/>
            <a:ext cx="4050137" cy="275044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E6BAE67-AC40-4DC9-B171-8B333625A541}"/>
              </a:ext>
            </a:extLst>
          </p:cNvPr>
          <p:cNvSpPr txBox="1"/>
          <p:nvPr/>
        </p:nvSpPr>
        <p:spPr>
          <a:xfrm>
            <a:off x="5393632" y="1245440"/>
            <a:ext cx="389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here develop a gating-mechanism-based fusion.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908DC5A-C803-4422-A671-B2E45045EC8F}"/>
              </a:ext>
            </a:extLst>
          </p:cNvPr>
          <p:cNvSpPr/>
          <p:nvPr/>
        </p:nvSpPr>
        <p:spPr>
          <a:xfrm>
            <a:off x="5295608" y="1342381"/>
            <a:ext cx="95387" cy="953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16C0A61-5B74-452A-8226-6D2345D88C37}"/>
              </a:ext>
            </a:extLst>
          </p:cNvPr>
          <p:cNvSpPr txBox="1"/>
          <p:nvPr/>
        </p:nvSpPr>
        <p:spPr>
          <a:xfrm>
            <a:off x="4894697" y="796294"/>
            <a:ext cx="2039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234577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Fusing External Factors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165454A-4DB6-4F94-8E87-2E9C867DE363}"/>
              </a:ext>
            </a:extLst>
          </p:cNvPr>
          <p:cNvSpPr txBox="1"/>
          <p:nvPr/>
        </p:nvSpPr>
        <p:spPr>
          <a:xfrm>
            <a:off x="695464" y="1791614"/>
            <a:ext cx="389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Each stream is a FCN.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1EF5406-1A6E-434F-8B4B-941914052CC6}"/>
              </a:ext>
            </a:extLst>
          </p:cNvPr>
          <p:cNvSpPr/>
          <p:nvPr/>
        </p:nvSpPr>
        <p:spPr>
          <a:xfrm>
            <a:off x="597440" y="1888555"/>
            <a:ext cx="95387" cy="953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089FBCD-1305-4863-9780-8129220F7799}"/>
              </a:ext>
            </a:extLst>
          </p:cNvPr>
          <p:cNvSpPr txBox="1"/>
          <p:nvPr/>
        </p:nvSpPr>
        <p:spPr>
          <a:xfrm>
            <a:off x="179237" y="214151"/>
            <a:ext cx="1327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234577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MDL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9B91257-4CA4-4898-95DD-53E561AEE7D5}"/>
              </a:ext>
            </a:extLst>
          </p:cNvPr>
          <p:cNvCxnSpPr>
            <a:cxnSpLocks/>
          </p:cNvCxnSpPr>
          <p:nvPr/>
        </p:nvCxnSpPr>
        <p:spPr>
          <a:xfrm>
            <a:off x="199166" y="513365"/>
            <a:ext cx="130729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90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196F3D10-AF11-4AE9-AF57-A904DC07C226}"/>
              </a:ext>
            </a:extLst>
          </p:cNvPr>
          <p:cNvSpPr txBox="1"/>
          <p:nvPr/>
        </p:nvSpPr>
        <p:spPr>
          <a:xfrm>
            <a:off x="303600" y="661437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234577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Losses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F9654C9-FFB8-490B-AA3E-3825F98B9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240" y="956404"/>
            <a:ext cx="4657519" cy="15082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EB5B831-037D-45C1-BAC7-976788982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906" y="2571750"/>
            <a:ext cx="1139172" cy="9550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0A2B4AF-04A8-4C54-AE0D-F6AD40418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5258" y="2607438"/>
            <a:ext cx="1139171" cy="88368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A4D76F4-7904-4C59-82F0-A798AA92FF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0003" y="3766351"/>
            <a:ext cx="2841876" cy="57003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3AF3487-73FC-460B-A0CA-D3F1451614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0003" y="4427511"/>
            <a:ext cx="2841876" cy="5229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FBF6867-B40C-46EE-9686-85FE804EF412}"/>
              </a:ext>
            </a:extLst>
          </p:cNvPr>
          <p:cNvSpPr txBox="1"/>
          <p:nvPr/>
        </p:nvSpPr>
        <p:spPr>
          <a:xfrm>
            <a:off x="2389407" y="3958917"/>
            <a:ext cx="672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Inflow: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B48227C-BDE9-40BA-85D0-8B969E14CFA3}"/>
              </a:ext>
            </a:extLst>
          </p:cNvPr>
          <p:cNvSpPr txBox="1"/>
          <p:nvPr/>
        </p:nvSpPr>
        <p:spPr>
          <a:xfrm>
            <a:off x="2389407" y="4550508"/>
            <a:ext cx="876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Outflow: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73FB209-1CFB-4AF8-8600-C279B8EB0E85}"/>
              </a:ext>
            </a:extLst>
          </p:cNvPr>
          <p:cNvSpPr txBox="1"/>
          <p:nvPr/>
        </p:nvSpPr>
        <p:spPr>
          <a:xfrm>
            <a:off x="179237" y="214151"/>
            <a:ext cx="1327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234577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MDL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6418060-1AF0-4705-82C8-19DAD3718BAC}"/>
              </a:ext>
            </a:extLst>
          </p:cNvPr>
          <p:cNvCxnSpPr>
            <a:cxnSpLocks/>
          </p:cNvCxnSpPr>
          <p:nvPr/>
        </p:nvCxnSpPr>
        <p:spPr>
          <a:xfrm>
            <a:off x="199166" y="513365"/>
            <a:ext cx="130729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9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国家奖学金答辩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A528D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常用1">
      <a:majorFont>
        <a:latin typeface="Arial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8563</TotalTime>
  <Words>199</Words>
  <Application>Microsoft Office PowerPoint</Application>
  <PresentationFormat>全屏显示(16:9)</PresentationFormat>
  <Paragraphs>35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微软雅黑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熊猫哒哒</dc:creator>
  <cp:lastModifiedBy>小西柚</cp:lastModifiedBy>
  <cp:revision>349</cp:revision>
  <dcterms:created xsi:type="dcterms:W3CDTF">2016-10-06T08:10:00Z</dcterms:created>
  <dcterms:modified xsi:type="dcterms:W3CDTF">2020-06-24T02:21:47Z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