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2" r:id="rId4"/>
    <p:sldId id="279" r:id="rId5"/>
    <p:sldId id="280" r:id="rId6"/>
    <p:sldId id="281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">
          <p15:clr>
            <a:srgbClr val="A4A3A4"/>
          </p15:clr>
        </p15:guide>
        <p15:guide id="2" pos="2620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pos="22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234577"/>
    <a:srgbClr val="CBB067"/>
    <a:srgbClr val="EFEFEF"/>
    <a:srgbClr val="2A528D"/>
    <a:srgbClr val="021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35" y="50"/>
      </p:cViewPr>
      <p:guideLst>
        <p:guide orient="horz" pos="123"/>
        <p:guide pos="2620"/>
        <p:guide orient="horz" pos="3117"/>
        <p:guide pos="22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252F-7882-4A55-9448-CEBD69C6DF77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30FC-0E18-408B-B12D-E842F20CBF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21F3-E423-47C7-9CEF-E330BA2AEE61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66B0-01E7-46AD-98AA-8BC39208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1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 rot="19528099">
            <a:off x="827120" y="2010972"/>
            <a:ext cx="1767552" cy="176755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 rot="861685">
            <a:off x="2371231" y="2267362"/>
            <a:ext cx="1452874" cy="145287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 rot="722212">
            <a:off x="2312812" y="3523790"/>
            <a:ext cx="923948" cy="92394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 rot="21192118">
            <a:off x="976223" y="3466384"/>
            <a:ext cx="1352445" cy="135244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50C6-0429-40F0-B4C3-44AC078E572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4484" y="1196910"/>
            <a:ext cx="776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AM-GCN: Adaptive Multi-channel Graph Convolutional Networks</a:t>
            </a:r>
          </a:p>
          <a:p>
            <a:pPr algn="ctr"/>
            <a:r>
              <a:rPr lang="en-US" altLang="zh-CN" sz="18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(KDD2020)</a:t>
            </a:r>
            <a:endParaRPr lang="zh-CN" altLang="en-US" sz="1800" b="1" dirty="0">
              <a:solidFill>
                <a:srgbClr val="234577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4006" y="343875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邓婕文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393474" y="1902095"/>
            <a:ext cx="44377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5AF06AF-9758-4167-958D-FFC99D0F6B27}"/>
              </a:ext>
            </a:extLst>
          </p:cNvPr>
          <p:cNvSpPr txBox="1"/>
          <p:nvPr/>
        </p:nvSpPr>
        <p:spPr>
          <a:xfrm>
            <a:off x="3980906" y="374653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29687"/>
            <a:ext cx="4747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AM-GCN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7744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405F325-651C-4ED9-8865-DE4E38C4A504}"/>
              </a:ext>
            </a:extLst>
          </p:cNvPr>
          <p:cNvSpPr txBox="1"/>
          <p:nvPr/>
        </p:nvSpPr>
        <p:spPr>
          <a:xfrm>
            <a:off x="736501" y="976531"/>
            <a:ext cx="7578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capability of the state-of-the-art GCN in fusing node features and topological structures is distant from optimal or even satisfactory.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GCN may not be able to adaptively learn some deep correlation information between topological structures and node features.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955B5D-78EB-4032-936E-C9F0EC99F356}"/>
              </a:ext>
            </a:extLst>
          </p:cNvPr>
          <p:cNvSpPr txBox="1"/>
          <p:nvPr/>
        </p:nvSpPr>
        <p:spPr>
          <a:xfrm>
            <a:off x="736501" y="2496030"/>
            <a:ext cx="757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Extract the specific and common embeddings from </a:t>
            </a:r>
            <a:r>
              <a:rPr lang="en-US" altLang="zh-CN" sz="14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 features</a:t>
            </a: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structures</a:t>
            </a: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4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their combinations </a:t>
            </a: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zh-CN" sz="14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</a:t>
            </a:r>
            <a:r>
              <a:rPr lang="en-US" altLang="zh-CN" sz="14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learn adaptive importance weights of the embeddings.</a:t>
            </a:r>
          </a:p>
        </p:txBody>
      </p:sp>
    </p:spTree>
    <p:extLst>
      <p:ext uri="{BB962C8B-B14F-4D97-AF65-F5344CB8AC3E}">
        <p14:creationId xmlns:p14="http://schemas.microsoft.com/office/powerpoint/2010/main" val="8754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29687"/>
            <a:ext cx="4747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AM-GCN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7744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919BF47-2ED4-4FD6-9A00-1F439D1F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9" y="1203485"/>
            <a:ext cx="3776012" cy="37760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D4F7F4-06A5-407E-A162-6FDD49281A8F}"/>
              </a:ext>
            </a:extLst>
          </p:cNvPr>
          <p:cNvSpPr txBox="1"/>
          <p:nvPr/>
        </p:nvSpPr>
        <p:spPr>
          <a:xfrm>
            <a:off x="433169" y="779660"/>
            <a:ext cx="28001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AM-GCN Model Architecture</a:t>
            </a:r>
          </a:p>
          <a:p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ADD455-205E-4561-B141-1C3CEC800AAD}"/>
              </a:ext>
            </a:extLst>
          </p:cNvPr>
          <p:cNvSpPr txBox="1"/>
          <p:nvPr/>
        </p:nvSpPr>
        <p:spPr>
          <a:xfrm>
            <a:off x="4880281" y="779660"/>
            <a:ext cx="28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 Convolution Module</a:t>
            </a:r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36BDA7-8005-4176-92CB-13A975DC42FD}"/>
              </a:ext>
            </a:extLst>
          </p:cNvPr>
          <p:cNvSpPr txBox="1"/>
          <p:nvPr/>
        </p:nvSpPr>
        <p:spPr>
          <a:xfrm>
            <a:off x="5192666" y="1087437"/>
            <a:ext cx="286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space:</a:t>
            </a:r>
          </a:p>
          <a:p>
            <a:endParaRPr lang="en-US" altLang="zh-CN" sz="14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A62E6C-1E07-45E9-9C80-78118BF1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32" y="1443896"/>
            <a:ext cx="2154465" cy="3283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D0136C-4FCB-41B1-8939-932AAD451663}"/>
              </a:ext>
            </a:extLst>
          </p:cNvPr>
          <p:cNvSpPr txBox="1"/>
          <p:nvPr/>
        </p:nvSpPr>
        <p:spPr>
          <a:xfrm>
            <a:off x="4880281" y="1862906"/>
            <a:ext cx="28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Convolution Module</a:t>
            </a:r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1D3AA8-216C-4D18-87F8-9EB20A96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832" y="2250358"/>
            <a:ext cx="2154465" cy="2766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206FAC7-BEF5-4D92-95FC-E169D5A14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832" y="2648781"/>
            <a:ext cx="2154465" cy="28101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0C421DC-170F-4571-A2C4-3901119AF1FA}"/>
              </a:ext>
            </a:extLst>
          </p:cNvPr>
          <p:cNvSpPr txBox="1"/>
          <p:nvPr/>
        </p:nvSpPr>
        <p:spPr>
          <a:xfrm>
            <a:off x="7928099" y="2250358"/>
            <a:ext cx="1481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Topology graph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0DBFEA-1D1B-4779-B19C-E8CD1D00A772}"/>
              </a:ext>
            </a:extLst>
          </p:cNvPr>
          <p:cNvSpPr txBox="1"/>
          <p:nvPr/>
        </p:nvSpPr>
        <p:spPr>
          <a:xfrm>
            <a:off x="7928099" y="2631535"/>
            <a:ext cx="1481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graph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228D648-B799-4F5E-90C8-5818938A4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833" y="3013491"/>
            <a:ext cx="1384790" cy="19986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633287E-75CC-4608-8CEC-8D3659B279BC}"/>
              </a:ext>
            </a:extLst>
          </p:cNvPr>
          <p:cNvSpPr txBox="1"/>
          <p:nvPr/>
        </p:nvSpPr>
        <p:spPr>
          <a:xfrm>
            <a:off x="4880281" y="3297050"/>
            <a:ext cx="28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4A4C9DA-702E-48D8-81EC-4D9271B5B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832" y="3638335"/>
            <a:ext cx="2154465" cy="22384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66F75A-EDFE-472A-B236-61B29C0A3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832" y="4056065"/>
            <a:ext cx="2417057" cy="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762" y="96167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AM-GCN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54691" y="379845"/>
            <a:ext cx="7744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A2C18DD-8E9C-4D32-AE41-AD5B5F637C46}"/>
              </a:ext>
            </a:extLst>
          </p:cNvPr>
          <p:cNvSpPr txBox="1"/>
          <p:nvPr/>
        </p:nvSpPr>
        <p:spPr>
          <a:xfrm>
            <a:off x="413435" y="473762"/>
            <a:ext cx="28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D3977-C1B2-4B90-9CCC-37CD776368AF}"/>
              </a:ext>
            </a:extLst>
          </p:cNvPr>
          <p:cNvSpPr txBox="1"/>
          <p:nvPr/>
        </p:nvSpPr>
        <p:spPr>
          <a:xfrm>
            <a:off x="788505" y="900623"/>
            <a:ext cx="4901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Consistency Constraint: </a:t>
            </a:r>
            <a:r>
              <a:rPr lang="en-US" altLang="zh-CN" sz="1100" b="1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 the commonality</a:t>
            </a:r>
            <a:endParaRPr lang="en-US" altLang="zh-CN" sz="1050" dirty="0">
              <a:solidFill>
                <a:srgbClr val="C0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2438F5-DB51-4C96-8CB7-90B2B51BDB97}"/>
              </a:ext>
            </a:extLst>
          </p:cNvPr>
          <p:cNvSpPr txBox="1"/>
          <p:nvPr/>
        </p:nvSpPr>
        <p:spPr>
          <a:xfrm>
            <a:off x="788505" y="2371996"/>
            <a:ext cx="4799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Disparity Constraint: </a:t>
            </a:r>
            <a:r>
              <a:rPr lang="en-US" altLang="zh-CN" sz="1100" b="1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 the disparity</a:t>
            </a:r>
            <a:endParaRPr lang="en-US" altLang="zh-CN" sz="1050" dirty="0">
              <a:solidFill>
                <a:srgbClr val="C0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3EAAC1-A2E1-4E56-9C0C-B7DA6E12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79" y="1214745"/>
            <a:ext cx="1523418" cy="5752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FD1FC4-13EA-490A-8109-BDB640B3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79" y="1882910"/>
            <a:ext cx="1296462" cy="3149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5C85D8-5DE9-481B-B8FC-7A2BCEA9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45" y="2717256"/>
            <a:ext cx="3133828" cy="2258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C61F35-19A9-4DD9-B3E1-5E5DDE1D5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45" y="3052801"/>
            <a:ext cx="3158566" cy="2642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D14F102-A6E8-4282-8EC9-2B6490F5A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545" y="3426710"/>
            <a:ext cx="2653946" cy="264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1107477-723D-44DC-9BAC-3600478D28E3}"/>
                  </a:ext>
                </a:extLst>
              </p:cNvPr>
              <p:cNvSpPr txBox="1"/>
              <p:nvPr/>
            </p:nvSpPr>
            <p:spPr>
              <a:xfrm>
                <a:off x="4974388" y="2699400"/>
                <a:ext cx="3087461" cy="7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HSIC</a:t>
                </a:r>
                <a:r>
                  <a:rPr lang="zh-CN" altLang="en-US" sz="1100" dirty="0">
                    <a:solidFill>
                      <a:srgbClr val="C000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100" dirty="0">
                    <a:solidFill>
                      <a:srgbClr val="C000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Hilbert-Schmidt Independence Criterion</a:t>
                </a:r>
              </a:p>
              <a:p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Gram matrices</a:t>
                </a:r>
                <a:r>
                  <a:rPr lang="zh-CN" alt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1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zh-CN" sz="11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11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altLang="zh-CN" sz="11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>
                                <a:innerShdw blurRad="63500" dist="50800" dir="162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>
                                <a:innerShdw blurRad="63500" dist="50800" dir="162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>
                                <a:innerShdw blurRad="63500" dist="50800" dir="162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100" i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zh-CN" sz="11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>
                                <a:innerShdw blurRad="63500" dist="50800" dir="162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>
                                <a:innerShdw blurRad="63500" dist="50800" dir="162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>
                                <a:innerShdw blurRad="63500" dist="50800" dir="162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1107477-723D-44DC-9BAC-3600478D2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88" y="2699400"/>
                <a:ext cx="3087461" cy="76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B314DC8-E063-457B-B822-E57BC56A04F9}"/>
              </a:ext>
            </a:extLst>
          </p:cNvPr>
          <p:cNvSpPr txBox="1"/>
          <p:nvPr/>
        </p:nvSpPr>
        <p:spPr>
          <a:xfrm>
            <a:off x="788505" y="3800619"/>
            <a:ext cx="4799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Objective: </a:t>
            </a:r>
            <a:r>
              <a:rPr lang="en-US" altLang="zh-CN" sz="1100" b="1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</a:t>
            </a:r>
            <a:endParaRPr lang="en-US" altLang="zh-CN" sz="1050" dirty="0">
              <a:solidFill>
                <a:srgbClr val="C0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9102F18-2C7F-49CB-8D8A-8D7501747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469" y="4116071"/>
            <a:ext cx="1787446" cy="36030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366CDAE-A249-4DD4-8DEA-39BA02685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6469" y="4592507"/>
            <a:ext cx="1609828" cy="2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29687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AM-GCN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7744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AE7BAFC-2708-4E6D-9AAA-895F7097511E}"/>
              </a:ext>
            </a:extLst>
          </p:cNvPr>
          <p:cNvSpPr txBox="1"/>
          <p:nvPr/>
        </p:nvSpPr>
        <p:spPr>
          <a:xfrm>
            <a:off x="400278" y="713874"/>
            <a:ext cx="28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948A7F-9DA8-4D86-A068-8E1118D4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93" y="1021651"/>
            <a:ext cx="5174043" cy="40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29687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AM-GCN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7744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C2AC569-1589-4EDC-B6CB-48F4DC3D809E}"/>
              </a:ext>
            </a:extLst>
          </p:cNvPr>
          <p:cNvSpPr txBox="1"/>
          <p:nvPr/>
        </p:nvSpPr>
        <p:spPr>
          <a:xfrm>
            <a:off x="413434" y="1144760"/>
            <a:ext cx="46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learned node embeddings</a:t>
            </a:r>
            <a:endParaRPr lang="en-US" altLang="zh-CN" sz="12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82E4E-FD8C-4695-8C36-9503C9C5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29" y="1842323"/>
            <a:ext cx="6881641" cy="14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国家奖学金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528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11245</TotalTime>
  <Words>155</Words>
  <Application>Microsoft Office PowerPoint</Application>
  <PresentationFormat>全屏显示(16:9)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小西柚</cp:lastModifiedBy>
  <cp:revision>398</cp:revision>
  <dcterms:created xsi:type="dcterms:W3CDTF">2016-10-06T08:10:00Z</dcterms:created>
  <dcterms:modified xsi:type="dcterms:W3CDTF">2020-09-04T04:48:46Z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