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5C289-5E42-41F9-9073-DB654C1D8F27}" type="datetimeFigureOut">
              <a:rPr lang="zh-CN" altLang="en-US" smtClean="0"/>
              <a:t>2020/9/4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E0C28-805F-4CA7-91E7-F564EA1F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6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A2298-0B25-46FE-9A18-8F1F5E56D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F0F6F9-DB82-4605-A9F8-1B4ABFBA6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61D3E-07E5-4BAD-8332-F5E62D65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7D92-53AA-4268-ACBA-38589D01AA19}" type="datetimeFigureOut">
              <a:rPr lang="zh-CN" altLang="en-US" smtClean="0"/>
              <a:t>2020/9/4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7A1F5-D53F-4C5D-942E-AE782DDF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CFB18-AEAD-4FE5-B847-6D6A7D90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FCDF-12D6-411F-88C8-A75F80DD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9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8B818-8F5C-409D-A1AE-DE5EA9E5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89E35-2C74-48C1-94A5-904E88B53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2061E-8FD5-474D-9776-A26056CF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7D92-53AA-4268-ACBA-38589D01AA19}" type="datetimeFigureOut">
              <a:rPr lang="zh-CN" altLang="en-US" smtClean="0"/>
              <a:t>2020/9/4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475F7-BE3B-4384-BC52-01AE49D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4DEC7-8FC3-4997-B7D8-098E962D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FCDF-12D6-411F-88C8-A75F80DD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CD944E-828D-4C32-8E73-045F9AF1A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99661-E58A-40B6-BC08-346CA66AD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3CBCF-4031-4A8A-832A-DBC62C50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7D92-53AA-4268-ACBA-38589D01AA19}" type="datetimeFigureOut">
              <a:rPr lang="zh-CN" altLang="en-US" smtClean="0"/>
              <a:t>2020/9/4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7FABB-0ED5-450B-A99E-431A5994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DCAFD-202E-4819-BF18-5D739AF1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FCDF-12D6-411F-88C8-A75F80DD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705F3-8EB2-4482-AAED-CD80B28D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A3FF5-A4DA-4CED-8800-E9235D61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34138-1C58-4FCD-9D11-BA2B2489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7D92-53AA-4268-ACBA-38589D01AA19}" type="datetimeFigureOut">
              <a:rPr lang="zh-CN" altLang="en-US" smtClean="0"/>
              <a:t>2020/9/4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A7885-4F6B-48CB-8C0B-C3255527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BBCD5-2947-4291-B632-71E445C2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FCDF-12D6-411F-88C8-A75F80DD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3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153C4-EA50-4D01-BC84-463D4257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485F4-EFEC-48BF-888D-0C34ECC30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4C04C-85A6-4DB7-B8B8-D4A6F76C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7D92-53AA-4268-ACBA-38589D01AA19}" type="datetimeFigureOut">
              <a:rPr lang="zh-CN" altLang="en-US" smtClean="0"/>
              <a:t>2020/9/4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DDF22-28D3-44F6-A607-D71CF070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AAC5D-9235-4045-A1C9-D319CEE9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FCDF-12D6-411F-88C8-A75F80DD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6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18B4F-EE03-42AE-BCFA-132D0DF8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E460C-EEA0-4092-B8A9-A94FDD099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09CFA9-2601-4300-8BDE-B3DDB116B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45765-AEEA-49A1-8E87-5B84D9AA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7D92-53AA-4268-ACBA-38589D01AA19}" type="datetimeFigureOut">
              <a:rPr lang="zh-CN" altLang="en-US" smtClean="0"/>
              <a:t>2020/9/4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FB20F-9BDF-4365-A5B9-E052093C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AB00F-41EF-44F9-9B32-E2F2A217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FCDF-12D6-411F-88C8-A75F80DD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0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E049E-B75F-4938-9C86-FBBE3FC7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71A89B-4DF5-4255-9BD8-10E10C32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A0058F-6F74-423B-A240-FA2611E9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880E53-63F6-4842-94BA-C048D4384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BB29EE-7785-4158-96A4-0272EA60F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4451F4-764D-4433-A904-21E7E74E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7D92-53AA-4268-ACBA-38589D01AA19}" type="datetimeFigureOut">
              <a:rPr lang="zh-CN" altLang="en-US" smtClean="0"/>
              <a:t>2020/9/4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F0546B-2CA9-47BB-A634-A510F877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864A7B-BC50-41A7-827C-EDA483D4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FCDF-12D6-411F-88C8-A75F80DD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0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C5AC0-7911-48A4-AF4D-36236957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E075B0-3036-4458-85FA-C55A0870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7D92-53AA-4268-ACBA-38589D01AA19}" type="datetimeFigureOut">
              <a:rPr lang="zh-CN" altLang="en-US" smtClean="0"/>
              <a:t>2020/9/4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72196E-BBEA-42DC-8553-AEB22DD7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4D738-BFBF-45EB-9E1F-F98BF0F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FCDF-12D6-411F-88C8-A75F80DD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3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6921E5-8074-4B39-8B5D-F2951E2A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7D92-53AA-4268-ACBA-38589D01AA19}" type="datetimeFigureOut">
              <a:rPr lang="zh-CN" altLang="en-US" smtClean="0"/>
              <a:t>2020/9/4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4164BA-3575-4896-B699-9259E05E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BAD80-BE98-458E-8DE9-991424DB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FCDF-12D6-411F-88C8-A75F80DD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5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98430-8F87-4D72-AE0F-96A5CBB4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7CF72-EEE0-4155-89AD-8C536185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E393E3-2FD2-423D-A6AC-695C33626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0AAA4-2500-4472-9C66-98CF38A9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7D92-53AA-4268-ACBA-38589D01AA19}" type="datetimeFigureOut">
              <a:rPr lang="zh-CN" altLang="en-US" smtClean="0"/>
              <a:t>2020/9/4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7ED-044A-41D7-A252-B2F46BB6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5A51D1-B13F-4493-81C2-57D1F880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FCDF-12D6-411F-88C8-A75F80DD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7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263DB-172C-4E45-A88B-89379C7B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C79FBF-70C1-413B-9542-0E8A6AFD5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7DF639-4DD4-4EE9-B062-6BC74F05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294B3-647B-490D-9888-6D6F4575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7D92-53AA-4268-ACBA-38589D01AA19}" type="datetimeFigureOut">
              <a:rPr lang="zh-CN" altLang="en-US" smtClean="0"/>
              <a:t>2020/9/4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961B9-93E5-461B-AF98-5660092A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5ED09-8E9F-4F45-888C-BADA5CAC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9FCDF-12D6-411F-88C8-A75F80DD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5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F6BF35-50B4-46A4-B03C-764A8B20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E5062-38A2-4EA5-9B65-E9D9B1A5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C65B9-AC9B-40D0-97AF-B3521C8E3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7D92-53AA-4268-ACBA-38589D01AA19}" type="datetimeFigureOut">
              <a:rPr lang="zh-CN" altLang="en-US" smtClean="0"/>
              <a:t>2020/9/4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EC914-35E7-4E10-BDE5-C55E22B5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D6DA9-44C5-40D9-AD6D-0417F1F0D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9FCDF-12D6-411F-88C8-A75F80DD8E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4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FD74D-D543-4436-B560-0657CD364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9485" y="65883"/>
            <a:ext cx="9321800" cy="457200"/>
          </a:xfrm>
        </p:spPr>
        <p:txBody>
          <a:bodyPr>
            <a:normAutofit/>
          </a:bodyPr>
          <a:lstStyle/>
          <a:p>
            <a:r>
              <a:rPr lang="en-US" altLang="zh-CN" sz="20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Doing in One Go: Delivery Time Inference Based on Couriers’ Trajectories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400708-C461-445E-9CBD-A39C8EE3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71" y="1016036"/>
            <a:ext cx="9472486" cy="48259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2AE6E2-1337-4E3B-A815-D79B7C510FE5}"/>
              </a:ext>
            </a:extLst>
          </p:cNvPr>
          <p:cNvSpPr txBox="1"/>
          <p:nvPr/>
        </p:nvSpPr>
        <p:spPr>
          <a:xfrm>
            <a:off x="321733" y="5996363"/>
            <a:ext cx="1208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Geocoded Waybill Location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parsed from the plain text shipping addresses via Geocoding services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49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66EEC7B-31AB-44FC-965A-B18320185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266522"/>
              </p:ext>
            </p:extLst>
          </p:nvPr>
        </p:nvGraphicFramePr>
        <p:xfrm>
          <a:off x="457200" y="1204887"/>
          <a:ext cx="10515600" cy="24871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00867">
                  <a:extLst>
                    <a:ext uri="{9D8B030D-6E8A-4147-A177-3AD203B41FA5}">
                      <a16:colId xmlns:a16="http://schemas.microsoft.com/office/drawing/2014/main" val="3418815585"/>
                    </a:ext>
                  </a:extLst>
                </a:gridCol>
                <a:gridCol w="7814733">
                  <a:extLst>
                    <a:ext uri="{9D8B030D-6E8A-4147-A177-3AD203B41FA5}">
                      <a16:colId xmlns:a16="http://schemas.microsoft.com/office/drawing/2014/main" val="1384979681"/>
                    </a:ext>
                  </a:extLst>
                </a:gridCol>
              </a:tblGrid>
              <a:tr h="3688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Waybill</a:t>
                      </a:r>
                      <a:endParaRPr lang="zh-CN" altLang="en-US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parcel delivery task,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𝑤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(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𝑙</a:t>
                      </a:r>
                      <a:r>
                        <a:rPr lang="en-US" altLang="zh-CN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𝑝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𝑡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𝑟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𝑡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𝑑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3618"/>
                  </a:ext>
                </a:extLst>
              </a:tr>
              <a:tr h="4693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Delivery Location</a:t>
                      </a:r>
                      <a:endParaRPr lang="zh-CN" altLang="en-US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a courier gives the parcel to the corresponding customer,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𝑙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𝑑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(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𝑥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𝑦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),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66826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Trajectory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trajectory is a sequence of spatiotemporal points, denoted as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𝑡𝑟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=&lt;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𝑝</a:t>
                      </a:r>
                      <a:r>
                        <a:rPr lang="en-US" altLang="zh-CN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𝑝</a:t>
                      </a:r>
                      <a:r>
                        <a:rPr lang="en-US" altLang="zh-CN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...,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𝑝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𝑛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&gt;,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𝑝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(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𝑥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𝑦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𝑡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795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Stay Point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𝑝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𝑖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𝑝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𝑖</a:t>
                      </a:r>
                      <a:r>
                        <a:rPr lang="en-US" altLang="zh-CN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+1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...,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𝑝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𝑗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is called a stay point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𝑠𝑝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𝑑𝑖𝑠𝑡𝑎𝑛𝑐𝑒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𝑝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𝑖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𝑝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𝑘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≤ </a:t>
                      </a:r>
                      <a:r>
                        <a:rPr lang="zh-CN" alt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𝐷</a:t>
                      </a:r>
                      <a:r>
                        <a:rPr lang="zh-CN" altLang="en-US" sz="1800" b="0" i="0" u="none" strike="noStrike" kern="1200" baseline="-250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𝑚𝑎𝑥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(∀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𝑘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∈ [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𝑖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+ 1,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𝑗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]),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𝑑𝑖𝑠𝑡𝑎𝑛𝑐𝑒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𝑝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𝑖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𝑝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𝑗</a:t>
                      </a:r>
                      <a:r>
                        <a:rPr lang="en-US" altLang="zh-CN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+1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&gt; </a:t>
                      </a:r>
                      <a:r>
                        <a:rPr lang="zh-CN" alt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𝐷</a:t>
                      </a:r>
                      <a:r>
                        <a:rPr lang="zh-CN" altLang="en-US" sz="1800" b="0" i="0" u="none" strike="noStrike" kern="1200" baseline="-250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𝑚𝑎𝑥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 |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𝑝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𝑗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𝑡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− </a:t>
                      </a:r>
                      <a:r>
                        <a:rPr lang="zh-CN" altLang="en-U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𝑝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𝑖 </a:t>
                      </a:r>
                      <a:r>
                        <a:rPr lang="en-US" altLang="zh-CN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1800" b="0" i="0" u="none" strike="noStrike" kern="1200" baseline="-25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𝑡 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 ≥ </a:t>
                      </a:r>
                      <a:r>
                        <a:rPr lang="zh-CN" altLang="en-US" sz="18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𝑇</a:t>
                      </a:r>
                      <a:r>
                        <a:rPr lang="zh-CN" altLang="en-US" sz="1800" b="0" i="0" u="none" strike="noStrike" kern="1200" baseline="-250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𝑚𝑖𝑛</a:t>
                      </a: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313016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Delivery Trip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 that a courier delivers a batch of parcels to customers.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35917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6B278A2-74F2-4CB8-AC78-CF3CFE1FD547}"/>
              </a:ext>
            </a:extLst>
          </p:cNvPr>
          <p:cNvSpPr txBox="1"/>
          <p:nvPr/>
        </p:nvSpPr>
        <p:spPr>
          <a:xfrm>
            <a:off x="457200" y="767822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0" u="none" strike="noStrike" baseline="0">
                <a:latin typeface="LinLibertineTB"/>
              </a:rPr>
              <a:t>Definition</a:t>
            </a:r>
            <a:endParaRPr lang="zh-CN" altLang="en-US" b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2E380A-5D4C-42E8-8E18-83062530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5" y="4393142"/>
            <a:ext cx="4840817" cy="628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BBC5DF-F101-4CBC-BF20-1442EF2C4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79" y="5237103"/>
            <a:ext cx="4137554" cy="4857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6ACCA96-23AF-4BE8-96C1-A48A0791F5B6}"/>
              </a:ext>
            </a:extLst>
          </p:cNvPr>
          <p:cNvSpPr txBox="1"/>
          <p:nvPr/>
        </p:nvSpPr>
        <p:spPr>
          <a:xfrm>
            <a:off x="364067" y="39931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LinLibertineTB"/>
              </a:rPr>
              <a:t>Location of a </a:t>
            </a:r>
            <a:r>
              <a:rPr lang="zh-CN" altLang="en-US" b="1">
                <a:latin typeface="LinLibertineTB"/>
              </a:rPr>
              <a:t>𝑠𝑝</a:t>
            </a:r>
          </a:p>
        </p:txBody>
      </p:sp>
    </p:spTree>
    <p:extLst>
      <p:ext uri="{BB962C8B-B14F-4D97-AF65-F5344CB8AC3E}">
        <p14:creationId xmlns:p14="http://schemas.microsoft.com/office/powerpoint/2010/main" val="158037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2A502A7-38A9-4900-8D9E-78FB10F6EB27}"/>
              </a:ext>
            </a:extLst>
          </p:cNvPr>
          <p:cNvSpPr txBox="1"/>
          <p:nvPr/>
        </p:nvSpPr>
        <p:spPr>
          <a:xfrm>
            <a:off x="386293" y="347254"/>
            <a:ext cx="6796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delivery time based on the stay points of the trajectories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D08985-A9CC-4CE3-A8B2-6CE3B0D6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7" y="1040918"/>
            <a:ext cx="4113221" cy="30934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9AD852-8AF7-45D8-817E-BC2E03DC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93" y="4775200"/>
            <a:ext cx="6586980" cy="12207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569296-29D0-4C7E-AA3E-A97F3722B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59" y="786283"/>
            <a:ext cx="5218640" cy="39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7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64F253-8112-41AB-BC5A-A3DE5CB46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9" y="1362160"/>
            <a:ext cx="7232435" cy="433559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AAE2B83-D2D8-4658-A438-8325E2599985}"/>
              </a:ext>
            </a:extLst>
          </p:cNvPr>
          <p:cNvSpPr txBox="1"/>
          <p:nvPr/>
        </p:nvSpPr>
        <p:spPr>
          <a:xfrm>
            <a:off x="638035" y="5813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System framework of DTInf</a:t>
            </a:r>
            <a:endParaRPr lang="zh-CN" altLang="en-US" b="1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B571EF-07DC-4B41-B10C-9EC4E5174B02}"/>
              </a:ext>
            </a:extLst>
          </p:cNvPr>
          <p:cNvSpPr txBox="1"/>
          <p:nvPr/>
        </p:nvSpPr>
        <p:spPr>
          <a:xfrm>
            <a:off x="7546000" y="1266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1)Noise Filtering</a:t>
            </a:r>
            <a:endParaRPr lang="zh-CN" altLang="en-US" b="1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6673E7-DF61-4065-BD9E-BA8A6A46FBA7}"/>
              </a:ext>
            </a:extLst>
          </p:cNvPr>
          <p:cNvSpPr txBox="1"/>
          <p:nvPr/>
        </p:nvSpPr>
        <p:spPr>
          <a:xfrm>
            <a:off x="7546000" y="2349382"/>
            <a:ext cx="6819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2)Stay PointDetection</a:t>
            </a:r>
            <a:endParaRPr lang="zh-CN" altLang="en-US" b="1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F60A61-4DF0-42F7-AD6B-EA7E68B47C18}"/>
              </a:ext>
            </a:extLst>
          </p:cNvPr>
          <p:cNvSpPr txBox="1"/>
          <p:nvPr/>
        </p:nvSpPr>
        <p:spPr>
          <a:xfrm>
            <a:off x="3510950" y="3345293"/>
            <a:ext cx="7246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650589-0E7C-4C2C-9B2A-3FC36D18ED65}"/>
              </a:ext>
            </a:extLst>
          </p:cNvPr>
          <p:cNvSpPr txBox="1"/>
          <p:nvPr/>
        </p:nvSpPr>
        <p:spPr>
          <a:xfrm>
            <a:off x="7546000" y="4705437"/>
            <a:ext cx="7181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3)Delivery Trip Identification</a:t>
            </a:r>
            <a:endParaRPr lang="zh-CN" altLang="en-US" b="1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9B35338-04E6-4B77-965A-C6F8D56E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133" y="456579"/>
            <a:ext cx="2419185" cy="18778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C6208D3-DF2D-46CB-A341-4178CA427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144" y="2664366"/>
            <a:ext cx="2612692" cy="205648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9525A03-DEA3-4F66-8A99-07C1142BD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5999" y="4978275"/>
            <a:ext cx="2612691" cy="194500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05062A9-F917-42A3-8B84-DF2B56245FB8}"/>
              </a:ext>
            </a:extLst>
          </p:cNvPr>
          <p:cNvSpPr txBox="1"/>
          <p:nvPr/>
        </p:nvSpPr>
        <p:spPr>
          <a:xfrm>
            <a:off x="10259836" y="3029454"/>
            <a:ext cx="7362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𝐷</a:t>
            </a:r>
            <a:r>
              <a:rPr lang="zh-CN" altLang="en-US" sz="1800" b="0" i="0" u="none" strike="noStrike" kern="1200" baseline="-250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𝑚𝑎𝑥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=20m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2C40C03-2B2A-4B89-8DCE-782F95260E18}"/>
              </a:ext>
            </a:extLst>
          </p:cNvPr>
          <p:cNvSpPr txBox="1"/>
          <p:nvPr/>
        </p:nvSpPr>
        <p:spPr>
          <a:xfrm>
            <a:off x="10259836" y="3429000"/>
            <a:ext cx="8811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𝑇</a:t>
            </a:r>
            <a:r>
              <a:rPr lang="zh-CN" altLang="en-US" sz="1800" b="0" i="0" u="none" strike="noStrike" kern="1200" baseline="-250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𝑚𝑖𝑛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=30s</a:t>
            </a:r>
            <a:r>
              <a:rPr lang="zh-CN" altLang="en-US" sz="1800" b="0" i="0" u="none" strike="noStrike" kern="1200" baseline="-250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3CDAF25-539F-4996-90D5-9212CA77254E}"/>
              </a:ext>
            </a:extLst>
          </p:cNvPr>
          <p:cNvSpPr txBox="1"/>
          <p:nvPr/>
        </p:nvSpPr>
        <p:spPr>
          <a:xfrm>
            <a:off x="10107279" y="1000910"/>
            <a:ext cx="953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Speed threshold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4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1518C-33BA-488C-A13B-0A56A65DE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083"/>
            <a:ext cx="10515600" cy="437621"/>
          </a:xfrm>
        </p:spPr>
        <p:txBody>
          <a:bodyPr/>
          <a:lstStyle/>
          <a:p>
            <a:r>
              <a:rPr lang="en-US" altLang="zh-CN" sz="1800" b="1"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rPr>
              <a:t>Delivery Location Correction</a:t>
            </a:r>
            <a:endParaRPr lang="zh-CN" altLang="en-US" sz="1800" b="1">
              <a:latin typeface="Microsoft New Tai Lue" panose="020B0502040204020203" pitchFamily="34" charset="0"/>
              <a:ea typeface="+mn-ea"/>
              <a:cs typeface="Microsoft New Tai Lue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07ADCF-961F-4399-B68A-CACDE271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79" y="882650"/>
            <a:ext cx="7267575" cy="4686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2B1789B-F69E-483B-92B7-5679CB0BA985}"/>
              </a:ext>
            </a:extLst>
          </p:cNvPr>
          <p:cNvSpPr txBox="1"/>
          <p:nvPr/>
        </p:nvSpPr>
        <p:spPr>
          <a:xfrm>
            <a:off x="7655454" y="1104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index </a:t>
            </a:r>
            <a:r>
              <a:rPr lang="en-US" altLang="zh-CN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42F5FD-2ED4-4959-8A35-1B1A6A7874D5}"/>
              </a:ext>
            </a:extLst>
          </p:cNvPr>
          <p:cNvSpPr txBox="1"/>
          <p:nvPr/>
        </p:nvSpPr>
        <p:spPr>
          <a:xfrm>
            <a:off x="7691627" y="1779476"/>
            <a:ext cx="6875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>
                <a:latin typeface="LinLibertineT"/>
              </a:rPr>
              <a:t>R</a:t>
            </a:r>
            <a:r>
              <a:rPr lang="en-US" altLang="zh-CN" sz="1800" b="0" i="0" u="none" strike="noStrike" baseline="0">
                <a:latin typeface="LinLibertineT"/>
              </a:rPr>
              <a:t>aw delivery location hashmap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BCD2F4-F0A4-49CE-B167-73B64568E54B}"/>
              </a:ext>
            </a:extLst>
          </p:cNvPr>
          <p:cNvSpPr txBox="1"/>
          <p:nvPr/>
        </p:nvSpPr>
        <p:spPr>
          <a:xfrm>
            <a:off x="7655454" y="2268428"/>
            <a:ext cx="726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>
                <a:latin typeface="LinLibertineT"/>
              </a:rPr>
              <a:t>Hierarchical clustering algorithm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C770E18-5260-4B0C-BC76-F4003799F3EA}"/>
              </a:ext>
            </a:extLst>
          </p:cNvPr>
          <p:cNvCxnSpPr/>
          <p:nvPr/>
        </p:nvCxnSpPr>
        <p:spPr>
          <a:xfrm>
            <a:off x="9057736" y="2743200"/>
            <a:ext cx="0" cy="55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CCE037E-E6E0-4275-9059-DA95CF1F3652}"/>
              </a:ext>
            </a:extLst>
          </p:cNvPr>
          <p:cNvSpPr txBox="1"/>
          <p:nvPr/>
        </p:nvSpPr>
        <p:spPr>
          <a:xfrm>
            <a:off x="7655454" y="3295291"/>
            <a:ext cx="7457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>
                <a:latin typeface="LinLibertineT"/>
              </a:rPr>
              <a:t>Clustering result </a:t>
            </a:r>
            <a:r>
              <a:rPr lang="en-US" altLang="zh-CN" sz="1800" b="1" i="0" u="none" strike="noStrike" baseline="0">
                <a:latin typeface="txsys"/>
              </a:rPr>
              <a:t>H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35831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E6BC5-205F-44A8-ADD7-DAD92B5C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2356495"/>
            <a:ext cx="10337800" cy="412221"/>
          </a:xfrm>
        </p:spPr>
        <p:txBody>
          <a:bodyPr/>
          <a:lstStyle/>
          <a:p>
            <a:r>
              <a:rPr lang="en-US" altLang="zh-CN" sz="18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 Delivery Event Construction</a:t>
            </a:r>
            <a:endParaRPr lang="zh-CN" altLang="en-US" sz="18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5A30FB-3B73-4074-984E-C10C4D57A2CE}"/>
              </a:ext>
            </a:extLst>
          </p:cNvPr>
          <p:cNvSpPr txBox="1"/>
          <p:nvPr/>
        </p:nvSpPr>
        <p:spPr>
          <a:xfrm>
            <a:off x="596900" y="2701845"/>
            <a:ext cx="8640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Group waybills into several delivery events according to their corrected delivery locations.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9E5393-D6AE-41DA-A605-2F5FC3506595}"/>
              </a:ext>
            </a:extLst>
          </p:cNvPr>
          <p:cNvSpPr txBox="1"/>
          <p:nvPr/>
        </p:nvSpPr>
        <p:spPr>
          <a:xfrm>
            <a:off x="254000" y="281001"/>
            <a:ext cx="6096000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Event-based Matching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822C22-EA34-4DFF-B390-1E581B23EE90}"/>
              </a:ext>
            </a:extLst>
          </p:cNvPr>
          <p:cNvSpPr txBox="1"/>
          <p:nvPr/>
        </p:nvSpPr>
        <p:spPr>
          <a:xfrm>
            <a:off x="596900" y="3312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Assign that stay point to all waybills in that event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D91208-B6FC-480A-B883-D4240DF1FB49}"/>
              </a:ext>
            </a:extLst>
          </p:cNvPr>
          <p:cNvSpPr txBox="1"/>
          <p:nvPr/>
        </p:nvSpPr>
        <p:spPr>
          <a:xfrm>
            <a:off x="254000" y="3683005"/>
            <a:ext cx="6096000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2) Stay Point Selection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504022D-E941-47BC-97D1-44405437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683497"/>
            <a:ext cx="7647619" cy="14476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B422C80-6D5E-48AE-9F2B-EA665C2D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464" y="2114789"/>
            <a:ext cx="1320801" cy="62155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A2902EB-9AA2-4103-99A8-C2C0EF473877}"/>
              </a:ext>
            </a:extLst>
          </p:cNvPr>
          <p:cNvSpPr txBox="1"/>
          <p:nvPr/>
        </p:nvSpPr>
        <p:spPr>
          <a:xfrm>
            <a:off x="880533" y="41676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E3A67E-0B6C-4D88-BCC3-F0561B4A0077}"/>
              </a:ext>
            </a:extLst>
          </p:cNvPr>
          <p:cNvSpPr txBox="1"/>
          <p:nvPr/>
        </p:nvSpPr>
        <p:spPr>
          <a:xfrm>
            <a:off x="1805619" y="41676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 loss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40B86F-0936-4B52-AF68-711EAA0F36ED}"/>
              </a:ext>
            </a:extLst>
          </p:cNvPr>
          <p:cNvSpPr txBox="1"/>
          <p:nvPr/>
        </p:nvSpPr>
        <p:spPr>
          <a:xfrm>
            <a:off x="596900" y="45994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>
                <a:latin typeface="LinLibertineTI"/>
              </a:rPr>
              <a:t>Location features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BCED10-E5C5-4908-ABBB-82DC450DFE52}"/>
              </a:ext>
            </a:extLst>
          </p:cNvPr>
          <p:cNvSpPr txBox="1"/>
          <p:nvPr/>
        </p:nvSpPr>
        <p:spPr>
          <a:xfrm>
            <a:off x="596900" y="49757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>
                <a:latin typeface="LinLibertineTI"/>
              </a:rPr>
              <a:t>Delivery event features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FAED39-331C-4984-9FF0-F07A97E196F4}"/>
              </a:ext>
            </a:extLst>
          </p:cNvPr>
          <p:cNvSpPr txBox="1"/>
          <p:nvPr/>
        </p:nvSpPr>
        <p:spPr>
          <a:xfrm>
            <a:off x="596900" y="53045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>
                <a:latin typeface="LinLibertineTI"/>
              </a:rPr>
              <a:t>Stay point features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EEA4B3-DA0C-473A-B371-331C63CC3DEB}"/>
              </a:ext>
            </a:extLst>
          </p:cNvPr>
          <p:cNvSpPr txBox="1"/>
          <p:nvPr/>
        </p:nvSpPr>
        <p:spPr>
          <a:xfrm>
            <a:off x="596900" y="56334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>
                <a:latin typeface="LinLibertineTI"/>
              </a:rPr>
              <a:t>Matching feature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1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BAE0C-00E8-4C04-AD1D-2538E84F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734" y="158748"/>
            <a:ext cx="10515600" cy="1325563"/>
          </a:xfrm>
        </p:spPr>
        <p:txBody>
          <a:bodyPr/>
          <a:lstStyle/>
          <a:p>
            <a:r>
              <a:rPr lang="en-US" altLang="zh-CN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5FDC20-37E8-4AD1-9010-CB7C61A49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64" y="1421456"/>
            <a:ext cx="67437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1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738A6-503A-493E-82A0-87C48D14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133" y="643467"/>
            <a:ext cx="10515600" cy="522288"/>
          </a:xfrm>
        </p:spPr>
        <p:txBody>
          <a:bodyPr/>
          <a:lstStyle/>
          <a:p>
            <a:r>
              <a:rPr lang="en-US" altLang="zh-CN" sz="1800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34346D-4928-4FDE-ACB5-645A8096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1405480"/>
            <a:ext cx="8168640" cy="36777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CD1FB7-8A1B-4B38-ACDC-65DBDAB5DB00}"/>
              </a:ext>
            </a:extLst>
          </p:cNvPr>
          <p:cNvSpPr txBox="1"/>
          <p:nvPr/>
        </p:nvSpPr>
        <p:spPr>
          <a:xfrm>
            <a:off x="7874958" y="3756594"/>
            <a:ext cx="612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>
                <a:latin typeface="LinLibertineT"/>
              </a:rPr>
              <a:t>does not correct the delivery locations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8C8479-81FA-4C3E-B266-19962ABA787D}"/>
              </a:ext>
            </a:extLst>
          </p:cNvPr>
          <p:cNvSpPr txBox="1"/>
          <p:nvPr/>
        </p:nvSpPr>
        <p:spPr>
          <a:xfrm>
            <a:off x="7874958" y="4125926"/>
            <a:ext cx="7000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>
                <a:latin typeface="LinLibertineT"/>
              </a:rPr>
              <a:t>does not construct delivery events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E626BD-B98E-47D7-A06A-DB34C53C03A2}"/>
              </a:ext>
            </a:extLst>
          </p:cNvPr>
          <p:cNvSpPr txBox="1"/>
          <p:nvPr/>
        </p:nvSpPr>
        <p:spPr>
          <a:xfrm>
            <a:off x="7884416" y="3138644"/>
            <a:ext cx="7435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>
                <a:latin typeface="LinLibertineT"/>
              </a:rPr>
              <a:t>selects the stay point that is the closest </a:t>
            </a:r>
          </a:p>
          <a:p>
            <a:pPr algn="l"/>
            <a:r>
              <a:rPr lang="en-US" altLang="zh-CN" sz="1800" b="0" i="0" u="none" strike="noStrike" baseline="0">
                <a:latin typeface="LinLibertineT"/>
              </a:rPr>
              <a:t>to the corrected location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309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LinLibertineT</vt:lpstr>
      <vt:lpstr>LinLibertineTB</vt:lpstr>
      <vt:lpstr>LinLibertineTI</vt:lpstr>
      <vt:lpstr>txsys</vt:lpstr>
      <vt:lpstr>等线</vt:lpstr>
      <vt:lpstr>等线 Light</vt:lpstr>
      <vt:lpstr>Arial</vt:lpstr>
      <vt:lpstr>Microsoft New Tai Lue</vt:lpstr>
      <vt:lpstr>Times New Roman</vt:lpstr>
      <vt:lpstr>Office 主题​​</vt:lpstr>
      <vt:lpstr>Doing in One Go: Delivery Time Inference Based on Couriers’ Trajectories</vt:lpstr>
      <vt:lpstr>PowerPoint 演示文稿</vt:lpstr>
      <vt:lpstr>PowerPoint 演示文稿</vt:lpstr>
      <vt:lpstr>PowerPoint 演示文稿</vt:lpstr>
      <vt:lpstr>Delivery Location Correction</vt:lpstr>
      <vt:lpstr>1) Delivery Event Construction</vt:lpstr>
      <vt:lpstr>Case Study</vt:lpstr>
      <vt:lpstr>Evaluation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in One Go: Delivery Time Inference Based on Couriers’ Trajectories</dc:title>
  <dc:creator>Administrator</dc:creator>
  <cp:lastModifiedBy>Administrator</cp:lastModifiedBy>
  <cp:revision>23</cp:revision>
  <dcterms:created xsi:type="dcterms:W3CDTF">2020-09-03T14:40:09Z</dcterms:created>
  <dcterms:modified xsi:type="dcterms:W3CDTF">2020-09-04T05:53:20Z</dcterms:modified>
</cp:coreProperties>
</file>