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569" r:id="rId3"/>
    <p:sldId id="570" r:id="rId4"/>
    <p:sldId id="516" r:id="rId5"/>
    <p:sldId id="517" r:id="rId6"/>
    <p:sldId id="524" r:id="rId7"/>
    <p:sldId id="518" r:id="rId8"/>
    <p:sldId id="525" r:id="rId9"/>
    <p:sldId id="519" r:id="rId10"/>
    <p:sldId id="520" r:id="rId11"/>
    <p:sldId id="526" r:id="rId12"/>
    <p:sldId id="527" r:id="rId13"/>
    <p:sldId id="528" r:id="rId14"/>
    <p:sldId id="529" r:id="rId15"/>
    <p:sldId id="530" r:id="rId16"/>
    <p:sldId id="531" r:id="rId17"/>
    <p:sldId id="532" r:id="rId18"/>
    <p:sldId id="533" r:id="rId19"/>
    <p:sldId id="534" r:id="rId20"/>
    <p:sldId id="522" r:id="rId21"/>
    <p:sldId id="535" r:id="rId22"/>
    <p:sldId id="536" r:id="rId23"/>
    <p:sldId id="538" r:id="rId24"/>
    <p:sldId id="539" r:id="rId25"/>
    <p:sldId id="544" r:id="rId26"/>
    <p:sldId id="571" r:id="rId27"/>
    <p:sldId id="545" r:id="rId28"/>
    <p:sldId id="546" r:id="rId29"/>
    <p:sldId id="547" r:id="rId30"/>
    <p:sldId id="495" r:id="rId31"/>
    <p:sldId id="434" r:id="rId32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3379" autoAdjust="0"/>
  </p:normalViewPr>
  <p:slideViewPr>
    <p:cSldViewPr>
      <p:cViewPr>
        <p:scale>
          <a:sx n="70" d="100"/>
          <a:sy n="70" d="100"/>
        </p:scale>
        <p:origin x="-4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2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8AE0B2D5-229B-4FC3-8CFC-CB9C39A51765}" type="datetimeFigureOut">
              <a:rPr lang="zh-TW" altLang="en-US" smtClean="0"/>
              <a:pPr/>
              <a:t>2013/4/10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0" tIns="47535" rIns="95070" bIns="47535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5070" tIns="47535" rIns="95070" bIns="47535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B5FD9130-0988-439C-A5F1-8A7F382A7F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pic>
        <p:nvPicPr>
          <p:cNvPr id="2050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8937" y="73577"/>
            <a:ext cx="1143440" cy="1069407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ChangeArrowheads="1"/>
          </p:cNvSpPr>
          <p:nvPr userDrawn="1"/>
        </p:nvSpPr>
        <p:spPr bwMode="gray">
          <a:xfrm>
            <a:off x="457200" y="314325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en-US" altLang="zh-TW" sz="2000" dirty="0" smtClean="0"/>
              <a:t>1</a:t>
            </a:r>
          </a:p>
          <a:p>
            <a:pPr lvl="2"/>
            <a:r>
              <a:rPr lang="en-US" altLang="zh-TW" sz="1600" dirty="0" smtClean="0"/>
              <a:t>2</a:t>
            </a:r>
            <a:endParaRPr lang="zh-TW" altLang="en-US" dirty="0" smtClean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gray">
          <a:xfrm>
            <a:off x="457200" y="135729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78937" y="73577"/>
            <a:ext cx="1143440" cy="1069407"/>
          </a:xfrm>
          <a:prstGeom prst="rect">
            <a:avLst/>
          </a:prstGeom>
          <a:noFill/>
        </p:spPr>
      </p:pic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-396552" y="6525344"/>
            <a:ext cx="5715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pic>
        <p:nvPicPr>
          <p:cNvPr id="9" name="Picture 7" descr="ncku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18746" y="5918224"/>
            <a:ext cx="900112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方塊 9"/>
          <p:cNvSpPr txBox="1"/>
          <p:nvPr userDrawn="1"/>
        </p:nvSpPr>
        <p:spPr>
          <a:xfrm>
            <a:off x="5436096" y="6305573"/>
            <a:ext cx="26363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600" b="1" i="1" dirty="0" smtClean="0">
                <a:latin typeface="Calibri" pitchFamily="34" charset="0"/>
              </a:rPr>
              <a:t>made by electron &amp; free999</a:t>
            </a:r>
            <a:endParaRPr lang="zh-TW" altLang="en-US" sz="1600" b="1" i="1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6" name="WordArt 19"/>
          <p:cNvSpPr>
            <a:spLocks noChangeArrowheads="1" noChangeShapeType="1" noTextEdit="1"/>
          </p:cNvSpPr>
          <p:nvPr/>
        </p:nvSpPr>
        <p:spPr bwMode="gray">
          <a:xfrm>
            <a:off x="428596" y="1428754"/>
            <a:ext cx="8286808" cy="142874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NCKU Programming Contest Training Course </a:t>
            </a:r>
          </a:p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Heap</a:t>
            </a:r>
          </a:p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2013/04/10</a:t>
            </a:r>
            <a:endParaRPr lang="zh-TW" altLang="en-US" sz="54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0" y="3286124"/>
            <a:ext cx="9144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b="1" dirty="0" smtClean="0">
                <a:latin typeface="Arial" charset="0"/>
              </a:rPr>
              <a:t>Pinchieh Huang (free999)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i="1" dirty="0" smtClean="0">
                <a:latin typeface="Arial" charset="0"/>
              </a:rPr>
              <a:t>Pinchieh.huang@gmail.com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b="1" i="1" dirty="0" smtClean="0">
                <a:solidFill>
                  <a:srgbClr val="0070C0"/>
                </a:solidFill>
                <a:latin typeface="Arial" charset="0"/>
              </a:rPr>
              <a:t>http://myweb.ncku.edu.tw/~p76014143/20130410_Heap.rar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en-US" altLang="zh-TW" sz="2000" i="1" dirty="0">
              <a:latin typeface="Arial" charset="0"/>
            </a:endParaRP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Department of Computer Science and Information Engineering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National Cheng Kung University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Tainan, Taiwan</a:t>
            </a:r>
          </a:p>
        </p:txBody>
      </p:sp>
      <p:pic>
        <p:nvPicPr>
          <p:cNvPr id="9" name="Picture 18" descr="ncku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5489594"/>
            <a:ext cx="7207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Heap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4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err="1" smtClean="0"/>
              <a:t>Heapify</a:t>
            </a:r>
            <a:endParaRPr lang="en-US" altLang="zh-TW" dirty="0">
              <a:sym typeface="Symbol" pitchFamily="18" charset="2"/>
            </a:endParaRPr>
          </a:p>
        </p:txBody>
      </p: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647731" y="1501762"/>
            <a:ext cx="3889375" cy="2535237"/>
            <a:chOff x="22" y="1222"/>
            <a:chExt cx="2450" cy="1597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58" y="2592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611" y="2592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84" y="216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14</a:t>
              </a:r>
            </a:p>
          </p:txBody>
        </p:sp>
        <p:cxnSp>
          <p:nvCxnSpPr>
            <p:cNvPr id="10" name="AutoShape 7"/>
            <p:cNvCxnSpPr>
              <a:cxnSpLocks noChangeShapeType="1"/>
              <a:stCxn id="9" idx="3"/>
              <a:endCxn id="7" idx="0"/>
            </p:cNvCxnSpPr>
            <p:nvPr/>
          </p:nvCxnSpPr>
          <p:spPr bwMode="auto">
            <a:xfrm flipH="1">
              <a:off x="272" y="2369"/>
              <a:ext cx="145" cy="21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" name="AutoShape 8"/>
            <p:cNvCxnSpPr>
              <a:cxnSpLocks noChangeShapeType="1"/>
              <a:stCxn id="9" idx="5"/>
              <a:endCxn id="8" idx="0"/>
            </p:cNvCxnSpPr>
            <p:nvPr/>
          </p:nvCxnSpPr>
          <p:spPr bwMode="auto">
            <a:xfrm>
              <a:off x="578" y="2369"/>
              <a:ext cx="147" cy="21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884" y="2592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110" y="216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7</a:t>
              </a:r>
            </a:p>
          </p:txBody>
        </p:sp>
        <p:cxnSp>
          <p:nvCxnSpPr>
            <p:cNvPr id="14" name="AutoShape 11"/>
            <p:cNvCxnSpPr>
              <a:cxnSpLocks noChangeShapeType="1"/>
              <a:stCxn id="13" idx="3"/>
              <a:endCxn id="12" idx="0"/>
            </p:cNvCxnSpPr>
            <p:nvPr/>
          </p:nvCxnSpPr>
          <p:spPr bwMode="auto">
            <a:xfrm flipH="1">
              <a:off x="998" y="2369"/>
              <a:ext cx="145" cy="21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747" y="1737"/>
              <a:ext cx="227" cy="22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16" name="AutoShape 13"/>
            <p:cNvCxnSpPr>
              <a:cxnSpLocks noChangeShapeType="1"/>
              <a:stCxn id="9" idx="0"/>
              <a:endCxn id="15" idx="3"/>
            </p:cNvCxnSpPr>
            <p:nvPr/>
          </p:nvCxnSpPr>
          <p:spPr bwMode="auto">
            <a:xfrm flipV="1">
              <a:off x="498" y="1937"/>
              <a:ext cx="282" cy="2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4"/>
            <p:cNvCxnSpPr>
              <a:cxnSpLocks noChangeShapeType="1"/>
              <a:stCxn id="15" idx="5"/>
              <a:endCxn id="13" idx="0"/>
            </p:cNvCxnSpPr>
            <p:nvPr/>
          </p:nvCxnSpPr>
          <p:spPr bwMode="auto">
            <a:xfrm>
              <a:off x="941" y="1937"/>
              <a:ext cx="283" cy="2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1383" y="216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2110" y="216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1746" y="1737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10</a:t>
              </a:r>
            </a:p>
          </p:txBody>
        </p:sp>
        <p:cxnSp>
          <p:nvCxnSpPr>
            <p:cNvPr id="21" name="AutoShape 18"/>
            <p:cNvCxnSpPr>
              <a:cxnSpLocks noChangeShapeType="1"/>
              <a:stCxn id="18" idx="0"/>
              <a:endCxn id="20" idx="3"/>
            </p:cNvCxnSpPr>
            <p:nvPr/>
          </p:nvCxnSpPr>
          <p:spPr bwMode="auto">
            <a:xfrm flipV="1">
              <a:off x="1497" y="1937"/>
              <a:ext cx="282" cy="2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19"/>
            <p:cNvCxnSpPr>
              <a:cxnSpLocks noChangeShapeType="1"/>
              <a:stCxn id="20" idx="5"/>
              <a:endCxn id="19" idx="0"/>
            </p:cNvCxnSpPr>
            <p:nvPr/>
          </p:nvCxnSpPr>
          <p:spPr bwMode="auto">
            <a:xfrm>
              <a:off x="1940" y="1937"/>
              <a:ext cx="284" cy="2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1247" y="1343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16</a:t>
              </a:r>
            </a:p>
          </p:txBody>
        </p:sp>
        <p:cxnSp>
          <p:nvCxnSpPr>
            <p:cNvPr id="24" name="AutoShape 21"/>
            <p:cNvCxnSpPr>
              <a:cxnSpLocks noChangeShapeType="1"/>
              <a:stCxn id="23" idx="3"/>
              <a:endCxn id="15" idx="0"/>
            </p:cNvCxnSpPr>
            <p:nvPr/>
          </p:nvCxnSpPr>
          <p:spPr bwMode="auto">
            <a:xfrm flipH="1">
              <a:off x="861" y="1543"/>
              <a:ext cx="419" cy="1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" name="AutoShape 22"/>
            <p:cNvCxnSpPr>
              <a:cxnSpLocks noChangeShapeType="1"/>
              <a:stCxn id="23" idx="5"/>
              <a:endCxn id="20" idx="0"/>
            </p:cNvCxnSpPr>
            <p:nvPr/>
          </p:nvCxnSpPr>
          <p:spPr bwMode="auto">
            <a:xfrm>
              <a:off x="1441" y="1543"/>
              <a:ext cx="419" cy="1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1111" y="122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611" y="161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1913" y="161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248" y="207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974" y="207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1559" y="207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2284" y="207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22" y="249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476" y="249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1060" y="2493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itchFamily="18" charset="0"/>
                </a:rPr>
                <a:t>10</a:t>
              </a:r>
            </a:p>
          </p:txBody>
        </p:sp>
      </p:grpSp>
      <p:grpSp>
        <p:nvGrpSpPr>
          <p:cNvPr id="36" name="Group 63"/>
          <p:cNvGrpSpPr>
            <a:grpSpLocks/>
          </p:cNvGrpSpPr>
          <p:nvPr/>
        </p:nvGrpSpPr>
        <p:grpSpPr bwMode="auto">
          <a:xfrm>
            <a:off x="5111781" y="1500174"/>
            <a:ext cx="3889375" cy="2535238"/>
            <a:chOff x="22" y="1222"/>
            <a:chExt cx="2450" cy="1597"/>
          </a:xfrm>
        </p:grpSpPr>
        <p:sp>
          <p:nvSpPr>
            <p:cNvPr id="37" name="Oval 64"/>
            <p:cNvSpPr>
              <a:spLocks noChangeArrowheads="1"/>
            </p:cNvSpPr>
            <p:nvPr/>
          </p:nvSpPr>
          <p:spPr bwMode="auto">
            <a:xfrm>
              <a:off x="158" y="2592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8" name="Oval 65"/>
            <p:cNvSpPr>
              <a:spLocks noChangeArrowheads="1"/>
            </p:cNvSpPr>
            <p:nvPr/>
          </p:nvSpPr>
          <p:spPr bwMode="auto">
            <a:xfrm>
              <a:off x="611" y="2592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9" name="Oval 66"/>
            <p:cNvSpPr>
              <a:spLocks noChangeArrowheads="1"/>
            </p:cNvSpPr>
            <p:nvPr/>
          </p:nvSpPr>
          <p:spPr bwMode="auto">
            <a:xfrm>
              <a:off x="384" y="2169"/>
              <a:ext cx="227" cy="22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40" name="AutoShape 67"/>
            <p:cNvCxnSpPr>
              <a:cxnSpLocks noChangeShapeType="1"/>
              <a:stCxn id="39" idx="3"/>
              <a:endCxn id="37" idx="0"/>
            </p:cNvCxnSpPr>
            <p:nvPr/>
          </p:nvCxnSpPr>
          <p:spPr bwMode="auto">
            <a:xfrm flipH="1">
              <a:off x="272" y="2369"/>
              <a:ext cx="145" cy="21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68"/>
            <p:cNvCxnSpPr>
              <a:cxnSpLocks noChangeShapeType="1"/>
              <a:stCxn id="39" idx="5"/>
              <a:endCxn id="38" idx="0"/>
            </p:cNvCxnSpPr>
            <p:nvPr/>
          </p:nvCxnSpPr>
          <p:spPr bwMode="auto">
            <a:xfrm>
              <a:off x="578" y="2369"/>
              <a:ext cx="147" cy="21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2" name="Oval 69"/>
            <p:cNvSpPr>
              <a:spLocks noChangeArrowheads="1"/>
            </p:cNvSpPr>
            <p:nvPr/>
          </p:nvSpPr>
          <p:spPr bwMode="auto">
            <a:xfrm>
              <a:off x="884" y="2592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3" name="Oval 70"/>
            <p:cNvSpPr>
              <a:spLocks noChangeArrowheads="1"/>
            </p:cNvSpPr>
            <p:nvPr/>
          </p:nvSpPr>
          <p:spPr bwMode="auto">
            <a:xfrm>
              <a:off x="1110" y="216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7</a:t>
              </a:r>
            </a:p>
          </p:txBody>
        </p:sp>
        <p:cxnSp>
          <p:nvCxnSpPr>
            <p:cNvPr id="45" name="AutoShape 71"/>
            <p:cNvCxnSpPr>
              <a:cxnSpLocks noChangeShapeType="1"/>
              <a:stCxn id="43" idx="3"/>
              <a:endCxn id="42" idx="0"/>
            </p:cNvCxnSpPr>
            <p:nvPr/>
          </p:nvCxnSpPr>
          <p:spPr bwMode="auto">
            <a:xfrm flipH="1">
              <a:off x="998" y="2369"/>
              <a:ext cx="145" cy="21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" name="Oval 72"/>
            <p:cNvSpPr>
              <a:spLocks noChangeArrowheads="1"/>
            </p:cNvSpPr>
            <p:nvPr/>
          </p:nvSpPr>
          <p:spPr bwMode="auto">
            <a:xfrm>
              <a:off x="747" y="1737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14</a:t>
              </a:r>
            </a:p>
          </p:txBody>
        </p:sp>
        <p:cxnSp>
          <p:nvCxnSpPr>
            <p:cNvPr id="47" name="AutoShape 73"/>
            <p:cNvCxnSpPr>
              <a:cxnSpLocks noChangeShapeType="1"/>
              <a:stCxn id="39" idx="0"/>
              <a:endCxn id="46" idx="3"/>
            </p:cNvCxnSpPr>
            <p:nvPr/>
          </p:nvCxnSpPr>
          <p:spPr bwMode="auto">
            <a:xfrm flipV="1">
              <a:off x="498" y="1937"/>
              <a:ext cx="282" cy="2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74"/>
            <p:cNvCxnSpPr>
              <a:cxnSpLocks noChangeShapeType="1"/>
              <a:stCxn id="46" idx="5"/>
              <a:endCxn id="43" idx="0"/>
            </p:cNvCxnSpPr>
            <p:nvPr/>
          </p:nvCxnSpPr>
          <p:spPr bwMode="auto">
            <a:xfrm>
              <a:off x="941" y="1937"/>
              <a:ext cx="283" cy="2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9" name="Oval 75"/>
            <p:cNvSpPr>
              <a:spLocks noChangeArrowheads="1"/>
            </p:cNvSpPr>
            <p:nvPr/>
          </p:nvSpPr>
          <p:spPr bwMode="auto">
            <a:xfrm>
              <a:off x="1383" y="216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50" name="Oval 76"/>
            <p:cNvSpPr>
              <a:spLocks noChangeArrowheads="1"/>
            </p:cNvSpPr>
            <p:nvPr/>
          </p:nvSpPr>
          <p:spPr bwMode="auto">
            <a:xfrm>
              <a:off x="2110" y="216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1" name="Oval 77"/>
            <p:cNvSpPr>
              <a:spLocks noChangeArrowheads="1"/>
            </p:cNvSpPr>
            <p:nvPr/>
          </p:nvSpPr>
          <p:spPr bwMode="auto">
            <a:xfrm>
              <a:off x="1746" y="1737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10</a:t>
              </a:r>
            </a:p>
          </p:txBody>
        </p:sp>
        <p:cxnSp>
          <p:nvCxnSpPr>
            <p:cNvPr id="52" name="AutoShape 78"/>
            <p:cNvCxnSpPr>
              <a:cxnSpLocks noChangeShapeType="1"/>
              <a:stCxn id="49" idx="0"/>
              <a:endCxn id="51" idx="3"/>
            </p:cNvCxnSpPr>
            <p:nvPr/>
          </p:nvCxnSpPr>
          <p:spPr bwMode="auto">
            <a:xfrm flipV="1">
              <a:off x="1497" y="1937"/>
              <a:ext cx="282" cy="2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3" name="AutoShape 79"/>
            <p:cNvCxnSpPr>
              <a:cxnSpLocks noChangeShapeType="1"/>
              <a:stCxn id="51" idx="5"/>
              <a:endCxn id="50" idx="0"/>
            </p:cNvCxnSpPr>
            <p:nvPr/>
          </p:nvCxnSpPr>
          <p:spPr bwMode="auto">
            <a:xfrm>
              <a:off x="1940" y="1937"/>
              <a:ext cx="284" cy="2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54" name="Oval 80"/>
            <p:cNvSpPr>
              <a:spLocks noChangeArrowheads="1"/>
            </p:cNvSpPr>
            <p:nvPr/>
          </p:nvSpPr>
          <p:spPr bwMode="auto">
            <a:xfrm>
              <a:off x="1247" y="1343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16</a:t>
              </a:r>
            </a:p>
          </p:txBody>
        </p:sp>
        <p:cxnSp>
          <p:nvCxnSpPr>
            <p:cNvPr id="55" name="AutoShape 81"/>
            <p:cNvCxnSpPr>
              <a:cxnSpLocks noChangeShapeType="1"/>
              <a:stCxn id="54" idx="3"/>
              <a:endCxn id="46" idx="0"/>
            </p:cNvCxnSpPr>
            <p:nvPr/>
          </p:nvCxnSpPr>
          <p:spPr bwMode="auto">
            <a:xfrm flipH="1">
              <a:off x="861" y="1543"/>
              <a:ext cx="419" cy="1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6" name="AutoShape 82"/>
            <p:cNvCxnSpPr>
              <a:cxnSpLocks noChangeShapeType="1"/>
              <a:stCxn id="54" idx="5"/>
              <a:endCxn id="51" idx="0"/>
            </p:cNvCxnSpPr>
            <p:nvPr/>
          </p:nvCxnSpPr>
          <p:spPr bwMode="auto">
            <a:xfrm>
              <a:off x="1441" y="1543"/>
              <a:ext cx="419" cy="1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57" name="Text Box 83"/>
            <p:cNvSpPr txBox="1">
              <a:spLocks noChangeArrowheads="1"/>
            </p:cNvSpPr>
            <p:nvPr/>
          </p:nvSpPr>
          <p:spPr bwMode="auto">
            <a:xfrm>
              <a:off x="1111" y="122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8" name="Text Box 84"/>
            <p:cNvSpPr txBox="1">
              <a:spLocks noChangeArrowheads="1"/>
            </p:cNvSpPr>
            <p:nvPr/>
          </p:nvSpPr>
          <p:spPr bwMode="auto">
            <a:xfrm>
              <a:off x="611" y="161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1913" y="161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0" name="Text Box 86"/>
            <p:cNvSpPr txBox="1">
              <a:spLocks noChangeArrowheads="1"/>
            </p:cNvSpPr>
            <p:nvPr/>
          </p:nvSpPr>
          <p:spPr bwMode="auto">
            <a:xfrm>
              <a:off x="248" y="207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1" name="Text Box 87"/>
            <p:cNvSpPr txBox="1">
              <a:spLocks noChangeArrowheads="1"/>
            </p:cNvSpPr>
            <p:nvPr/>
          </p:nvSpPr>
          <p:spPr bwMode="auto">
            <a:xfrm>
              <a:off x="974" y="207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2" name="Text Box 88"/>
            <p:cNvSpPr txBox="1">
              <a:spLocks noChangeArrowheads="1"/>
            </p:cNvSpPr>
            <p:nvPr/>
          </p:nvSpPr>
          <p:spPr bwMode="auto">
            <a:xfrm>
              <a:off x="1559" y="207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3" name="Text Box 89"/>
            <p:cNvSpPr txBox="1">
              <a:spLocks noChangeArrowheads="1"/>
            </p:cNvSpPr>
            <p:nvPr/>
          </p:nvSpPr>
          <p:spPr bwMode="auto">
            <a:xfrm>
              <a:off x="2284" y="207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4" name="Text Box 90"/>
            <p:cNvSpPr txBox="1">
              <a:spLocks noChangeArrowheads="1"/>
            </p:cNvSpPr>
            <p:nvPr/>
          </p:nvSpPr>
          <p:spPr bwMode="auto">
            <a:xfrm>
              <a:off x="22" y="249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5" name="Text Box 91"/>
            <p:cNvSpPr txBox="1">
              <a:spLocks noChangeArrowheads="1"/>
            </p:cNvSpPr>
            <p:nvPr/>
          </p:nvSpPr>
          <p:spPr bwMode="auto">
            <a:xfrm>
              <a:off x="476" y="249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66" name="Text Box 92"/>
            <p:cNvSpPr txBox="1">
              <a:spLocks noChangeArrowheads="1"/>
            </p:cNvSpPr>
            <p:nvPr/>
          </p:nvSpPr>
          <p:spPr bwMode="auto">
            <a:xfrm>
              <a:off x="1060" y="2493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itchFamily="18" charset="0"/>
                </a:rPr>
                <a:t>10</a:t>
              </a:r>
            </a:p>
          </p:txBody>
        </p:sp>
      </p:grpSp>
      <p:grpSp>
        <p:nvGrpSpPr>
          <p:cNvPr id="67" name="Group 93"/>
          <p:cNvGrpSpPr>
            <a:grpSpLocks/>
          </p:cNvGrpSpPr>
          <p:nvPr/>
        </p:nvGrpSpPr>
        <p:grpSpPr bwMode="auto">
          <a:xfrm>
            <a:off x="2303493" y="3733787"/>
            <a:ext cx="3889375" cy="2535237"/>
            <a:chOff x="22" y="1222"/>
            <a:chExt cx="2450" cy="1597"/>
          </a:xfrm>
        </p:grpSpPr>
        <p:sp>
          <p:nvSpPr>
            <p:cNvPr id="68" name="Oval 94"/>
            <p:cNvSpPr>
              <a:spLocks noChangeArrowheads="1"/>
            </p:cNvSpPr>
            <p:nvPr/>
          </p:nvSpPr>
          <p:spPr bwMode="auto">
            <a:xfrm>
              <a:off x="158" y="2592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9" name="Oval 95"/>
            <p:cNvSpPr>
              <a:spLocks noChangeArrowheads="1"/>
            </p:cNvSpPr>
            <p:nvPr/>
          </p:nvSpPr>
          <p:spPr bwMode="auto">
            <a:xfrm>
              <a:off x="611" y="2592"/>
              <a:ext cx="227" cy="22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70" name="Oval 96"/>
            <p:cNvSpPr>
              <a:spLocks noChangeArrowheads="1"/>
            </p:cNvSpPr>
            <p:nvPr/>
          </p:nvSpPr>
          <p:spPr bwMode="auto">
            <a:xfrm>
              <a:off x="384" y="216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8</a:t>
              </a:r>
            </a:p>
          </p:txBody>
        </p:sp>
        <p:cxnSp>
          <p:nvCxnSpPr>
            <p:cNvPr id="71" name="AutoShape 97"/>
            <p:cNvCxnSpPr>
              <a:cxnSpLocks noChangeShapeType="1"/>
              <a:stCxn id="70" idx="3"/>
              <a:endCxn id="68" idx="0"/>
            </p:cNvCxnSpPr>
            <p:nvPr/>
          </p:nvCxnSpPr>
          <p:spPr bwMode="auto">
            <a:xfrm flipH="1">
              <a:off x="272" y="2369"/>
              <a:ext cx="145" cy="21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2" name="AutoShape 98"/>
            <p:cNvCxnSpPr>
              <a:cxnSpLocks noChangeShapeType="1"/>
              <a:stCxn id="70" idx="5"/>
              <a:endCxn id="69" idx="0"/>
            </p:cNvCxnSpPr>
            <p:nvPr/>
          </p:nvCxnSpPr>
          <p:spPr bwMode="auto">
            <a:xfrm>
              <a:off x="578" y="2369"/>
              <a:ext cx="147" cy="21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" name="Oval 99"/>
            <p:cNvSpPr>
              <a:spLocks noChangeArrowheads="1"/>
            </p:cNvSpPr>
            <p:nvPr/>
          </p:nvSpPr>
          <p:spPr bwMode="auto">
            <a:xfrm>
              <a:off x="884" y="2592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4" name="Oval 100"/>
            <p:cNvSpPr>
              <a:spLocks noChangeArrowheads="1"/>
            </p:cNvSpPr>
            <p:nvPr/>
          </p:nvSpPr>
          <p:spPr bwMode="auto">
            <a:xfrm>
              <a:off x="1110" y="216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7</a:t>
              </a:r>
            </a:p>
          </p:txBody>
        </p:sp>
        <p:cxnSp>
          <p:nvCxnSpPr>
            <p:cNvPr id="75" name="AutoShape 101"/>
            <p:cNvCxnSpPr>
              <a:cxnSpLocks noChangeShapeType="1"/>
              <a:stCxn id="74" idx="3"/>
              <a:endCxn id="73" idx="0"/>
            </p:cNvCxnSpPr>
            <p:nvPr/>
          </p:nvCxnSpPr>
          <p:spPr bwMode="auto">
            <a:xfrm flipH="1">
              <a:off x="998" y="2369"/>
              <a:ext cx="145" cy="21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6" name="Oval 102"/>
            <p:cNvSpPr>
              <a:spLocks noChangeArrowheads="1"/>
            </p:cNvSpPr>
            <p:nvPr/>
          </p:nvSpPr>
          <p:spPr bwMode="auto">
            <a:xfrm>
              <a:off x="747" y="1737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14</a:t>
              </a:r>
            </a:p>
          </p:txBody>
        </p:sp>
        <p:cxnSp>
          <p:nvCxnSpPr>
            <p:cNvPr id="77" name="AutoShape 103"/>
            <p:cNvCxnSpPr>
              <a:cxnSpLocks noChangeShapeType="1"/>
              <a:stCxn id="70" idx="0"/>
              <a:endCxn id="76" idx="3"/>
            </p:cNvCxnSpPr>
            <p:nvPr/>
          </p:nvCxnSpPr>
          <p:spPr bwMode="auto">
            <a:xfrm flipV="1">
              <a:off x="498" y="1937"/>
              <a:ext cx="282" cy="2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" name="AutoShape 104"/>
            <p:cNvCxnSpPr>
              <a:cxnSpLocks noChangeShapeType="1"/>
              <a:stCxn id="76" idx="5"/>
              <a:endCxn id="74" idx="0"/>
            </p:cNvCxnSpPr>
            <p:nvPr/>
          </p:nvCxnSpPr>
          <p:spPr bwMode="auto">
            <a:xfrm>
              <a:off x="941" y="1937"/>
              <a:ext cx="283" cy="2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9" name="Oval 105"/>
            <p:cNvSpPr>
              <a:spLocks noChangeArrowheads="1"/>
            </p:cNvSpPr>
            <p:nvPr/>
          </p:nvSpPr>
          <p:spPr bwMode="auto">
            <a:xfrm>
              <a:off x="1383" y="216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80" name="Oval 106"/>
            <p:cNvSpPr>
              <a:spLocks noChangeArrowheads="1"/>
            </p:cNvSpPr>
            <p:nvPr/>
          </p:nvSpPr>
          <p:spPr bwMode="auto">
            <a:xfrm>
              <a:off x="2110" y="216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81" name="Oval 107"/>
            <p:cNvSpPr>
              <a:spLocks noChangeArrowheads="1"/>
            </p:cNvSpPr>
            <p:nvPr/>
          </p:nvSpPr>
          <p:spPr bwMode="auto">
            <a:xfrm>
              <a:off x="1746" y="1737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10</a:t>
              </a:r>
            </a:p>
          </p:txBody>
        </p:sp>
        <p:cxnSp>
          <p:nvCxnSpPr>
            <p:cNvPr id="82" name="AutoShape 108"/>
            <p:cNvCxnSpPr>
              <a:cxnSpLocks noChangeShapeType="1"/>
              <a:stCxn id="79" idx="0"/>
              <a:endCxn id="81" idx="3"/>
            </p:cNvCxnSpPr>
            <p:nvPr/>
          </p:nvCxnSpPr>
          <p:spPr bwMode="auto">
            <a:xfrm flipV="1">
              <a:off x="1497" y="1937"/>
              <a:ext cx="282" cy="2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" name="AutoShape 109"/>
            <p:cNvCxnSpPr>
              <a:cxnSpLocks noChangeShapeType="1"/>
              <a:stCxn id="81" idx="5"/>
              <a:endCxn id="80" idx="0"/>
            </p:cNvCxnSpPr>
            <p:nvPr/>
          </p:nvCxnSpPr>
          <p:spPr bwMode="auto">
            <a:xfrm>
              <a:off x="1940" y="1937"/>
              <a:ext cx="284" cy="2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4" name="Oval 110"/>
            <p:cNvSpPr>
              <a:spLocks noChangeArrowheads="1"/>
            </p:cNvSpPr>
            <p:nvPr/>
          </p:nvSpPr>
          <p:spPr bwMode="auto">
            <a:xfrm>
              <a:off x="1247" y="1343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16</a:t>
              </a:r>
            </a:p>
          </p:txBody>
        </p:sp>
        <p:cxnSp>
          <p:nvCxnSpPr>
            <p:cNvPr id="85" name="AutoShape 111"/>
            <p:cNvCxnSpPr>
              <a:cxnSpLocks noChangeShapeType="1"/>
              <a:stCxn id="84" idx="3"/>
              <a:endCxn id="76" idx="0"/>
            </p:cNvCxnSpPr>
            <p:nvPr/>
          </p:nvCxnSpPr>
          <p:spPr bwMode="auto">
            <a:xfrm flipH="1">
              <a:off x="861" y="1543"/>
              <a:ext cx="419" cy="1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" name="AutoShape 112"/>
            <p:cNvCxnSpPr>
              <a:cxnSpLocks noChangeShapeType="1"/>
              <a:stCxn id="84" idx="5"/>
              <a:endCxn id="81" idx="0"/>
            </p:cNvCxnSpPr>
            <p:nvPr/>
          </p:nvCxnSpPr>
          <p:spPr bwMode="auto">
            <a:xfrm>
              <a:off x="1441" y="1543"/>
              <a:ext cx="419" cy="1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7" name="Text Box 113"/>
            <p:cNvSpPr txBox="1">
              <a:spLocks noChangeArrowheads="1"/>
            </p:cNvSpPr>
            <p:nvPr/>
          </p:nvSpPr>
          <p:spPr bwMode="auto">
            <a:xfrm>
              <a:off x="1111" y="122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8" name="Text Box 114"/>
            <p:cNvSpPr txBox="1">
              <a:spLocks noChangeArrowheads="1"/>
            </p:cNvSpPr>
            <p:nvPr/>
          </p:nvSpPr>
          <p:spPr bwMode="auto">
            <a:xfrm>
              <a:off x="611" y="161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9" name="Text Box 115"/>
            <p:cNvSpPr txBox="1">
              <a:spLocks noChangeArrowheads="1"/>
            </p:cNvSpPr>
            <p:nvPr/>
          </p:nvSpPr>
          <p:spPr bwMode="auto">
            <a:xfrm>
              <a:off x="1913" y="161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0" name="Text Box 116"/>
            <p:cNvSpPr txBox="1">
              <a:spLocks noChangeArrowheads="1"/>
            </p:cNvSpPr>
            <p:nvPr/>
          </p:nvSpPr>
          <p:spPr bwMode="auto">
            <a:xfrm>
              <a:off x="248" y="207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91" name="Text Box 117"/>
            <p:cNvSpPr txBox="1">
              <a:spLocks noChangeArrowheads="1"/>
            </p:cNvSpPr>
            <p:nvPr/>
          </p:nvSpPr>
          <p:spPr bwMode="auto">
            <a:xfrm>
              <a:off x="974" y="207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92" name="Text Box 118"/>
            <p:cNvSpPr txBox="1">
              <a:spLocks noChangeArrowheads="1"/>
            </p:cNvSpPr>
            <p:nvPr/>
          </p:nvSpPr>
          <p:spPr bwMode="auto">
            <a:xfrm>
              <a:off x="1559" y="207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93" name="Text Box 119"/>
            <p:cNvSpPr txBox="1">
              <a:spLocks noChangeArrowheads="1"/>
            </p:cNvSpPr>
            <p:nvPr/>
          </p:nvSpPr>
          <p:spPr bwMode="auto">
            <a:xfrm>
              <a:off x="2284" y="207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94" name="Text Box 120"/>
            <p:cNvSpPr txBox="1">
              <a:spLocks noChangeArrowheads="1"/>
            </p:cNvSpPr>
            <p:nvPr/>
          </p:nvSpPr>
          <p:spPr bwMode="auto">
            <a:xfrm>
              <a:off x="22" y="249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95" name="Text Box 121"/>
            <p:cNvSpPr txBox="1">
              <a:spLocks noChangeArrowheads="1"/>
            </p:cNvSpPr>
            <p:nvPr/>
          </p:nvSpPr>
          <p:spPr bwMode="auto">
            <a:xfrm>
              <a:off x="476" y="249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96" name="Text Box 122"/>
            <p:cNvSpPr txBox="1">
              <a:spLocks noChangeArrowheads="1"/>
            </p:cNvSpPr>
            <p:nvPr/>
          </p:nvSpPr>
          <p:spPr bwMode="auto">
            <a:xfrm>
              <a:off x="1060" y="2493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itchFamily="18" charset="0"/>
                </a:rPr>
                <a:t>10</a:t>
              </a:r>
            </a:p>
          </p:txBody>
        </p:sp>
      </p:grpSp>
      <p:sp>
        <p:nvSpPr>
          <p:cNvPr id="97" name="Text Box 123"/>
          <p:cNvSpPr txBox="1">
            <a:spLocks noChangeArrowheads="1"/>
          </p:cNvSpPr>
          <p:nvPr/>
        </p:nvSpPr>
        <p:spPr bwMode="auto">
          <a:xfrm>
            <a:off x="2087593" y="2092312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 i="1">
                <a:solidFill>
                  <a:srgbClr val="CC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98" name="Text Box 124"/>
          <p:cNvSpPr txBox="1">
            <a:spLocks noChangeArrowheads="1"/>
          </p:cNvSpPr>
          <p:nvPr/>
        </p:nvSpPr>
        <p:spPr bwMode="auto">
          <a:xfrm>
            <a:off x="5976968" y="2740012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 i="1">
                <a:solidFill>
                  <a:srgbClr val="CC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99" name="Text Box 125"/>
          <p:cNvSpPr txBox="1">
            <a:spLocks noChangeArrowheads="1"/>
          </p:cNvSpPr>
          <p:nvPr/>
        </p:nvSpPr>
        <p:spPr bwMode="auto">
          <a:xfrm>
            <a:off x="3456018" y="5595924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 i="1">
                <a:solidFill>
                  <a:srgbClr val="CC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100" name="Text Box 126"/>
          <p:cNvSpPr txBox="1">
            <a:spLocks noChangeArrowheads="1"/>
          </p:cNvSpPr>
          <p:nvPr/>
        </p:nvSpPr>
        <p:spPr bwMode="auto">
          <a:xfrm>
            <a:off x="2520981" y="3821099"/>
            <a:ext cx="479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Times New Roman" pitchFamily="18" charset="0"/>
              </a:rPr>
              <a:t>(a)</a:t>
            </a:r>
          </a:p>
        </p:txBody>
      </p:sp>
      <p:sp>
        <p:nvSpPr>
          <p:cNvPr id="101" name="Text Box 127"/>
          <p:cNvSpPr txBox="1">
            <a:spLocks noChangeArrowheads="1"/>
          </p:cNvSpPr>
          <p:nvPr/>
        </p:nvSpPr>
        <p:spPr bwMode="auto">
          <a:xfrm>
            <a:off x="7008843" y="3821099"/>
            <a:ext cx="493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Times New Roman" pitchFamily="18" charset="0"/>
              </a:rPr>
              <a:t>(b)</a:t>
            </a:r>
          </a:p>
        </p:txBody>
      </p:sp>
      <p:sp>
        <p:nvSpPr>
          <p:cNvPr id="102" name="Text Box 127"/>
          <p:cNvSpPr txBox="1">
            <a:spLocks noChangeArrowheads="1"/>
          </p:cNvSpPr>
          <p:nvPr/>
        </p:nvSpPr>
        <p:spPr bwMode="auto">
          <a:xfrm>
            <a:off x="4929190" y="5898836"/>
            <a:ext cx="4683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latin typeface="Times New Roman" pitchFamily="18" charset="0"/>
              </a:rPr>
              <a:t>(c)</a:t>
            </a:r>
            <a:endParaRPr lang="en-US" altLang="zh-TW" sz="20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Heap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0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Construct the heap from a tree</a:t>
            </a:r>
          </a:p>
          <a:p>
            <a:r>
              <a:rPr lang="en-US" altLang="zh-TW" dirty="0" smtClean="0">
                <a:ea typeface="新細明體" charset="-120"/>
              </a:rPr>
              <a:t>A tree consisting of a single node is automatically a heap</a:t>
            </a:r>
          </a:p>
          <a:p>
            <a:r>
              <a:rPr lang="en-US" altLang="zh-TW" dirty="0" smtClean="0">
                <a:ea typeface="新細明體" charset="-120"/>
              </a:rPr>
              <a:t>We construct a heap by adding nodes one at a time:</a:t>
            </a:r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Add the node just to the right of the rightmost node in the deepest level</a:t>
            </a:r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If the deepest level is full, start a new level</a:t>
            </a:r>
          </a:p>
          <a:p>
            <a:r>
              <a:rPr lang="en-US" altLang="zh-TW" dirty="0" smtClean="0">
                <a:ea typeface="新細明體" charset="-120"/>
              </a:rPr>
              <a:t>Examples:</a:t>
            </a:r>
            <a:endParaRPr lang="en-US" altLang="zh-TW" dirty="0" smtClean="0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6553200" y="4543444"/>
            <a:ext cx="1600200" cy="1143000"/>
            <a:chOff x="3168" y="3024"/>
            <a:chExt cx="1008" cy="720"/>
          </a:xfrm>
        </p:grpSpPr>
        <p:sp>
          <p:nvSpPr>
            <p:cNvPr id="7" name="Oval 21"/>
            <p:cNvSpPr>
              <a:spLocks noChangeArrowheads="1"/>
            </p:cNvSpPr>
            <p:nvPr/>
          </p:nvSpPr>
          <p:spPr bwMode="auto">
            <a:xfrm>
              <a:off x="3600" y="3024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8" name="Oval 22"/>
            <p:cNvSpPr>
              <a:spLocks noChangeArrowheads="1"/>
            </p:cNvSpPr>
            <p:nvPr/>
          </p:nvSpPr>
          <p:spPr bwMode="auto">
            <a:xfrm>
              <a:off x="3312" y="3312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9" name="Oval 23"/>
            <p:cNvSpPr>
              <a:spLocks noChangeArrowheads="1"/>
            </p:cNvSpPr>
            <p:nvPr/>
          </p:nvSpPr>
          <p:spPr bwMode="auto">
            <a:xfrm>
              <a:off x="3888" y="3312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0" name="Oval 24"/>
            <p:cNvSpPr>
              <a:spLocks noChangeArrowheads="1"/>
            </p:cNvSpPr>
            <p:nvPr/>
          </p:nvSpPr>
          <p:spPr bwMode="auto">
            <a:xfrm>
              <a:off x="3168" y="3600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" name="Oval 25"/>
            <p:cNvSpPr>
              <a:spLocks noChangeArrowheads="1"/>
            </p:cNvSpPr>
            <p:nvPr/>
          </p:nvSpPr>
          <p:spPr bwMode="auto">
            <a:xfrm>
              <a:off x="3456" y="3600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2" name="Oval 26"/>
            <p:cNvSpPr>
              <a:spLocks noChangeArrowheads="1"/>
            </p:cNvSpPr>
            <p:nvPr/>
          </p:nvSpPr>
          <p:spPr bwMode="auto">
            <a:xfrm>
              <a:off x="3744" y="3600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3" name="Oval 27"/>
            <p:cNvSpPr>
              <a:spLocks noChangeArrowheads="1"/>
            </p:cNvSpPr>
            <p:nvPr/>
          </p:nvSpPr>
          <p:spPr bwMode="auto">
            <a:xfrm>
              <a:off x="4032" y="3600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4" name="Line 28"/>
            <p:cNvSpPr>
              <a:spLocks noChangeShapeType="1"/>
            </p:cNvSpPr>
            <p:nvPr/>
          </p:nvSpPr>
          <p:spPr bwMode="auto">
            <a:xfrm flipV="1">
              <a:off x="3264" y="345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 flipH="1" flipV="1">
              <a:off x="3408" y="345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 flipV="1">
              <a:off x="3840" y="345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 flipH="1" flipV="1">
              <a:off x="3984" y="345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 flipV="1">
              <a:off x="3696" y="3168"/>
              <a:ext cx="24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 flipV="1">
              <a:off x="3408" y="3168"/>
              <a:ext cx="24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0" name="Group 40"/>
          <p:cNvGrpSpPr>
            <a:grpSpLocks/>
          </p:cNvGrpSpPr>
          <p:nvPr/>
        </p:nvGrpSpPr>
        <p:grpSpPr bwMode="auto">
          <a:xfrm>
            <a:off x="1219200" y="4619644"/>
            <a:ext cx="1371600" cy="1143000"/>
            <a:chOff x="960" y="3024"/>
            <a:chExt cx="864" cy="720"/>
          </a:xfrm>
        </p:grpSpPr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1392" y="3024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1104" y="3312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1680" y="3312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960" y="3600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25" name="Oval 9"/>
            <p:cNvSpPr>
              <a:spLocks noChangeArrowheads="1"/>
            </p:cNvSpPr>
            <p:nvPr/>
          </p:nvSpPr>
          <p:spPr bwMode="auto">
            <a:xfrm>
              <a:off x="1248" y="3600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 flipV="1">
              <a:off x="1056" y="345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 flipH="1" flipV="1">
              <a:off x="1200" y="345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 flipH="1" flipV="1">
              <a:off x="1488" y="3168"/>
              <a:ext cx="24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" name="Line 20"/>
            <p:cNvSpPr>
              <a:spLocks noChangeShapeType="1"/>
            </p:cNvSpPr>
            <p:nvPr/>
          </p:nvSpPr>
          <p:spPr bwMode="auto">
            <a:xfrm flipV="1">
              <a:off x="1200" y="3168"/>
              <a:ext cx="24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0" name="Group 41"/>
          <p:cNvGrpSpPr>
            <a:grpSpLocks/>
          </p:cNvGrpSpPr>
          <p:nvPr/>
        </p:nvGrpSpPr>
        <p:grpSpPr bwMode="auto">
          <a:xfrm>
            <a:off x="2133600" y="4314844"/>
            <a:ext cx="2438400" cy="1447800"/>
            <a:chOff x="1536" y="2832"/>
            <a:chExt cx="1536" cy="912"/>
          </a:xfrm>
        </p:grpSpPr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1536" y="3600"/>
              <a:ext cx="144" cy="144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 flipV="1">
              <a:off x="1632" y="3456"/>
              <a:ext cx="96" cy="14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" name="AutoShape 38"/>
            <p:cNvSpPr>
              <a:spLocks noChangeArrowheads="1"/>
            </p:cNvSpPr>
            <p:nvPr/>
          </p:nvSpPr>
          <p:spPr bwMode="auto">
            <a:xfrm>
              <a:off x="1968" y="2832"/>
              <a:ext cx="1104" cy="528"/>
            </a:xfrm>
            <a:prstGeom prst="wedgeRoundRectCallout">
              <a:avLst>
                <a:gd name="adj1" fmla="val -72282"/>
                <a:gd name="adj2" fmla="val 102273"/>
                <a:gd name="adj3" fmla="val 16667"/>
              </a:avLst>
            </a:prstGeom>
            <a:noFill/>
            <a:ln w="15875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/>
            <a:lstStyle/>
            <a:p>
              <a:pPr algn="ctr"/>
              <a:r>
                <a:rPr lang="en-US" altLang="zh-TW">
                  <a:solidFill>
                    <a:schemeClr val="accent2"/>
                  </a:solidFill>
                  <a:latin typeface="Times New Roman" pitchFamily="18" charset="0"/>
                  <a:ea typeface="新細明體" charset="-120"/>
                </a:rPr>
                <a:t>Add a new node here</a:t>
              </a:r>
            </a:p>
          </p:txBody>
        </p:sp>
      </p:grpSp>
      <p:grpSp>
        <p:nvGrpSpPr>
          <p:cNvPr id="34" name="Group 48"/>
          <p:cNvGrpSpPr>
            <a:grpSpLocks/>
          </p:cNvGrpSpPr>
          <p:nvPr/>
        </p:nvGrpSpPr>
        <p:grpSpPr bwMode="auto">
          <a:xfrm>
            <a:off x="4800600" y="4314844"/>
            <a:ext cx="1828800" cy="1828800"/>
            <a:chOff x="3024" y="2832"/>
            <a:chExt cx="1152" cy="1152"/>
          </a:xfrm>
        </p:grpSpPr>
        <p:grpSp>
          <p:nvGrpSpPr>
            <p:cNvPr id="35" name="Group 47"/>
            <p:cNvGrpSpPr>
              <a:grpSpLocks/>
            </p:cNvGrpSpPr>
            <p:nvPr/>
          </p:nvGrpSpPr>
          <p:grpSpPr bwMode="auto">
            <a:xfrm>
              <a:off x="3984" y="3696"/>
              <a:ext cx="192" cy="288"/>
              <a:chOff x="2592" y="3312"/>
              <a:chExt cx="192" cy="288"/>
            </a:xfrm>
          </p:grpSpPr>
          <p:sp>
            <p:nvSpPr>
              <p:cNvPr id="37" name="Oval 44"/>
              <p:cNvSpPr>
                <a:spLocks noChangeArrowheads="1"/>
              </p:cNvSpPr>
              <p:nvPr/>
            </p:nvSpPr>
            <p:spPr bwMode="auto">
              <a:xfrm>
                <a:off x="2592" y="3456"/>
                <a:ext cx="144" cy="144"/>
              </a:xfrm>
              <a:prstGeom prst="ellipse">
                <a:avLst/>
              </a:prstGeom>
              <a:noFill/>
              <a:ln w="15875">
                <a:solidFill>
                  <a:schemeClr val="tx2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  <p:sp>
            <p:nvSpPr>
              <p:cNvPr id="38" name="Line 45"/>
              <p:cNvSpPr>
                <a:spLocks noChangeShapeType="1"/>
              </p:cNvSpPr>
              <p:nvPr/>
            </p:nvSpPr>
            <p:spPr bwMode="auto">
              <a:xfrm flipV="1">
                <a:off x="2688" y="3312"/>
                <a:ext cx="96" cy="144"/>
              </a:xfrm>
              <a:prstGeom prst="line">
                <a:avLst/>
              </a:prstGeom>
              <a:noFill/>
              <a:ln w="15875">
                <a:solidFill>
                  <a:schemeClr val="tx2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6" name="AutoShape 46"/>
            <p:cNvSpPr>
              <a:spLocks noChangeArrowheads="1"/>
            </p:cNvSpPr>
            <p:nvPr/>
          </p:nvSpPr>
          <p:spPr bwMode="auto">
            <a:xfrm>
              <a:off x="3024" y="2832"/>
              <a:ext cx="1104" cy="528"/>
            </a:xfrm>
            <a:prstGeom prst="wedgeRoundRectCallout">
              <a:avLst>
                <a:gd name="adj1" fmla="val 38588"/>
                <a:gd name="adj2" fmla="val 132954"/>
                <a:gd name="adj3" fmla="val 16667"/>
              </a:avLst>
            </a:prstGeom>
            <a:noFill/>
            <a:ln w="1587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/>
            <a:lstStyle/>
            <a:p>
              <a:pPr algn="ctr"/>
              <a:r>
                <a:rPr lang="en-US" altLang="zh-TW">
                  <a:solidFill>
                    <a:schemeClr val="tx2"/>
                  </a:solidFill>
                  <a:latin typeface="Times New Roman" pitchFamily="18" charset="0"/>
                  <a:ea typeface="新細明體" charset="-120"/>
                </a:rPr>
                <a:t>Add a new node here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Heap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0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Construct the heap from a tree</a:t>
            </a:r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1295400" y="2171720"/>
            <a:ext cx="533400" cy="381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TW" sz="2000">
                <a:latin typeface="Verdana" pitchFamily="34" charset="0"/>
                <a:ea typeface="新細明體" charset="-120"/>
              </a:rPr>
              <a:t>8</a:t>
            </a:r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762000" y="3848120"/>
            <a:ext cx="7620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" name="Line 6"/>
          <p:cNvSpPr>
            <a:spLocks noChangeShapeType="1"/>
          </p:cNvSpPr>
          <p:nvPr/>
        </p:nvSpPr>
        <p:spPr bwMode="auto">
          <a:xfrm>
            <a:off x="2590800" y="2019320"/>
            <a:ext cx="0" cy="18288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42" name="Group 55"/>
          <p:cNvGrpSpPr>
            <a:grpSpLocks/>
          </p:cNvGrpSpPr>
          <p:nvPr/>
        </p:nvGrpSpPr>
        <p:grpSpPr bwMode="auto">
          <a:xfrm>
            <a:off x="2895600" y="2171720"/>
            <a:ext cx="990600" cy="1143000"/>
            <a:chOff x="1824" y="1104"/>
            <a:chExt cx="624" cy="720"/>
          </a:xfrm>
        </p:grpSpPr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2112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8</a:t>
              </a:r>
            </a:p>
          </p:txBody>
        </p:sp>
        <p:sp>
          <p:nvSpPr>
            <p:cNvPr id="44" name="Oval 8"/>
            <p:cNvSpPr>
              <a:spLocks noChangeArrowheads="1"/>
            </p:cNvSpPr>
            <p:nvPr/>
          </p:nvSpPr>
          <p:spPr bwMode="auto">
            <a:xfrm>
              <a:off x="1824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10</a:t>
              </a:r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 flipH="1">
              <a:off x="2016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6" name="AutoShape 10"/>
          <p:cNvSpPr>
            <a:spLocks noChangeArrowheads="1"/>
          </p:cNvSpPr>
          <p:nvPr/>
        </p:nvSpPr>
        <p:spPr bwMode="auto">
          <a:xfrm>
            <a:off x="4191000" y="255272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zh-TW" altLang="zh-TW"/>
          </a:p>
        </p:txBody>
      </p:sp>
      <p:grpSp>
        <p:nvGrpSpPr>
          <p:cNvPr id="47" name="Group 56"/>
          <p:cNvGrpSpPr>
            <a:grpSpLocks/>
          </p:cNvGrpSpPr>
          <p:nvPr/>
        </p:nvGrpSpPr>
        <p:grpSpPr bwMode="auto">
          <a:xfrm>
            <a:off x="3048000" y="2476520"/>
            <a:ext cx="650875" cy="533400"/>
            <a:chOff x="1920" y="1296"/>
            <a:chExt cx="410" cy="336"/>
          </a:xfrm>
        </p:grpSpPr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1920" y="1296"/>
              <a:ext cx="162" cy="264"/>
            </a:xfrm>
            <a:custGeom>
              <a:avLst/>
              <a:gdLst>
                <a:gd name="T0" fmla="*/ 0 w 162"/>
                <a:gd name="T1" fmla="*/ 264 h 264"/>
                <a:gd name="T2" fmla="*/ 30 w 162"/>
                <a:gd name="T3" fmla="*/ 162 h 264"/>
                <a:gd name="T4" fmla="*/ 90 w 162"/>
                <a:gd name="T5" fmla="*/ 66 h 264"/>
                <a:gd name="T6" fmla="*/ 162 w 16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264"/>
                <a:gd name="T14" fmla="*/ 162 w 16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2160" y="1374"/>
              <a:ext cx="170" cy="258"/>
            </a:xfrm>
            <a:custGeom>
              <a:avLst/>
              <a:gdLst>
                <a:gd name="T0" fmla="*/ 156 w 170"/>
                <a:gd name="T1" fmla="*/ 0 h 258"/>
                <a:gd name="T2" fmla="*/ 144 w 170"/>
                <a:gd name="T3" fmla="*/ 126 h 258"/>
                <a:gd name="T4" fmla="*/ 0 w 170"/>
                <a:gd name="T5" fmla="*/ 258 h 258"/>
                <a:gd name="T6" fmla="*/ 0 60000 65536"/>
                <a:gd name="T7" fmla="*/ 0 60000 65536"/>
                <a:gd name="T8" fmla="*/ 0 60000 65536"/>
                <a:gd name="T9" fmla="*/ 0 w 170"/>
                <a:gd name="T10" fmla="*/ 0 h 258"/>
                <a:gd name="T11" fmla="*/ 170 w 170"/>
                <a:gd name="T12" fmla="*/ 258 h 2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" h="258">
                  <a:moveTo>
                    <a:pt x="156" y="0"/>
                  </a:moveTo>
                  <a:cubicBezTo>
                    <a:pt x="154" y="21"/>
                    <a:pt x="170" y="83"/>
                    <a:pt x="144" y="126"/>
                  </a:cubicBezTo>
                  <a:cubicBezTo>
                    <a:pt x="118" y="169"/>
                    <a:pt x="30" y="231"/>
                    <a:pt x="0" y="258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0" name="Group 57"/>
          <p:cNvGrpSpPr>
            <a:grpSpLocks/>
          </p:cNvGrpSpPr>
          <p:nvPr/>
        </p:nvGrpSpPr>
        <p:grpSpPr bwMode="auto">
          <a:xfrm>
            <a:off x="4724400" y="2171720"/>
            <a:ext cx="990600" cy="1143000"/>
            <a:chOff x="2976" y="1104"/>
            <a:chExt cx="624" cy="720"/>
          </a:xfrm>
        </p:grpSpPr>
        <p:sp>
          <p:nvSpPr>
            <p:cNvPr id="51" name="Oval 13"/>
            <p:cNvSpPr>
              <a:spLocks noChangeArrowheads="1"/>
            </p:cNvSpPr>
            <p:nvPr/>
          </p:nvSpPr>
          <p:spPr bwMode="auto">
            <a:xfrm>
              <a:off x="3264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10</a:t>
              </a:r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2976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8</a:t>
              </a: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H="1">
              <a:off x="3168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4" name="Line 18"/>
          <p:cNvSpPr>
            <a:spLocks noChangeShapeType="1"/>
          </p:cNvSpPr>
          <p:nvPr/>
        </p:nvSpPr>
        <p:spPr bwMode="auto">
          <a:xfrm>
            <a:off x="5943600" y="2019320"/>
            <a:ext cx="0" cy="18288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6324600" y="2171720"/>
            <a:ext cx="1524000" cy="1143000"/>
            <a:chOff x="3984" y="1104"/>
            <a:chExt cx="960" cy="720"/>
          </a:xfrm>
        </p:grpSpPr>
        <p:sp>
          <p:nvSpPr>
            <p:cNvPr id="56" name="Oval 19"/>
            <p:cNvSpPr>
              <a:spLocks noChangeArrowheads="1"/>
            </p:cNvSpPr>
            <p:nvPr/>
          </p:nvSpPr>
          <p:spPr bwMode="auto">
            <a:xfrm>
              <a:off x="4272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10</a:t>
              </a:r>
            </a:p>
          </p:txBody>
        </p:sp>
        <p:sp>
          <p:nvSpPr>
            <p:cNvPr id="57" name="Oval 20"/>
            <p:cNvSpPr>
              <a:spLocks noChangeArrowheads="1"/>
            </p:cNvSpPr>
            <p:nvPr/>
          </p:nvSpPr>
          <p:spPr bwMode="auto">
            <a:xfrm>
              <a:off x="3984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8</a:t>
              </a:r>
            </a:p>
          </p:txBody>
        </p:sp>
        <p:sp>
          <p:nvSpPr>
            <p:cNvPr id="58" name="Line 21"/>
            <p:cNvSpPr>
              <a:spLocks noChangeShapeType="1"/>
            </p:cNvSpPr>
            <p:nvPr/>
          </p:nvSpPr>
          <p:spPr bwMode="auto">
            <a:xfrm flipH="1">
              <a:off x="4176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" name="Oval 22"/>
            <p:cNvSpPr>
              <a:spLocks noChangeArrowheads="1"/>
            </p:cNvSpPr>
            <p:nvPr/>
          </p:nvSpPr>
          <p:spPr bwMode="auto">
            <a:xfrm>
              <a:off x="4608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5</a:t>
              </a:r>
            </a:p>
          </p:txBody>
        </p:sp>
        <p:sp>
          <p:nvSpPr>
            <p:cNvPr id="60" name="Line 23"/>
            <p:cNvSpPr>
              <a:spLocks noChangeShapeType="1"/>
            </p:cNvSpPr>
            <p:nvPr/>
          </p:nvSpPr>
          <p:spPr bwMode="auto">
            <a:xfrm>
              <a:off x="4464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" name="Group 59"/>
          <p:cNvGrpSpPr>
            <a:grpSpLocks/>
          </p:cNvGrpSpPr>
          <p:nvPr/>
        </p:nvGrpSpPr>
        <p:grpSpPr bwMode="auto">
          <a:xfrm>
            <a:off x="533400" y="4152920"/>
            <a:ext cx="2057400" cy="1905000"/>
            <a:chOff x="336" y="2352"/>
            <a:chExt cx="1296" cy="1200"/>
          </a:xfrm>
        </p:grpSpPr>
        <p:sp>
          <p:nvSpPr>
            <p:cNvPr id="62" name="Oval 24"/>
            <p:cNvSpPr>
              <a:spLocks noChangeArrowheads="1"/>
            </p:cNvSpPr>
            <p:nvPr/>
          </p:nvSpPr>
          <p:spPr bwMode="auto">
            <a:xfrm>
              <a:off x="960" y="235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10</a:t>
              </a:r>
            </a:p>
          </p:txBody>
        </p:sp>
        <p:sp>
          <p:nvSpPr>
            <p:cNvPr id="63" name="Oval 25"/>
            <p:cNvSpPr>
              <a:spLocks noChangeArrowheads="1"/>
            </p:cNvSpPr>
            <p:nvPr/>
          </p:nvSpPr>
          <p:spPr bwMode="auto">
            <a:xfrm>
              <a:off x="672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8</a:t>
              </a:r>
            </a:p>
          </p:txBody>
        </p:sp>
        <p:sp>
          <p:nvSpPr>
            <p:cNvPr id="64" name="Line 26"/>
            <p:cNvSpPr>
              <a:spLocks noChangeShapeType="1"/>
            </p:cNvSpPr>
            <p:nvPr/>
          </p:nvSpPr>
          <p:spPr bwMode="auto">
            <a:xfrm flipH="1">
              <a:off x="864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" name="Oval 27"/>
            <p:cNvSpPr>
              <a:spLocks noChangeArrowheads="1"/>
            </p:cNvSpPr>
            <p:nvPr/>
          </p:nvSpPr>
          <p:spPr bwMode="auto">
            <a:xfrm>
              <a:off x="1296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5</a:t>
              </a:r>
            </a:p>
          </p:txBody>
        </p:sp>
        <p:sp>
          <p:nvSpPr>
            <p:cNvPr id="66" name="Line 28"/>
            <p:cNvSpPr>
              <a:spLocks noChangeShapeType="1"/>
            </p:cNvSpPr>
            <p:nvPr/>
          </p:nvSpPr>
          <p:spPr bwMode="auto">
            <a:xfrm>
              <a:off x="1152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" name="Oval 29"/>
            <p:cNvSpPr>
              <a:spLocks noChangeArrowheads="1"/>
            </p:cNvSpPr>
            <p:nvPr/>
          </p:nvSpPr>
          <p:spPr bwMode="auto">
            <a:xfrm>
              <a:off x="336" y="331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12</a:t>
              </a:r>
            </a:p>
          </p:txBody>
        </p:sp>
        <p:sp>
          <p:nvSpPr>
            <p:cNvPr id="68" name="Line 30"/>
            <p:cNvSpPr>
              <a:spLocks noChangeShapeType="1"/>
            </p:cNvSpPr>
            <p:nvPr/>
          </p:nvSpPr>
          <p:spPr bwMode="auto">
            <a:xfrm flipH="1">
              <a:off x="528" y="307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9" name="Group 60"/>
          <p:cNvGrpSpPr>
            <a:grpSpLocks/>
          </p:cNvGrpSpPr>
          <p:nvPr/>
        </p:nvGrpSpPr>
        <p:grpSpPr bwMode="auto">
          <a:xfrm>
            <a:off x="714375" y="5200670"/>
            <a:ext cx="619125" cy="552450"/>
            <a:chOff x="450" y="3012"/>
            <a:chExt cx="390" cy="348"/>
          </a:xfrm>
        </p:grpSpPr>
        <p:sp>
          <p:nvSpPr>
            <p:cNvPr id="70" name="Freeform 31"/>
            <p:cNvSpPr>
              <a:spLocks/>
            </p:cNvSpPr>
            <p:nvPr/>
          </p:nvSpPr>
          <p:spPr bwMode="auto">
            <a:xfrm>
              <a:off x="450" y="3012"/>
              <a:ext cx="162" cy="264"/>
            </a:xfrm>
            <a:custGeom>
              <a:avLst/>
              <a:gdLst>
                <a:gd name="T0" fmla="*/ 0 w 162"/>
                <a:gd name="T1" fmla="*/ 264 h 264"/>
                <a:gd name="T2" fmla="*/ 30 w 162"/>
                <a:gd name="T3" fmla="*/ 162 h 264"/>
                <a:gd name="T4" fmla="*/ 90 w 162"/>
                <a:gd name="T5" fmla="*/ 66 h 264"/>
                <a:gd name="T6" fmla="*/ 162 w 16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264"/>
                <a:gd name="T14" fmla="*/ 162 w 16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" name="Freeform 32"/>
            <p:cNvSpPr>
              <a:spLocks/>
            </p:cNvSpPr>
            <p:nvPr/>
          </p:nvSpPr>
          <p:spPr bwMode="auto">
            <a:xfrm>
              <a:off x="696" y="3120"/>
              <a:ext cx="144" cy="240"/>
            </a:xfrm>
            <a:custGeom>
              <a:avLst/>
              <a:gdLst>
                <a:gd name="T0" fmla="*/ 144 w 144"/>
                <a:gd name="T1" fmla="*/ 0 h 240"/>
                <a:gd name="T2" fmla="*/ 114 w 144"/>
                <a:gd name="T3" fmla="*/ 126 h 240"/>
                <a:gd name="T4" fmla="*/ 0 w 144"/>
                <a:gd name="T5" fmla="*/ 240 h 240"/>
                <a:gd name="T6" fmla="*/ 0 60000 65536"/>
                <a:gd name="T7" fmla="*/ 0 60000 65536"/>
                <a:gd name="T8" fmla="*/ 0 60000 65536"/>
                <a:gd name="T9" fmla="*/ 0 w 144"/>
                <a:gd name="T10" fmla="*/ 0 h 240"/>
                <a:gd name="T11" fmla="*/ 144 w 14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40">
                  <a:moveTo>
                    <a:pt x="144" y="0"/>
                  </a:moveTo>
                  <a:cubicBezTo>
                    <a:pt x="139" y="21"/>
                    <a:pt x="138" y="86"/>
                    <a:pt x="114" y="126"/>
                  </a:cubicBezTo>
                  <a:cubicBezTo>
                    <a:pt x="90" y="166"/>
                    <a:pt x="24" y="216"/>
                    <a:pt x="0" y="240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2" name="Group 61"/>
          <p:cNvGrpSpPr>
            <a:grpSpLocks/>
          </p:cNvGrpSpPr>
          <p:nvPr/>
        </p:nvGrpSpPr>
        <p:grpSpPr bwMode="auto">
          <a:xfrm>
            <a:off x="2971800" y="4152920"/>
            <a:ext cx="2057400" cy="1905000"/>
            <a:chOff x="1872" y="2352"/>
            <a:chExt cx="1296" cy="1200"/>
          </a:xfrm>
        </p:grpSpPr>
        <p:sp>
          <p:nvSpPr>
            <p:cNvPr id="73" name="Oval 33"/>
            <p:cNvSpPr>
              <a:spLocks noChangeArrowheads="1"/>
            </p:cNvSpPr>
            <p:nvPr/>
          </p:nvSpPr>
          <p:spPr bwMode="auto">
            <a:xfrm>
              <a:off x="2496" y="235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10</a:t>
              </a:r>
            </a:p>
          </p:txBody>
        </p:sp>
        <p:sp>
          <p:nvSpPr>
            <p:cNvPr id="74" name="Oval 34"/>
            <p:cNvSpPr>
              <a:spLocks noChangeArrowheads="1"/>
            </p:cNvSpPr>
            <p:nvPr/>
          </p:nvSpPr>
          <p:spPr bwMode="auto">
            <a:xfrm>
              <a:off x="2208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12</a:t>
              </a:r>
            </a:p>
          </p:txBody>
        </p:sp>
        <p:sp>
          <p:nvSpPr>
            <p:cNvPr id="75" name="Line 35"/>
            <p:cNvSpPr>
              <a:spLocks noChangeShapeType="1"/>
            </p:cNvSpPr>
            <p:nvPr/>
          </p:nvSpPr>
          <p:spPr bwMode="auto">
            <a:xfrm flipH="1">
              <a:off x="2400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" name="Oval 36"/>
            <p:cNvSpPr>
              <a:spLocks noChangeArrowheads="1"/>
            </p:cNvSpPr>
            <p:nvPr/>
          </p:nvSpPr>
          <p:spPr bwMode="auto">
            <a:xfrm>
              <a:off x="2832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5</a:t>
              </a:r>
            </a:p>
          </p:txBody>
        </p:sp>
        <p:sp>
          <p:nvSpPr>
            <p:cNvPr id="77" name="Line 37"/>
            <p:cNvSpPr>
              <a:spLocks noChangeShapeType="1"/>
            </p:cNvSpPr>
            <p:nvPr/>
          </p:nvSpPr>
          <p:spPr bwMode="auto">
            <a:xfrm>
              <a:off x="2688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" name="Oval 38"/>
            <p:cNvSpPr>
              <a:spLocks noChangeArrowheads="1"/>
            </p:cNvSpPr>
            <p:nvPr/>
          </p:nvSpPr>
          <p:spPr bwMode="auto">
            <a:xfrm>
              <a:off x="1872" y="331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8</a:t>
              </a:r>
            </a:p>
          </p:txBody>
        </p:sp>
        <p:sp>
          <p:nvSpPr>
            <p:cNvPr id="79" name="Line 39"/>
            <p:cNvSpPr>
              <a:spLocks noChangeShapeType="1"/>
            </p:cNvSpPr>
            <p:nvPr/>
          </p:nvSpPr>
          <p:spPr bwMode="auto">
            <a:xfrm flipH="1">
              <a:off x="2064" y="307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80" name="Group 63"/>
          <p:cNvGrpSpPr>
            <a:grpSpLocks/>
          </p:cNvGrpSpPr>
          <p:nvPr/>
        </p:nvGrpSpPr>
        <p:grpSpPr bwMode="auto">
          <a:xfrm>
            <a:off x="5410200" y="4152920"/>
            <a:ext cx="2057400" cy="1905000"/>
            <a:chOff x="3408" y="2352"/>
            <a:chExt cx="1296" cy="1200"/>
          </a:xfrm>
        </p:grpSpPr>
        <p:sp>
          <p:nvSpPr>
            <p:cNvPr id="81" name="Oval 40"/>
            <p:cNvSpPr>
              <a:spLocks noChangeArrowheads="1"/>
            </p:cNvSpPr>
            <p:nvPr/>
          </p:nvSpPr>
          <p:spPr bwMode="auto">
            <a:xfrm>
              <a:off x="4032" y="235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12</a:t>
              </a:r>
            </a:p>
          </p:txBody>
        </p:sp>
        <p:sp>
          <p:nvSpPr>
            <p:cNvPr id="82" name="Oval 41"/>
            <p:cNvSpPr>
              <a:spLocks noChangeArrowheads="1"/>
            </p:cNvSpPr>
            <p:nvPr/>
          </p:nvSpPr>
          <p:spPr bwMode="auto">
            <a:xfrm>
              <a:off x="3744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10</a:t>
              </a:r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 flipH="1">
              <a:off x="3936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4" name="Oval 43"/>
            <p:cNvSpPr>
              <a:spLocks noChangeArrowheads="1"/>
            </p:cNvSpPr>
            <p:nvPr/>
          </p:nvSpPr>
          <p:spPr bwMode="auto">
            <a:xfrm>
              <a:off x="4368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5</a:t>
              </a:r>
            </a:p>
          </p:txBody>
        </p:sp>
        <p:sp>
          <p:nvSpPr>
            <p:cNvPr id="85" name="Line 44"/>
            <p:cNvSpPr>
              <a:spLocks noChangeShapeType="1"/>
            </p:cNvSpPr>
            <p:nvPr/>
          </p:nvSpPr>
          <p:spPr bwMode="auto">
            <a:xfrm>
              <a:off x="4224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" name="Oval 45"/>
            <p:cNvSpPr>
              <a:spLocks noChangeArrowheads="1"/>
            </p:cNvSpPr>
            <p:nvPr/>
          </p:nvSpPr>
          <p:spPr bwMode="auto">
            <a:xfrm>
              <a:off x="3408" y="331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8</a:t>
              </a:r>
            </a:p>
          </p:txBody>
        </p:sp>
        <p:sp>
          <p:nvSpPr>
            <p:cNvPr id="87" name="Line 46"/>
            <p:cNvSpPr>
              <a:spLocks noChangeShapeType="1"/>
            </p:cNvSpPr>
            <p:nvPr/>
          </p:nvSpPr>
          <p:spPr bwMode="auto">
            <a:xfrm flipH="1">
              <a:off x="3600" y="307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88" name="Group 62"/>
          <p:cNvGrpSpPr>
            <a:grpSpLocks/>
          </p:cNvGrpSpPr>
          <p:nvPr/>
        </p:nvGrpSpPr>
        <p:grpSpPr bwMode="auto">
          <a:xfrm>
            <a:off x="3648075" y="4457720"/>
            <a:ext cx="619125" cy="552450"/>
            <a:chOff x="2298" y="2544"/>
            <a:chExt cx="390" cy="348"/>
          </a:xfrm>
        </p:grpSpPr>
        <p:sp>
          <p:nvSpPr>
            <p:cNvPr id="89" name="Freeform 47"/>
            <p:cNvSpPr>
              <a:spLocks/>
            </p:cNvSpPr>
            <p:nvPr/>
          </p:nvSpPr>
          <p:spPr bwMode="auto">
            <a:xfrm>
              <a:off x="2298" y="2544"/>
              <a:ext cx="162" cy="264"/>
            </a:xfrm>
            <a:custGeom>
              <a:avLst/>
              <a:gdLst>
                <a:gd name="T0" fmla="*/ 0 w 162"/>
                <a:gd name="T1" fmla="*/ 264 h 264"/>
                <a:gd name="T2" fmla="*/ 30 w 162"/>
                <a:gd name="T3" fmla="*/ 162 h 264"/>
                <a:gd name="T4" fmla="*/ 90 w 162"/>
                <a:gd name="T5" fmla="*/ 66 h 264"/>
                <a:gd name="T6" fmla="*/ 162 w 16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264"/>
                <a:gd name="T14" fmla="*/ 162 w 16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0" name="Freeform 48"/>
            <p:cNvSpPr>
              <a:spLocks/>
            </p:cNvSpPr>
            <p:nvPr/>
          </p:nvSpPr>
          <p:spPr bwMode="auto">
            <a:xfrm>
              <a:off x="2544" y="2652"/>
              <a:ext cx="144" cy="240"/>
            </a:xfrm>
            <a:custGeom>
              <a:avLst/>
              <a:gdLst>
                <a:gd name="T0" fmla="*/ 144 w 144"/>
                <a:gd name="T1" fmla="*/ 0 h 240"/>
                <a:gd name="T2" fmla="*/ 114 w 144"/>
                <a:gd name="T3" fmla="*/ 126 h 240"/>
                <a:gd name="T4" fmla="*/ 0 w 144"/>
                <a:gd name="T5" fmla="*/ 240 h 240"/>
                <a:gd name="T6" fmla="*/ 0 60000 65536"/>
                <a:gd name="T7" fmla="*/ 0 60000 65536"/>
                <a:gd name="T8" fmla="*/ 0 60000 65536"/>
                <a:gd name="T9" fmla="*/ 0 w 144"/>
                <a:gd name="T10" fmla="*/ 0 h 240"/>
                <a:gd name="T11" fmla="*/ 144 w 14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40">
                  <a:moveTo>
                    <a:pt x="144" y="0"/>
                  </a:moveTo>
                  <a:cubicBezTo>
                    <a:pt x="139" y="21"/>
                    <a:pt x="138" y="86"/>
                    <a:pt x="114" y="126"/>
                  </a:cubicBezTo>
                  <a:cubicBezTo>
                    <a:pt x="90" y="166"/>
                    <a:pt x="24" y="216"/>
                    <a:pt x="0" y="240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1" name="AutoShape 49"/>
          <p:cNvSpPr>
            <a:spLocks noChangeArrowheads="1"/>
          </p:cNvSpPr>
          <p:nvPr/>
        </p:nvSpPr>
        <p:spPr bwMode="auto">
          <a:xfrm>
            <a:off x="2819400" y="461012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92" name="AutoShape 50"/>
          <p:cNvSpPr>
            <a:spLocks noChangeArrowheads="1"/>
          </p:cNvSpPr>
          <p:nvPr/>
        </p:nvSpPr>
        <p:spPr bwMode="auto">
          <a:xfrm>
            <a:off x="5334000" y="461012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93" name="Text Box 51"/>
          <p:cNvSpPr txBox="1">
            <a:spLocks noChangeArrowheads="1"/>
          </p:cNvSpPr>
          <p:nvPr/>
        </p:nvSpPr>
        <p:spPr bwMode="auto">
          <a:xfrm>
            <a:off x="2286000" y="3467120"/>
            <a:ext cx="381000" cy="366713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94" name="Text Box 52"/>
          <p:cNvSpPr txBox="1">
            <a:spLocks noChangeArrowheads="1"/>
          </p:cNvSpPr>
          <p:nvPr/>
        </p:nvSpPr>
        <p:spPr bwMode="auto">
          <a:xfrm>
            <a:off x="5638800" y="3467120"/>
            <a:ext cx="381000" cy="366713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95" name="Text Box 53"/>
          <p:cNvSpPr txBox="1">
            <a:spLocks noChangeArrowheads="1"/>
          </p:cNvSpPr>
          <p:nvPr/>
        </p:nvSpPr>
        <p:spPr bwMode="auto">
          <a:xfrm>
            <a:off x="8077200" y="3467120"/>
            <a:ext cx="381000" cy="366713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charset="-120"/>
              </a:rPr>
              <a:t>3</a:t>
            </a:r>
          </a:p>
        </p:txBody>
      </p:sp>
      <p:sp>
        <p:nvSpPr>
          <p:cNvPr id="96" name="Text Box 54"/>
          <p:cNvSpPr txBox="1">
            <a:spLocks noChangeArrowheads="1"/>
          </p:cNvSpPr>
          <p:nvPr/>
        </p:nvSpPr>
        <p:spPr bwMode="auto">
          <a:xfrm>
            <a:off x="6905644" y="5919808"/>
            <a:ext cx="381000" cy="366712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charset="-12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 autoUpdateAnimBg="0"/>
      <p:bldP spid="46" grpId="0" animBg="1"/>
      <p:bldP spid="91" grpId="0" animBg="1"/>
      <p:bldP spid="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Heap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0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Construct the heap from a tree</a:t>
            </a:r>
          </a:p>
        </p:txBody>
      </p:sp>
      <p:grpSp>
        <p:nvGrpSpPr>
          <p:cNvPr id="69" name="Group 5"/>
          <p:cNvGrpSpPr>
            <a:grpSpLocks/>
          </p:cNvGrpSpPr>
          <p:nvPr/>
        </p:nvGrpSpPr>
        <p:grpSpPr bwMode="auto">
          <a:xfrm>
            <a:off x="990600" y="2595570"/>
            <a:ext cx="2057400" cy="1905000"/>
            <a:chOff x="768" y="1104"/>
            <a:chExt cx="1296" cy="1200"/>
          </a:xfrm>
        </p:grpSpPr>
        <p:grpSp>
          <p:nvGrpSpPr>
            <p:cNvPr id="72" name="Group 6"/>
            <p:cNvGrpSpPr>
              <a:grpSpLocks/>
            </p:cNvGrpSpPr>
            <p:nvPr/>
          </p:nvGrpSpPr>
          <p:grpSpPr bwMode="auto">
            <a:xfrm>
              <a:off x="768" y="1104"/>
              <a:ext cx="1296" cy="1200"/>
              <a:chOff x="3408" y="2352"/>
              <a:chExt cx="1296" cy="1200"/>
            </a:xfrm>
          </p:grpSpPr>
          <p:sp>
            <p:nvSpPr>
              <p:cNvPr id="97" name="Oval 7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>
                    <a:latin typeface="Verdana" pitchFamily="34" charset="0"/>
                    <a:ea typeface="新細明體" charset="-120"/>
                  </a:rPr>
                  <a:t>12</a:t>
                </a:r>
              </a:p>
            </p:txBody>
          </p:sp>
          <p:sp>
            <p:nvSpPr>
              <p:cNvPr id="98" name="Oval 8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>
                    <a:latin typeface="Verdana" pitchFamily="34" charset="0"/>
                    <a:ea typeface="新細明體" charset="-120"/>
                  </a:rPr>
                  <a:t>10</a:t>
                </a:r>
              </a:p>
            </p:txBody>
          </p:sp>
          <p:sp>
            <p:nvSpPr>
              <p:cNvPr id="99" name="Line 9"/>
              <p:cNvSpPr>
                <a:spLocks noChangeShapeType="1"/>
              </p:cNvSpPr>
              <p:nvPr/>
            </p:nvSpPr>
            <p:spPr bwMode="auto">
              <a:xfrm flipH="1">
                <a:off x="3936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0" name="Oval 10"/>
              <p:cNvSpPr>
                <a:spLocks noChangeArrowheads="1"/>
              </p:cNvSpPr>
              <p:nvPr/>
            </p:nvSpPr>
            <p:spPr bwMode="auto">
              <a:xfrm>
                <a:off x="4368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>
                    <a:latin typeface="Verdana" pitchFamily="34" charset="0"/>
                    <a:ea typeface="新細明體" charset="-120"/>
                  </a:rPr>
                  <a:t>5</a:t>
                </a:r>
              </a:p>
            </p:txBody>
          </p:sp>
          <p:sp>
            <p:nvSpPr>
              <p:cNvPr id="101" name="Line 11"/>
              <p:cNvSpPr>
                <a:spLocks noChangeShapeType="1"/>
              </p:cNvSpPr>
              <p:nvPr/>
            </p:nvSpPr>
            <p:spPr bwMode="auto">
              <a:xfrm>
                <a:off x="4224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" name="Oval 12"/>
              <p:cNvSpPr>
                <a:spLocks noChangeArrowheads="1"/>
              </p:cNvSpPr>
              <p:nvPr/>
            </p:nvSpPr>
            <p:spPr bwMode="auto">
              <a:xfrm>
                <a:off x="3408" y="331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>
                    <a:latin typeface="Verdana" pitchFamily="34" charset="0"/>
                    <a:ea typeface="新細明體" charset="-120"/>
                  </a:rPr>
                  <a:t>8</a:t>
                </a:r>
              </a:p>
            </p:txBody>
          </p:sp>
          <p:sp>
            <p:nvSpPr>
              <p:cNvPr id="103" name="Line 13"/>
              <p:cNvSpPr>
                <a:spLocks noChangeShapeType="1"/>
              </p:cNvSpPr>
              <p:nvPr/>
            </p:nvSpPr>
            <p:spPr bwMode="auto">
              <a:xfrm flipH="1">
                <a:off x="3600" y="307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80" name="Oval 14"/>
            <p:cNvSpPr>
              <a:spLocks noChangeArrowheads="1"/>
            </p:cNvSpPr>
            <p:nvPr/>
          </p:nvSpPr>
          <p:spPr bwMode="auto">
            <a:xfrm>
              <a:off x="1488" y="206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14</a:t>
              </a:r>
            </a:p>
          </p:txBody>
        </p:sp>
        <p:sp>
          <p:nvSpPr>
            <p:cNvPr id="88" name="Line 15"/>
            <p:cNvSpPr>
              <a:spLocks noChangeShapeType="1"/>
            </p:cNvSpPr>
            <p:nvPr/>
          </p:nvSpPr>
          <p:spPr bwMode="auto">
            <a:xfrm>
              <a:off x="1344" y="182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5" name="Group 16"/>
          <p:cNvGrpSpPr>
            <a:grpSpLocks/>
          </p:cNvGrpSpPr>
          <p:nvPr/>
        </p:nvGrpSpPr>
        <p:grpSpPr bwMode="auto">
          <a:xfrm>
            <a:off x="1828800" y="3614745"/>
            <a:ext cx="539750" cy="595313"/>
            <a:chOff x="1280" y="1746"/>
            <a:chExt cx="340" cy="375"/>
          </a:xfrm>
        </p:grpSpPr>
        <p:sp>
          <p:nvSpPr>
            <p:cNvPr id="106" name="Freeform 17"/>
            <p:cNvSpPr>
              <a:spLocks/>
            </p:cNvSpPr>
            <p:nvPr/>
          </p:nvSpPr>
          <p:spPr bwMode="auto">
            <a:xfrm>
              <a:off x="1280" y="1861"/>
              <a:ext cx="197" cy="260"/>
            </a:xfrm>
            <a:custGeom>
              <a:avLst/>
              <a:gdLst>
                <a:gd name="T0" fmla="*/ 197 w 197"/>
                <a:gd name="T1" fmla="*/ 260 h 260"/>
                <a:gd name="T2" fmla="*/ 114 w 197"/>
                <a:gd name="T3" fmla="*/ 233 h 260"/>
                <a:gd name="T4" fmla="*/ 41 w 197"/>
                <a:gd name="T5" fmla="*/ 164 h 260"/>
                <a:gd name="T6" fmla="*/ 0 w 197"/>
                <a:gd name="T7" fmla="*/ 0 h 2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7"/>
                <a:gd name="T13" fmla="*/ 0 h 260"/>
                <a:gd name="T14" fmla="*/ 197 w 197"/>
                <a:gd name="T15" fmla="*/ 260 h 2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7" h="260">
                  <a:moveTo>
                    <a:pt x="197" y="260"/>
                  </a:moveTo>
                  <a:cubicBezTo>
                    <a:pt x="183" y="256"/>
                    <a:pt x="140" y="249"/>
                    <a:pt x="114" y="233"/>
                  </a:cubicBezTo>
                  <a:cubicBezTo>
                    <a:pt x="88" y="217"/>
                    <a:pt x="60" y="203"/>
                    <a:pt x="41" y="164"/>
                  </a:cubicBezTo>
                  <a:cubicBezTo>
                    <a:pt x="22" y="125"/>
                    <a:pt x="9" y="34"/>
                    <a:pt x="0" y="0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7" name="Freeform 18"/>
            <p:cNvSpPr>
              <a:spLocks/>
            </p:cNvSpPr>
            <p:nvPr/>
          </p:nvSpPr>
          <p:spPr bwMode="auto">
            <a:xfrm>
              <a:off x="1463" y="1746"/>
              <a:ext cx="157" cy="283"/>
            </a:xfrm>
            <a:custGeom>
              <a:avLst/>
              <a:gdLst>
                <a:gd name="T0" fmla="*/ 0 w 157"/>
                <a:gd name="T1" fmla="*/ 0 h 283"/>
                <a:gd name="T2" fmla="*/ 91 w 157"/>
                <a:gd name="T3" fmla="*/ 41 h 283"/>
                <a:gd name="T4" fmla="*/ 147 w 157"/>
                <a:gd name="T5" fmla="*/ 151 h 283"/>
                <a:gd name="T6" fmla="*/ 152 w 157"/>
                <a:gd name="T7" fmla="*/ 283 h 2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283"/>
                <a:gd name="T14" fmla="*/ 157 w 157"/>
                <a:gd name="T15" fmla="*/ 283 h 2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283">
                  <a:moveTo>
                    <a:pt x="0" y="0"/>
                  </a:moveTo>
                  <a:cubicBezTo>
                    <a:pt x="15" y="7"/>
                    <a:pt x="67" y="16"/>
                    <a:pt x="91" y="41"/>
                  </a:cubicBezTo>
                  <a:cubicBezTo>
                    <a:pt x="115" y="66"/>
                    <a:pt x="137" y="111"/>
                    <a:pt x="147" y="151"/>
                  </a:cubicBezTo>
                  <a:cubicBezTo>
                    <a:pt x="157" y="191"/>
                    <a:pt x="151" y="256"/>
                    <a:pt x="152" y="283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8" name="AutoShape 19"/>
          <p:cNvSpPr>
            <a:spLocks noChangeArrowheads="1"/>
          </p:cNvSpPr>
          <p:nvPr/>
        </p:nvSpPr>
        <p:spPr bwMode="auto">
          <a:xfrm>
            <a:off x="3352800" y="312897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zh-TW" altLang="zh-TW"/>
          </a:p>
        </p:txBody>
      </p:sp>
      <p:grpSp>
        <p:nvGrpSpPr>
          <p:cNvPr id="109" name="Group 20"/>
          <p:cNvGrpSpPr>
            <a:grpSpLocks/>
          </p:cNvGrpSpPr>
          <p:nvPr/>
        </p:nvGrpSpPr>
        <p:grpSpPr bwMode="auto">
          <a:xfrm>
            <a:off x="3505200" y="2595570"/>
            <a:ext cx="2057400" cy="1905000"/>
            <a:chOff x="768" y="1104"/>
            <a:chExt cx="1296" cy="1200"/>
          </a:xfrm>
        </p:grpSpPr>
        <p:grpSp>
          <p:nvGrpSpPr>
            <p:cNvPr id="110" name="Group 21"/>
            <p:cNvGrpSpPr>
              <a:grpSpLocks/>
            </p:cNvGrpSpPr>
            <p:nvPr/>
          </p:nvGrpSpPr>
          <p:grpSpPr bwMode="auto">
            <a:xfrm>
              <a:off x="768" y="1104"/>
              <a:ext cx="1296" cy="1200"/>
              <a:chOff x="3408" y="2352"/>
              <a:chExt cx="1296" cy="1200"/>
            </a:xfrm>
          </p:grpSpPr>
          <p:sp>
            <p:nvSpPr>
              <p:cNvPr id="113" name="Oval 22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>
                    <a:latin typeface="Verdana" pitchFamily="34" charset="0"/>
                    <a:ea typeface="新細明體" charset="-120"/>
                  </a:rPr>
                  <a:t>12</a:t>
                </a:r>
              </a:p>
            </p:txBody>
          </p:sp>
          <p:sp>
            <p:nvSpPr>
              <p:cNvPr id="114" name="Oval 23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>
                    <a:latin typeface="Verdana" pitchFamily="34" charset="0"/>
                    <a:ea typeface="新細明體" charset="-120"/>
                  </a:rPr>
                  <a:t>14</a:t>
                </a:r>
              </a:p>
            </p:txBody>
          </p:sp>
          <p:sp>
            <p:nvSpPr>
              <p:cNvPr id="115" name="Line 24"/>
              <p:cNvSpPr>
                <a:spLocks noChangeShapeType="1"/>
              </p:cNvSpPr>
              <p:nvPr/>
            </p:nvSpPr>
            <p:spPr bwMode="auto">
              <a:xfrm flipH="1">
                <a:off x="3936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6" name="Oval 25"/>
              <p:cNvSpPr>
                <a:spLocks noChangeArrowheads="1"/>
              </p:cNvSpPr>
              <p:nvPr/>
            </p:nvSpPr>
            <p:spPr bwMode="auto">
              <a:xfrm>
                <a:off x="4368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>
                    <a:latin typeface="Verdana" pitchFamily="34" charset="0"/>
                    <a:ea typeface="新細明體" charset="-120"/>
                  </a:rPr>
                  <a:t>5</a:t>
                </a:r>
              </a:p>
            </p:txBody>
          </p:sp>
          <p:sp>
            <p:nvSpPr>
              <p:cNvPr id="117" name="Line 26"/>
              <p:cNvSpPr>
                <a:spLocks noChangeShapeType="1"/>
              </p:cNvSpPr>
              <p:nvPr/>
            </p:nvSpPr>
            <p:spPr bwMode="auto">
              <a:xfrm>
                <a:off x="4224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8" name="Oval 27"/>
              <p:cNvSpPr>
                <a:spLocks noChangeArrowheads="1"/>
              </p:cNvSpPr>
              <p:nvPr/>
            </p:nvSpPr>
            <p:spPr bwMode="auto">
              <a:xfrm>
                <a:off x="3408" y="331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>
                    <a:latin typeface="Verdana" pitchFamily="34" charset="0"/>
                    <a:ea typeface="新細明體" charset="-120"/>
                  </a:rPr>
                  <a:t>8</a:t>
                </a:r>
              </a:p>
            </p:txBody>
          </p:sp>
          <p:sp>
            <p:nvSpPr>
              <p:cNvPr id="119" name="Line 28"/>
              <p:cNvSpPr>
                <a:spLocks noChangeShapeType="1"/>
              </p:cNvSpPr>
              <p:nvPr/>
            </p:nvSpPr>
            <p:spPr bwMode="auto">
              <a:xfrm flipH="1">
                <a:off x="3600" y="307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1" name="Oval 29"/>
            <p:cNvSpPr>
              <a:spLocks noChangeArrowheads="1"/>
            </p:cNvSpPr>
            <p:nvPr/>
          </p:nvSpPr>
          <p:spPr bwMode="auto">
            <a:xfrm>
              <a:off x="1488" y="206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10</a:t>
              </a:r>
            </a:p>
          </p:txBody>
        </p:sp>
        <p:sp>
          <p:nvSpPr>
            <p:cNvPr id="112" name="Line 30"/>
            <p:cNvSpPr>
              <a:spLocks noChangeShapeType="1"/>
            </p:cNvSpPr>
            <p:nvPr/>
          </p:nvSpPr>
          <p:spPr bwMode="auto">
            <a:xfrm>
              <a:off x="1344" y="182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20" name="AutoShape 31"/>
          <p:cNvSpPr>
            <a:spLocks noChangeArrowheads="1"/>
          </p:cNvSpPr>
          <p:nvPr/>
        </p:nvSpPr>
        <p:spPr bwMode="auto">
          <a:xfrm>
            <a:off x="5943600" y="312897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zh-TW" altLang="zh-TW"/>
          </a:p>
        </p:txBody>
      </p:sp>
      <p:grpSp>
        <p:nvGrpSpPr>
          <p:cNvPr id="121" name="Group 32"/>
          <p:cNvGrpSpPr>
            <a:grpSpLocks/>
          </p:cNvGrpSpPr>
          <p:nvPr/>
        </p:nvGrpSpPr>
        <p:grpSpPr bwMode="auto">
          <a:xfrm>
            <a:off x="6172200" y="2595570"/>
            <a:ext cx="2057400" cy="1905000"/>
            <a:chOff x="768" y="1104"/>
            <a:chExt cx="1296" cy="1200"/>
          </a:xfrm>
        </p:grpSpPr>
        <p:grpSp>
          <p:nvGrpSpPr>
            <p:cNvPr id="122" name="Group 33"/>
            <p:cNvGrpSpPr>
              <a:grpSpLocks/>
            </p:cNvGrpSpPr>
            <p:nvPr/>
          </p:nvGrpSpPr>
          <p:grpSpPr bwMode="auto">
            <a:xfrm>
              <a:off x="768" y="1104"/>
              <a:ext cx="1296" cy="1200"/>
              <a:chOff x="3408" y="2352"/>
              <a:chExt cx="1296" cy="1200"/>
            </a:xfrm>
          </p:grpSpPr>
          <p:sp>
            <p:nvSpPr>
              <p:cNvPr id="125" name="Oval 34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>
                    <a:latin typeface="Verdana" pitchFamily="34" charset="0"/>
                    <a:ea typeface="新細明體" charset="-120"/>
                  </a:rPr>
                  <a:t>14</a:t>
                </a:r>
              </a:p>
            </p:txBody>
          </p:sp>
          <p:sp>
            <p:nvSpPr>
              <p:cNvPr id="126" name="Oval 35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>
                    <a:latin typeface="Verdana" pitchFamily="34" charset="0"/>
                    <a:ea typeface="新細明體" charset="-120"/>
                  </a:rPr>
                  <a:t>12</a:t>
                </a:r>
              </a:p>
            </p:txBody>
          </p:sp>
          <p:sp>
            <p:nvSpPr>
              <p:cNvPr id="127" name="Line 36"/>
              <p:cNvSpPr>
                <a:spLocks noChangeShapeType="1"/>
              </p:cNvSpPr>
              <p:nvPr/>
            </p:nvSpPr>
            <p:spPr bwMode="auto">
              <a:xfrm flipH="1">
                <a:off x="3936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8" name="Oval 37"/>
              <p:cNvSpPr>
                <a:spLocks noChangeArrowheads="1"/>
              </p:cNvSpPr>
              <p:nvPr/>
            </p:nvSpPr>
            <p:spPr bwMode="auto">
              <a:xfrm>
                <a:off x="4368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>
                    <a:latin typeface="Verdana" pitchFamily="34" charset="0"/>
                    <a:ea typeface="新細明體" charset="-120"/>
                  </a:rPr>
                  <a:t>5</a:t>
                </a:r>
              </a:p>
            </p:txBody>
          </p:sp>
          <p:sp>
            <p:nvSpPr>
              <p:cNvPr id="129" name="Line 38"/>
              <p:cNvSpPr>
                <a:spLocks noChangeShapeType="1"/>
              </p:cNvSpPr>
              <p:nvPr/>
            </p:nvSpPr>
            <p:spPr bwMode="auto">
              <a:xfrm>
                <a:off x="4224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0" name="Oval 39"/>
              <p:cNvSpPr>
                <a:spLocks noChangeArrowheads="1"/>
              </p:cNvSpPr>
              <p:nvPr/>
            </p:nvSpPr>
            <p:spPr bwMode="auto">
              <a:xfrm>
                <a:off x="3408" y="331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>
                    <a:latin typeface="Verdana" pitchFamily="34" charset="0"/>
                    <a:ea typeface="新細明體" charset="-120"/>
                  </a:rPr>
                  <a:t>8</a:t>
                </a:r>
              </a:p>
            </p:txBody>
          </p:sp>
          <p:sp>
            <p:nvSpPr>
              <p:cNvPr id="131" name="Line 40"/>
              <p:cNvSpPr>
                <a:spLocks noChangeShapeType="1"/>
              </p:cNvSpPr>
              <p:nvPr/>
            </p:nvSpPr>
            <p:spPr bwMode="auto">
              <a:xfrm flipH="1">
                <a:off x="3600" y="307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23" name="Oval 41"/>
            <p:cNvSpPr>
              <a:spLocks noChangeArrowheads="1"/>
            </p:cNvSpPr>
            <p:nvPr/>
          </p:nvSpPr>
          <p:spPr bwMode="auto">
            <a:xfrm>
              <a:off x="1488" y="206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10</a:t>
              </a:r>
            </a:p>
          </p:txBody>
        </p:sp>
        <p:sp>
          <p:nvSpPr>
            <p:cNvPr id="124" name="Line 42"/>
            <p:cNvSpPr>
              <a:spLocks noChangeShapeType="1"/>
            </p:cNvSpPr>
            <p:nvPr/>
          </p:nvSpPr>
          <p:spPr bwMode="auto">
            <a:xfrm>
              <a:off x="1344" y="182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32" name="Group 43"/>
          <p:cNvGrpSpPr>
            <a:grpSpLocks/>
          </p:cNvGrpSpPr>
          <p:nvPr/>
        </p:nvGrpSpPr>
        <p:grpSpPr bwMode="auto">
          <a:xfrm>
            <a:off x="4181475" y="2881320"/>
            <a:ext cx="619125" cy="552450"/>
            <a:chOff x="2298" y="2544"/>
            <a:chExt cx="390" cy="348"/>
          </a:xfrm>
        </p:grpSpPr>
        <p:sp>
          <p:nvSpPr>
            <p:cNvPr id="133" name="Freeform 44"/>
            <p:cNvSpPr>
              <a:spLocks/>
            </p:cNvSpPr>
            <p:nvPr/>
          </p:nvSpPr>
          <p:spPr bwMode="auto">
            <a:xfrm>
              <a:off x="2298" y="2544"/>
              <a:ext cx="162" cy="264"/>
            </a:xfrm>
            <a:custGeom>
              <a:avLst/>
              <a:gdLst>
                <a:gd name="T0" fmla="*/ 0 w 162"/>
                <a:gd name="T1" fmla="*/ 264 h 264"/>
                <a:gd name="T2" fmla="*/ 30 w 162"/>
                <a:gd name="T3" fmla="*/ 162 h 264"/>
                <a:gd name="T4" fmla="*/ 90 w 162"/>
                <a:gd name="T5" fmla="*/ 66 h 264"/>
                <a:gd name="T6" fmla="*/ 162 w 16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264"/>
                <a:gd name="T14" fmla="*/ 162 w 16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" name="Freeform 45"/>
            <p:cNvSpPr>
              <a:spLocks/>
            </p:cNvSpPr>
            <p:nvPr/>
          </p:nvSpPr>
          <p:spPr bwMode="auto">
            <a:xfrm>
              <a:off x="2544" y="2652"/>
              <a:ext cx="144" cy="240"/>
            </a:xfrm>
            <a:custGeom>
              <a:avLst/>
              <a:gdLst>
                <a:gd name="T0" fmla="*/ 144 w 144"/>
                <a:gd name="T1" fmla="*/ 0 h 240"/>
                <a:gd name="T2" fmla="*/ 114 w 144"/>
                <a:gd name="T3" fmla="*/ 126 h 240"/>
                <a:gd name="T4" fmla="*/ 0 w 144"/>
                <a:gd name="T5" fmla="*/ 240 h 240"/>
                <a:gd name="T6" fmla="*/ 0 60000 65536"/>
                <a:gd name="T7" fmla="*/ 0 60000 65536"/>
                <a:gd name="T8" fmla="*/ 0 60000 65536"/>
                <a:gd name="T9" fmla="*/ 0 w 144"/>
                <a:gd name="T10" fmla="*/ 0 h 240"/>
                <a:gd name="T11" fmla="*/ 144 w 14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40">
                  <a:moveTo>
                    <a:pt x="144" y="0"/>
                  </a:moveTo>
                  <a:cubicBezTo>
                    <a:pt x="139" y="21"/>
                    <a:pt x="138" y="86"/>
                    <a:pt x="114" y="126"/>
                  </a:cubicBezTo>
                  <a:cubicBezTo>
                    <a:pt x="90" y="166"/>
                    <a:pt x="24" y="216"/>
                    <a:pt x="0" y="240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Heap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0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Here’s a sample binary tree after it has been </a:t>
            </a:r>
            <a:r>
              <a:rPr lang="en-US" altLang="zh-TW" dirty="0" err="1" smtClean="0">
                <a:ea typeface="新細明體" charset="-120"/>
              </a:rPr>
              <a:t>heapified</a:t>
            </a:r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</p:txBody>
      </p:sp>
      <p:grpSp>
        <p:nvGrpSpPr>
          <p:cNvPr id="46" name="Group 34"/>
          <p:cNvGrpSpPr>
            <a:grpSpLocks/>
          </p:cNvGrpSpPr>
          <p:nvPr/>
        </p:nvGrpSpPr>
        <p:grpSpPr bwMode="auto">
          <a:xfrm>
            <a:off x="990600" y="2552712"/>
            <a:ext cx="6781800" cy="2590800"/>
            <a:chOff x="624" y="1248"/>
            <a:chExt cx="4272" cy="1632"/>
          </a:xfrm>
        </p:grpSpPr>
        <p:sp>
          <p:nvSpPr>
            <p:cNvPr id="47" name="Oval 5"/>
            <p:cNvSpPr>
              <a:spLocks noChangeArrowheads="1"/>
            </p:cNvSpPr>
            <p:nvPr/>
          </p:nvSpPr>
          <p:spPr bwMode="auto">
            <a:xfrm>
              <a:off x="9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19</a:t>
              </a: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1296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14</a:t>
              </a:r>
            </a:p>
          </p:txBody>
        </p:sp>
        <p:sp>
          <p:nvSpPr>
            <p:cNvPr id="49" name="Oval 7"/>
            <p:cNvSpPr>
              <a:spLocks noChangeArrowheads="1"/>
            </p:cNvSpPr>
            <p:nvPr/>
          </p:nvSpPr>
          <p:spPr bwMode="auto">
            <a:xfrm>
              <a:off x="6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18</a:t>
              </a:r>
            </a:p>
          </p:txBody>
        </p:sp>
        <p:sp>
          <p:nvSpPr>
            <p:cNvPr id="50" name="Line 8"/>
            <p:cNvSpPr>
              <a:spLocks noChangeShapeType="1"/>
            </p:cNvSpPr>
            <p:nvPr/>
          </p:nvSpPr>
          <p:spPr bwMode="auto">
            <a:xfrm flipH="1">
              <a:off x="8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" name="Line 9"/>
            <p:cNvSpPr>
              <a:spLocks noChangeShapeType="1"/>
            </p:cNvSpPr>
            <p:nvPr/>
          </p:nvSpPr>
          <p:spPr bwMode="auto">
            <a:xfrm>
              <a:off x="12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" name="Oval 10"/>
            <p:cNvSpPr>
              <a:spLocks noChangeArrowheads="1"/>
            </p:cNvSpPr>
            <p:nvPr/>
          </p:nvSpPr>
          <p:spPr bwMode="auto">
            <a:xfrm>
              <a:off x="21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22</a:t>
              </a:r>
            </a:p>
          </p:txBody>
        </p:sp>
        <p:sp>
          <p:nvSpPr>
            <p:cNvPr id="53" name="Oval 11"/>
            <p:cNvSpPr>
              <a:spLocks noChangeArrowheads="1"/>
            </p:cNvSpPr>
            <p:nvPr/>
          </p:nvSpPr>
          <p:spPr bwMode="auto">
            <a:xfrm>
              <a:off x="2496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3</a:t>
              </a:r>
            </a:p>
          </p:txBody>
        </p:sp>
        <p:sp>
          <p:nvSpPr>
            <p:cNvPr id="54" name="Oval 12"/>
            <p:cNvSpPr>
              <a:spLocks noChangeArrowheads="1"/>
            </p:cNvSpPr>
            <p:nvPr/>
          </p:nvSpPr>
          <p:spPr bwMode="auto">
            <a:xfrm>
              <a:off x="18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21</a:t>
              </a:r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 flipH="1">
              <a:off x="20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>
              <a:off x="24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" name="Oval 15"/>
            <p:cNvSpPr>
              <a:spLocks noChangeArrowheads="1"/>
            </p:cNvSpPr>
            <p:nvPr/>
          </p:nvSpPr>
          <p:spPr bwMode="auto">
            <a:xfrm>
              <a:off x="33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14</a:t>
              </a:r>
            </a:p>
          </p:txBody>
        </p:sp>
        <p:sp>
          <p:nvSpPr>
            <p:cNvPr id="58" name="Oval 16"/>
            <p:cNvSpPr>
              <a:spLocks noChangeArrowheads="1"/>
            </p:cNvSpPr>
            <p:nvPr/>
          </p:nvSpPr>
          <p:spPr bwMode="auto">
            <a:xfrm>
              <a:off x="3696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11</a:t>
              </a:r>
            </a:p>
          </p:txBody>
        </p:sp>
        <p:sp>
          <p:nvSpPr>
            <p:cNvPr id="59" name="Oval 17"/>
            <p:cNvSpPr>
              <a:spLocks noChangeArrowheads="1"/>
            </p:cNvSpPr>
            <p:nvPr/>
          </p:nvSpPr>
          <p:spPr bwMode="auto">
            <a:xfrm>
              <a:off x="30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9</a:t>
              </a:r>
            </a:p>
          </p:txBody>
        </p:sp>
        <p:sp>
          <p:nvSpPr>
            <p:cNvPr id="60" name="Line 18"/>
            <p:cNvSpPr>
              <a:spLocks noChangeShapeType="1"/>
            </p:cNvSpPr>
            <p:nvPr/>
          </p:nvSpPr>
          <p:spPr bwMode="auto">
            <a:xfrm flipH="1">
              <a:off x="32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36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" name="Oval 20"/>
            <p:cNvSpPr>
              <a:spLocks noChangeArrowheads="1"/>
            </p:cNvSpPr>
            <p:nvPr/>
          </p:nvSpPr>
          <p:spPr bwMode="auto">
            <a:xfrm>
              <a:off x="45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15</a:t>
              </a:r>
            </a:p>
          </p:txBody>
        </p:sp>
        <p:sp>
          <p:nvSpPr>
            <p:cNvPr id="63" name="Oval 25"/>
            <p:cNvSpPr>
              <a:spLocks noChangeArrowheads="1"/>
            </p:cNvSpPr>
            <p:nvPr/>
          </p:nvSpPr>
          <p:spPr bwMode="auto">
            <a:xfrm>
              <a:off x="2784" y="1248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25</a:t>
              </a:r>
            </a:p>
          </p:txBody>
        </p:sp>
        <p:sp>
          <p:nvSpPr>
            <p:cNvPr id="64" name="Oval 26"/>
            <p:cNvSpPr>
              <a:spLocks noChangeArrowheads="1"/>
            </p:cNvSpPr>
            <p:nvPr/>
          </p:nvSpPr>
          <p:spPr bwMode="auto">
            <a:xfrm>
              <a:off x="3984" y="16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17</a:t>
              </a:r>
            </a:p>
          </p:txBody>
        </p:sp>
        <p:sp>
          <p:nvSpPr>
            <p:cNvPr id="65" name="Oval 27"/>
            <p:cNvSpPr>
              <a:spLocks noChangeArrowheads="1"/>
            </p:cNvSpPr>
            <p:nvPr/>
          </p:nvSpPr>
          <p:spPr bwMode="auto">
            <a:xfrm>
              <a:off x="1632" y="16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22</a:t>
              </a:r>
            </a:p>
          </p:txBody>
        </p:sp>
        <p:sp>
          <p:nvSpPr>
            <p:cNvPr id="66" name="Line 28"/>
            <p:cNvSpPr>
              <a:spLocks noChangeShapeType="1"/>
            </p:cNvSpPr>
            <p:nvPr/>
          </p:nvSpPr>
          <p:spPr bwMode="auto">
            <a:xfrm flipH="1">
              <a:off x="1920" y="1440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" name="Line 29"/>
            <p:cNvSpPr>
              <a:spLocks noChangeShapeType="1"/>
            </p:cNvSpPr>
            <p:nvPr/>
          </p:nvSpPr>
          <p:spPr bwMode="auto">
            <a:xfrm>
              <a:off x="3120" y="1440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" name="Line 30"/>
            <p:cNvSpPr>
              <a:spLocks noChangeShapeType="1"/>
            </p:cNvSpPr>
            <p:nvPr/>
          </p:nvSpPr>
          <p:spPr bwMode="auto">
            <a:xfrm flipH="1">
              <a:off x="1248" y="182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" name="Line 31"/>
            <p:cNvSpPr>
              <a:spLocks noChangeShapeType="1"/>
            </p:cNvSpPr>
            <p:nvPr/>
          </p:nvSpPr>
          <p:spPr bwMode="auto">
            <a:xfrm>
              <a:off x="1920" y="1824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" name="Line 32"/>
            <p:cNvSpPr>
              <a:spLocks noChangeShapeType="1"/>
            </p:cNvSpPr>
            <p:nvPr/>
          </p:nvSpPr>
          <p:spPr bwMode="auto">
            <a:xfrm flipH="1">
              <a:off x="3600" y="182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" name="Line 33"/>
            <p:cNvSpPr>
              <a:spLocks noChangeShapeType="1"/>
            </p:cNvSpPr>
            <p:nvPr/>
          </p:nvSpPr>
          <p:spPr bwMode="auto">
            <a:xfrm>
              <a:off x="4272" y="1824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Heap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0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Notice that the largest number is now in the root</a:t>
            </a:r>
          </a:p>
          <a:p>
            <a:r>
              <a:rPr lang="en-US" altLang="zh-TW" dirty="0" smtClean="0">
                <a:ea typeface="新細明體" charset="-120"/>
              </a:rPr>
              <a:t>Suppose we </a:t>
            </a:r>
            <a:r>
              <a:rPr lang="en-US" altLang="zh-TW" i="1" dirty="0" smtClean="0">
                <a:ea typeface="新細明體" charset="-120"/>
              </a:rPr>
              <a:t>discard</a:t>
            </a:r>
            <a:r>
              <a:rPr lang="en-US" altLang="zh-TW" dirty="0" smtClean="0">
                <a:ea typeface="新細明體" charset="-120"/>
              </a:rPr>
              <a:t> the root:</a:t>
            </a:r>
          </a:p>
        </p:txBody>
      </p:sp>
      <p:grpSp>
        <p:nvGrpSpPr>
          <p:cNvPr id="85" name="Group 32"/>
          <p:cNvGrpSpPr>
            <a:grpSpLocks/>
          </p:cNvGrpSpPr>
          <p:nvPr/>
        </p:nvGrpSpPr>
        <p:grpSpPr bwMode="auto">
          <a:xfrm>
            <a:off x="990600" y="2995626"/>
            <a:ext cx="6781800" cy="2286000"/>
            <a:chOff x="624" y="1584"/>
            <a:chExt cx="4272" cy="1440"/>
          </a:xfrm>
        </p:grpSpPr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19</a:t>
              </a:r>
            </a:p>
          </p:txBody>
        </p:sp>
        <p:sp>
          <p:nvSpPr>
            <p:cNvPr id="87" name="Oval 6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14</a:t>
              </a: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18</a:t>
              </a:r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1" name="Oval 10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22</a:t>
              </a:r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3</a:t>
              </a:r>
            </a:p>
          </p:txBody>
        </p:sp>
        <p:sp>
          <p:nvSpPr>
            <p:cNvPr id="93" name="Oval 12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21</a:t>
              </a: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5" name="Line 14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6" name="Oval 15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14</a:t>
              </a:r>
            </a:p>
          </p:txBody>
        </p:sp>
        <p:sp>
          <p:nvSpPr>
            <p:cNvPr id="97" name="Oval 16"/>
            <p:cNvSpPr>
              <a:spLocks noChangeArrowheads="1"/>
            </p:cNvSpPr>
            <p:nvPr/>
          </p:nvSpPr>
          <p:spPr bwMode="auto">
            <a:xfrm>
              <a:off x="36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11</a:t>
              </a:r>
            </a:p>
          </p:txBody>
        </p:sp>
        <p:sp>
          <p:nvSpPr>
            <p:cNvPr id="98" name="Oval 17"/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9</a:t>
              </a:r>
            </a:p>
          </p:txBody>
        </p:sp>
        <p:sp>
          <p:nvSpPr>
            <p:cNvPr id="99" name="Line 18"/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0" name="Line 19"/>
            <p:cNvSpPr>
              <a:spLocks noChangeShapeType="1"/>
            </p:cNvSpPr>
            <p:nvPr/>
          </p:nvSpPr>
          <p:spPr bwMode="auto">
            <a:xfrm>
              <a:off x="36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" name="Oval 20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15</a:t>
              </a:r>
            </a:p>
          </p:txBody>
        </p:sp>
        <p:sp>
          <p:nvSpPr>
            <p:cNvPr id="102" name="Oval 22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17</a:t>
              </a:r>
            </a:p>
          </p:txBody>
        </p:sp>
        <p:sp>
          <p:nvSpPr>
            <p:cNvPr id="103" name="Oval 23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22</a:t>
              </a:r>
            </a:p>
          </p:txBody>
        </p:sp>
        <p:sp>
          <p:nvSpPr>
            <p:cNvPr id="105" name="Line 24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" name="Line 25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7" name="Line 26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" name="Line 27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9" name="Line 28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0" name="Line 29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1" name="Freeform 33"/>
          <p:cNvSpPr>
            <a:spLocks/>
          </p:cNvSpPr>
          <p:nvPr/>
        </p:nvSpPr>
        <p:spPr bwMode="auto">
          <a:xfrm>
            <a:off x="4705350" y="3119451"/>
            <a:ext cx="1517650" cy="1781175"/>
          </a:xfrm>
          <a:custGeom>
            <a:avLst/>
            <a:gdLst>
              <a:gd name="T0" fmla="*/ 1466850 w 956"/>
              <a:gd name="T1" fmla="*/ 1781175 h 1122"/>
              <a:gd name="T2" fmla="*/ 1466850 w 956"/>
              <a:gd name="T3" fmla="*/ 1247775 h 1122"/>
              <a:gd name="T4" fmla="*/ 1162050 w 956"/>
              <a:gd name="T5" fmla="*/ 866775 h 1122"/>
              <a:gd name="T6" fmla="*/ 542925 w 956"/>
              <a:gd name="T7" fmla="*/ 752475 h 1122"/>
              <a:gd name="T8" fmla="*/ 152400 w 956"/>
              <a:gd name="T9" fmla="*/ 581025 h 1122"/>
              <a:gd name="T10" fmla="*/ 0 w 956"/>
              <a:gd name="T11" fmla="*/ 0 h 11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56"/>
              <a:gd name="T19" fmla="*/ 0 h 1122"/>
              <a:gd name="T20" fmla="*/ 956 w 956"/>
              <a:gd name="T21" fmla="*/ 1122 h 11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56" h="1122">
                <a:moveTo>
                  <a:pt x="924" y="1122"/>
                </a:moveTo>
                <a:cubicBezTo>
                  <a:pt x="940" y="1002"/>
                  <a:pt x="956" y="882"/>
                  <a:pt x="924" y="786"/>
                </a:cubicBezTo>
                <a:cubicBezTo>
                  <a:pt x="892" y="690"/>
                  <a:pt x="829" y="598"/>
                  <a:pt x="732" y="546"/>
                </a:cubicBezTo>
                <a:cubicBezTo>
                  <a:pt x="635" y="494"/>
                  <a:pt x="448" y="504"/>
                  <a:pt x="342" y="474"/>
                </a:cubicBezTo>
                <a:cubicBezTo>
                  <a:pt x="236" y="444"/>
                  <a:pt x="153" y="445"/>
                  <a:pt x="96" y="366"/>
                </a:cubicBezTo>
                <a:cubicBezTo>
                  <a:pt x="39" y="287"/>
                  <a:pt x="20" y="76"/>
                  <a:pt x="0" y="0"/>
                </a:cubicBezTo>
              </a:path>
            </a:pathLst>
          </a:custGeom>
          <a:noFill/>
          <a:ln w="1587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112" name="Group 35"/>
          <p:cNvGrpSpPr>
            <a:grpSpLocks/>
          </p:cNvGrpSpPr>
          <p:nvPr/>
        </p:nvGrpSpPr>
        <p:grpSpPr bwMode="auto">
          <a:xfrm>
            <a:off x="4419600" y="2690826"/>
            <a:ext cx="2133600" cy="2667000"/>
            <a:chOff x="2784" y="1392"/>
            <a:chExt cx="1344" cy="1680"/>
          </a:xfrm>
        </p:grpSpPr>
        <p:sp>
          <p:nvSpPr>
            <p:cNvPr id="113" name="Oval 31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11</a:t>
              </a:r>
            </a:p>
          </p:txBody>
        </p:sp>
        <p:sp>
          <p:nvSpPr>
            <p:cNvPr id="114" name="Rectangle 34"/>
            <p:cNvSpPr>
              <a:spLocks noChangeArrowheads="1"/>
            </p:cNvSpPr>
            <p:nvPr/>
          </p:nvSpPr>
          <p:spPr bwMode="auto">
            <a:xfrm>
              <a:off x="3648" y="2592"/>
              <a:ext cx="480" cy="480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Heap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0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err="1" smtClean="0">
                <a:ea typeface="新細明體" charset="-120"/>
              </a:rPr>
              <a:t>Heapify</a:t>
            </a:r>
            <a:r>
              <a:rPr lang="en-US" altLang="zh-TW" dirty="0" smtClean="0">
                <a:ea typeface="新細明體" charset="-120"/>
              </a:rPr>
              <a:t> from the root</a:t>
            </a:r>
          </a:p>
        </p:txBody>
      </p:sp>
      <p:grpSp>
        <p:nvGrpSpPr>
          <p:cNvPr id="34" name="Group 36"/>
          <p:cNvGrpSpPr>
            <a:grpSpLocks/>
          </p:cNvGrpSpPr>
          <p:nvPr/>
        </p:nvGrpSpPr>
        <p:grpSpPr bwMode="auto">
          <a:xfrm>
            <a:off x="990600" y="2209800"/>
            <a:ext cx="6781800" cy="2590800"/>
            <a:chOff x="624" y="1392"/>
            <a:chExt cx="4272" cy="1632"/>
          </a:xfrm>
        </p:grpSpPr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19</a:t>
              </a:r>
            </a:p>
          </p:txBody>
        </p:sp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14</a:t>
              </a:r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18</a:t>
              </a:r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" name="Oval 11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22</a:t>
              </a:r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3</a:t>
              </a:r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21</a:t>
              </a:r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14</a:t>
              </a:r>
            </a:p>
          </p:txBody>
        </p:sp>
        <p:sp>
          <p:nvSpPr>
            <p:cNvPr id="46" name="Oval 18"/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9</a:t>
              </a:r>
            </a:p>
          </p:txBody>
        </p:sp>
        <p:sp>
          <p:nvSpPr>
            <p:cNvPr id="47" name="Line 19"/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" name="Oval 21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15</a:t>
              </a:r>
            </a:p>
          </p:txBody>
        </p:sp>
        <p:sp>
          <p:nvSpPr>
            <p:cNvPr id="49" name="Oval 22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17</a:t>
              </a:r>
            </a:p>
          </p:txBody>
        </p:sp>
        <p:sp>
          <p:nvSpPr>
            <p:cNvPr id="50" name="Oval 23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22</a:t>
              </a:r>
            </a:p>
          </p:txBody>
        </p:sp>
        <p:sp>
          <p:nvSpPr>
            <p:cNvPr id="51" name="Line 24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" name="Line 25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" name="Line 26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Line 27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" name="Line 28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" name="Line 29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" name="Oval 32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solidFill>
                    <a:schemeClr val="tx2"/>
                  </a:solidFill>
                  <a:latin typeface="Verdana" pitchFamily="34" charset="0"/>
                  <a:ea typeface="新細明體" charset="-120"/>
                </a:rPr>
                <a:t>11</a:t>
              </a:r>
            </a:p>
          </p:txBody>
        </p:sp>
      </p:grpSp>
      <p:sp>
        <p:nvSpPr>
          <p:cNvPr id="58" name="Freeform 34"/>
          <p:cNvSpPr>
            <a:spLocks/>
          </p:cNvSpPr>
          <p:nvPr/>
        </p:nvSpPr>
        <p:spPr bwMode="auto">
          <a:xfrm>
            <a:off x="3043238" y="2274888"/>
            <a:ext cx="1298575" cy="466725"/>
          </a:xfrm>
          <a:custGeom>
            <a:avLst/>
            <a:gdLst>
              <a:gd name="T0" fmla="*/ 0 w 816"/>
              <a:gd name="T1" fmla="*/ 466725 h 296"/>
              <a:gd name="T2" fmla="*/ 305547 w 816"/>
              <a:gd name="T3" fmla="*/ 163984 h 296"/>
              <a:gd name="T4" fmla="*/ 687481 w 816"/>
              <a:gd name="T5" fmla="*/ 12614 h 296"/>
              <a:gd name="T6" fmla="*/ 1298575 w 816"/>
              <a:gd name="T7" fmla="*/ 88299 h 296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296"/>
              <a:gd name="T14" fmla="*/ 816 w 816"/>
              <a:gd name="T15" fmla="*/ 296 h 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296">
                <a:moveTo>
                  <a:pt x="0" y="296"/>
                </a:moveTo>
                <a:cubicBezTo>
                  <a:pt x="60" y="224"/>
                  <a:pt x="120" y="152"/>
                  <a:pt x="192" y="104"/>
                </a:cubicBezTo>
                <a:cubicBezTo>
                  <a:pt x="264" y="56"/>
                  <a:pt x="328" y="16"/>
                  <a:pt x="432" y="8"/>
                </a:cubicBezTo>
                <a:cubicBezTo>
                  <a:pt x="536" y="0"/>
                  <a:pt x="676" y="28"/>
                  <a:pt x="816" y="56"/>
                </a:cubicBezTo>
              </a:path>
            </a:pathLst>
          </a:custGeom>
          <a:noFill/>
          <a:ln w="1587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9" name="Freeform 35"/>
          <p:cNvSpPr>
            <a:spLocks/>
          </p:cNvSpPr>
          <p:nvPr/>
        </p:nvSpPr>
        <p:spPr bwMode="auto">
          <a:xfrm>
            <a:off x="3200400" y="2667000"/>
            <a:ext cx="1371600" cy="469900"/>
          </a:xfrm>
          <a:custGeom>
            <a:avLst/>
            <a:gdLst>
              <a:gd name="T0" fmla="*/ 1371600 w 864"/>
              <a:gd name="T1" fmla="*/ 0 h 296"/>
              <a:gd name="T2" fmla="*/ 1066800 w 864"/>
              <a:gd name="T3" fmla="*/ 304800 h 296"/>
              <a:gd name="T4" fmla="*/ 533400 w 864"/>
              <a:gd name="T5" fmla="*/ 457200 h 296"/>
              <a:gd name="T6" fmla="*/ 0 w 864"/>
              <a:gd name="T7" fmla="*/ 381000 h 296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296"/>
              <a:gd name="T14" fmla="*/ 864 w 864"/>
              <a:gd name="T15" fmla="*/ 296 h 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296">
                <a:moveTo>
                  <a:pt x="864" y="0"/>
                </a:moveTo>
                <a:cubicBezTo>
                  <a:pt x="812" y="72"/>
                  <a:pt x="760" y="144"/>
                  <a:pt x="672" y="192"/>
                </a:cubicBezTo>
                <a:cubicBezTo>
                  <a:pt x="584" y="240"/>
                  <a:pt x="448" y="280"/>
                  <a:pt x="336" y="288"/>
                </a:cubicBezTo>
                <a:cubicBezTo>
                  <a:pt x="224" y="296"/>
                  <a:pt x="48" y="248"/>
                  <a:pt x="0" y="240"/>
                </a:cubicBezTo>
              </a:path>
            </a:pathLst>
          </a:custGeom>
          <a:noFill/>
          <a:ln w="1587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Heap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0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err="1" smtClean="0">
                <a:ea typeface="新細明體" charset="-120"/>
              </a:rPr>
              <a:t>Heapify</a:t>
            </a:r>
            <a:r>
              <a:rPr lang="en-US" altLang="zh-TW" dirty="0" smtClean="0">
                <a:ea typeface="新細明體" charset="-120"/>
              </a:rPr>
              <a:t> from the root</a:t>
            </a:r>
          </a:p>
        </p:txBody>
      </p:sp>
      <p:grpSp>
        <p:nvGrpSpPr>
          <p:cNvPr id="31" name="Group 5"/>
          <p:cNvGrpSpPr>
            <a:grpSpLocks/>
          </p:cNvGrpSpPr>
          <p:nvPr/>
        </p:nvGrpSpPr>
        <p:grpSpPr bwMode="auto">
          <a:xfrm>
            <a:off x="990600" y="2209800"/>
            <a:ext cx="6781800" cy="2590800"/>
            <a:chOff x="624" y="1392"/>
            <a:chExt cx="4272" cy="1632"/>
          </a:xfrm>
        </p:grpSpPr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19</a:t>
              </a:r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14</a:t>
              </a:r>
            </a:p>
          </p:txBody>
        </p:sp>
        <p:sp>
          <p:nvSpPr>
            <p:cNvPr id="34" name="Oval 8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18</a:t>
              </a:r>
            </a:p>
          </p:txBody>
        </p:sp>
        <p:sp>
          <p:nvSpPr>
            <p:cNvPr id="60" name="Line 9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" name="Oval 11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22</a:t>
              </a:r>
            </a:p>
          </p:txBody>
        </p:sp>
        <p:sp>
          <p:nvSpPr>
            <p:cNvPr id="63" name="Oval 12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3</a:t>
              </a:r>
            </a:p>
          </p:txBody>
        </p:sp>
        <p:sp>
          <p:nvSpPr>
            <p:cNvPr id="64" name="Oval 13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21</a:t>
              </a:r>
            </a:p>
          </p:txBody>
        </p:sp>
        <p:sp>
          <p:nvSpPr>
            <p:cNvPr id="65" name="Line 14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" name="Line 15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" name="Oval 16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14</a:t>
              </a:r>
            </a:p>
          </p:txBody>
        </p:sp>
        <p:sp>
          <p:nvSpPr>
            <p:cNvPr id="68" name="Oval 17"/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9</a:t>
              </a: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15</a:t>
              </a:r>
            </a:p>
          </p:txBody>
        </p:sp>
        <p:sp>
          <p:nvSpPr>
            <p:cNvPr id="71" name="Oval 20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17</a:t>
              </a:r>
            </a:p>
          </p:txBody>
        </p:sp>
        <p:sp>
          <p:nvSpPr>
            <p:cNvPr id="72" name="Oval 21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solidFill>
                    <a:schemeClr val="tx2"/>
                  </a:solidFill>
                  <a:latin typeface="Verdana" pitchFamily="34" charset="0"/>
                  <a:ea typeface="新細明體" charset="-120"/>
                </a:rPr>
                <a:t>11</a:t>
              </a:r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" name="Line 23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" name="Line 24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" name="Line 25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" name="Line 26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" name="Line 27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" name="Oval 28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22</a:t>
              </a:r>
            </a:p>
          </p:txBody>
        </p:sp>
      </p:grpSp>
      <p:sp>
        <p:nvSpPr>
          <p:cNvPr id="80" name="Freeform 29"/>
          <p:cNvSpPr>
            <a:spLocks/>
          </p:cNvSpPr>
          <p:nvPr/>
        </p:nvSpPr>
        <p:spPr bwMode="auto">
          <a:xfrm>
            <a:off x="3190875" y="3071813"/>
            <a:ext cx="523875" cy="652462"/>
          </a:xfrm>
          <a:custGeom>
            <a:avLst/>
            <a:gdLst>
              <a:gd name="T0" fmla="*/ 0 w 330"/>
              <a:gd name="T1" fmla="*/ 4762 h 411"/>
              <a:gd name="T2" fmla="*/ 285750 w 330"/>
              <a:gd name="T3" fmla="*/ 42862 h 411"/>
              <a:gd name="T4" fmla="*/ 466725 w 330"/>
              <a:gd name="T5" fmla="*/ 261937 h 411"/>
              <a:gd name="T6" fmla="*/ 523875 w 330"/>
              <a:gd name="T7" fmla="*/ 652462 h 411"/>
              <a:gd name="T8" fmla="*/ 0 60000 65536"/>
              <a:gd name="T9" fmla="*/ 0 60000 65536"/>
              <a:gd name="T10" fmla="*/ 0 60000 65536"/>
              <a:gd name="T11" fmla="*/ 0 60000 65536"/>
              <a:gd name="T12" fmla="*/ 0 w 330"/>
              <a:gd name="T13" fmla="*/ 0 h 411"/>
              <a:gd name="T14" fmla="*/ 330 w 330"/>
              <a:gd name="T15" fmla="*/ 411 h 4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" h="411">
                <a:moveTo>
                  <a:pt x="0" y="3"/>
                </a:moveTo>
                <a:cubicBezTo>
                  <a:pt x="30" y="7"/>
                  <a:pt x="131" y="0"/>
                  <a:pt x="180" y="27"/>
                </a:cubicBezTo>
                <a:cubicBezTo>
                  <a:pt x="229" y="54"/>
                  <a:pt x="269" y="101"/>
                  <a:pt x="294" y="165"/>
                </a:cubicBezTo>
                <a:cubicBezTo>
                  <a:pt x="319" y="229"/>
                  <a:pt x="323" y="360"/>
                  <a:pt x="330" y="411"/>
                </a:cubicBezTo>
              </a:path>
            </a:pathLst>
          </a:custGeom>
          <a:noFill/>
          <a:ln w="1587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1" name="Freeform 30"/>
          <p:cNvSpPr>
            <a:spLocks/>
          </p:cNvSpPr>
          <p:nvPr/>
        </p:nvSpPr>
        <p:spPr bwMode="auto">
          <a:xfrm>
            <a:off x="2857500" y="3286125"/>
            <a:ext cx="514350" cy="628650"/>
          </a:xfrm>
          <a:custGeom>
            <a:avLst/>
            <a:gdLst>
              <a:gd name="T0" fmla="*/ 514350 w 324"/>
              <a:gd name="T1" fmla="*/ 628650 h 396"/>
              <a:gd name="T2" fmla="*/ 247650 w 324"/>
              <a:gd name="T3" fmla="*/ 552450 h 396"/>
              <a:gd name="T4" fmla="*/ 38100 w 324"/>
              <a:gd name="T5" fmla="*/ 314325 h 396"/>
              <a:gd name="T6" fmla="*/ 19050 w 324"/>
              <a:gd name="T7" fmla="*/ 0 h 396"/>
              <a:gd name="T8" fmla="*/ 0 60000 65536"/>
              <a:gd name="T9" fmla="*/ 0 60000 65536"/>
              <a:gd name="T10" fmla="*/ 0 60000 65536"/>
              <a:gd name="T11" fmla="*/ 0 60000 65536"/>
              <a:gd name="T12" fmla="*/ 0 w 324"/>
              <a:gd name="T13" fmla="*/ 0 h 396"/>
              <a:gd name="T14" fmla="*/ 324 w 324"/>
              <a:gd name="T15" fmla="*/ 396 h 3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4" h="396">
                <a:moveTo>
                  <a:pt x="324" y="396"/>
                </a:moveTo>
                <a:cubicBezTo>
                  <a:pt x="296" y="389"/>
                  <a:pt x="206" y="381"/>
                  <a:pt x="156" y="348"/>
                </a:cubicBezTo>
                <a:cubicBezTo>
                  <a:pt x="106" y="315"/>
                  <a:pt x="48" y="256"/>
                  <a:pt x="24" y="198"/>
                </a:cubicBezTo>
                <a:cubicBezTo>
                  <a:pt x="0" y="140"/>
                  <a:pt x="14" y="41"/>
                  <a:pt x="12" y="0"/>
                </a:cubicBezTo>
              </a:path>
            </a:pathLst>
          </a:custGeom>
          <a:noFill/>
          <a:ln w="1587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Heap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0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err="1" smtClean="0">
                <a:ea typeface="新細明體" charset="-120"/>
              </a:rPr>
              <a:t>Heapify</a:t>
            </a:r>
            <a:r>
              <a:rPr lang="en-US" altLang="zh-TW" dirty="0" smtClean="0">
                <a:ea typeface="新細明體" charset="-120"/>
              </a:rPr>
              <a:t> from the root</a:t>
            </a:r>
          </a:p>
        </p:txBody>
      </p:sp>
      <p:grpSp>
        <p:nvGrpSpPr>
          <p:cNvPr id="31" name="Group 5"/>
          <p:cNvGrpSpPr>
            <a:grpSpLocks/>
          </p:cNvGrpSpPr>
          <p:nvPr/>
        </p:nvGrpSpPr>
        <p:grpSpPr bwMode="auto">
          <a:xfrm>
            <a:off x="990600" y="2209800"/>
            <a:ext cx="6781800" cy="2590800"/>
            <a:chOff x="624" y="1392"/>
            <a:chExt cx="4272" cy="1632"/>
          </a:xfrm>
        </p:grpSpPr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19</a:t>
              </a:r>
            </a:p>
          </p:txBody>
        </p:sp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14</a:t>
              </a:r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18</a:t>
              </a:r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" name="Oval 11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solidFill>
                    <a:schemeClr val="tx2"/>
                  </a:solidFill>
                  <a:latin typeface="Verdana" pitchFamily="34" charset="0"/>
                  <a:ea typeface="新細明體" charset="-120"/>
                </a:rPr>
                <a:t>11</a:t>
              </a:r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3</a:t>
              </a:r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21</a:t>
              </a:r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14</a:t>
              </a: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9</a:t>
              </a:r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15</a:t>
              </a:r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17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22</a:t>
              </a: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Line 25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" name="Line 26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" name="Line 27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22</a:t>
              </a:r>
            </a:p>
          </p:txBody>
        </p:sp>
      </p:grpSp>
      <p:sp>
        <p:nvSpPr>
          <p:cNvPr id="58" name="Freeform 29"/>
          <p:cNvSpPr>
            <a:spLocks/>
          </p:cNvSpPr>
          <p:nvPr/>
        </p:nvSpPr>
        <p:spPr bwMode="auto">
          <a:xfrm>
            <a:off x="3019425" y="3975100"/>
            <a:ext cx="412750" cy="415925"/>
          </a:xfrm>
          <a:custGeom>
            <a:avLst/>
            <a:gdLst>
              <a:gd name="T0" fmla="*/ 0 w 260"/>
              <a:gd name="T1" fmla="*/ 415925 h 262"/>
              <a:gd name="T2" fmla="*/ 47625 w 260"/>
              <a:gd name="T3" fmla="*/ 234950 h 262"/>
              <a:gd name="T4" fmla="*/ 142875 w 260"/>
              <a:gd name="T5" fmla="*/ 111125 h 262"/>
              <a:gd name="T6" fmla="*/ 412750 w 260"/>
              <a:gd name="T7" fmla="*/ 0 h 262"/>
              <a:gd name="T8" fmla="*/ 0 60000 65536"/>
              <a:gd name="T9" fmla="*/ 0 60000 65536"/>
              <a:gd name="T10" fmla="*/ 0 60000 65536"/>
              <a:gd name="T11" fmla="*/ 0 60000 65536"/>
              <a:gd name="T12" fmla="*/ 0 w 260"/>
              <a:gd name="T13" fmla="*/ 0 h 262"/>
              <a:gd name="T14" fmla="*/ 260 w 260"/>
              <a:gd name="T15" fmla="*/ 262 h 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0" h="262">
                <a:moveTo>
                  <a:pt x="0" y="262"/>
                </a:moveTo>
                <a:cubicBezTo>
                  <a:pt x="5" y="243"/>
                  <a:pt x="15" y="180"/>
                  <a:pt x="30" y="148"/>
                </a:cubicBezTo>
                <a:cubicBezTo>
                  <a:pt x="45" y="116"/>
                  <a:pt x="52" y="95"/>
                  <a:pt x="90" y="70"/>
                </a:cubicBezTo>
                <a:cubicBezTo>
                  <a:pt x="128" y="45"/>
                  <a:pt x="225" y="15"/>
                  <a:pt x="260" y="0"/>
                </a:cubicBezTo>
              </a:path>
            </a:pathLst>
          </a:custGeom>
          <a:noFill/>
          <a:ln w="1587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9" name="Freeform 30"/>
          <p:cNvSpPr>
            <a:spLocks/>
          </p:cNvSpPr>
          <p:nvPr/>
        </p:nvSpPr>
        <p:spPr bwMode="auto">
          <a:xfrm>
            <a:off x="3448050" y="4219575"/>
            <a:ext cx="263525" cy="390525"/>
          </a:xfrm>
          <a:custGeom>
            <a:avLst/>
            <a:gdLst>
              <a:gd name="T0" fmla="*/ 238125 w 166"/>
              <a:gd name="T1" fmla="*/ 0 h 246"/>
              <a:gd name="T2" fmla="*/ 257175 w 166"/>
              <a:gd name="T3" fmla="*/ 152400 h 246"/>
              <a:gd name="T4" fmla="*/ 200025 w 166"/>
              <a:gd name="T5" fmla="*/ 257175 h 246"/>
              <a:gd name="T6" fmla="*/ 0 w 166"/>
              <a:gd name="T7" fmla="*/ 390525 h 246"/>
              <a:gd name="T8" fmla="*/ 0 60000 65536"/>
              <a:gd name="T9" fmla="*/ 0 60000 65536"/>
              <a:gd name="T10" fmla="*/ 0 60000 65536"/>
              <a:gd name="T11" fmla="*/ 0 60000 65536"/>
              <a:gd name="T12" fmla="*/ 0 w 166"/>
              <a:gd name="T13" fmla="*/ 0 h 246"/>
              <a:gd name="T14" fmla="*/ 166 w 166"/>
              <a:gd name="T15" fmla="*/ 246 h 2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6" h="246">
                <a:moveTo>
                  <a:pt x="150" y="0"/>
                </a:moveTo>
                <a:cubicBezTo>
                  <a:pt x="152" y="16"/>
                  <a:pt x="166" y="69"/>
                  <a:pt x="162" y="96"/>
                </a:cubicBezTo>
                <a:cubicBezTo>
                  <a:pt x="158" y="123"/>
                  <a:pt x="153" y="137"/>
                  <a:pt x="126" y="162"/>
                </a:cubicBezTo>
                <a:cubicBezTo>
                  <a:pt x="99" y="187"/>
                  <a:pt x="26" y="229"/>
                  <a:pt x="0" y="246"/>
                </a:cubicBezTo>
              </a:path>
            </a:pathLst>
          </a:custGeom>
          <a:noFill/>
          <a:ln w="1587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Heap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0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err="1" smtClean="0">
                <a:ea typeface="新細明體" charset="-120"/>
              </a:rPr>
              <a:t>Heapify</a:t>
            </a:r>
            <a:r>
              <a:rPr lang="en-US" altLang="zh-TW" dirty="0" smtClean="0">
                <a:ea typeface="新細明體" charset="-120"/>
              </a:rPr>
              <a:t> from the root</a:t>
            </a:r>
          </a:p>
        </p:txBody>
      </p:sp>
      <p:grpSp>
        <p:nvGrpSpPr>
          <p:cNvPr id="31" name="Group 5"/>
          <p:cNvGrpSpPr>
            <a:grpSpLocks/>
          </p:cNvGrpSpPr>
          <p:nvPr/>
        </p:nvGrpSpPr>
        <p:grpSpPr bwMode="auto">
          <a:xfrm>
            <a:off x="990600" y="2209800"/>
            <a:ext cx="6781800" cy="2590800"/>
            <a:chOff x="624" y="1392"/>
            <a:chExt cx="4272" cy="1632"/>
          </a:xfrm>
        </p:grpSpPr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19</a:t>
              </a:r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14</a:t>
              </a:r>
            </a:p>
          </p:txBody>
        </p:sp>
        <p:sp>
          <p:nvSpPr>
            <p:cNvPr id="34" name="Oval 8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18</a:t>
              </a:r>
            </a:p>
          </p:txBody>
        </p:sp>
        <p:sp>
          <p:nvSpPr>
            <p:cNvPr id="60" name="Line 9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" name="Oval 11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21</a:t>
              </a:r>
            </a:p>
          </p:txBody>
        </p:sp>
        <p:sp>
          <p:nvSpPr>
            <p:cNvPr id="63" name="Oval 12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3</a:t>
              </a:r>
            </a:p>
          </p:txBody>
        </p:sp>
        <p:sp>
          <p:nvSpPr>
            <p:cNvPr id="64" name="Oval 13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11</a:t>
              </a:r>
            </a:p>
          </p:txBody>
        </p:sp>
        <p:sp>
          <p:nvSpPr>
            <p:cNvPr id="65" name="Line 14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" name="Line 15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" name="Oval 16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14</a:t>
              </a:r>
            </a:p>
          </p:txBody>
        </p:sp>
        <p:sp>
          <p:nvSpPr>
            <p:cNvPr id="68" name="Oval 17"/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9</a:t>
              </a: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15</a:t>
              </a:r>
            </a:p>
          </p:txBody>
        </p:sp>
        <p:sp>
          <p:nvSpPr>
            <p:cNvPr id="71" name="Oval 20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17</a:t>
              </a:r>
            </a:p>
          </p:txBody>
        </p:sp>
        <p:sp>
          <p:nvSpPr>
            <p:cNvPr id="72" name="Oval 21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22</a:t>
              </a:r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" name="Line 23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" name="Line 24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" name="Line 25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" name="Line 26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" name="Line 27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" name="Oval 28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Verdana" pitchFamily="34" charset="0"/>
                  <a:ea typeface="新細明體" charset="-120"/>
                </a:rPr>
                <a:t>22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zh-TW" altLang="en-US" sz="3200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4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題目要你做的任務：把一些數加起來。但是這對你來說一定是太簡單了，所以讓我們加一些東西在裡面。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做加法要付出的代價（</a:t>
            </a:r>
            <a:r>
              <a:rPr lang="en-US" altLang="zh-TW" dirty="0" smtClean="0"/>
              <a:t>cost</a:t>
            </a:r>
            <a:r>
              <a:rPr lang="zh-TW" altLang="en-US" dirty="0" smtClean="0"/>
              <a:t>） 定義為這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個數的總和，所以要加 </a:t>
            </a:r>
            <a:r>
              <a:rPr lang="en-US" altLang="zh-TW" dirty="0" smtClean="0"/>
              <a:t>1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10 </a:t>
            </a:r>
            <a:r>
              <a:rPr lang="zh-TW" altLang="en-US" dirty="0" smtClean="0"/>
              <a:t>所需付出的代價為 </a:t>
            </a:r>
            <a:r>
              <a:rPr lang="en-US" altLang="zh-TW" dirty="0" smtClean="0"/>
              <a:t>11 </a:t>
            </a:r>
            <a:r>
              <a:rPr lang="zh-TW" altLang="en-US" dirty="0" smtClean="0"/>
              <a:t>。假如你想要加 </a:t>
            </a:r>
            <a:r>
              <a:rPr lang="en-US" altLang="zh-TW" dirty="0" smtClean="0"/>
              <a:t>1, 2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，那麼有以下幾種方法：</a:t>
            </a:r>
          </a:p>
          <a:p>
            <a:pPr>
              <a:buNone/>
            </a:pPr>
            <a:r>
              <a:rPr lang="en-US" altLang="zh-TW" dirty="0" smtClean="0"/>
              <a:t>	1 + 2 = 3, cost = 3</a:t>
            </a:r>
            <a:br>
              <a:rPr lang="en-US" altLang="zh-TW" dirty="0" smtClean="0"/>
            </a:br>
            <a:r>
              <a:rPr lang="en-US" altLang="zh-TW" dirty="0" smtClean="0"/>
              <a:t>3 + 3 = 6, cost = 6</a:t>
            </a:r>
            <a:br>
              <a:rPr lang="en-US" altLang="zh-TW" dirty="0" smtClean="0"/>
            </a:br>
            <a:r>
              <a:rPr lang="en-US" altLang="zh-TW" dirty="0" smtClean="0"/>
              <a:t>Total = 9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1 + 3 = 4, cost = 4</a:t>
            </a:r>
            <a:br>
              <a:rPr lang="en-US" altLang="zh-TW" dirty="0" smtClean="0"/>
            </a:br>
            <a:r>
              <a:rPr lang="en-US" altLang="zh-TW" dirty="0" smtClean="0"/>
              <a:t>2 + 4 = 6, cost = 6</a:t>
            </a:r>
            <a:br>
              <a:rPr lang="en-US" altLang="zh-TW" dirty="0" smtClean="0"/>
            </a:br>
            <a:r>
              <a:rPr lang="en-US" altLang="zh-TW" dirty="0" smtClean="0"/>
              <a:t>Total = 10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2 + 3 = 5, cost = 5</a:t>
            </a:r>
            <a:br>
              <a:rPr lang="en-US" altLang="zh-TW" dirty="0" smtClean="0"/>
            </a:br>
            <a:r>
              <a:rPr lang="en-US" altLang="zh-TW" dirty="0" smtClean="0"/>
              <a:t>1 + 5 = 6, cost = 6</a:t>
            </a:r>
            <a:br>
              <a:rPr lang="en-US" altLang="zh-TW" dirty="0" smtClean="0"/>
            </a:br>
            <a:r>
              <a:rPr lang="en-US" altLang="zh-TW" dirty="0" smtClean="0"/>
              <a:t>Total = 11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我希望你已經瞭解你的任務，就是把 </a:t>
            </a:r>
            <a:r>
              <a:rPr lang="en-US" altLang="zh-TW" dirty="0" smtClean="0"/>
              <a:t>N </a:t>
            </a:r>
            <a:r>
              <a:rPr lang="zh-TW" altLang="en-US" dirty="0" smtClean="0"/>
              <a:t>個數加起來使得付出的代價最少。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Heap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0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Heap sort</a:t>
            </a:r>
          </a:p>
          <a:p>
            <a:pPr lvl="1"/>
            <a:r>
              <a:rPr lang="en-US" altLang="zh-TW" dirty="0" smtClean="0"/>
              <a:t>pop the top element</a:t>
            </a:r>
          </a:p>
          <a:p>
            <a:pPr lvl="1"/>
            <a:r>
              <a:rPr lang="en-US" altLang="zh-TW" dirty="0" smtClean="0"/>
              <a:t>pick the bottom-right most leaf</a:t>
            </a:r>
          </a:p>
          <a:p>
            <a:pPr lvl="1"/>
            <a:r>
              <a:rPr lang="en-US" altLang="zh-TW" dirty="0" err="1" smtClean="0"/>
              <a:t>heapify</a:t>
            </a:r>
            <a:r>
              <a:rPr lang="en-US" altLang="zh-TW" dirty="0" smtClean="0"/>
              <a:t> from the root</a:t>
            </a:r>
          </a:p>
          <a:p>
            <a:endParaRPr lang="en-US" altLang="zh-TW" dirty="0" smtClean="0"/>
          </a:p>
          <a:p>
            <a:pPr marL="914400" lvl="1" indent="-457200">
              <a:buFontTx/>
              <a:buAutoNum type="arabicPeriod"/>
            </a:pPr>
            <a:r>
              <a:rPr lang="en-US" altLang="zh-TW" b="1" dirty="0" smtClean="0"/>
              <a:t> </a:t>
            </a:r>
            <a:r>
              <a:rPr lang="en-US" altLang="zh-TW" dirty="0" smtClean="0"/>
              <a:t>BUILD-MAX-HEAP(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</a:t>
            </a:r>
            <a:endParaRPr lang="en-US" altLang="zh-TW" dirty="0" smtClean="0">
              <a:sym typeface="Symbol" pitchFamily="18" charset="2"/>
            </a:endParaRPr>
          </a:p>
          <a:p>
            <a:pPr marL="914400" lvl="1" indent="-457200">
              <a:buFontTx/>
              <a:buAutoNum type="arabicPeriod"/>
            </a:pPr>
            <a:r>
              <a:rPr lang="en-US" altLang="zh-TW" b="1" dirty="0" smtClean="0">
                <a:sym typeface="Symbol" pitchFamily="18" charset="2"/>
              </a:rPr>
              <a:t> for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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err="1" smtClean="0">
                <a:sym typeface="Symbol" pitchFamily="18" charset="2"/>
              </a:rPr>
              <a:t>downto</a:t>
            </a:r>
            <a:r>
              <a:rPr lang="en-US" altLang="zh-TW" dirty="0" smtClean="0">
                <a:sym typeface="Symbol" pitchFamily="18" charset="2"/>
              </a:rPr>
              <a:t> 2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TW" b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    </a:t>
            </a:r>
            <a:r>
              <a:rPr lang="en-US" altLang="zh-TW" b="1" dirty="0" smtClean="0">
                <a:sym typeface="Symbol" pitchFamily="18" charset="2"/>
              </a:rPr>
              <a:t>do</a:t>
            </a:r>
            <a:r>
              <a:rPr lang="en-US" altLang="zh-TW" dirty="0" smtClean="0">
                <a:sym typeface="Symbol" pitchFamily="18" charset="2"/>
              </a:rPr>
              <a:t> exchange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[1] 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TW" b="1" dirty="0" smtClean="0">
                <a:sym typeface="Symbol" pitchFamily="18" charset="2"/>
              </a:rPr>
              <a:t>          </a:t>
            </a:r>
            <a:r>
              <a:rPr lang="en-US" altLang="zh-TW" dirty="0" smtClean="0">
                <a:sym typeface="Symbol" pitchFamily="18" charset="2"/>
              </a:rPr>
              <a:t>MAX-HEAPIFY(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, 1, 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– 1)</a:t>
            </a:r>
            <a:endParaRPr lang="en-US" altLang="zh-TW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Heap</a:t>
            </a:r>
            <a:endParaRPr lang="zh-TW" altLang="en-US" dirty="0"/>
          </a:p>
        </p:txBody>
      </p:sp>
      <p:sp>
        <p:nvSpPr>
          <p:cNvPr id="10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Heap sort</a:t>
            </a:r>
          </a:p>
          <a:p>
            <a:endParaRPr lang="en-US" altLang="zh-TW" dirty="0" smtClean="0"/>
          </a:p>
        </p:txBody>
      </p:sp>
      <p:graphicFrame>
        <p:nvGraphicFramePr>
          <p:cNvPr id="41" name="Group 88"/>
          <p:cNvGraphicFramePr>
            <a:graphicFrameLocks noGrp="1"/>
          </p:cNvGraphicFramePr>
          <p:nvPr/>
        </p:nvGraphicFramePr>
        <p:xfrm>
          <a:off x="6084888" y="5157788"/>
          <a:ext cx="2087562" cy="457200"/>
        </p:xfrm>
        <a:graphic>
          <a:graphicData uri="http://schemas.openxmlformats.org/drawingml/2006/table">
            <a:tbl>
              <a:tblPr/>
              <a:tblGrid>
                <a:gridCol w="404812"/>
                <a:gridCol w="336550"/>
                <a:gridCol w="336550"/>
                <a:gridCol w="336550"/>
                <a:gridCol w="336550"/>
                <a:gridCol w="33655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pSp>
        <p:nvGrpSpPr>
          <p:cNvPr id="51" name="群組 50"/>
          <p:cNvGrpSpPr/>
          <p:nvPr/>
        </p:nvGrpSpPr>
        <p:grpSpPr>
          <a:xfrm>
            <a:off x="684213" y="2132013"/>
            <a:ext cx="1871662" cy="2160587"/>
            <a:chOff x="684213" y="2132013"/>
            <a:chExt cx="1871662" cy="2160587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684213" y="3644900"/>
              <a:ext cx="360362" cy="360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403350" y="3644900"/>
              <a:ext cx="360363" cy="360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042988" y="2900363"/>
              <a:ext cx="360362" cy="36036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9" name="AutoShape 7"/>
            <p:cNvCxnSpPr>
              <a:cxnSpLocks noChangeShapeType="1"/>
              <a:stCxn id="8" idx="3"/>
              <a:endCxn id="5" idx="0"/>
            </p:cNvCxnSpPr>
            <p:nvPr/>
          </p:nvCxnSpPr>
          <p:spPr bwMode="auto">
            <a:xfrm flipH="1">
              <a:off x="865188" y="3217863"/>
              <a:ext cx="230187" cy="4175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" name="AutoShape 8"/>
            <p:cNvCxnSpPr>
              <a:cxnSpLocks noChangeShapeType="1"/>
              <a:stCxn id="8" idx="5"/>
              <a:endCxn id="7" idx="0"/>
            </p:cNvCxnSpPr>
            <p:nvPr/>
          </p:nvCxnSpPr>
          <p:spPr bwMode="auto">
            <a:xfrm>
              <a:off x="1350963" y="3217863"/>
              <a:ext cx="233362" cy="4175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195513" y="2900363"/>
              <a:ext cx="360362" cy="36036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619250" y="2132013"/>
              <a:ext cx="360363" cy="36036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 dirty="0">
                  <a:latin typeface="Times New Roman" pitchFamily="18" charset="0"/>
                </a:rPr>
                <a:t>7</a:t>
              </a:r>
            </a:p>
          </p:txBody>
        </p:sp>
        <p:cxnSp>
          <p:nvCxnSpPr>
            <p:cNvPr id="13" name="AutoShape 13"/>
            <p:cNvCxnSpPr>
              <a:cxnSpLocks noChangeShapeType="1"/>
              <a:stCxn id="8" idx="0"/>
              <a:endCxn id="12" idx="3"/>
            </p:cNvCxnSpPr>
            <p:nvPr/>
          </p:nvCxnSpPr>
          <p:spPr bwMode="auto">
            <a:xfrm flipV="1">
              <a:off x="1223963" y="2449513"/>
              <a:ext cx="447675" cy="441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12" idx="5"/>
              <a:endCxn id="11" idx="0"/>
            </p:cNvCxnSpPr>
            <p:nvPr/>
          </p:nvCxnSpPr>
          <p:spPr bwMode="auto">
            <a:xfrm>
              <a:off x="1927225" y="2449513"/>
              <a:ext cx="449263" cy="441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2" name="Text Box 89"/>
            <p:cNvSpPr txBox="1">
              <a:spLocks noChangeArrowheads="1"/>
            </p:cNvSpPr>
            <p:nvPr/>
          </p:nvSpPr>
          <p:spPr bwMode="auto">
            <a:xfrm>
              <a:off x="1600200" y="3895725"/>
              <a:ext cx="4794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(a)</a:t>
              </a:r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3276600" y="2133600"/>
            <a:ext cx="1871663" cy="2159000"/>
            <a:chOff x="3276600" y="2133600"/>
            <a:chExt cx="1871663" cy="2159000"/>
          </a:xfrm>
        </p:grpSpPr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3276600" y="3646488"/>
              <a:ext cx="360363" cy="36036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auto">
            <a:xfrm>
              <a:off x="3995738" y="3646488"/>
              <a:ext cx="360362" cy="360362"/>
            </a:xfrm>
            <a:prstGeom prst="ellipse">
              <a:avLst/>
            </a:prstGeom>
            <a:solidFill>
              <a:srgbClr val="DDDDDD"/>
            </a:solidFill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7" name="Oval 24"/>
            <p:cNvSpPr>
              <a:spLocks noChangeArrowheads="1"/>
            </p:cNvSpPr>
            <p:nvPr/>
          </p:nvSpPr>
          <p:spPr bwMode="auto">
            <a:xfrm>
              <a:off x="3635375" y="2901950"/>
              <a:ext cx="360363" cy="360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2</a:t>
              </a:r>
            </a:p>
          </p:txBody>
        </p:sp>
        <p:cxnSp>
          <p:nvCxnSpPr>
            <p:cNvPr id="18" name="AutoShape 25"/>
            <p:cNvCxnSpPr>
              <a:cxnSpLocks noChangeShapeType="1"/>
              <a:stCxn id="17" idx="3"/>
              <a:endCxn id="15" idx="0"/>
            </p:cNvCxnSpPr>
            <p:nvPr/>
          </p:nvCxnSpPr>
          <p:spPr bwMode="auto">
            <a:xfrm flipH="1">
              <a:off x="3457575" y="3219450"/>
              <a:ext cx="230188" cy="4175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9" name="Oval 27"/>
            <p:cNvSpPr>
              <a:spLocks noChangeArrowheads="1"/>
            </p:cNvSpPr>
            <p:nvPr/>
          </p:nvSpPr>
          <p:spPr bwMode="auto">
            <a:xfrm>
              <a:off x="4787900" y="2901950"/>
              <a:ext cx="360363" cy="360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0" name="Oval 28"/>
            <p:cNvSpPr>
              <a:spLocks noChangeArrowheads="1"/>
            </p:cNvSpPr>
            <p:nvPr/>
          </p:nvSpPr>
          <p:spPr bwMode="auto">
            <a:xfrm>
              <a:off x="4211638" y="2133600"/>
              <a:ext cx="360362" cy="360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21" name="AutoShape 29"/>
            <p:cNvCxnSpPr>
              <a:cxnSpLocks noChangeShapeType="1"/>
              <a:stCxn id="17" idx="0"/>
              <a:endCxn id="20" idx="3"/>
            </p:cNvCxnSpPr>
            <p:nvPr/>
          </p:nvCxnSpPr>
          <p:spPr bwMode="auto">
            <a:xfrm flipV="1">
              <a:off x="3816350" y="2451100"/>
              <a:ext cx="447675" cy="441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30"/>
            <p:cNvCxnSpPr>
              <a:cxnSpLocks noChangeShapeType="1"/>
              <a:stCxn id="20" idx="5"/>
              <a:endCxn id="19" idx="0"/>
            </p:cNvCxnSpPr>
            <p:nvPr/>
          </p:nvCxnSpPr>
          <p:spPr bwMode="auto">
            <a:xfrm>
              <a:off x="4519613" y="2451100"/>
              <a:ext cx="449262" cy="441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3" name="Text Box 90"/>
            <p:cNvSpPr txBox="1">
              <a:spLocks noChangeArrowheads="1"/>
            </p:cNvSpPr>
            <p:nvPr/>
          </p:nvSpPr>
          <p:spPr bwMode="auto">
            <a:xfrm>
              <a:off x="4211638" y="3895725"/>
              <a:ext cx="4937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(b)</a:t>
              </a:r>
            </a:p>
          </p:txBody>
        </p:sp>
        <p:sp>
          <p:nvSpPr>
            <p:cNvPr id="47" name="Text Box 94"/>
            <p:cNvSpPr txBox="1">
              <a:spLocks noChangeArrowheads="1"/>
            </p:cNvSpPr>
            <p:nvPr/>
          </p:nvSpPr>
          <p:spPr bwMode="auto">
            <a:xfrm>
              <a:off x="3779838" y="3548063"/>
              <a:ext cx="2682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b="1" i="1">
                  <a:solidFill>
                    <a:srgbClr val="CC0000"/>
                  </a:solidFill>
                  <a:latin typeface="Times New Roman" pitchFamily="18" charset="0"/>
                </a:rPr>
                <a:t>i</a:t>
              </a: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724525" y="2133600"/>
            <a:ext cx="2087563" cy="2159000"/>
            <a:chOff x="5724525" y="2133600"/>
            <a:chExt cx="2087563" cy="2159000"/>
          </a:xfrm>
        </p:grpSpPr>
        <p:sp>
          <p:nvSpPr>
            <p:cNvPr id="23" name="Oval 31"/>
            <p:cNvSpPr>
              <a:spLocks noChangeArrowheads="1"/>
            </p:cNvSpPr>
            <p:nvPr/>
          </p:nvSpPr>
          <p:spPr bwMode="auto">
            <a:xfrm>
              <a:off x="5940425" y="3646488"/>
              <a:ext cx="360363" cy="360362"/>
            </a:xfrm>
            <a:prstGeom prst="ellipse">
              <a:avLst/>
            </a:prstGeom>
            <a:solidFill>
              <a:srgbClr val="DDDDDD"/>
            </a:solidFill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4" name="Oval 32"/>
            <p:cNvSpPr>
              <a:spLocks noChangeArrowheads="1"/>
            </p:cNvSpPr>
            <p:nvPr/>
          </p:nvSpPr>
          <p:spPr bwMode="auto">
            <a:xfrm>
              <a:off x="6659563" y="3646488"/>
              <a:ext cx="360362" cy="360362"/>
            </a:xfrm>
            <a:prstGeom prst="ellipse">
              <a:avLst/>
            </a:prstGeom>
            <a:solidFill>
              <a:srgbClr val="DDDDDD"/>
            </a:solidFill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5" name="Oval 33"/>
            <p:cNvSpPr>
              <a:spLocks noChangeArrowheads="1"/>
            </p:cNvSpPr>
            <p:nvPr/>
          </p:nvSpPr>
          <p:spPr bwMode="auto">
            <a:xfrm>
              <a:off x="6299200" y="2901950"/>
              <a:ext cx="360363" cy="360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7451725" y="2901950"/>
              <a:ext cx="360363" cy="360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7" name="Oval 37"/>
            <p:cNvSpPr>
              <a:spLocks noChangeArrowheads="1"/>
            </p:cNvSpPr>
            <p:nvPr/>
          </p:nvSpPr>
          <p:spPr bwMode="auto">
            <a:xfrm>
              <a:off x="6875463" y="2133600"/>
              <a:ext cx="360362" cy="360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3</a:t>
              </a:r>
            </a:p>
          </p:txBody>
        </p:sp>
        <p:cxnSp>
          <p:nvCxnSpPr>
            <p:cNvPr id="28" name="AutoShape 38"/>
            <p:cNvCxnSpPr>
              <a:cxnSpLocks noChangeShapeType="1"/>
              <a:stCxn id="25" idx="0"/>
              <a:endCxn id="27" idx="3"/>
            </p:cNvCxnSpPr>
            <p:nvPr/>
          </p:nvCxnSpPr>
          <p:spPr bwMode="auto">
            <a:xfrm flipV="1">
              <a:off x="6480175" y="2451100"/>
              <a:ext cx="447675" cy="441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" name="AutoShape 39"/>
            <p:cNvCxnSpPr>
              <a:cxnSpLocks noChangeShapeType="1"/>
              <a:stCxn id="27" idx="5"/>
              <a:endCxn id="26" idx="0"/>
            </p:cNvCxnSpPr>
            <p:nvPr/>
          </p:nvCxnSpPr>
          <p:spPr bwMode="auto">
            <a:xfrm>
              <a:off x="7183438" y="2451100"/>
              <a:ext cx="449262" cy="441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4" name="Text Box 91"/>
            <p:cNvSpPr txBox="1">
              <a:spLocks noChangeArrowheads="1"/>
            </p:cNvSpPr>
            <p:nvPr/>
          </p:nvSpPr>
          <p:spPr bwMode="auto">
            <a:xfrm>
              <a:off x="6877050" y="3895725"/>
              <a:ext cx="4651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Times New Roman" pitchFamily="18" charset="0"/>
                </a:rPr>
                <a:t>(c)</a:t>
              </a:r>
            </a:p>
          </p:txBody>
        </p:sp>
        <p:sp>
          <p:nvSpPr>
            <p:cNvPr id="48" name="Text Box 95"/>
            <p:cNvSpPr txBox="1">
              <a:spLocks noChangeArrowheads="1"/>
            </p:cNvSpPr>
            <p:nvPr/>
          </p:nvSpPr>
          <p:spPr bwMode="auto">
            <a:xfrm>
              <a:off x="5724525" y="3548063"/>
              <a:ext cx="2682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b="1" i="1">
                  <a:solidFill>
                    <a:srgbClr val="CC0000"/>
                  </a:solidFill>
                  <a:latin typeface="Times New Roman" pitchFamily="18" charset="0"/>
                </a:rPr>
                <a:t>i</a:t>
              </a: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684213" y="4506913"/>
            <a:ext cx="2057695" cy="1890730"/>
            <a:chOff x="684213" y="4506913"/>
            <a:chExt cx="2057695" cy="1890730"/>
          </a:xfrm>
        </p:grpSpPr>
        <p:sp>
          <p:nvSpPr>
            <p:cNvPr id="30" name="Oval 40"/>
            <p:cNvSpPr>
              <a:spLocks noChangeArrowheads="1"/>
            </p:cNvSpPr>
            <p:nvPr/>
          </p:nvSpPr>
          <p:spPr bwMode="auto">
            <a:xfrm>
              <a:off x="684213" y="6019800"/>
              <a:ext cx="360362" cy="360363"/>
            </a:xfrm>
            <a:prstGeom prst="ellipse">
              <a:avLst/>
            </a:prstGeom>
            <a:solidFill>
              <a:srgbClr val="DDDDDD"/>
            </a:solidFill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1" name="Oval 41"/>
            <p:cNvSpPr>
              <a:spLocks noChangeArrowheads="1"/>
            </p:cNvSpPr>
            <p:nvPr/>
          </p:nvSpPr>
          <p:spPr bwMode="auto">
            <a:xfrm>
              <a:off x="1403350" y="6019800"/>
              <a:ext cx="360363" cy="360363"/>
            </a:xfrm>
            <a:prstGeom prst="ellipse">
              <a:avLst/>
            </a:prstGeom>
            <a:solidFill>
              <a:srgbClr val="DDDDDD"/>
            </a:solidFill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2" name="Oval 42"/>
            <p:cNvSpPr>
              <a:spLocks noChangeArrowheads="1"/>
            </p:cNvSpPr>
            <p:nvPr/>
          </p:nvSpPr>
          <p:spPr bwMode="auto">
            <a:xfrm>
              <a:off x="1042988" y="5275263"/>
              <a:ext cx="360362" cy="36036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" name="Oval 45"/>
            <p:cNvSpPr>
              <a:spLocks noChangeArrowheads="1"/>
            </p:cNvSpPr>
            <p:nvPr/>
          </p:nvSpPr>
          <p:spPr bwMode="auto">
            <a:xfrm>
              <a:off x="2195513" y="5275263"/>
              <a:ext cx="360362" cy="360362"/>
            </a:xfrm>
            <a:prstGeom prst="ellipse">
              <a:avLst/>
            </a:prstGeom>
            <a:solidFill>
              <a:srgbClr val="DDDDDD"/>
            </a:solidFill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4" name="Oval 46"/>
            <p:cNvSpPr>
              <a:spLocks noChangeArrowheads="1"/>
            </p:cNvSpPr>
            <p:nvPr/>
          </p:nvSpPr>
          <p:spPr bwMode="auto">
            <a:xfrm>
              <a:off x="1619250" y="4506913"/>
              <a:ext cx="360363" cy="36036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 dirty="0">
                  <a:latin typeface="Times New Roman" pitchFamily="18" charset="0"/>
                </a:rPr>
                <a:t>2</a:t>
              </a:r>
            </a:p>
          </p:txBody>
        </p:sp>
        <p:cxnSp>
          <p:nvCxnSpPr>
            <p:cNvPr id="35" name="AutoShape 47"/>
            <p:cNvCxnSpPr>
              <a:cxnSpLocks noChangeShapeType="1"/>
              <a:stCxn id="32" idx="0"/>
              <a:endCxn id="34" idx="3"/>
            </p:cNvCxnSpPr>
            <p:nvPr/>
          </p:nvCxnSpPr>
          <p:spPr bwMode="auto">
            <a:xfrm flipV="1">
              <a:off x="1223963" y="4824413"/>
              <a:ext cx="447675" cy="441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5" name="Text Box 92"/>
            <p:cNvSpPr txBox="1">
              <a:spLocks noChangeArrowheads="1"/>
            </p:cNvSpPr>
            <p:nvPr/>
          </p:nvSpPr>
          <p:spPr bwMode="auto">
            <a:xfrm>
              <a:off x="2248196" y="6000768"/>
              <a:ext cx="4937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Times New Roman" pitchFamily="18" charset="0"/>
                </a:rPr>
                <a:t>(d)</a:t>
              </a:r>
            </a:p>
          </p:txBody>
        </p:sp>
        <p:sp>
          <p:nvSpPr>
            <p:cNvPr id="49" name="Text Box 96"/>
            <p:cNvSpPr txBox="1">
              <a:spLocks noChangeArrowheads="1"/>
            </p:cNvSpPr>
            <p:nvPr/>
          </p:nvSpPr>
          <p:spPr bwMode="auto">
            <a:xfrm>
              <a:off x="2432050" y="4941888"/>
              <a:ext cx="2682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b="1" i="1">
                  <a:solidFill>
                    <a:srgbClr val="CC0000"/>
                  </a:solidFill>
                  <a:latin typeface="Times New Roman" pitchFamily="18" charset="0"/>
                </a:rPr>
                <a:t>i</a:t>
              </a:r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3276600" y="4508500"/>
            <a:ext cx="1938342" cy="1889143"/>
            <a:chOff x="3276600" y="4508500"/>
            <a:chExt cx="1938342" cy="1889143"/>
          </a:xfrm>
        </p:grpSpPr>
        <p:sp>
          <p:nvSpPr>
            <p:cNvPr id="36" name="Oval 49"/>
            <p:cNvSpPr>
              <a:spLocks noChangeArrowheads="1"/>
            </p:cNvSpPr>
            <p:nvPr/>
          </p:nvSpPr>
          <p:spPr bwMode="auto">
            <a:xfrm>
              <a:off x="3276600" y="6021388"/>
              <a:ext cx="360363" cy="360362"/>
            </a:xfrm>
            <a:prstGeom prst="ellipse">
              <a:avLst/>
            </a:prstGeom>
            <a:solidFill>
              <a:srgbClr val="DDDDDD"/>
            </a:solidFill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3995738" y="6021388"/>
              <a:ext cx="360362" cy="360362"/>
            </a:xfrm>
            <a:prstGeom prst="ellipse">
              <a:avLst/>
            </a:prstGeom>
            <a:solidFill>
              <a:srgbClr val="DDDDDD"/>
            </a:solidFill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8" name="Oval 51"/>
            <p:cNvSpPr>
              <a:spLocks noChangeArrowheads="1"/>
            </p:cNvSpPr>
            <p:nvPr/>
          </p:nvSpPr>
          <p:spPr bwMode="auto">
            <a:xfrm>
              <a:off x="3635375" y="5276850"/>
              <a:ext cx="360363" cy="360363"/>
            </a:xfrm>
            <a:prstGeom prst="ellipse">
              <a:avLst/>
            </a:prstGeom>
            <a:solidFill>
              <a:srgbClr val="DDDDDD"/>
            </a:solidFill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9" name="Oval 54"/>
            <p:cNvSpPr>
              <a:spLocks noChangeArrowheads="1"/>
            </p:cNvSpPr>
            <p:nvPr/>
          </p:nvSpPr>
          <p:spPr bwMode="auto">
            <a:xfrm>
              <a:off x="4787900" y="5276850"/>
              <a:ext cx="360363" cy="360363"/>
            </a:xfrm>
            <a:prstGeom prst="ellipse">
              <a:avLst/>
            </a:prstGeom>
            <a:solidFill>
              <a:srgbClr val="DDDDDD"/>
            </a:solidFill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0" name="Oval 55"/>
            <p:cNvSpPr>
              <a:spLocks noChangeArrowheads="1"/>
            </p:cNvSpPr>
            <p:nvPr/>
          </p:nvSpPr>
          <p:spPr bwMode="auto">
            <a:xfrm>
              <a:off x="4211638" y="4508500"/>
              <a:ext cx="360362" cy="360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b="1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6" name="Text Box 93"/>
            <p:cNvSpPr txBox="1">
              <a:spLocks noChangeArrowheads="1"/>
            </p:cNvSpPr>
            <p:nvPr/>
          </p:nvSpPr>
          <p:spPr bwMode="auto">
            <a:xfrm>
              <a:off x="4749804" y="6000768"/>
              <a:ext cx="4651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Times New Roman" pitchFamily="18" charset="0"/>
                </a:rPr>
                <a:t>(e)</a:t>
              </a:r>
            </a:p>
          </p:txBody>
        </p:sp>
        <p:sp>
          <p:nvSpPr>
            <p:cNvPr id="50" name="Text Box 97"/>
            <p:cNvSpPr txBox="1">
              <a:spLocks noChangeArrowheads="1"/>
            </p:cNvSpPr>
            <p:nvPr/>
          </p:nvSpPr>
          <p:spPr bwMode="auto">
            <a:xfrm>
              <a:off x="3511550" y="4941888"/>
              <a:ext cx="2682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b="1" i="1">
                  <a:solidFill>
                    <a:srgbClr val="CC0000"/>
                  </a:solidFill>
                  <a:latin typeface="Times New Roman" pitchFamily="18" charset="0"/>
                </a:rPr>
                <a:t>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Priority Queue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4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TW" b="1" dirty="0" smtClean="0"/>
              <a:t>Heap implementation of priority queue</a:t>
            </a:r>
          </a:p>
          <a:p>
            <a:pPr lvl="1"/>
            <a:r>
              <a:rPr lang="en-US" altLang="zh-TW" sz="2200" dirty="0" smtClean="0"/>
              <a:t>Max-priority queues are implemented with max-heaps. Min-priority queues are implemented with min-heaps similarly.</a:t>
            </a:r>
          </a:p>
          <a:p>
            <a:r>
              <a:rPr lang="en-US" altLang="zh-TW" b="1" dirty="0" smtClean="0"/>
              <a:t>Max Priority Queues</a:t>
            </a:r>
          </a:p>
          <a:p>
            <a:pPr lvl="1"/>
            <a:r>
              <a:rPr lang="en-US" altLang="zh-TW" sz="2200" dirty="0" smtClean="0"/>
              <a:t>Maintains a dynamic set of S of elements.</a:t>
            </a:r>
          </a:p>
          <a:p>
            <a:pPr lvl="1"/>
            <a:r>
              <a:rPr lang="en-US" altLang="zh-TW" sz="2200" dirty="0" smtClean="0"/>
              <a:t>Each set element has a key: an associated value.</a:t>
            </a:r>
          </a:p>
          <a:p>
            <a:pPr lvl="1"/>
            <a:r>
              <a:rPr lang="en-US" altLang="zh-TW" sz="2200" dirty="0" smtClean="0"/>
              <a:t>Max-priority queue supports dynamic-set operations:</a:t>
            </a:r>
          </a:p>
          <a:p>
            <a:pPr lvl="2"/>
            <a:r>
              <a:rPr lang="en-US" altLang="zh-TW" dirty="0" smtClean="0">
                <a:solidFill>
                  <a:srgbClr val="0033CC"/>
                </a:solidFill>
              </a:rPr>
              <a:t>INSERT(</a:t>
            </a:r>
            <a:r>
              <a:rPr lang="en-US" altLang="zh-TW" i="1" dirty="0" smtClean="0">
                <a:solidFill>
                  <a:srgbClr val="0033CC"/>
                </a:solidFill>
              </a:rPr>
              <a:t>S</a:t>
            </a:r>
            <a:r>
              <a:rPr lang="en-US" altLang="zh-TW" dirty="0" smtClean="0">
                <a:solidFill>
                  <a:srgbClr val="0033CC"/>
                </a:solidFill>
              </a:rPr>
              <a:t>, </a:t>
            </a:r>
            <a:r>
              <a:rPr lang="en-US" altLang="zh-TW" i="1" dirty="0" smtClean="0">
                <a:solidFill>
                  <a:srgbClr val="0033CC"/>
                </a:solidFill>
              </a:rPr>
              <a:t>x</a:t>
            </a:r>
            <a:r>
              <a:rPr lang="en-US" altLang="zh-TW" dirty="0" smtClean="0">
                <a:solidFill>
                  <a:srgbClr val="0033CC"/>
                </a:solidFill>
              </a:rPr>
              <a:t>):</a:t>
            </a:r>
            <a:r>
              <a:rPr lang="en-US" altLang="zh-TW" dirty="0" smtClean="0"/>
              <a:t> inserts element of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 with largest key.</a:t>
            </a:r>
          </a:p>
          <a:p>
            <a:pPr lvl="2"/>
            <a:r>
              <a:rPr lang="en-US" altLang="zh-TW" dirty="0" smtClean="0">
                <a:solidFill>
                  <a:srgbClr val="0033CC"/>
                </a:solidFill>
              </a:rPr>
              <a:t>MAXIMUM(</a:t>
            </a:r>
            <a:r>
              <a:rPr lang="en-US" altLang="zh-TW" i="1" dirty="0" smtClean="0">
                <a:solidFill>
                  <a:srgbClr val="0033CC"/>
                </a:solidFill>
              </a:rPr>
              <a:t>S</a:t>
            </a:r>
            <a:r>
              <a:rPr lang="en-US" altLang="zh-TW" dirty="0" smtClean="0">
                <a:solidFill>
                  <a:srgbClr val="0033CC"/>
                </a:solidFill>
              </a:rPr>
              <a:t>):</a:t>
            </a:r>
            <a:r>
              <a:rPr lang="en-US" altLang="zh-TW" dirty="0" smtClean="0"/>
              <a:t> returns elements of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 with largest key.</a:t>
            </a:r>
          </a:p>
          <a:p>
            <a:pPr lvl="2"/>
            <a:r>
              <a:rPr lang="en-US" altLang="zh-TW" dirty="0" smtClean="0">
                <a:solidFill>
                  <a:srgbClr val="0033CC"/>
                </a:solidFill>
              </a:rPr>
              <a:t>EXTRACT-MAX(</a:t>
            </a:r>
            <a:r>
              <a:rPr lang="en-US" altLang="zh-TW" i="1" dirty="0" smtClean="0">
                <a:solidFill>
                  <a:srgbClr val="0033CC"/>
                </a:solidFill>
              </a:rPr>
              <a:t>S</a:t>
            </a:r>
            <a:r>
              <a:rPr lang="en-US" altLang="zh-TW" dirty="0" smtClean="0">
                <a:solidFill>
                  <a:srgbClr val="0033CC"/>
                </a:solidFill>
              </a:rPr>
              <a:t>):</a:t>
            </a:r>
            <a:r>
              <a:rPr lang="en-US" altLang="zh-TW" dirty="0" smtClean="0"/>
              <a:t> removes and returns element of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 with largest key.</a:t>
            </a:r>
          </a:p>
          <a:p>
            <a:pPr lvl="2"/>
            <a:r>
              <a:rPr lang="en-US" altLang="zh-TW" dirty="0" smtClean="0">
                <a:solidFill>
                  <a:srgbClr val="0033CC"/>
                </a:solidFill>
              </a:rPr>
              <a:t>INCREASE-KEY(</a:t>
            </a:r>
            <a:r>
              <a:rPr lang="en-US" altLang="zh-TW" i="1" dirty="0" smtClean="0">
                <a:solidFill>
                  <a:srgbClr val="0033CC"/>
                </a:solidFill>
              </a:rPr>
              <a:t>S</a:t>
            </a:r>
            <a:r>
              <a:rPr lang="en-US" altLang="zh-TW" dirty="0" smtClean="0">
                <a:solidFill>
                  <a:srgbClr val="0033CC"/>
                </a:solidFill>
              </a:rPr>
              <a:t>, </a:t>
            </a:r>
            <a:r>
              <a:rPr lang="en-US" altLang="zh-TW" i="1" dirty="0" smtClean="0">
                <a:solidFill>
                  <a:srgbClr val="0033CC"/>
                </a:solidFill>
              </a:rPr>
              <a:t>x</a:t>
            </a:r>
            <a:r>
              <a:rPr lang="en-US" altLang="zh-TW" dirty="0" smtClean="0">
                <a:solidFill>
                  <a:srgbClr val="0033CC"/>
                </a:solidFill>
              </a:rPr>
              <a:t>, </a:t>
            </a:r>
            <a:r>
              <a:rPr lang="en-US" altLang="zh-TW" i="1" dirty="0" smtClean="0">
                <a:solidFill>
                  <a:srgbClr val="0033CC"/>
                </a:solidFill>
              </a:rPr>
              <a:t>k</a:t>
            </a:r>
            <a:r>
              <a:rPr lang="en-US" altLang="zh-TW" dirty="0" smtClean="0">
                <a:solidFill>
                  <a:srgbClr val="0033CC"/>
                </a:solidFill>
              </a:rPr>
              <a:t>):</a:t>
            </a:r>
            <a:r>
              <a:rPr lang="en-US" altLang="zh-TW" dirty="0" smtClean="0"/>
              <a:t> increases value of element </a:t>
            </a:r>
            <a:r>
              <a:rPr lang="en-US" altLang="zh-TW" i="1" dirty="0" err="1" smtClean="0"/>
              <a:t>x</a:t>
            </a:r>
            <a:r>
              <a:rPr lang="en-US" altLang="zh-TW" dirty="0" err="1" smtClean="0"/>
              <a:t>’s</a:t>
            </a:r>
            <a:r>
              <a:rPr lang="en-US" altLang="zh-TW" dirty="0" smtClean="0"/>
              <a:t> key to 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. Assume 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 pitchFamily="18" charset="2"/>
              </a:rPr>
              <a:t> </a:t>
            </a:r>
            <a:r>
              <a:rPr lang="en-US" altLang="zh-TW" i="1" dirty="0" err="1" smtClean="0">
                <a:sym typeface="Symbol" pitchFamily="18" charset="2"/>
              </a:rPr>
              <a:t>x</a:t>
            </a:r>
            <a:r>
              <a:rPr lang="en-US" altLang="zh-TW" dirty="0" err="1" smtClean="0">
                <a:sym typeface="Symbol" pitchFamily="18" charset="2"/>
              </a:rPr>
              <a:t>’s</a:t>
            </a:r>
            <a:r>
              <a:rPr lang="en-US" altLang="zh-TW" dirty="0" smtClean="0">
                <a:sym typeface="Symbol" pitchFamily="18" charset="2"/>
              </a:rPr>
              <a:t> current key value.</a:t>
            </a:r>
            <a:endParaRPr lang="en-US" altLang="zh-TW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Priority Queue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4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33400" indent="-533400"/>
            <a:r>
              <a:rPr lang="en-US" altLang="zh-TW" b="1" dirty="0" smtClean="0"/>
              <a:t>Finding the maximum element</a:t>
            </a:r>
          </a:p>
          <a:p>
            <a:pPr marL="914400" lvl="1" indent="-457200"/>
            <a:r>
              <a:rPr lang="en-US" altLang="zh-TW" dirty="0" smtClean="0"/>
              <a:t>Getting the maximum element is easy: it’s the root.</a:t>
            </a:r>
          </a:p>
          <a:p>
            <a:pPr marL="914400" lvl="1" indent="-457200">
              <a:buFontTx/>
              <a:buNone/>
            </a:pPr>
            <a:r>
              <a:rPr lang="en-US" altLang="zh-TW" sz="2200" dirty="0" smtClean="0">
                <a:solidFill>
                  <a:srgbClr val="0033CC"/>
                </a:solidFill>
              </a:rPr>
              <a:t>HEAP-MAXIMUM(</a:t>
            </a:r>
            <a:r>
              <a:rPr lang="en-US" altLang="zh-TW" sz="2200" i="1" dirty="0" smtClean="0">
                <a:solidFill>
                  <a:srgbClr val="0033CC"/>
                </a:solidFill>
              </a:rPr>
              <a:t>A</a:t>
            </a:r>
            <a:r>
              <a:rPr lang="en-US" altLang="zh-TW" sz="2200" dirty="0" smtClean="0">
                <a:solidFill>
                  <a:srgbClr val="0033CC"/>
                </a:solidFill>
              </a:rPr>
              <a:t>)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TW" sz="2200" b="1" dirty="0" smtClean="0"/>
              <a:t>return</a:t>
            </a:r>
            <a:r>
              <a:rPr lang="en-US" altLang="zh-TW" sz="2200" dirty="0" smtClean="0"/>
              <a:t> </a:t>
            </a:r>
            <a:r>
              <a:rPr lang="en-US" altLang="zh-TW" sz="2200" i="1" dirty="0" smtClean="0"/>
              <a:t>A</a:t>
            </a:r>
            <a:r>
              <a:rPr lang="en-US" altLang="zh-TW" sz="2200" dirty="0" smtClean="0"/>
              <a:t>[1]</a:t>
            </a:r>
          </a:p>
          <a:p>
            <a:pPr marL="914400" lvl="1" indent="-457200"/>
            <a:r>
              <a:rPr lang="en-US" altLang="zh-TW" b="1" i="1" dirty="0" smtClean="0"/>
              <a:t>Time: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 pitchFamily="18" charset="2"/>
              </a:rPr>
              <a:t>(1)</a:t>
            </a:r>
          </a:p>
          <a:p>
            <a:pPr marL="533400" indent="-533400"/>
            <a:r>
              <a:rPr lang="en-US" altLang="zh-TW" b="1" dirty="0" smtClean="0">
                <a:sym typeface="Symbol" pitchFamily="18" charset="2"/>
              </a:rPr>
              <a:t>Extracting max element</a:t>
            </a:r>
          </a:p>
          <a:p>
            <a:pPr marL="914400" lvl="1" indent="-457200">
              <a:buFontTx/>
              <a:buNone/>
            </a:pPr>
            <a:r>
              <a:rPr lang="en-US" altLang="zh-TW" sz="2200" dirty="0" smtClean="0">
                <a:sym typeface="Symbol" pitchFamily="18" charset="2"/>
              </a:rPr>
              <a:t>Given the array A:</a:t>
            </a:r>
          </a:p>
          <a:p>
            <a:pPr marL="1333500" lvl="2" indent="-419100"/>
            <a:r>
              <a:rPr lang="en-US" altLang="zh-TW" dirty="0" smtClean="0">
                <a:sym typeface="Symbol" pitchFamily="18" charset="2"/>
              </a:rPr>
              <a:t>Make sure heap is not empty</a:t>
            </a:r>
          </a:p>
          <a:p>
            <a:pPr marL="1333500" lvl="2" indent="-419100"/>
            <a:r>
              <a:rPr lang="en-US" altLang="zh-TW" dirty="0" smtClean="0">
                <a:sym typeface="Symbol" pitchFamily="18" charset="2"/>
              </a:rPr>
              <a:t>Make a copy of the maximum element (the root).</a:t>
            </a:r>
          </a:p>
          <a:p>
            <a:pPr marL="1333500" lvl="2" indent="-419100"/>
            <a:r>
              <a:rPr lang="en-US" altLang="zh-TW" dirty="0" smtClean="0">
                <a:sym typeface="Symbol" pitchFamily="18" charset="2"/>
              </a:rPr>
              <a:t>Make the last node in the tree the new root.</a:t>
            </a:r>
          </a:p>
          <a:p>
            <a:pPr marL="1333500" lvl="2" indent="-419100"/>
            <a:r>
              <a:rPr lang="en-US" altLang="zh-TW" dirty="0" smtClean="0">
                <a:sym typeface="Symbol" pitchFamily="18" charset="2"/>
              </a:rPr>
              <a:t>Re-</a:t>
            </a:r>
            <a:r>
              <a:rPr lang="en-US" altLang="zh-TW" dirty="0" err="1" smtClean="0">
                <a:sym typeface="Symbol" pitchFamily="18" charset="2"/>
              </a:rPr>
              <a:t>heapify</a:t>
            </a:r>
            <a:r>
              <a:rPr lang="en-US" altLang="zh-TW" dirty="0" smtClean="0">
                <a:sym typeface="Symbol" pitchFamily="18" charset="2"/>
              </a:rPr>
              <a:t> the heap, with one fewer node.</a:t>
            </a:r>
          </a:p>
          <a:p>
            <a:pPr marL="1333500" lvl="2" indent="-419100"/>
            <a:r>
              <a:rPr lang="en-US" altLang="zh-TW" dirty="0" smtClean="0">
                <a:sym typeface="Symbol" pitchFamily="18" charset="2"/>
              </a:rPr>
              <a:t>Return the copy of the maximum element.</a:t>
            </a:r>
            <a:endParaRPr lang="en-US" altLang="zh-TW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Priority Queue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4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914400" lvl="1" indent="-457200"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HEAP-EXTRACT-MAX(</a:t>
            </a:r>
            <a:r>
              <a:rPr lang="en-US" altLang="zh-TW" i="1" dirty="0" smtClean="0">
                <a:solidFill>
                  <a:srgbClr val="0033CC"/>
                </a:solidFill>
              </a:rPr>
              <a:t>A</a:t>
            </a:r>
            <a:r>
              <a:rPr lang="en-US" altLang="zh-TW" dirty="0" smtClean="0">
                <a:solidFill>
                  <a:srgbClr val="0033CC"/>
                </a:solidFill>
              </a:rPr>
              <a:t>, </a:t>
            </a:r>
            <a:r>
              <a:rPr lang="en-US" altLang="zh-TW" i="1" dirty="0" smtClean="0">
                <a:solidFill>
                  <a:srgbClr val="0033CC"/>
                </a:solidFill>
              </a:rPr>
              <a:t>n</a:t>
            </a:r>
            <a:r>
              <a:rPr lang="en-US" altLang="zh-TW" dirty="0" smtClean="0">
                <a:solidFill>
                  <a:srgbClr val="0033CC"/>
                </a:solidFill>
              </a:rPr>
              <a:t>)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TW" b="1" dirty="0" smtClean="0"/>
              <a:t> if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&lt; 1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TW" b="1" dirty="0" smtClean="0"/>
              <a:t>    then error</a:t>
            </a:r>
            <a:r>
              <a:rPr lang="en-US" altLang="zh-TW" dirty="0" smtClean="0"/>
              <a:t> “heap underflow”</a:t>
            </a:r>
            <a:endParaRPr lang="en-US" altLang="zh-TW" b="1" dirty="0" smtClean="0"/>
          </a:p>
          <a:p>
            <a:pPr marL="914400" lvl="1" indent="-457200">
              <a:buFontTx/>
              <a:buAutoNum type="arabicPeriod"/>
            </a:pPr>
            <a:r>
              <a:rPr lang="en-US" altLang="zh-TW" b="1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max</a:t>
            </a:r>
            <a:r>
              <a:rPr lang="en-US" altLang="zh-TW" dirty="0" smtClean="0">
                <a:sym typeface="Symbol" pitchFamily="18" charset="2"/>
              </a:rPr>
              <a:t> 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[1]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TW" b="1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[1] 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]</a:t>
            </a:r>
            <a:endParaRPr lang="en-US" altLang="zh-TW" b="1" dirty="0" smtClean="0">
              <a:sym typeface="Symbol" pitchFamily="18" charset="2"/>
            </a:endParaRPr>
          </a:p>
          <a:p>
            <a:pPr marL="914400" lvl="1" indent="-457200">
              <a:buFontTx/>
              <a:buAutoNum type="arabicPeriod"/>
            </a:pPr>
            <a:r>
              <a:rPr lang="en-US" altLang="zh-TW" b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MAX-HEAPIFY(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, 1,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– 1)      </a:t>
            </a:r>
            <a:r>
              <a:rPr lang="en-US" altLang="zh-TW" b="1" dirty="0" smtClean="0">
                <a:solidFill>
                  <a:srgbClr val="CC0000"/>
                </a:solidFill>
                <a:cs typeface="Times New Roman" pitchFamily="18" charset="0"/>
                <a:sym typeface="Symbol" pitchFamily="18" charset="2"/>
              </a:rPr>
              <a:t>► remakes heap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TW" b="1" dirty="0" smtClean="0">
                <a:sym typeface="Symbol" pitchFamily="18" charset="2"/>
              </a:rPr>
              <a:t> return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max</a:t>
            </a:r>
            <a:endParaRPr lang="en-US" alt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C++ STL PQ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4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STL Priority Queue</a:t>
            </a:r>
          </a:p>
          <a:p>
            <a:pPr>
              <a:buNone/>
            </a:pPr>
            <a:endParaRPr lang="en-US" altLang="en-US" dirty="0" smtClean="0">
              <a:sym typeface="Symbol" pitchFamily="18" charset="2"/>
            </a:endParaRPr>
          </a:p>
          <a:p>
            <a:pPr lvl="1">
              <a:buNone/>
            </a:pPr>
            <a:endParaRPr lang="en-US" altLang="en-US" dirty="0" smtClean="0">
              <a:sym typeface="Symbol" pitchFamily="18" charset="2"/>
            </a:endParaRPr>
          </a:p>
          <a:p>
            <a:pPr lvl="1"/>
            <a:endParaRPr lang="en-US" altLang="zh-TW" dirty="0">
              <a:sym typeface="Symbol" pitchFamily="18" charset="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315" y="2276872"/>
            <a:ext cx="720503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C++ STL PQ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4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STL Priority Queue</a:t>
            </a:r>
          </a:p>
          <a:p>
            <a:pPr>
              <a:buNone/>
            </a:pPr>
            <a:endParaRPr lang="en-US" altLang="en-US" dirty="0" smtClean="0">
              <a:sym typeface="Symbol" pitchFamily="18" charset="2"/>
            </a:endParaRPr>
          </a:p>
          <a:p>
            <a:pPr lvl="1">
              <a:buNone/>
            </a:pPr>
            <a:endParaRPr lang="en-US" altLang="en-US" dirty="0" smtClean="0">
              <a:sym typeface="Symbol" pitchFamily="18" charset="2"/>
            </a:endParaRPr>
          </a:p>
          <a:p>
            <a:pPr lvl="1"/>
            <a:endParaRPr lang="en-US" altLang="zh-TW" dirty="0">
              <a:sym typeface="Symbol" pitchFamily="18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348880"/>
            <a:ext cx="672173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zh-TW" altLang="en-US" sz="3200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4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 smtClean="0"/>
              <a:t>    		Uva 10954 Add All</a:t>
            </a:r>
          </a:p>
          <a:p>
            <a:pPr>
              <a:buNone/>
            </a:pPr>
            <a:r>
              <a:rPr lang="en-US" altLang="zh-TW" dirty="0" smtClean="0"/>
              <a:t>		Yup!! The problem name reflects your task; just add a set of numbers. But you may feel yourselves condescended, to write a C/C++ program just to add a set of numbers. Such a problem will simply question your erudition. So, let’s add some flavor of ingenuity to it.</a:t>
            </a:r>
          </a:p>
          <a:p>
            <a:pPr>
              <a:buNone/>
            </a:pPr>
            <a:r>
              <a:rPr lang="en-US" altLang="zh-TW" dirty="0" smtClean="0"/>
              <a:t>		Addition operation requires cost now, and the cost is the summation of those two to be added. So, to add </a:t>
            </a:r>
            <a:r>
              <a:rPr lang="en-US" altLang="zh-TW" b="1" dirty="0" smtClean="0"/>
              <a:t>1</a:t>
            </a:r>
            <a:r>
              <a:rPr lang="en-US" altLang="zh-TW" dirty="0" smtClean="0"/>
              <a:t> and </a:t>
            </a:r>
            <a:r>
              <a:rPr lang="en-US" altLang="zh-TW" b="1" dirty="0" smtClean="0"/>
              <a:t>10</a:t>
            </a:r>
            <a:r>
              <a:rPr lang="en-US" altLang="zh-TW" dirty="0" smtClean="0"/>
              <a:t>, you need a cost of </a:t>
            </a:r>
            <a:r>
              <a:rPr lang="en-US" altLang="zh-TW" b="1" dirty="0" smtClean="0"/>
              <a:t>11</a:t>
            </a:r>
            <a:r>
              <a:rPr lang="en-US" altLang="zh-TW" dirty="0" smtClean="0"/>
              <a:t>. If you want to add </a:t>
            </a:r>
            <a:r>
              <a:rPr lang="en-US" altLang="zh-TW" b="1" dirty="0" smtClean="0"/>
              <a:t>1</a:t>
            </a:r>
            <a:r>
              <a:rPr lang="en-US" altLang="zh-TW" dirty="0" smtClean="0"/>
              <a:t>, </a:t>
            </a:r>
            <a:r>
              <a:rPr lang="en-US" altLang="zh-TW" b="1" dirty="0" smtClean="0"/>
              <a:t>2</a:t>
            </a:r>
            <a:r>
              <a:rPr lang="en-US" altLang="zh-TW" dirty="0" smtClean="0"/>
              <a:t> and </a:t>
            </a:r>
            <a:r>
              <a:rPr lang="en-US" altLang="zh-TW" b="1" dirty="0" smtClean="0"/>
              <a:t>3</a:t>
            </a:r>
            <a:r>
              <a:rPr lang="en-US" altLang="zh-TW" dirty="0" smtClean="0"/>
              <a:t>. There are several ways –</a:t>
            </a:r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4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altLang="zh-TW" dirty="0" smtClean="0"/>
              <a:t>Uva 10954 Add All</a:t>
            </a:r>
          </a:p>
          <a:p>
            <a:pPr>
              <a:buNone/>
            </a:pPr>
            <a:r>
              <a:rPr lang="en-US" altLang="zh-TW" dirty="0" smtClean="0"/>
              <a:t>1 + 2 = 3, cost = 3</a:t>
            </a:r>
          </a:p>
          <a:p>
            <a:pPr>
              <a:buNone/>
            </a:pPr>
            <a:r>
              <a:rPr lang="en-US" altLang="zh-TW" dirty="0" smtClean="0"/>
              <a:t>3 + 3 = 6, cost = 6</a:t>
            </a:r>
          </a:p>
          <a:p>
            <a:pPr>
              <a:buNone/>
            </a:pPr>
            <a:r>
              <a:rPr lang="en-US" altLang="zh-TW" dirty="0" smtClean="0"/>
              <a:t>Total = 9</a:t>
            </a:r>
          </a:p>
          <a:p>
            <a:pPr>
              <a:buNone/>
            </a:pPr>
            <a:r>
              <a:rPr lang="en-US" altLang="zh-TW" dirty="0" smtClean="0"/>
              <a:t>1 + 3 = 4, cost = 4</a:t>
            </a:r>
          </a:p>
          <a:p>
            <a:pPr>
              <a:buNone/>
            </a:pPr>
            <a:r>
              <a:rPr lang="en-US" altLang="zh-TW" dirty="0" smtClean="0"/>
              <a:t>2 + 4 = 6, cost = 6</a:t>
            </a:r>
          </a:p>
          <a:p>
            <a:pPr>
              <a:buNone/>
            </a:pPr>
            <a:r>
              <a:rPr lang="en-US" altLang="zh-TW" dirty="0" smtClean="0"/>
              <a:t>Total = 10</a:t>
            </a:r>
          </a:p>
          <a:p>
            <a:pPr>
              <a:buNone/>
            </a:pPr>
            <a:r>
              <a:rPr lang="en-US" altLang="zh-TW" dirty="0" smtClean="0"/>
              <a:t>2 + 3 = 5, cost = 5</a:t>
            </a:r>
          </a:p>
          <a:p>
            <a:pPr>
              <a:buNone/>
            </a:pPr>
            <a:r>
              <a:rPr lang="en-US" altLang="zh-TW" dirty="0" smtClean="0"/>
              <a:t>1 + 5 = 6, cost = 6</a:t>
            </a:r>
          </a:p>
          <a:p>
            <a:pPr>
              <a:buNone/>
            </a:pPr>
            <a:r>
              <a:rPr lang="en-US" altLang="zh-TW" dirty="0" smtClean="0"/>
              <a:t>Total = 11</a:t>
            </a:r>
          </a:p>
          <a:p>
            <a:pPr>
              <a:buNone/>
            </a:pPr>
            <a:r>
              <a:rPr lang="en-US" altLang="zh-TW" dirty="0" smtClean="0"/>
              <a:t>		I hope you have understood already your mission, to add a set of integers so that the cost is minimal.</a:t>
            </a:r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4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n-US" altLang="zh-TW" sz="2800" dirty="0" smtClean="0"/>
              <a:t>Uva 10954 Add All</a:t>
            </a:r>
            <a:endParaRPr lang="en-US" altLang="zh-TW" sz="2800" b="1" dirty="0" smtClean="0"/>
          </a:p>
          <a:p>
            <a:pPr>
              <a:buNone/>
            </a:pPr>
            <a:r>
              <a:rPr lang="en-US" altLang="zh-TW" sz="2800" b="1" dirty="0" smtClean="0"/>
              <a:t>	Input</a:t>
            </a:r>
          </a:p>
          <a:p>
            <a:pPr>
              <a:buNone/>
            </a:pPr>
            <a:r>
              <a:rPr lang="en-US" altLang="zh-TW" sz="2800" dirty="0" smtClean="0"/>
              <a:t>		Each test case will start with a positive number, </a:t>
            </a:r>
            <a:r>
              <a:rPr lang="en-US" altLang="zh-TW" sz="2800" b="1" dirty="0" smtClean="0"/>
              <a:t>N (2 ≤ N ≤ 5000)</a:t>
            </a:r>
            <a:r>
              <a:rPr lang="en-US" altLang="zh-TW" sz="2800" dirty="0" smtClean="0"/>
              <a:t> followed by </a:t>
            </a:r>
            <a:r>
              <a:rPr lang="en-US" altLang="zh-TW" sz="2800" b="1" dirty="0" smtClean="0"/>
              <a:t>N</a:t>
            </a:r>
            <a:r>
              <a:rPr lang="en-US" altLang="zh-TW" sz="2800" dirty="0" smtClean="0"/>
              <a:t> positive integers (all are less than </a:t>
            </a:r>
            <a:r>
              <a:rPr lang="en-US" altLang="zh-TW" sz="2800" b="1" dirty="0" smtClean="0"/>
              <a:t>100000</a:t>
            </a:r>
            <a:r>
              <a:rPr lang="en-US" altLang="zh-TW" sz="2800" dirty="0" smtClean="0"/>
              <a:t>). Input is terminated by a case where the value of </a:t>
            </a:r>
            <a:r>
              <a:rPr lang="en-US" altLang="zh-TW" sz="2800" b="1" dirty="0" smtClean="0"/>
              <a:t>N</a:t>
            </a:r>
            <a:r>
              <a:rPr lang="en-US" altLang="zh-TW" sz="2800" dirty="0" smtClean="0"/>
              <a:t> is zero. This case should not be processed.</a:t>
            </a:r>
          </a:p>
          <a:p>
            <a:pPr>
              <a:buNone/>
            </a:pPr>
            <a:r>
              <a:rPr lang="en-US" altLang="zh-TW" sz="2800" b="1" dirty="0" smtClean="0"/>
              <a:t>	Output</a:t>
            </a:r>
          </a:p>
          <a:p>
            <a:pPr>
              <a:buNone/>
            </a:pPr>
            <a:r>
              <a:rPr lang="en-US" altLang="zh-TW" sz="2800" dirty="0" smtClean="0"/>
              <a:t>		For each case print the minimum total cost of addition in a single line.</a:t>
            </a:r>
          </a:p>
          <a:p>
            <a:pPr>
              <a:buNone/>
            </a:pPr>
            <a:r>
              <a:rPr lang="en-US" altLang="zh-TW" sz="2800" b="1" dirty="0" smtClean="0"/>
              <a:t>Sample Input                           Output for Sample</a:t>
            </a:r>
            <a:endParaRPr lang="en-US" altLang="zh-TW" sz="2800" i="1" dirty="0" smtClean="0"/>
          </a:p>
          <a:p>
            <a:pPr>
              <a:buNone/>
            </a:pPr>
            <a:r>
              <a:rPr lang="en-US" altLang="zh-TW" sz="2800" b="1" dirty="0" smtClean="0"/>
              <a:t>3						9</a:t>
            </a:r>
            <a:endParaRPr lang="en-US" altLang="zh-TW" sz="2800" dirty="0" smtClean="0"/>
          </a:p>
          <a:p>
            <a:pPr>
              <a:buNone/>
            </a:pPr>
            <a:r>
              <a:rPr lang="en-US" altLang="zh-TW" sz="2800" b="1" dirty="0" smtClean="0"/>
              <a:t>1 2 3					19</a:t>
            </a:r>
            <a:endParaRPr lang="en-US" altLang="zh-TW" sz="2800" dirty="0" smtClean="0"/>
          </a:p>
          <a:p>
            <a:pPr>
              <a:buNone/>
            </a:pPr>
            <a:r>
              <a:rPr lang="en-US" altLang="zh-TW" sz="2800" b="1" dirty="0" smtClean="0"/>
              <a:t>4</a:t>
            </a:r>
            <a:endParaRPr lang="en-US" altLang="zh-TW" sz="2800" dirty="0" smtClean="0"/>
          </a:p>
          <a:p>
            <a:pPr>
              <a:buNone/>
            </a:pPr>
            <a:r>
              <a:rPr lang="en-US" altLang="zh-TW" sz="2800" b="1" dirty="0" smtClean="0"/>
              <a:t>1 2 3 4</a:t>
            </a:r>
            <a:endParaRPr lang="en-US" altLang="zh-TW" sz="2800" dirty="0" smtClean="0"/>
          </a:p>
          <a:p>
            <a:pPr>
              <a:buNone/>
            </a:pPr>
            <a:r>
              <a:rPr lang="en-US" altLang="zh-TW" sz="2800" b="1" dirty="0" smtClean="0"/>
              <a:t>0</a:t>
            </a:r>
            <a:endParaRPr lang="en-US" altLang="zh-TW" sz="2800" dirty="0" smtClean="0"/>
          </a:p>
          <a:p>
            <a:pPr>
              <a:buNone/>
            </a:pPr>
            <a:endParaRPr lang="en-US" altLang="zh-TW" sz="2800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zh-TW" altLang="en-US" sz="3200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4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/>
              <a:t>	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59632" y="213285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915816" y="3068960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331640" y="3068960"/>
          <a:ext cx="76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3275856" y="4725144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SORT ?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6 1.97965E-6 C 0.00694 0.00925 0.00642 0.01942 0.01197 0.02983 C 0.01492 0.04717 0.02013 0.06313 0.03124 0.07377 C 0.03472 0.08649 0.04617 0.09181 0.0552 0.09551 C 0.07482 0.11262 0.11041 0.11725 0.13281 0.11933 C 0.14426 0.12465 0.1309 0.11887 0.1552 0.12326 C 0.16944 0.12581 0.18402 0.12789 0.19843 0.12927 C 0.25294 0.12812 0.27117 0.12812 0.31336 0.12326 C 0.32256 0.12049 0.33124 0.11702 0.34027 0.11355 C 0.34635 0.11124 0.35416 0.10962 0.35972 0.10545 C 0.3644 0.10198 0.36805 0.09597 0.37308 0.09366 C 0.37933 0.09088 0.37621 0.09273 0.38211 0.08765 C 0.38333 0.08233 0.38506 0.07747 0.38506 0.07169 " pathEditMode="relative" ptsTypes="ffffffffffffA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UVA  (total 3 problems) 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10954</a:t>
            </a:r>
            <a:r>
              <a:rPr lang="zh-TW" altLang="en-US" sz="1800" dirty="0" smtClean="0">
                <a:solidFill>
                  <a:schemeClr val="accent5">
                    <a:lumMod val="75000"/>
                  </a:schemeClr>
                </a:solidFill>
              </a:rPr>
              <a:t>、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501</a:t>
            </a:r>
            <a:r>
              <a:rPr lang="zh-TW" altLang="en-US" sz="1800" dirty="0" smtClean="0">
                <a:solidFill>
                  <a:schemeClr val="accent5">
                    <a:lumMod val="75000"/>
                  </a:schemeClr>
                </a:solidFill>
              </a:rPr>
              <a:t>、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11995</a:t>
            </a:r>
          </a:p>
          <a:p>
            <a:pPr algn="just"/>
            <a:r>
              <a:rPr lang="en-US" altLang="zh-TW" sz="2200" dirty="0" smtClean="0"/>
              <a:t>POJ</a:t>
            </a:r>
            <a:r>
              <a:rPr lang="en-US" altLang="zh-TW" sz="2000" dirty="0" smtClean="0"/>
              <a:t> (total 3 problems) </a:t>
            </a:r>
            <a:endParaRPr lang="en-US" altLang="zh-TW" sz="2200" dirty="0" smtClean="0"/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2431</a:t>
            </a:r>
            <a:r>
              <a:rPr lang="zh-TW" altLang="en-US" sz="1800" dirty="0" smtClean="0">
                <a:solidFill>
                  <a:schemeClr val="accent5">
                    <a:lumMod val="75000"/>
                  </a:schemeClr>
                </a:solidFill>
              </a:rPr>
              <a:t>、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3345</a:t>
            </a:r>
            <a:r>
              <a:rPr lang="zh-TW" altLang="en-US" sz="1800" dirty="0" smtClean="0">
                <a:solidFill>
                  <a:schemeClr val="accent5">
                    <a:lumMod val="75000"/>
                  </a:schemeClr>
                </a:solidFill>
              </a:rPr>
              <a:t>、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2442</a:t>
            </a:r>
            <a:endParaRPr lang="en-US" altLang="zh-TW" sz="1800" dirty="0" smtClean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gray">
          <a:xfrm>
            <a:off x="1143000" y="2643188"/>
            <a:ext cx="6589713" cy="167957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For Attention!</a:t>
            </a:r>
          </a:p>
          <a:p>
            <a:pPr algn="ctr"/>
            <a:endParaRPr lang="en-US" altLang="zh-TW" sz="5400" b="1" kern="10" dirty="0" smtClean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Heap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250825" y="1482725"/>
            <a:ext cx="8712200" cy="511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max-heap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Oval 4"/>
          <p:cNvSpPr>
            <a:spLocks noChangeArrowheads="1"/>
          </p:cNvSpPr>
          <p:nvPr/>
        </p:nvSpPr>
        <p:spPr bwMode="auto">
          <a:xfrm>
            <a:off x="2052638" y="4427525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 b="1">
                <a:latin typeface="Times New Roman" pitchFamily="18" charset="0"/>
              </a:rPr>
              <a:t>2</a:t>
            </a: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2771775" y="4427525"/>
            <a:ext cx="360363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 b="1">
                <a:latin typeface="Times New Roman" pitchFamily="18" charset="0"/>
              </a:rPr>
              <a:t>4</a:t>
            </a:r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2411413" y="3563925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 b="1">
                <a:latin typeface="Times New Roman" pitchFamily="18" charset="0"/>
              </a:rPr>
              <a:t>8</a:t>
            </a:r>
          </a:p>
        </p:txBody>
      </p:sp>
      <p:cxnSp>
        <p:nvCxnSpPr>
          <p:cNvPr id="52" name="AutoShape 7"/>
          <p:cNvCxnSpPr>
            <a:cxnSpLocks noChangeShapeType="1"/>
            <a:stCxn id="51" idx="3"/>
            <a:endCxn id="49" idx="0"/>
          </p:cNvCxnSpPr>
          <p:nvPr/>
        </p:nvCxnSpPr>
        <p:spPr bwMode="auto">
          <a:xfrm flipH="1">
            <a:off x="2233613" y="3881425"/>
            <a:ext cx="230187" cy="536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3" name="AutoShape 8"/>
          <p:cNvCxnSpPr>
            <a:cxnSpLocks noChangeShapeType="1"/>
            <a:stCxn id="51" idx="5"/>
            <a:endCxn id="50" idx="0"/>
          </p:cNvCxnSpPr>
          <p:nvPr/>
        </p:nvCxnSpPr>
        <p:spPr bwMode="auto">
          <a:xfrm>
            <a:off x="2719388" y="3881425"/>
            <a:ext cx="233362" cy="536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4" name="Oval 9"/>
          <p:cNvSpPr>
            <a:spLocks noChangeArrowheads="1"/>
          </p:cNvSpPr>
          <p:nvPr/>
        </p:nvSpPr>
        <p:spPr bwMode="auto">
          <a:xfrm>
            <a:off x="3494088" y="4427525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 b="1">
                <a:latin typeface="Times New Roman" pitchFamily="18" charset="0"/>
              </a:rPr>
              <a:t>1</a:t>
            </a:r>
          </a:p>
        </p:txBody>
      </p:sp>
      <p:sp>
        <p:nvSpPr>
          <p:cNvPr id="55" name="Oval 10"/>
          <p:cNvSpPr>
            <a:spLocks noChangeArrowheads="1"/>
          </p:cNvSpPr>
          <p:nvPr/>
        </p:nvSpPr>
        <p:spPr bwMode="auto">
          <a:xfrm>
            <a:off x="3852863" y="3563925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 b="1">
                <a:latin typeface="Times New Roman" pitchFamily="18" charset="0"/>
              </a:rPr>
              <a:t>7</a:t>
            </a:r>
          </a:p>
        </p:txBody>
      </p:sp>
      <p:cxnSp>
        <p:nvCxnSpPr>
          <p:cNvPr id="56" name="AutoShape 11"/>
          <p:cNvCxnSpPr>
            <a:cxnSpLocks noChangeShapeType="1"/>
            <a:stCxn id="55" idx="3"/>
            <a:endCxn id="54" idx="0"/>
          </p:cNvCxnSpPr>
          <p:nvPr/>
        </p:nvCxnSpPr>
        <p:spPr bwMode="auto">
          <a:xfrm flipH="1">
            <a:off x="3675063" y="3881425"/>
            <a:ext cx="230187" cy="536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7" name="Oval 12"/>
          <p:cNvSpPr>
            <a:spLocks noChangeArrowheads="1"/>
          </p:cNvSpPr>
          <p:nvPr/>
        </p:nvSpPr>
        <p:spPr bwMode="auto">
          <a:xfrm>
            <a:off x="3132138" y="2700325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 b="1">
                <a:latin typeface="Times New Roman" pitchFamily="18" charset="0"/>
              </a:rPr>
              <a:t>14</a:t>
            </a:r>
          </a:p>
        </p:txBody>
      </p:sp>
      <p:cxnSp>
        <p:nvCxnSpPr>
          <p:cNvPr id="58" name="AutoShape 13"/>
          <p:cNvCxnSpPr>
            <a:cxnSpLocks noChangeShapeType="1"/>
            <a:stCxn id="51" idx="0"/>
            <a:endCxn id="57" idx="3"/>
          </p:cNvCxnSpPr>
          <p:nvPr/>
        </p:nvCxnSpPr>
        <p:spPr bwMode="auto">
          <a:xfrm flipV="1">
            <a:off x="2592388" y="3017825"/>
            <a:ext cx="592137" cy="536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9" name="AutoShape 14"/>
          <p:cNvCxnSpPr>
            <a:cxnSpLocks noChangeShapeType="1"/>
            <a:stCxn id="57" idx="5"/>
            <a:endCxn id="55" idx="0"/>
          </p:cNvCxnSpPr>
          <p:nvPr/>
        </p:nvCxnSpPr>
        <p:spPr bwMode="auto">
          <a:xfrm>
            <a:off x="3440113" y="3017825"/>
            <a:ext cx="593725" cy="536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0" name="Oval 15"/>
          <p:cNvSpPr>
            <a:spLocks noChangeArrowheads="1"/>
          </p:cNvSpPr>
          <p:nvPr/>
        </p:nvSpPr>
        <p:spPr bwMode="auto">
          <a:xfrm>
            <a:off x="4572000" y="3563925"/>
            <a:ext cx="360363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 b="1">
                <a:latin typeface="Times New Roman" pitchFamily="18" charset="0"/>
              </a:rPr>
              <a:t>9</a:t>
            </a:r>
          </a:p>
        </p:txBody>
      </p:sp>
      <p:sp>
        <p:nvSpPr>
          <p:cNvPr id="61" name="Oval 16"/>
          <p:cNvSpPr>
            <a:spLocks noChangeArrowheads="1"/>
          </p:cNvSpPr>
          <p:nvPr/>
        </p:nvSpPr>
        <p:spPr bwMode="auto">
          <a:xfrm>
            <a:off x="6013450" y="3563925"/>
            <a:ext cx="360363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 b="1">
                <a:latin typeface="Times New Roman" pitchFamily="18" charset="0"/>
              </a:rPr>
              <a:t>3</a:t>
            </a:r>
          </a:p>
        </p:txBody>
      </p:sp>
      <p:sp>
        <p:nvSpPr>
          <p:cNvPr id="62" name="Oval 17"/>
          <p:cNvSpPr>
            <a:spLocks noChangeArrowheads="1"/>
          </p:cNvSpPr>
          <p:nvPr/>
        </p:nvSpPr>
        <p:spPr bwMode="auto">
          <a:xfrm>
            <a:off x="5292725" y="2700325"/>
            <a:ext cx="360363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 b="1">
                <a:latin typeface="Times New Roman" pitchFamily="18" charset="0"/>
              </a:rPr>
              <a:t>10</a:t>
            </a:r>
          </a:p>
        </p:txBody>
      </p:sp>
      <p:cxnSp>
        <p:nvCxnSpPr>
          <p:cNvPr id="63" name="AutoShape 18"/>
          <p:cNvCxnSpPr>
            <a:cxnSpLocks noChangeShapeType="1"/>
            <a:stCxn id="60" idx="0"/>
            <a:endCxn id="62" idx="3"/>
          </p:cNvCxnSpPr>
          <p:nvPr/>
        </p:nvCxnSpPr>
        <p:spPr bwMode="auto">
          <a:xfrm flipV="1">
            <a:off x="4752975" y="3017825"/>
            <a:ext cx="592138" cy="536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4" name="AutoShape 19"/>
          <p:cNvCxnSpPr>
            <a:cxnSpLocks noChangeShapeType="1"/>
            <a:stCxn id="62" idx="5"/>
            <a:endCxn id="61" idx="0"/>
          </p:cNvCxnSpPr>
          <p:nvPr/>
        </p:nvCxnSpPr>
        <p:spPr bwMode="auto">
          <a:xfrm>
            <a:off x="5600700" y="3017825"/>
            <a:ext cx="593725" cy="536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5" name="Oval 20"/>
          <p:cNvSpPr>
            <a:spLocks noChangeArrowheads="1"/>
          </p:cNvSpPr>
          <p:nvPr/>
        </p:nvSpPr>
        <p:spPr bwMode="auto">
          <a:xfrm>
            <a:off x="4211638" y="1835137"/>
            <a:ext cx="360362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000" b="1" dirty="0">
                <a:latin typeface="Times New Roman" pitchFamily="18" charset="0"/>
              </a:rPr>
              <a:t>16</a:t>
            </a:r>
          </a:p>
        </p:txBody>
      </p:sp>
      <p:cxnSp>
        <p:nvCxnSpPr>
          <p:cNvPr id="66" name="AutoShape 21"/>
          <p:cNvCxnSpPr>
            <a:cxnSpLocks noChangeShapeType="1"/>
            <a:stCxn id="65" idx="3"/>
            <a:endCxn id="57" idx="0"/>
          </p:cNvCxnSpPr>
          <p:nvPr/>
        </p:nvCxnSpPr>
        <p:spPr bwMode="auto">
          <a:xfrm flipH="1">
            <a:off x="3313113" y="2152637"/>
            <a:ext cx="950912" cy="538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7" name="AutoShape 22"/>
          <p:cNvCxnSpPr>
            <a:cxnSpLocks noChangeShapeType="1"/>
            <a:stCxn id="65" idx="5"/>
            <a:endCxn id="62" idx="0"/>
          </p:cNvCxnSpPr>
          <p:nvPr/>
        </p:nvCxnSpPr>
        <p:spPr bwMode="auto">
          <a:xfrm>
            <a:off x="4519613" y="2152637"/>
            <a:ext cx="954087" cy="538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" name="Text Box 23"/>
          <p:cNvSpPr txBox="1">
            <a:spLocks noChangeArrowheads="1"/>
          </p:cNvSpPr>
          <p:nvPr/>
        </p:nvSpPr>
        <p:spPr bwMode="auto">
          <a:xfrm>
            <a:off x="3995738" y="1643050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Times New Roman" pitchFamily="18" charset="0"/>
              </a:rPr>
              <a:t>1</a:t>
            </a:r>
          </a:p>
        </p:txBody>
      </p:sp>
      <p:sp>
        <p:nvSpPr>
          <p:cNvPr id="69" name="Text Box 24"/>
          <p:cNvSpPr txBox="1">
            <a:spLocks noChangeArrowheads="1"/>
          </p:cNvSpPr>
          <p:nvPr/>
        </p:nvSpPr>
        <p:spPr bwMode="auto">
          <a:xfrm>
            <a:off x="2916238" y="2508237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Times New Roman" pitchFamily="18" charset="0"/>
              </a:rPr>
              <a:t>2</a:t>
            </a:r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auto">
          <a:xfrm>
            <a:off x="5557838" y="2508237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Times New Roman" pitchFamily="18" charset="0"/>
              </a:rPr>
              <a:t>3</a:t>
            </a:r>
          </a:p>
        </p:txBody>
      </p:sp>
      <p:sp>
        <p:nvSpPr>
          <p:cNvPr id="71" name="Text Box 26"/>
          <p:cNvSpPr txBox="1">
            <a:spLocks noChangeArrowheads="1"/>
          </p:cNvSpPr>
          <p:nvPr/>
        </p:nvSpPr>
        <p:spPr bwMode="auto">
          <a:xfrm>
            <a:off x="2195513" y="3406762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Times New Roman" pitchFamily="18" charset="0"/>
              </a:rPr>
              <a:t>4</a:t>
            </a:r>
          </a:p>
        </p:txBody>
      </p:sp>
      <p:sp>
        <p:nvSpPr>
          <p:cNvPr id="72" name="Text Box 27"/>
          <p:cNvSpPr txBox="1">
            <a:spLocks noChangeArrowheads="1"/>
          </p:cNvSpPr>
          <p:nvPr/>
        </p:nvSpPr>
        <p:spPr bwMode="auto">
          <a:xfrm>
            <a:off x="4140200" y="3406762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Times New Roman" pitchFamily="18" charset="0"/>
              </a:rPr>
              <a:t>5</a:t>
            </a:r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auto">
          <a:xfrm>
            <a:off x="4356100" y="3406762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Times New Roman" pitchFamily="18" charset="0"/>
              </a:rPr>
              <a:t>6</a:t>
            </a:r>
          </a:p>
        </p:txBody>
      </p:sp>
      <p:sp>
        <p:nvSpPr>
          <p:cNvPr id="74" name="Text Box 29"/>
          <p:cNvSpPr txBox="1">
            <a:spLocks noChangeArrowheads="1"/>
          </p:cNvSpPr>
          <p:nvPr/>
        </p:nvSpPr>
        <p:spPr bwMode="auto">
          <a:xfrm>
            <a:off x="6289675" y="3406762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Times New Roman" pitchFamily="18" charset="0"/>
              </a:rPr>
              <a:t>7</a:t>
            </a:r>
          </a:p>
        </p:txBody>
      </p:sp>
      <p:sp>
        <p:nvSpPr>
          <p:cNvPr id="75" name="Text Box 30"/>
          <p:cNvSpPr txBox="1">
            <a:spLocks noChangeArrowheads="1"/>
          </p:cNvSpPr>
          <p:nvPr/>
        </p:nvSpPr>
        <p:spPr bwMode="auto">
          <a:xfrm>
            <a:off x="1836738" y="4270362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Times New Roman" pitchFamily="18" charset="0"/>
              </a:rPr>
              <a:t>8</a:t>
            </a:r>
          </a:p>
        </p:txBody>
      </p:sp>
      <p:sp>
        <p:nvSpPr>
          <p:cNvPr id="76" name="Text Box 31"/>
          <p:cNvSpPr txBox="1">
            <a:spLocks noChangeArrowheads="1"/>
          </p:cNvSpPr>
          <p:nvPr/>
        </p:nvSpPr>
        <p:spPr bwMode="auto">
          <a:xfrm>
            <a:off x="3060700" y="4270362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Times New Roman" pitchFamily="18" charset="0"/>
              </a:rPr>
              <a:t>9</a:t>
            </a:r>
          </a:p>
        </p:txBody>
      </p:sp>
      <p:sp>
        <p:nvSpPr>
          <p:cNvPr id="77" name="Text Box 32"/>
          <p:cNvSpPr txBox="1">
            <a:spLocks noChangeArrowheads="1"/>
          </p:cNvSpPr>
          <p:nvPr/>
        </p:nvSpPr>
        <p:spPr bwMode="auto">
          <a:xfrm>
            <a:off x="3773488" y="4270362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Times New Roman" pitchFamily="18" charset="0"/>
              </a:rPr>
              <a:t>10</a:t>
            </a:r>
          </a:p>
        </p:txBody>
      </p:sp>
      <p:graphicFrame>
        <p:nvGraphicFramePr>
          <p:cNvPr id="78" name="Group 190"/>
          <p:cNvGraphicFramePr>
            <a:graphicFrameLocks noGrp="1"/>
          </p:cNvGraphicFramePr>
          <p:nvPr/>
        </p:nvGraphicFramePr>
        <p:xfrm>
          <a:off x="1928794" y="4840914"/>
          <a:ext cx="4635500" cy="1158240"/>
        </p:xfrm>
        <a:graphic>
          <a:graphicData uri="http://schemas.openxmlformats.org/drawingml/2006/table">
            <a:tbl>
              <a:tblPr/>
              <a:tblGrid>
                <a:gridCol w="463550"/>
                <a:gridCol w="463550"/>
                <a:gridCol w="463550"/>
                <a:gridCol w="463550"/>
                <a:gridCol w="463550"/>
                <a:gridCol w="463550"/>
                <a:gridCol w="463550"/>
                <a:gridCol w="463550"/>
                <a:gridCol w="463550"/>
                <a:gridCol w="46355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cxnSp>
        <p:nvCxnSpPr>
          <p:cNvPr id="79" name="AutoShape 180"/>
          <p:cNvCxnSpPr>
            <a:cxnSpLocks noChangeShapeType="1"/>
          </p:cNvCxnSpPr>
          <p:nvPr/>
        </p:nvCxnSpPr>
        <p:spPr bwMode="auto">
          <a:xfrm rot="5400000" flipV="1">
            <a:off x="2391550" y="5339545"/>
            <a:ext cx="1588" cy="463550"/>
          </a:xfrm>
          <a:prstGeom prst="curvedConnector3">
            <a:avLst>
              <a:gd name="adj1" fmla="val -740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0" name="AutoShape 181"/>
          <p:cNvCxnSpPr>
            <a:cxnSpLocks noChangeShapeType="1"/>
          </p:cNvCxnSpPr>
          <p:nvPr/>
        </p:nvCxnSpPr>
        <p:spPr bwMode="auto">
          <a:xfrm rot="5400000" flipV="1">
            <a:off x="2623325" y="5107770"/>
            <a:ext cx="1588" cy="927100"/>
          </a:xfrm>
          <a:prstGeom prst="curvedConnector3">
            <a:avLst>
              <a:gd name="adj1" fmla="val -1440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1" name="AutoShape 182"/>
          <p:cNvCxnSpPr>
            <a:cxnSpLocks noChangeShapeType="1"/>
          </p:cNvCxnSpPr>
          <p:nvPr/>
        </p:nvCxnSpPr>
        <p:spPr bwMode="auto">
          <a:xfrm rot="5400000" flipV="1">
            <a:off x="3782200" y="4875995"/>
            <a:ext cx="1588" cy="1390650"/>
          </a:xfrm>
          <a:prstGeom prst="curvedConnector3">
            <a:avLst>
              <a:gd name="adj1" fmla="val -910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2" name="AutoShape 183"/>
          <p:cNvCxnSpPr>
            <a:cxnSpLocks noChangeShapeType="1"/>
          </p:cNvCxnSpPr>
          <p:nvPr/>
        </p:nvCxnSpPr>
        <p:spPr bwMode="auto">
          <a:xfrm rot="5400000" flipV="1">
            <a:off x="4013975" y="4644220"/>
            <a:ext cx="1588" cy="1854200"/>
          </a:xfrm>
          <a:prstGeom prst="curvedConnector3">
            <a:avLst>
              <a:gd name="adj1" fmla="val -1440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" name="AutoShape 184"/>
          <p:cNvCxnSpPr>
            <a:cxnSpLocks noChangeShapeType="1"/>
          </p:cNvCxnSpPr>
          <p:nvPr/>
        </p:nvCxnSpPr>
        <p:spPr bwMode="auto">
          <a:xfrm rot="5400000" flipV="1">
            <a:off x="5172850" y="4412445"/>
            <a:ext cx="1588" cy="2317750"/>
          </a:xfrm>
          <a:prstGeom prst="curvedConnector3">
            <a:avLst>
              <a:gd name="adj1" fmla="val -1440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" name="AutoShape 185"/>
          <p:cNvCxnSpPr>
            <a:cxnSpLocks noChangeShapeType="1"/>
          </p:cNvCxnSpPr>
          <p:nvPr/>
        </p:nvCxnSpPr>
        <p:spPr bwMode="auto">
          <a:xfrm rot="16200000" flipH="1">
            <a:off x="3086875" y="5533220"/>
            <a:ext cx="1588" cy="927100"/>
          </a:xfrm>
          <a:prstGeom prst="curvedConnector3">
            <a:avLst>
              <a:gd name="adj1" fmla="val 740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" name="AutoShape 186"/>
          <p:cNvCxnSpPr>
            <a:cxnSpLocks noChangeShapeType="1"/>
          </p:cNvCxnSpPr>
          <p:nvPr/>
        </p:nvCxnSpPr>
        <p:spPr bwMode="auto">
          <a:xfrm rot="16200000" flipH="1">
            <a:off x="3318650" y="5301445"/>
            <a:ext cx="1588" cy="1390650"/>
          </a:xfrm>
          <a:prstGeom prst="curvedConnector3">
            <a:avLst>
              <a:gd name="adj1" fmla="val 1440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" name="AutoShape 187"/>
          <p:cNvCxnSpPr>
            <a:cxnSpLocks noChangeShapeType="1"/>
          </p:cNvCxnSpPr>
          <p:nvPr/>
        </p:nvCxnSpPr>
        <p:spPr bwMode="auto">
          <a:xfrm rot="16200000" flipH="1">
            <a:off x="4477525" y="5069670"/>
            <a:ext cx="1588" cy="1854200"/>
          </a:xfrm>
          <a:prstGeom prst="curvedConnector3">
            <a:avLst>
              <a:gd name="adj1" fmla="val 1090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" name="AutoShape 188"/>
          <p:cNvCxnSpPr>
            <a:cxnSpLocks noChangeShapeType="1"/>
          </p:cNvCxnSpPr>
          <p:nvPr/>
        </p:nvCxnSpPr>
        <p:spPr bwMode="auto">
          <a:xfrm rot="16200000" flipH="1">
            <a:off x="4709300" y="4837895"/>
            <a:ext cx="1588" cy="2317750"/>
          </a:xfrm>
          <a:prstGeom prst="curvedConnector3">
            <a:avLst>
              <a:gd name="adj1" fmla="val 1440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Heap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4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Heap property</a:t>
            </a:r>
          </a:p>
          <a:p>
            <a:pPr lvl="1"/>
            <a:r>
              <a:rPr lang="en-US" altLang="zh-TW" dirty="0" smtClean="0"/>
              <a:t>For max-heap (largest element at root), </a:t>
            </a:r>
            <a:r>
              <a:rPr lang="en-US" altLang="zh-TW" b="1" i="1" dirty="0" smtClean="0">
                <a:solidFill>
                  <a:srgbClr val="0033CC"/>
                </a:solidFill>
              </a:rPr>
              <a:t>max-heap property</a:t>
            </a:r>
            <a:r>
              <a:rPr lang="en-US" altLang="zh-TW" b="1" i="1" dirty="0" smtClean="0"/>
              <a:t>:</a:t>
            </a:r>
            <a:r>
              <a:rPr lang="en-US" altLang="zh-TW" dirty="0" smtClean="0"/>
              <a:t> for all nodes </a:t>
            </a:r>
            <a:r>
              <a:rPr lang="en-US" altLang="zh-TW" i="1" dirty="0" smtClean="0"/>
              <a:t>i</a:t>
            </a:r>
            <a:r>
              <a:rPr lang="en-US" altLang="zh-TW" dirty="0" smtClean="0"/>
              <a:t>, excluding the root,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[PARENT(</a:t>
            </a:r>
            <a:r>
              <a:rPr lang="en-US" altLang="zh-TW" i="1" dirty="0" smtClean="0"/>
              <a:t>i</a:t>
            </a:r>
            <a:r>
              <a:rPr lang="en-US" altLang="zh-TW" dirty="0" smtClean="0"/>
              <a:t>)] ≧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].</a:t>
            </a:r>
          </a:p>
          <a:p>
            <a:pPr lvl="1"/>
            <a:r>
              <a:rPr lang="en-US" altLang="zh-TW" dirty="0" smtClean="0">
                <a:sym typeface="Symbol" pitchFamily="18" charset="2"/>
              </a:rPr>
              <a:t>For min-heap (smallest element at root), </a:t>
            </a:r>
            <a:r>
              <a:rPr lang="en-US" altLang="zh-TW" b="1" i="1" dirty="0" smtClean="0">
                <a:solidFill>
                  <a:srgbClr val="0033CC"/>
                </a:solidFill>
                <a:sym typeface="Symbol" pitchFamily="18" charset="2"/>
              </a:rPr>
              <a:t>min-heap property</a:t>
            </a:r>
            <a:r>
              <a:rPr lang="en-US" altLang="zh-TW" b="1" i="1" dirty="0" smtClean="0">
                <a:sym typeface="Symbol" pitchFamily="18" charset="2"/>
              </a:rPr>
              <a:t>:</a:t>
            </a:r>
            <a:r>
              <a:rPr lang="en-US" altLang="zh-TW" dirty="0" smtClean="0">
                <a:sym typeface="Symbol" pitchFamily="18" charset="2"/>
              </a:rPr>
              <a:t> for all nodes </a:t>
            </a:r>
            <a:r>
              <a:rPr lang="en-US" altLang="zh-TW" i="1" dirty="0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, excluding the root,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[PARENT(</a:t>
            </a:r>
            <a:r>
              <a:rPr lang="en-US" altLang="zh-TW" i="1" dirty="0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)] ≦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].</a:t>
            </a:r>
          </a:p>
          <a:p>
            <a:endParaRPr lang="en-US" altLang="zh-TW" dirty="0" smtClean="0">
              <a:sym typeface="Symbol" pitchFamily="18" charset="2"/>
            </a:endParaRPr>
          </a:p>
          <a:p>
            <a:r>
              <a:rPr lang="en-US" altLang="zh-TW" dirty="0" smtClean="0">
                <a:sym typeface="Symbol" pitchFamily="18" charset="2"/>
              </a:rPr>
              <a:t>Maximum element of a max-heap is at the root.</a:t>
            </a:r>
          </a:p>
          <a:p>
            <a:endParaRPr lang="en-US" altLang="zh-TW" dirty="0" smtClean="0">
              <a:sym typeface="Symbol" pitchFamily="18" charset="2"/>
            </a:endParaRPr>
          </a:p>
          <a:p>
            <a:r>
              <a:rPr lang="en-US" altLang="zh-TW" dirty="0" smtClean="0">
                <a:sym typeface="Symbol" pitchFamily="18" charset="2"/>
              </a:rPr>
              <a:t>The heap sort algorithm we’ll shoe uses max-heaps.</a:t>
            </a:r>
          </a:p>
          <a:p>
            <a:endParaRPr lang="en-US" altLang="zh-TW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Heap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4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Heap property</a:t>
            </a:r>
          </a:p>
          <a:p>
            <a:endParaRPr lang="en-US" altLang="zh-TW" dirty="0">
              <a:sym typeface="Symbol" pitchFamily="18" charset="2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990600" y="2876551"/>
            <a:ext cx="2057400" cy="2036763"/>
            <a:chOff x="624" y="1812"/>
            <a:chExt cx="1296" cy="1283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056" y="1812"/>
              <a:ext cx="432" cy="336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dirty="0">
                  <a:solidFill>
                    <a:schemeClr val="accent2"/>
                  </a:solidFill>
                  <a:latin typeface="Verdana" pitchFamily="34" charset="0"/>
                  <a:ea typeface="新細明體" charset="-120"/>
                </a:rPr>
                <a:t>12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672" y="2352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Verdana" pitchFamily="34" charset="0"/>
                  <a:ea typeface="新細明體" charset="-120"/>
                </a:rPr>
                <a:t>8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488" y="2352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Verdana" pitchFamily="34" charset="0"/>
                  <a:ea typeface="新細明體" charset="-120"/>
                </a:rPr>
                <a:t>3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960" y="2112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392" y="2112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624" y="2688"/>
              <a:ext cx="1248" cy="40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dirty="0" smtClean="0">
                  <a:latin typeface="Times New Roman" pitchFamily="18" charset="0"/>
                  <a:ea typeface="新細明體" charset="-120"/>
                </a:rPr>
                <a:t>Red </a:t>
              </a:r>
              <a:r>
                <a:rPr lang="en-US" altLang="zh-TW" dirty="0">
                  <a:latin typeface="Times New Roman" pitchFamily="18" charset="0"/>
                  <a:ea typeface="新細明體" charset="-120"/>
                </a:rPr>
                <a:t>node has heap property</a:t>
              </a:r>
            </a:p>
          </p:txBody>
        </p:sp>
      </p:grpSp>
      <p:grpSp>
        <p:nvGrpSpPr>
          <p:cNvPr id="13" name="Group 27"/>
          <p:cNvGrpSpPr>
            <a:grpSpLocks/>
          </p:cNvGrpSpPr>
          <p:nvPr/>
        </p:nvGrpSpPr>
        <p:grpSpPr bwMode="auto">
          <a:xfrm>
            <a:off x="3505200" y="2876551"/>
            <a:ext cx="1981200" cy="2036763"/>
            <a:chOff x="2208" y="1812"/>
            <a:chExt cx="1248" cy="1283"/>
          </a:xfrm>
        </p:grpSpPr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2592" y="1812"/>
              <a:ext cx="432" cy="336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chemeClr val="accent2"/>
                  </a:solidFill>
                  <a:latin typeface="Verdana" pitchFamily="34" charset="0"/>
                  <a:ea typeface="新細明體" charset="-120"/>
                </a:rPr>
                <a:t>12</a:t>
              </a: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2208" y="2352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Verdana" pitchFamily="34" charset="0"/>
                  <a:ea typeface="新細明體" charset="-120"/>
                </a:rPr>
                <a:t>8</a:t>
              </a: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3024" y="2352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Verdana" pitchFamily="34" charset="0"/>
                  <a:ea typeface="新細明體" charset="-120"/>
                </a:rPr>
                <a:t>12</a:t>
              </a: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H="1">
              <a:off x="2496" y="2112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2928" y="2112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2208" y="2688"/>
              <a:ext cx="1248" cy="40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dirty="0" smtClean="0">
                  <a:latin typeface="Times New Roman" pitchFamily="18" charset="0"/>
                  <a:ea typeface="新細明體" charset="-120"/>
                </a:rPr>
                <a:t>Red </a:t>
              </a:r>
              <a:r>
                <a:rPr lang="en-US" altLang="zh-TW" dirty="0">
                  <a:latin typeface="Times New Roman" pitchFamily="18" charset="0"/>
                  <a:ea typeface="新細明體" charset="-120"/>
                </a:rPr>
                <a:t>node has heap property</a:t>
              </a:r>
            </a:p>
          </p:txBody>
        </p:sp>
      </p:grpSp>
      <p:grpSp>
        <p:nvGrpSpPr>
          <p:cNvPr id="20" name="Group 28"/>
          <p:cNvGrpSpPr>
            <a:grpSpLocks/>
          </p:cNvGrpSpPr>
          <p:nvPr/>
        </p:nvGrpSpPr>
        <p:grpSpPr bwMode="auto">
          <a:xfrm>
            <a:off x="5715000" y="2876551"/>
            <a:ext cx="2590800" cy="2036763"/>
            <a:chOff x="3600" y="1812"/>
            <a:chExt cx="1632" cy="1283"/>
          </a:xfrm>
        </p:grpSpPr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4128" y="1812"/>
              <a:ext cx="432" cy="336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chemeClr val="accent2"/>
                  </a:solidFill>
                  <a:latin typeface="Verdana" pitchFamily="34" charset="0"/>
                  <a:ea typeface="新細明體" charset="-120"/>
                </a:rPr>
                <a:t>12</a:t>
              </a:r>
            </a:p>
          </p:txBody>
        </p:sp>
        <p:sp>
          <p:nvSpPr>
            <p:cNvPr id="22" name="Oval 15"/>
            <p:cNvSpPr>
              <a:spLocks noChangeArrowheads="1"/>
            </p:cNvSpPr>
            <p:nvPr/>
          </p:nvSpPr>
          <p:spPr bwMode="auto">
            <a:xfrm>
              <a:off x="3744" y="2352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Verdana" pitchFamily="34" charset="0"/>
                  <a:ea typeface="新細明體" charset="-120"/>
                </a:rPr>
                <a:t>8</a:t>
              </a:r>
            </a:p>
          </p:txBody>
        </p:sp>
        <p:sp>
          <p:nvSpPr>
            <p:cNvPr id="23" name="Oval 16"/>
            <p:cNvSpPr>
              <a:spLocks noChangeArrowheads="1"/>
            </p:cNvSpPr>
            <p:nvPr/>
          </p:nvSpPr>
          <p:spPr bwMode="auto">
            <a:xfrm>
              <a:off x="4560" y="2352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Verdana" pitchFamily="34" charset="0"/>
                  <a:ea typeface="新細明體" charset="-120"/>
                </a:rPr>
                <a:t>14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 flipH="1">
              <a:off x="4032" y="2112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4464" y="2112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3600" y="2688"/>
              <a:ext cx="1632" cy="40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dirty="0" smtClean="0">
                  <a:latin typeface="Times New Roman" pitchFamily="18" charset="0"/>
                  <a:ea typeface="新細明體" charset="-120"/>
                </a:rPr>
                <a:t>Red </a:t>
              </a:r>
              <a:r>
                <a:rPr lang="en-US" altLang="zh-TW" dirty="0">
                  <a:latin typeface="Times New Roman" pitchFamily="18" charset="0"/>
                  <a:ea typeface="新細明體" charset="-120"/>
                </a:rPr>
                <a:t>node does not have heap property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Heap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4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Heap subroutine</a:t>
            </a:r>
          </a:p>
          <a:p>
            <a:pPr lvl="1"/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</a:rPr>
              <a:t>heapify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adjust one path of the heap tree</a:t>
            </a:r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build-heap</a:t>
            </a:r>
          </a:p>
          <a:p>
            <a:pPr lvl="2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adjust the total heap tree</a:t>
            </a:r>
          </a:p>
          <a:p>
            <a:pPr lvl="1"/>
            <a:endParaRPr lang="en-US" altLang="zh-TW" dirty="0">
              <a:solidFill>
                <a:schemeClr val="accent5">
                  <a:lumMod val="75000"/>
                </a:schemeClr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Heap</a:t>
            </a:r>
            <a:endParaRPr lang="zh-TW" altLang="en-US" dirty="0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105400" y="2800350"/>
            <a:ext cx="1981200" cy="2212975"/>
            <a:chOff x="3216" y="1764"/>
            <a:chExt cx="1248" cy="1394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3600" y="1764"/>
              <a:ext cx="432" cy="336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chemeClr val="accent2"/>
                  </a:solidFill>
                  <a:latin typeface="Verdana" pitchFamily="34" charset="0"/>
                  <a:ea typeface="新細明體" charset="-120"/>
                </a:rPr>
                <a:t>14</a:t>
              </a: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216" y="230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Verdana" pitchFamily="34" charset="0"/>
                  <a:ea typeface="新細明體" charset="-120"/>
                </a:rPr>
                <a:t>8</a:t>
              </a: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4032" y="230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Verdana" pitchFamily="34" charset="0"/>
                  <a:ea typeface="新細明體" charset="-120"/>
                </a:rPr>
                <a:t>12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3504" y="2064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3936" y="2064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216" y="2640"/>
              <a:ext cx="1248" cy="51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latin typeface="Times New Roman" pitchFamily="18" charset="0"/>
                  <a:ea typeface="新細明體" charset="-120"/>
                </a:rPr>
                <a:t>Blue node has heap property</a:t>
              </a:r>
            </a:p>
          </p:txBody>
        </p:sp>
      </p:grpSp>
      <p:grpSp>
        <p:nvGrpSpPr>
          <p:cNvPr id="11" name="Group 20"/>
          <p:cNvGrpSpPr>
            <a:grpSpLocks/>
          </p:cNvGrpSpPr>
          <p:nvPr/>
        </p:nvGrpSpPr>
        <p:grpSpPr bwMode="auto">
          <a:xfrm>
            <a:off x="1447800" y="2800350"/>
            <a:ext cx="2590800" cy="2212975"/>
            <a:chOff x="912" y="1764"/>
            <a:chExt cx="1632" cy="1394"/>
          </a:xfrm>
        </p:grpSpPr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440" y="1764"/>
              <a:ext cx="432" cy="336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chemeClr val="accent2"/>
                  </a:solidFill>
                  <a:latin typeface="Verdana" pitchFamily="34" charset="0"/>
                  <a:ea typeface="新細明體" charset="-120"/>
                </a:rPr>
                <a:t>12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1056" y="230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Verdana" pitchFamily="34" charset="0"/>
                  <a:ea typeface="新細明體" charset="-120"/>
                </a:rPr>
                <a:t>8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1872" y="230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Verdana" pitchFamily="34" charset="0"/>
                  <a:ea typeface="新細明體" charset="-120"/>
                </a:rPr>
                <a:t>14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1344" y="2064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776" y="2064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912" y="2640"/>
              <a:ext cx="1632" cy="51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latin typeface="Times New Roman" pitchFamily="18" charset="0"/>
                  <a:ea typeface="新細明體" charset="-120"/>
                </a:rPr>
                <a:t>Blue node does not have heap property</a:t>
              </a:r>
            </a:p>
          </p:txBody>
        </p:sp>
      </p:grp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4038600" y="32004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19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err="1" smtClean="0"/>
              <a:t>Heapify</a:t>
            </a:r>
            <a:endParaRPr lang="en-US" altLang="zh-TW" dirty="0">
              <a:solidFill>
                <a:schemeClr val="accent5">
                  <a:lumMod val="75000"/>
                </a:schemeClr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Heap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0825" y="1530372"/>
            <a:ext cx="8712200" cy="511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MAX-HEAPIFY(</a:t>
            </a: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 LEFT(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i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 RIGHT(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i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if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l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 </a:t>
            </a: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and </a:t>
            </a: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[</a:t>
            </a: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l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] &gt; </a:t>
            </a: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[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i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]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   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then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largest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 </a:t>
            </a: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l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    else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largest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 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i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if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 </a:t>
            </a: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and </a:t>
            </a: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[</a:t>
            </a: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] &gt; </a:t>
            </a: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[</a:t>
            </a: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largest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]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    then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largest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 </a:t>
            </a: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if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largest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 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i</a:t>
            </a:r>
            <a:endParaRPr kumimoji="0" lang="en-US" altLang="zh-TW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    then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exchange </a:t>
            </a: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[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i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]  </a:t>
            </a: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[</a:t>
            </a: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largest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]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MAX-HEAPIFY(</a:t>
            </a: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largest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細水長流</Template>
  <TotalTime>2929</TotalTime>
  <Words>1245</Words>
  <Application>Microsoft Office PowerPoint</Application>
  <PresentationFormat>如螢幕大小 (4:3)</PresentationFormat>
  <Paragraphs>490</Paragraphs>
  <Slides>31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2" baseType="lpstr">
      <vt:lpstr>Office 佈景主題</vt:lpstr>
      <vt:lpstr>投影片 1</vt:lpstr>
      <vt:lpstr>Example</vt:lpstr>
      <vt:lpstr>Example</vt:lpstr>
      <vt:lpstr>Heap</vt:lpstr>
      <vt:lpstr>Heap</vt:lpstr>
      <vt:lpstr>Heap</vt:lpstr>
      <vt:lpstr>Heap</vt:lpstr>
      <vt:lpstr>Heap</vt:lpstr>
      <vt:lpstr>Heap</vt:lpstr>
      <vt:lpstr>Heap</vt:lpstr>
      <vt:lpstr>Heap</vt:lpstr>
      <vt:lpstr>Heap</vt:lpstr>
      <vt:lpstr>Heap</vt:lpstr>
      <vt:lpstr>Heap</vt:lpstr>
      <vt:lpstr>Heap</vt:lpstr>
      <vt:lpstr>Heap</vt:lpstr>
      <vt:lpstr>Heap</vt:lpstr>
      <vt:lpstr>Heap</vt:lpstr>
      <vt:lpstr>Heap</vt:lpstr>
      <vt:lpstr>Heap</vt:lpstr>
      <vt:lpstr>Heap</vt:lpstr>
      <vt:lpstr>Priority Queue</vt:lpstr>
      <vt:lpstr>Priority Queue</vt:lpstr>
      <vt:lpstr>Priority Queue</vt:lpstr>
      <vt:lpstr>C++ STL PQ</vt:lpstr>
      <vt:lpstr>C++ STL PQ</vt:lpstr>
      <vt:lpstr>Example</vt:lpstr>
      <vt:lpstr>Example</vt:lpstr>
      <vt:lpstr>Example</vt:lpstr>
      <vt:lpstr>Homework</vt:lpstr>
      <vt:lpstr>投影片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electron</dc:creator>
  <cp:lastModifiedBy>Free</cp:lastModifiedBy>
  <cp:revision>924</cp:revision>
  <dcterms:created xsi:type="dcterms:W3CDTF">2009-11-10T06:48:42Z</dcterms:created>
  <dcterms:modified xsi:type="dcterms:W3CDTF">2013-04-10T10:58:28Z</dcterms:modified>
</cp:coreProperties>
</file>