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568" r:id="rId2"/>
    <p:sldId id="549" r:id="rId3"/>
    <p:sldId id="550" r:id="rId4"/>
    <p:sldId id="551" r:id="rId5"/>
    <p:sldId id="552" r:id="rId6"/>
    <p:sldId id="553" r:id="rId7"/>
    <p:sldId id="554" r:id="rId8"/>
    <p:sldId id="555" r:id="rId9"/>
    <p:sldId id="556" r:id="rId10"/>
    <p:sldId id="557" r:id="rId11"/>
    <p:sldId id="569" r:id="rId12"/>
    <p:sldId id="570" r:id="rId13"/>
    <p:sldId id="558" r:id="rId14"/>
    <p:sldId id="559" r:id="rId15"/>
    <p:sldId id="560" r:id="rId16"/>
    <p:sldId id="561" r:id="rId17"/>
    <p:sldId id="562" r:id="rId18"/>
    <p:sldId id="563" r:id="rId19"/>
    <p:sldId id="564" r:id="rId20"/>
    <p:sldId id="571" r:id="rId21"/>
    <p:sldId id="565" r:id="rId22"/>
    <p:sldId id="566" r:id="rId23"/>
    <p:sldId id="567" r:id="rId24"/>
    <p:sldId id="495" r:id="rId25"/>
    <p:sldId id="434" r:id="rId26"/>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3379" autoAdjust="0"/>
  </p:normalViewPr>
  <p:slideViewPr>
    <p:cSldViewPr>
      <p:cViewPr>
        <p:scale>
          <a:sx n="70" d="100"/>
          <a:sy n="70" d="100"/>
        </p:scale>
        <p:origin x="-49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2"/>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6363" cy="511731"/>
          </a:xfrm>
          <a:prstGeom prst="rect">
            <a:avLst/>
          </a:prstGeom>
        </p:spPr>
        <p:txBody>
          <a:bodyPr vert="horz" lIns="95070" tIns="47535" rIns="95070" bIns="47535" rtlCol="0"/>
          <a:lstStyle>
            <a:lvl1pPr algn="l">
              <a:defRPr sz="1200"/>
            </a:lvl1pPr>
          </a:lstStyle>
          <a:p>
            <a:endParaRPr lang="zh-TW" altLang="en-US"/>
          </a:p>
        </p:txBody>
      </p:sp>
      <p:sp>
        <p:nvSpPr>
          <p:cNvPr id="3" name="日期版面配置區 2"/>
          <p:cNvSpPr>
            <a:spLocks noGrp="1"/>
          </p:cNvSpPr>
          <p:nvPr>
            <p:ph type="dt" idx="1"/>
          </p:nvPr>
        </p:nvSpPr>
        <p:spPr>
          <a:xfrm>
            <a:off x="4021295" y="1"/>
            <a:ext cx="3076363" cy="511731"/>
          </a:xfrm>
          <a:prstGeom prst="rect">
            <a:avLst/>
          </a:prstGeom>
        </p:spPr>
        <p:txBody>
          <a:bodyPr vert="horz" lIns="95070" tIns="47535" rIns="95070" bIns="47535" rtlCol="0"/>
          <a:lstStyle>
            <a:lvl1pPr algn="r">
              <a:defRPr sz="1200"/>
            </a:lvl1pPr>
          </a:lstStyle>
          <a:p>
            <a:fld id="{8AE0B2D5-229B-4FC3-8CFC-CB9C39A51765}" type="datetimeFigureOut">
              <a:rPr lang="zh-TW" altLang="en-US" smtClean="0"/>
              <a:pPr/>
              <a:t>2013/4/10</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5070" tIns="47535" rIns="95070" bIns="47535" rtlCol="0" anchor="ctr"/>
          <a:lstStyle/>
          <a:p>
            <a:endParaRPr lang="zh-TW" altLang="en-US"/>
          </a:p>
        </p:txBody>
      </p:sp>
      <p:sp>
        <p:nvSpPr>
          <p:cNvPr id="5" name="備忘稿版面配置區 4"/>
          <p:cNvSpPr>
            <a:spLocks noGrp="1"/>
          </p:cNvSpPr>
          <p:nvPr>
            <p:ph type="body" sz="quarter" idx="3"/>
          </p:nvPr>
        </p:nvSpPr>
        <p:spPr>
          <a:xfrm>
            <a:off x="709931" y="4861442"/>
            <a:ext cx="5679440" cy="4605576"/>
          </a:xfrm>
          <a:prstGeom prst="rect">
            <a:avLst/>
          </a:prstGeom>
        </p:spPr>
        <p:txBody>
          <a:bodyPr vert="horz" lIns="95070" tIns="47535" rIns="95070" bIns="47535"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6"/>
          <p:cNvSpPr>
            <a:spLocks noGrp="1"/>
          </p:cNvSpPr>
          <p:nvPr>
            <p:ph type="sldNum" sz="quarter" idx="5"/>
          </p:nvPr>
        </p:nvSpPr>
        <p:spPr>
          <a:xfrm>
            <a:off x="4021295" y="9721107"/>
            <a:ext cx="3076363" cy="511731"/>
          </a:xfrm>
          <a:prstGeom prst="rect">
            <a:avLst/>
          </a:prstGeom>
        </p:spPr>
        <p:txBody>
          <a:bodyPr vert="horz" lIns="95070" tIns="47535" rIns="95070" bIns="47535" rtlCol="0" anchor="b"/>
          <a:lstStyle>
            <a:lvl1pPr algn="r">
              <a:defRPr sz="1200"/>
            </a:lvl1pPr>
          </a:lstStyle>
          <a:p>
            <a:fld id="{B5FD9130-0988-439C-A5F1-8A7F382A7F84}"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pic>
        <p:nvPicPr>
          <p:cNvPr id="2050" name="Picture 2" descr="C:\Users\electron\Desktop\ICPC.gif"/>
          <p:cNvPicPr>
            <a:picLocks noChangeAspect="1" noChangeArrowheads="1"/>
          </p:cNvPicPr>
          <p:nvPr userDrawn="1"/>
        </p:nvPicPr>
        <p:blipFill>
          <a:blip r:embed="rId2" cstate="print"/>
          <a:srcRect/>
          <a:stretch>
            <a:fillRect/>
          </a:stretch>
        </p:blipFill>
        <p:spPr bwMode="auto">
          <a:xfrm>
            <a:off x="7878937" y="73577"/>
            <a:ext cx="1143440" cy="1069407"/>
          </a:xfrm>
          <a:prstGeom prst="rect">
            <a:avLst/>
          </a:prstGeom>
          <a:noFill/>
        </p:spPr>
      </p:pic>
      <p:sp>
        <p:nvSpPr>
          <p:cNvPr id="12" name="Rectangle 4"/>
          <p:cNvSpPr>
            <a:spLocks noChangeArrowheads="1"/>
          </p:cNvSpPr>
          <p:nvPr userDrawn="1"/>
        </p:nvSpPr>
        <p:spPr bwMode="gray">
          <a:xfrm>
            <a:off x="457200" y="314325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13"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400"/>
            </a:lvl1pPr>
            <a:lvl2pPr>
              <a:defRPr sz="2000"/>
            </a:lvl2pPr>
            <a:lvl3pPr>
              <a:defRPr sz="1600"/>
            </a:lvl3pPr>
          </a:lstStyle>
          <a:p>
            <a:pPr lvl="0"/>
            <a:r>
              <a:rPr lang="zh-TW" altLang="en-US" dirty="0" smtClean="0"/>
              <a:t>按一下以編輯母片文字樣式</a:t>
            </a:r>
            <a:endParaRPr lang="en-US" altLang="zh-TW" dirty="0" smtClean="0"/>
          </a:p>
          <a:p>
            <a:pPr lvl="1"/>
            <a:r>
              <a:rPr lang="en-US" altLang="zh-TW" sz="2000" dirty="0" smtClean="0"/>
              <a:t>1</a:t>
            </a:r>
          </a:p>
          <a:p>
            <a:pPr lvl="2"/>
            <a:r>
              <a:rPr lang="en-US" altLang="zh-TW" sz="1600" dirty="0" smtClean="0"/>
              <a:t>2</a:t>
            </a:r>
            <a:endParaRPr lang="zh-TW" altLang="en-US" dirty="0" smtClean="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Rectangle 2"/>
          <p:cNvSpPr>
            <a:spLocks noChangeArrowheads="1"/>
          </p:cNvSpPr>
          <p:nvPr userDrawn="1"/>
        </p:nvSpPr>
        <p:spPr bwMode="gray">
          <a:xfrm>
            <a:off x="457200" y="135729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8"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0"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6"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5"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dirty="0"/>
          </a:p>
        </p:txBody>
      </p:sp>
      <p:pic>
        <p:nvPicPr>
          <p:cNvPr id="7" name="Picture 2" descr="C:\Users\electron\Desktop\ICPC.gif"/>
          <p:cNvPicPr>
            <a:picLocks noChangeAspect="1" noChangeArrowheads="1"/>
          </p:cNvPicPr>
          <p:nvPr userDrawn="1"/>
        </p:nvPicPr>
        <p:blipFill>
          <a:blip r:embed="rId13" cstate="print"/>
          <a:srcRect/>
          <a:stretch>
            <a:fillRect/>
          </a:stretch>
        </p:blipFill>
        <p:spPr bwMode="auto">
          <a:xfrm>
            <a:off x="7878937" y="73577"/>
            <a:ext cx="1143440" cy="1069407"/>
          </a:xfrm>
          <a:prstGeom prst="rect">
            <a:avLst/>
          </a:prstGeom>
          <a:noFill/>
        </p:spPr>
      </p:pic>
      <p:sp>
        <p:nvSpPr>
          <p:cNvPr id="8" name="Line 5"/>
          <p:cNvSpPr>
            <a:spLocks noChangeShapeType="1"/>
          </p:cNvSpPr>
          <p:nvPr userDrawn="1"/>
        </p:nvSpPr>
        <p:spPr bwMode="auto">
          <a:xfrm>
            <a:off x="-324544" y="6525344"/>
            <a:ext cx="5715000" cy="0"/>
          </a:xfrm>
          <a:prstGeom prst="line">
            <a:avLst/>
          </a:prstGeom>
          <a:noFill/>
          <a:ln w="6350">
            <a:solidFill>
              <a:schemeClr val="tx1"/>
            </a:solidFill>
            <a:round/>
            <a:headEnd/>
            <a:tailEnd/>
          </a:ln>
          <a:effectLst/>
        </p:spPr>
        <p:txBody>
          <a:bodyPr/>
          <a:lstStyle/>
          <a:p>
            <a:pPr>
              <a:defRPr/>
            </a:pPr>
            <a:endParaRPr lang="zh-TW" altLang="en-US"/>
          </a:p>
        </p:txBody>
      </p:sp>
      <p:pic>
        <p:nvPicPr>
          <p:cNvPr id="9" name="Picture 7" descr="ncku1"/>
          <p:cNvPicPr>
            <a:picLocks noChangeAspect="1" noChangeArrowheads="1"/>
          </p:cNvPicPr>
          <p:nvPr userDrawn="1"/>
        </p:nvPicPr>
        <p:blipFill>
          <a:blip r:embed="rId14" cstate="print"/>
          <a:srcRect/>
          <a:stretch>
            <a:fillRect/>
          </a:stretch>
        </p:blipFill>
        <p:spPr bwMode="auto">
          <a:xfrm>
            <a:off x="7818746" y="5918224"/>
            <a:ext cx="900112" cy="868362"/>
          </a:xfrm>
          <a:prstGeom prst="rect">
            <a:avLst/>
          </a:prstGeom>
          <a:noFill/>
          <a:ln w="9525">
            <a:noFill/>
            <a:miter lim="800000"/>
            <a:headEnd/>
            <a:tailEnd/>
          </a:ln>
        </p:spPr>
      </p:pic>
      <p:sp>
        <p:nvSpPr>
          <p:cNvPr id="10" name="文字方塊 9"/>
          <p:cNvSpPr txBox="1"/>
          <p:nvPr userDrawn="1"/>
        </p:nvSpPr>
        <p:spPr>
          <a:xfrm>
            <a:off x="5364088" y="6305573"/>
            <a:ext cx="2708350" cy="338137"/>
          </a:xfrm>
          <a:prstGeom prst="rect">
            <a:avLst/>
          </a:prstGeom>
          <a:noFill/>
        </p:spPr>
        <p:txBody>
          <a:bodyPr wrap="square">
            <a:spAutoFit/>
          </a:bodyPr>
          <a:lstStyle/>
          <a:p>
            <a:pPr>
              <a:defRPr/>
            </a:pPr>
            <a:r>
              <a:rPr lang="en-US" altLang="zh-TW" sz="1600" b="1" i="1" dirty="0" smtClean="0">
                <a:latin typeface="Calibri" pitchFamily="34" charset="0"/>
              </a:rPr>
              <a:t>made by electron &amp; free999</a:t>
            </a:r>
            <a:endParaRPr lang="zh-TW" altLang="en-US" sz="1600" b="1" i="1"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457200" y="6207147"/>
            <a:ext cx="4114800"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WordArt 19"/>
          <p:cNvSpPr>
            <a:spLocks noChangeArrowheads="1" noChangeShapeType="1" noTextEdit="1"/>
          </p:cNvSpPr>
          <p:nvPr/>
        </p:nvSpPr>
        <p:spPr bwMode="gray">
          <a:xfrm>
            <a:off x="428596" y="1428754"/>
            <a:ext cx="8286808" cy="1428742"/>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NCKU Programming Contest Training Course </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MST</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rPr>
              <a:t>2013/04/10</a:t>
            </a:r>
            <a:endParaRPr lang="zh-TW" altLang="en-US"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endParaRPr>
          </a:p>
        </p:txBody>
      </p:sp>
      <p:sp>
        <p:nvSpPr>
          <p:cNvPr id="8" name="Rectangle 17"/>
          <p:cNvSpPr>
            <a:spLocks noChangeArrowheads="1"/>
          </p:cNvSpPr>
          <p:nvPr/>
        </p:nvSpPr>
        <p:spPr bwMode="auto">
          <a:xfrm>
            <a:off x="0" y="3286124"/>
            <a:ext cx="9144000" cy="2568575"/>
          </a:xfrm>
          <a:prstGeom prst="rect">
            <a:avLst/>
          </a:prstGeom>
          <a:noFill/>
          <a:ln w="9525">
            <a:noFill/>
            <a:miter lim="800000"/>
            <a:headEnd/>
            <a:tailEnd/>
          </a:ln>
        </p:spPr>
        <p:txBody>
          <a:bodyPr/>
          <a:lstStyle/>
          <a:p>
            <a:pPr algn="ctr">
              <a:lnSpc>
                <a:spcPct val="90000"/>
              </a:lnSpc>
              <a:spcBef>
                <a:spcPct val="20000"/>
              </a:spcBef>
              <a:buClr>
                <a:schemeClr val="tx1"/>
              </a:buClr>
              <a:buSzPct val="120000"/>
              <a:buFont typeface="標楷體" pitchFamily="65" charset="-120"/>
              <a:buNone/>
            </a:pPr>
            <a:r>
              <a:rPr lang="en-US" altLang="zh-TW" sz="2000" b="1" dirty="0" smtClean="0">
                <a:latin typeface="Arial" charset="0"/>
              </a:rPr>
              <a:t>Pinchieh Huang (free999)</a:t>
            </a:r>
          </a:p>
          <a:p>
            <a:pPr algn="ctr">
              <a:lnSpc>
                <a:spcPct val="90000"/>
              </a:lnSpc>
              <a:spcBef>
                <a:spcPct val="20000"/>
              </a:spcBef>
              <a:buClr>
                <a:schemeClr val="tx1"/>
              </a:buClr>
              <a:buSzPct val="120000"/>
              <a:buFont typeface="標楷體" pitchFamily="65" charset="-120"/>
              <a:buNone/>
            </a:pPr>
            <a:r>
              <a:rPr lang="en-US" altLang="zh-TW" sz="2000" i="1" dirty="0" smtClean="0">
                <a:latin typeface="Arial" charset="0"/>
              </a:rPr>
              <a:t>Pinchieh.huang@gmail.com</a:t>
            </a:r>
          </a:p>
          <a:p>
            <a:pPr algn="ctr">
              <a:lnSpc>
                <a:spcPct val="90000"/>
              </a:lnSpc>
              <a:spcBef>
                <a:spcPct val="20000"/>
              </a:spcBef>
              <a:buClr>
                <a:schemeClr val="tx1"/>
              </a:buClr>
              <a:buSzPct val="120000"/>
              <a:buFont typeface="標楷體" pitchFamily="65" charset="-120"/>
              <a:buNone/>
            </a:pPr>
            <a:r>
              <a:rPr lang="en-US" altLang="zh-TW" sz="2000" b="1" i="1" dirty="0" smtClean="0">
                <a:solidFill>
                  <a:srgbClr val="0070C0"/>
                </a:solidFill>
                <a:latin typeface="Arial" charset="0"/>
              </a:rPr>
              <a:t>http://myweb.ncku.edu.tw/~</a:t>
            </a:r>
            <a:r>
              <a:rPr lang="en-US" altLang="zh-TW" sz="2000" b="1" i="1" dirty="0" smtClean="0">
                <a:solidFill>
                  <a:srgbClr val="0070C0"/>
                </a:solidFill>
                <a:latin typeface="Arial" charset="0"/>
              </a:rPr>
              <a:t>p76014143/20130410_MST.rar</a:t>
            </a:r>
            <a:endParaRPr lang="en-US" altLang="zh-TW" sz="2000" b="1" i="1" dirty="0" smtClean="0">
              <a:solidFill>
                <a:srgbClr val="0070C0"/>
              </a:solidFill>
              <a:latin typeface="Arial" charset="0"/>
            </a:endParaRPr>
          </a:p>
          <a:p>
            <a:pPr algn="ctr">
              <a:lnSpc>
                <a:spcPct val="90000"/>
              </a:lnSpc>
              <a:spcBef>
                <a:spcPct val="20000"/>
              </a:spcBef>
              <a:buClr>
                <a:schemeClr val="tx1"/>
              </a:buClr>
              <a:buSzPct val="120000"/>
              <a:buFont typeface="標楷體" pitchFamily="65" charset="-120"/>
              <a:buNone/>
            </a:pPr>
            <a:endParaRPr lang="en-US" altLang="zh-TW" sz="2000" i="1" dirty="0">
              <a:latin typeface="Arial" charset="0"/>
            </a:endParaRP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Department of Computer Science and Information Engineering</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National Cheng Kung University</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Tainan, Taiwan</a:t>
            </a:r>
          </a:p>
        </p:txBody>
      </p:sp>
      <p:pic>
        <p:nvPicPr>
          <p:cNvPr id="9" name="Picture 18" descr="ncku2"/>
          <p:cNvPicPr>
            <a:picLocks noChangeAspect="1" noChangeArrowheads="1"/>
          </p:cNvPicPr>
          <p:nvPr/>
        </p:nvPicPr>
        <p:blipFill>
          <a:blip r:embed="rId2" cstate="print"/>
          <a:srcRect/>
          <a:stretch>
            <a:fillRect/>
          </a:stretch>
        </p:blipFill>
        <p:spPr bwMode="auto">
          <a:xfrm>
            <a:off x="4211638" y="5489594"/>
            <a:ext cx="720725" cy="654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7" name="Oval 4"/>
          <p:cNvSpPr>
            <a:spLocks noChangeArrowheads="1"/>
          </p:cNvSpPr>
          <p:nvPr/>
        </p:nvSpPr>
        <p:spPr bwMode="auto">
          <a:xfrm>
            <a:off x="73072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58" name="Oval 5"/>
          <p:cNvSpPr>
            <a:spLocks noChangeArrowheads="1"/>
          </p:cNvSpPr>
          <p:nvPr/>
        </p:nvSpPr>
        <p:spPr bwMode="auto">
          <a:xfrm>
            <a:off x="6516688"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7</a:t>
            </a:r>
          </a:p>
        </p:txBody>
      </p:sp>
      <p:sp>
        <p:nvSpPr>
          <p:cNvPr id="59" name="Oval 6"/>
          <p:cNvSpPr>
            <a:spLocks noChangeArrowheads="1"/>
          </p:cNvSpPr>
          <p:nvPr/>
        </p:nvSpPr>
        <p:spPr bwMode="auto">
          <a:xfrm>
            <a:off x="5795963" y="3357563"/>
            <a:ext cx="504825" cy="503237"/>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60" name="Oval 7"/>
          <p:cNvSpPr>
            <a:spLocks noChangeArrowheads="1"/>
          </p:cNvSpPr>
          <p:nvPr/>
        </p:nvSpPr>
        <p:spPr bwMode="auto">
          <a:xfrm>
            <a:off x="7308850" y="335756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61" name="Oval 8"/>
          <p:cNvSpPr>
            <a:spLocks noChangeArrowheads="1"/>
          </p:cNvSpPr>
          <p:nvPr/>
        </p:nvSpPr>
        <p:spPr bwMode="auto">
          <a:xfrm>
            <a:off x="8243888"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62" name="Oval 9"/>
          <p:cNvSpPr>
            <a:spLocks noChangeArrowheads="1"/>
          </p:cNvSpPr>
          <p:nvPr/>
        </p:nvSpPr>
        <p:spPr bwMode="auto">
          <a:xfrm>
            <a:off x="4930775"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63" name="Oval 10"/>
          <p:cNvSpPr>
            <a:spLocks noChangeArrowheads="1"/>
          </p:cNvSpPr>
          <p:nvPr/>
        </p:nvSpPr>
        <p:spPr bwMode="auto">
          <a:xfrm>
            <a:off x="57959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64" name="Line 11"/>
          <p:cNvSpPr>
            <a:spLocks noChangeShapeType="1"/>
          </p:cNvSpPr>
          <p:nvPr/>
        </p:nvSpPr>
        <p:spPr bwMode="auto">
          <a:xfrm>
            <a:off x="6011863" y="2347913"/>
            <a:ext cx="0" cy="1008062"/>
          </a:xfrm>
          <a:prstGeom prst="line">
            <a:avLst/>
          </a:prstGeom>
          <a:noFill/>
          <a:ln w="9525">
            <a:solidFill>
              <a:schemeClr val="tx1"/>
            </a:solidFill>
            <a:round/>
            <a:headEnd/>
            <a:tailEnd/>
          </a:ln>
          <a:effectLst/>
        </p:spPr>
        <p:txBody>
          <a:bodyPr/>
          <a:lstStyle/>
          <a:p>
            <a:endParaRPr lang="zh-TW" altLang="en-US"/>
          </a:p>
        </p:txBody>
      </p:sp>
      <p:sp>
        <p:nvSpPr>
          <p:cNvPr id="65" name="Line 12"/>
          <p:cNvSpPr>
            <a:spLocks noChangeShapeType="1"/>
          </p:cNvSpPr>
          <p:nvPr/>
        </p:nvSpPr>
        <p:spPr bwMode="auto">
          <a:xfrm>
            <a:off x="6300788" y="3644900"/>
            <a:ext cx="1008062" cy="0"/>
          </a:xfrm>
          <a:prstGeom prst="line">
            <a:avLst/>
          </a:prstGeom>
          <a:noFill/>
          <a:ln w="9525">
            <a:solidFill>
              <a:schemeClr val="tx1"/>
            </a:solidFill>
            <a:round/>
            <a:headEnd/>
            <a:tailEnd/>
          </a:ln>
          <a:effectLst/>
        </p:spPr>
        <p:txBody>
          <a:bodyPr/>
          <a:lstStyle/>
          <a:p>
            <a:endParaRPr lang="zh-TW" altLang="en-US"/>
          </a:p>
        </p:txBody>
      </p:sp>
      <p:sp>
        <p:nvSpPr>
          <p:cNvPr id="66" name="Line 13"/>
          <p:cNvSpPr>
            <a:spLocks noChangeShapeType="1"/>
          </p:cNvSpPr>
          <p:nvPr/>
        </p:nvSpPr>
        <p:spPr bwMode="auto">
          <a:xfrm>
            <a:off x="7524750" y="2347913"/>
            <a:ext cx="0" cy="1008062"/>
          </a:xfrm>
          <a:prstGeom prst="line">
            <a:avLst/>
          </a:prstGeom>
          <a:noFill/>
          <a:ln w="9525">
            <a:solidFill>
              <a:schemeClr val="hlink"/>
            </a:solidFill>
            <a:round/>
            <a:headEnd/>
            <a:tailEnd/>
          </a:ln>
          <a:effectLst/>
        </p:spPr>
        <p:txBody>
          <a:bodyPr/>
          <a:lstStyle/>
          <a:p>
            <a:endParaRPr lang="zh-TW" altLang="en-US"/>
          </a:p>
        </p:txBody>
      </p:sp>
      <p:sp>
        <p:nvSpPr>
          <p:cNvPr id="67" name="Line 14"/>
          <p:cNvSpPr>
            <a:spLocks noChangeShapeType="1"/>
          </p:cNvSpPr>
          <p:nvPr/>
        </p:nvSpPr>
        <p:spPr bwMode="auto">
          <a:xfrm>
            <a:off x="6300788" y="2060575"/>
            <a:ext cx="1008062" cy="0"/>
          </a:xfrm>
          <a:prstGeom prst="line">
            <a:avLst/>
          </a:prstGeom>
          <a:noFill/>
          <a:ln w="9525">
            <a:solidFill>
              <a:schemeClr val="tx1"/>
            </a:solidFill>
            <a:round/>
            <a:headEnd/>
            <a:tailEnd/>
          </a:ln>
          <a:effectLst/>
        </p:spPr>
        <p:txBody>
          <a:bodyPr/>
          <a:lstStyle/>
          <a:p>
            <a:endParaRPr lang="zh-TW" altLang="en-US"/>
          </a:p>
        </p:txBody>
      </p:sp>
      <p:sp>
        <p:nvSpPr>
          <p:cNvPr id="68" name="Line 15"/>
          <p:cNvSpPr>
            <a:spLocks noChangeShapeType="1"/>
          </p:cNvSpPr>
          <p:nvPr/>
        </p:nvSpPr>
        <p:spPr bwMode="auto">
          <a:xfrm>
            <a:off x="6227763" y="2276475"/>
            <a:ext cx="360362" cy="431800"/>
          </a:xfrm>
          <a:prstGeom prst="line">
            <a:avLst/>
          </a:prstGeom>
          <a:noFill/>
          <a:ln w="9525">
            <a:solidFill>
              <a:schemeClr val="tx1"/>
            </a:solidFill>
            <a:round/>
            <a:headEnd/>
            <a:tailEnd/>
          </a:ln>
          <a:effectLst/>
        </p:spPr>
        <p:txBody>
          <a:bodyPr/>
          <a:lstStyle/>
          <a:p>
            <a:endParaRPr lang="zh-TW" altLang="en-US"/>
          </a:p>
        </p:txBody>
      </p:sp>
      <p:sp>
        <p:nvSpPr>
          <p:cNvPr id="69" name="Line 16"/>
          <p:cNvSpPr>
            <a:spLocks noChangeShapeType="1"/>
          </p:cNvSpPr>
          <p:nvPr/>
        </p:nvSpPr>
        <p:spPr bwMode="auto">
          <a:xfrm>
            <a:off x="6948488" y="3068638"/>
            <a:ext cx="360362" cy="431800"/>
          </a:xfrm>
          <a:prstGeom prst="line">
            <a:avLst/>
          </a:prstGeom>
          <a:noFill/>
          <a:ln w="9525">
            <a:solidFill>
              <a:schemeClr val="tx1"/>
            </a:solidFill>
            <a:round/>
            <a:headEnd/>
            <a:tailEnd/>
          </a:ln>
          <a:effectLst/>
        </p:spPr>
        <p:txBody>
          <a:bodyPr/>
          <a:lstStyle/>
          <a:p>
            <a:endParaRPr lang="zh-TW" altLang="en-US"/>
          </a:p>
        </p:txBody>
      </p:sp>
      <p:sp>
        <p:nvSpPr>
          <p:cNvPr id="70" name="Line 17"/>
          <p:cNvSpPr>
            <a:spLocks noChangeShapeType="1"/>
          </p:cNvSpPr>
          <p:nvPr/>
        </p:nvSpPr>
        <p:spPr bwMode="auto">
          <a:xfrm flipH="1">
            <a:off x="6948488" y="2276475"/>
            <a:ext cx="431800" cy="431800"/>
          </a:xfrm>
          <a:prstGeom prst="line">
            <a:avLst/>
          </a:prstGeom>
          <a:noFill/>
          <a:ln w="9525">
            <a:solidFill>
              <a:schemeClr val="hlink"/>
            </a:solidFill>
            <a:round/>
            <a:headEnd/>
            <a:tailEnd/>
          </a:ln>
          <a:effectLst/>
        </p:spPr>
        <p:txBody>
          <a:bodyPr/>
          <a:lstStyle/>
          <a:p>
            <a:endParaRPr lang="zh-TW" altLang="en-US"/>
          </a:p>
        </p:txBody>
      </p:sp>
      <p:sp>
        <p:nvSpPr>
          <p:cNvPr id="71" name="Line 18"/>
          <p:cNvSpPr>
            <a:spLocks noChangeShapeType="1"/>
          </p:cNvSpPr>
          <p:nvPr/>
        </p:nvSpPr>
        <p:spPr bwMode="auto">
          <a:xfrm flipH="1">
            <a:off x="6227763" y="3068638"/>
            <a:ext cx="360362" cy="360362"/>
          </a:xfrm>
          <a:prstGeom prst="line">
            <a:avLst/>
          </a:prstGeom>
          <a:noFill/>
          <a:ln w="9525">
            <a:solidFill>
              <a:schemeClr val="tx1"/>
            </a:solidFill>
            <a:round/>
            <a:headEnd/>
            <a:tailEnd/>
          </a:ln>
          <a:effectLst/>
        </p:spPr>
        <p:txBody>
          <a:bodyPr/>
          <a:lstStyle/>
          <a:p>
            <a:endParaRPr lang="zh-TW" altLang="en-US"/>
          </a:p>
        </p:txBody>
      </p:sp>
      <p:sp>
        <p:nvSpPr>
          <p:cNvPr id="72" name="Line 19"/>
          <p:cNvSpPr>
            <a:spLocks noChangeShapeType="1"/>
          </p:cNvSpPr>
          <p:nvPr/>
        </p:nvSpPr>
        <p:spPr bwMode="auto">
          <a:xfrm flipH="1">
            <a:off x="5364163" y="2205038"/>
            <a:ext cx="431800" cy="503237"/>
          </a:xfrm>
          <a:prstGeom prst="line">
            <a:avLst/>
          </a:prstGeom>
          <a:noFill/>
          <a:ln w="9525">
            <a:solidFill>
              <a:schemeClr val="hlink"/>
            </a:solidFill>
            <a:round/>
            <a:headEnd/>
            <a:tailEnd/>
          </a:ln>
          <a:effectLst/>
        </p:spPr>
        <p:txBody>
          <a:bodyPr/>
          <a:lstStyle/>
          <a:p>
            <a:endParaRPr lang="zh-TW" altLang="en-US"/>
          </a:p>
        </p:txBody>
      </p:sp>
      <p:sp>
        <p:nvSpPr>
          <p:cNvPr id="73" name="Line 20"/>
          <p:cNvSpPr>
            <a:spLocks noChangeShapeType="1"/>
          </p:cNvSpPr>
          <p:nvPr/>
        </p:nvSpPr>
        <p:spPr bwMode="auto">
          <a:xfrm flipH="1">
            <a:off x="7812088" y="3068638"/>
            <a:ext cx="504825" cy="431800"/>
          </a:xfrm>
          <a:prstGeom prst="line">
            <a:avLst/>
          </a:prstGeom>
          <a:noFill/>
          <a:ln w="9525">
            <a:solidFill>
              <a:schemeClr val="tx1"/>
            </a:solidFill>
            <a:round/>
            <a:headEnd/>
            <a:tailEnd/>
          </a:ln>
          <a:effectLst/>
        </p:spPr>
        <p:txBody>
          <a:bodyPr/>
          <a:lstStyle/>
          <a:p>
            <a:endParaRPr lang="zh-TW" altLang="en-US"/>
          </a:p>
        </p:txBody>
      </p:sp>
      <p:sp>
        <p:nvSpPr>
          <p:cNvPr id="74" name="Line 21"/>
          <p:cNvSpPr>
            <a:spLocks noChangeShapeType="1"/>
          </p:cNvSpPr>
          <p:nvPr/>
        </p:nvSpPr>
        <p:spPr bwMode="auto">
          <a:xfrm>
            <a:off x="5364163" y="3068638"/>
            <a:ext cx="431800" cy="431800"/>
          </a:xfrm>
          <a:prstGeom prst="line">
            <a:avLst/>
          </a:prstGeom>
          <a:noFill/>
          <a:ln w="9525">
            <a:solidFill>
              <a:schemeClr val="hlink"/>
            </a:solidFill>
            <a:round/>
            <a:headEnd/>
            <a:tailEnd/>
          </a:ln>
          <a:effectLst/>
        </p:spPr>
        <p:txBody>
          <a:bodyPr/>
          <a:lstStyle/>
          <a:p>
            <a:endParaRPr lang="zh-TW" altLang="en-US"/>
          </a:p>
        </p:txBody>
      </p:sp>
      <p:sp>
        <p:nvSpPr>
          <p:cNvPr id="75" name="Line 22"/>
          <p:cNvSpPr>
            <a:spLocks noChangeShapeType="1"/>
          </p:cNvSpPr>
          <p:nvPr/>
        </p:nvSpPr>
        <p:spPr bwMode="auto">
          <a:xfrm>
            <a:off x="7812088" y="2132013"/>
            <a:ext cx="504825" cy="576262"/>
          </a:xfrm>
          <a:prstGeom prst="line">
            <a:avLst/>
          </a:prstGeom>
          <a:noFill/>
          <a:ln w="9525">
            <a:solidFill>
              <a:schemeClr val="hlink"/>
            </a:solidFill>
            <a:round/>
            <a:headEnd/>
            <a:tailEnd/>
          </a:ln>
          <a:effectLst/>
        </p:spPr>
        <p:txBody>
          <a:bodyPr/>
          <a:lstStyle/>
          <a:p>
            <a:endParaRPr lang="zh-TW" altLang="en-US"/>
          </a:p>
        </p:txBody>
      </p:sp>
      <p:sp>
        <p:nvSpPr>
          <p:cNvPr id="76" name="Text Box 23"/>
          <p:cNvSpPr txBox="1">
            <a:spLocks noChangeArrowheads="1"/>
          </p:cNvSpPr>
          <p:nvPr/>
        </p:nvSpPr>
        <p:spPr bwMode="auto">
          <a:xfrm>
            <a:off x="5272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77" name="Text Box 24"/>
          <p:cNvSpPr txBox="1">
            <a:spLocks noChangeArrowheads="1"/>
          </p:cNvSpPr>
          <p:nvPr/>
        </p:nvSpPr>
        <p:spPr bwMode="auto">
          <a:xfrm>
            <a:off x="5580063" y="26003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78" name="Text Box 25"/>
          <p:cNvSpPr txBox="1">
            <a:spLocks noChangeArrowheads="1"/>
          </p:cNvSpPr>
          <p:nvPr/>
        </p:nvSpPr>
        <p:spPr bwMode="auto">
          <a:xfrm>
            <a:off x="5272088" y="314007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79" name="Text Box 26"/>
          <p:cNvSpPr txBox="1">
            <a:spLocks noChangeArrowheads="1"/>
          </p:cNvSpPr>
          <p:nvPr/>
        </p:nvSpPr>
        <p:spPr bwMode="auto">
          <a:xfrm>
            <a:off x="6588125" y="170021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80" name="Text Box 27"/>
          <p:cNvSpPr txBox="1">
            <a:spLocks noChangeArrowheads="1"/>
          </p:cNvSpPr>
          <p:nvPr/>
        </p:nvSpPr>
        <p:spPr bwMode="auto">
          <a:xfrm>
            <a:off x="62277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81" name="Text Box 28"/>
          <p:cNvSpPr txBox="1">
            <a:spLocks noChangeArrowheads="1"/>
          </p:cNvSpPr>
          <p:nvPr/>
        </p:nvSpPr>
        <p:spPr bwMode="auto">
          <a:xfrm>
            <a:off x="68754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82" name="Text Box 29"/>
          <p:cNvSpPr txBox="1">
            <a:spLocks noChangeArrowheads="1"/>
          </p:cNvSpPr>
          <p:nvPr/>
        </p:nvSpPr>
        <p:spPr bwMode="auto">
          <a:xfrm>
            <a:off x="6227763"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83" name="Text Box 30"/>
          <p:cNvSpPr txBox="1">
            <a:spLocks noChangeArrowheads="1"/>
          </p:cNvSpPr>
          <p:nvPr/>
        </p:nvSpPr>
        <p:spPr bwMode="auto">
          <a:xfrm>
            <a:off x="6804025"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84" name="Text Box 31"/>
          <p:cNvSpPr txBox="1">
            <a:spLocks noChangeArrowheads="1"/>
          </p:cNvSpPr>
          <p:nvPr/>
        </p:nvSpPr>
        <p:spPr bwMode="auto">
          <a:xfrm>
            <a:off x="6559550" y="35734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85" name="Text Box 32"/>
          <p:cNvSpPr txBox="1">
            <a:spLocks noChangeArrowheads="1"/>
          </p:cNvSpPr>
          <p:nvPr/>
        </p:nvSpPr>
        <p:spPr bwMode="auto">
          <a:xfrm>
            <a:off x="8066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86" name="Text Box 33"/>
          <p:cNvSpPr txBox="1">
            <a:spLocks noChangeArrowheads="1"/>
          </p:cNvSpPr>
          <p:nvPr/>
        </p:nvSpPr>
        <p:spPr bwMode="auto">
          <a:xfrm>
            <a:off x="7489825" y="26003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87" name="Text Box 34"/>
          <p:cNvSpPr txBox="1">
            <a:spLocks noChangeArrowheads="1"/>
          </p:cNvSpPr>
          <p:nvPr/>
        </p:nvSpPr>
        <p:spPr bwMode="auto">
          <a:xfrm>
            <a:off x="7956550" y="31765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88" name="Oval 35"/>
          <p:cNvSpPr>
            <a:spLocks noChangeArrowheads="1"/>
          </p:cNvSpPr>
          <p:nvPr/>
        </p:nvSpPr>
        <p:spPr bwMode="auto">
          <a:xfrm>
            <a:off x="4859338" y="497998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89" name="Oval 36"/>
          <p:cNvSpPr>
            <a:spLocks noChangeArrowheads="1"/>
          </p:cNvSpPr>
          <p:nvPr/>
        </p:nvSpPr>
        <p:spPr bwMode="auto">
          <a:xfrm>
            <a:off x="5724525" y="418782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90" name="Line 37"/>
          <p:cNvSpPr>
            <a:spLocks noChangeShapeType="1"/>
          </p:cNvSpPr>
          <p:nvPr/>
        </p:nvSpPr>
        <p:spPr bwMode="auto">
          <a:xfrm flipH="1">
            <a:off x="5292725" y="4548188"/>
            <a:ext cx="431800" cy="503237"/>
          </a:xfrm>
          <a:prstGeom prst="line">
            <a:avLst/>
          </a:prstGeom>
          <a:noFill/>
          <a:ln w="9525">
            <a:solidFill>
              <a:schemeClr val="hlink"/>
            </a:solidFill>
            <a:round/>
            <a:headEnd/>
            <a:tailEnd/>
          </a:ln>
          <a:effectLst/>
        </p:spPr>
        <p:txBody>
          <a:bodyPr/>
          <a:lstStyle/>
          <a:p>
            <a:endParaRPr lang="zh-TW" altLang="en-US"/>
          </a:p>
        </p:txBody>
      </p:sp>
      <p:sp>
        <p:nvSpPr>
          <p:cNvPr id="91" name="Text Box 38"/>
          <p:cNvSpPr txBox="1">
            <a:spLocks noChangeArrowheads="1"/>
          </p:cNvSpPr>
          <p:nvPr/>
        </p:nvSpPr>
        <p:spPr bwMode="auto">
          <a:xfrm>
            <a:off x="5200650" y="45100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92" name="Oval 39"/>
          <p:cNvSpPr>
            <a:spLocks noChangeArrowheads="1"/>
          </p:cNvSpPr>
          <p:nvPr/>
        </p:nvSpPr>
        <p:spPr bwMode="auto">
          <a:xfrm>
            <a:off x="7308850" y="414972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93" name="Oval 40"/>
          <p:cNvSpPr>
            <a:spLocks noChangeArrowheads="1"/>
          </p:cNvSpPr>
          <p:nvPr/>
        </p:nvSpPr>
        <p:spPr bwMode="auto">
          <a:xfrm>
            <a:off x="8245475" y="494188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94" name="Line 41"/>
          <p:cNvSpPr>
            <a:spLocks noChangeShapeType="1"/>
          </p:cNvSpPr>
          <p:nvPr/>
        </p:nvSpPr>
        <p:spPr bwMode="auto">
          <a:xfrm>
            <a:off x="7813675" y="4437063"/>
            <a:ext cx="504825" cy="576262"/>
          </a:xfrm>
          <a:prstGeom prst="line">
            <a:avLst/>
          </a:prstGeom>
          <a:noFill/>
          <a:ln w="9525">
            <a:solidFill>
              <a:schemeClr val="hlink"/>
            </a:solidFill>
            <a:round/>
            <a:headEnd/>
            <a:tailEnd/>
          </a:ln>
          <a:effectLst/>
        </p:spPr>
        <p:txBody>
          <a:bodyPr/>
          <a:lstStyle/>
          <a:p>
            <a:endParaRPr lang="zh-TW" altLang="en-US"/>
          </a:p>
        </p:txBody>
      </p:sp>
      <p:sp>
        <p:nvSpPr>
          <p:cNvPr id="95" name="Text Box 42"/>
          <p:cNvSpPr txBox="1">
            <a:spLocks noChangeArrowheads="1"/>
          </p:cNvSpPr>
          <p:nvPr/>
        </p:nvSpPr>
        <p:spPr bwMode="auto">
          <a:xfrm>
            <a:off x="8067675" y="44719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96" name="Oval 43"/>
          <p:cNvSpPr>
            <a:spLocks noChangeArrowheads="1"/>
          </p:cNvSpPr>
          <p:nvPr/>
        </p:nvSpPr>
        <p:spPr bwMode="auto">
          <a:xfrm>
            <a:off x="7308850" y="566261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97" name="Line 44"/>
          <p:cNvSpPr>
            <a:spLocks noChangeShapeType="1"/>
          </p:cNvSpPr>
          <p:nvPr/>
        </p:nvSpPr>
        <p:spPr bwMode="auto">
          <a:xfrm>
            <a:off x="7524750" y="4652963"/>
            <a:ext cx="0" cy="1008062"/>
          </a:xfrm>
          <a:prstGeom prst="line">
            <a:avLst/>
          </a:prstGeom>
          <a:noFill/>
          <a:ln w="9525">
            <a:solidFill>
              <a:schemeClr val="hlink"/>
            </a:solidFill>
            <a:round/>
            <a:headEnd/>
            <a:tailEnd/>
          </a:ln>
          <a:effectLst/>
        </p:spPr>
        <p:txBody>
          <a:bodyPr/>
          <a:lstStyle/>
          <a:p>
            <a:endParaRPr lang="zh-TW" altLang="en-US"/>
          </a:p>
        </p:txBody>
      </p:sp>
      <p:sp>
        <p:nvSpPr>
          <p:cNvPr id="98" name="Text Box 45"/>
          <p:cNvSpPr txBox="1">
            <a:spLocks noChangeArrowheads="1"/>
          </p:cNvSpPr>
          <p:nvPr/>
        </p:nvSpPr>
        <p:spPr bwMode="auto">
          <a:xfrm>
            <a:off x="7489825" y="490537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99" name="Oval 46"/>
          <p:cNvSpPr>
            <a:spLocks noChangeArrowheads="1"/>
          </p:cNvSpPr>
          <p:nvPr/>
        </p:nvSpPr>
        <p:spPr bwMode="auto">
          <a:xfrm>
            <a:off x="5795963" y="5662613"/>
            <a:ext cx="504825" cy="503237"/>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100" name="Line 47"/>
          <p:cNvSpPr>
            <a:spLocks noChangeShapeType="1"/>
          </p:cNvSpPr>
          <p:nvPr/>
        </p:nvSpPr>
        <p:spPr bwMode="auto">
          <a:xfrm>
            <a:off x="5364163" y="5373688"/>
            <a:ext cx="431800" cy="431800"/>
          </a:xfrm>
          <a:prstGeom prst="line">
            <a:avLst/>
          </a:prstGeom>
          <a:noFill/>
          <a:ln w="9525">
            <a:solidFill>
              <a:schemeClr val="hlink"/>
            </a:solidFill>
            <a:round/>
            <a:headEnd/>
            <a:tailEnd/>
          </a:ln>
          <a:effectLst/>
        </p:spPr>
        <p:txBody>
          <a:bodyPr/>
          <a:lstStyle/>
          <a:p>
            <a:endParaRPr lang="zh-TW" altLang="en-US"/>
          </a:p>
        </p:txBody>
      </p:sp>
      <p:sp>
        <p:nvSpPr>
          <p:cNvPr id="101" name="Text Box 48"/>
          <p:cNvSpPr txBox="1">
            <a:spLocks noChangeArrowheads="1"/>
          </p:cNvSpPr>
          <p:nvPr/>
        </p:nvSpPr>
        <p:spPr bwMode="auto">
          <a:xfrm>
            <a:off x="5292725" y="5408613"/>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102" name="Oval 49"/>
          <p:cNvSpPr>
            <a:spLocks noChangeArrowheads="1"/>
          </p:cNvSpPr>
          <p:nvPr/>
        </p:nvSpPr>
        <p:spPr bwMode="auto">
          <a:xfrm>
            <a:off x="6516688" y="4941888"/>
            <a:ext cx="504825" cy="503237"/>
          </a:xfrm>
          <a:prstGeom prst="ellipse">
            <a:avLst/>
          </a:prstGeom>
          <a:noFill/>
          <a:ln w="28575">
            <a:solidFill>
              <a:schemeClr val="hlink"/>
            </a:solidFill>
            <a:round/>
            <a:headEnd/>
            <a:tailEnd/>
          </a:ln>
          <a:effectLst/>
        </p:spPr>
        <p:txBody>
          <a:bodyPr wrap="none" anchor="ctr"/>
          <a:lstStyle/>
          <a:p>
            <a:pPr algn="ctr"/>
            <a:r>
              <a:rPr lang="en-US" altLang="zh-TW" sz="2000"/>
              <a:t>7</a:t>
            </a:r>
          </a:p>
        </p:txBody>
      </p:sp>
      <p:sp>
        <p:nvSpPr>
          <p:cNvPr id="103" name="Line 50"/>
          <p:cNvSpPr>
            <a:spLocks noChangeShapeType="1"/>
          </p:cNvSpPr>
          <p:nvPr/>
        </p:nvSpPr>
        <p:spPr bwMode="auto">
          <a:xfrm flipH="1">
            <a:off x="6948488" y="4581525"/>
            <a:ext cx="431800" cy="431800"/>
          </a:xfrm>
          <a:prstGeom prst="line">
            <a:avLst/>
          </a:prstGeom>
          <a:noFill/>
          <a:ln w="9525">
            <a:solidFill>
              <a:schemeClr val="hlink"/>
            </a:solidFill>
            <a:round/>
            <a:headEnd/>
            <a:tailEnd/>
          </a:ln>
          <a:effectLst/>
        </p:spPr>
        <p:txBody>
          <a:bodyPr/>
          <a:lstStyle/>
          <a:p>
            <a:endParaRPr lang="zh-TW" altLang="en-US"/>
          </a:p>
        </p:txBody>
      </p:sp>
      <p:sp>
        <p:nvSpPr>
          <p:cNvPr id="104" name="Text Box 51"/>
          <p:cNvSpPr txBox="1">
            <a:spLocks noChangeArrowheads="1"/>
          </p:cNvSpPr>
          <p:nvPr/>
        </p:nvSpPr>
        <p:spPr bwMode="auto">
          <a:xfrm>
            <a:off x="6875463" y="440055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105" name="Line 52"/>
          <p:cNvSpPr>
            <a:spLocks noChangeShapeType="1"/>
          </p:cNvSpPr>
          <p:nvPr/>
        </p:nvSpPr>
        <p:spPr bwMode="auto">
          <a:xfrm>
            <a:off x="6227763" y="4365625"/>
            <a:ext cx="1081087" cy="0"/>
          </a:xfrm>
          <a:prstGeom prst="line">
            <a:avLst/>
          </a:prstGeom>
          <a:noFill/>
          <a:ln w="9525">
            <a:solidFill>
              <a:schemeClr val="tx1"/>
            </a:solidFill>
            <a:round/>
            <a:headEnd/>
            <a:tailEnd/>
          </a:ln>
          <a:effectLst/>
        </p:spPr>
        <p:txBody>
          <a:bodyPr/>
          <a:lstStyle/>
          <a:p>
            <a:endParaRPr lang="zh-TW" altLang="en-US"/>
          </a:p>
        </p:txBody>
      </p:sp>
      <p:sp>
        <p:nvSpPr>
          <p:cNvPr id="106" name="Text Box 53"/>
          <p:cNvSpPr txBox="1">
            <a:spLocks noChangeArrowheads="1"/>
          </p:cNvSpPr>
          <p:nvPr/>
        </p:nvSpPr>
        <p:spPr bwMode="auto">
          <a:xfrm>
            <a:off x="6588125" y="40052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107" name="內容版面配置區 2"/>
          <p:cNvSpPr txBox="1">
            <a:spLocks/>
          </p:cNvSpPr>
          <p:nvPr/>
        </p:nvSpPr>
        <p:spPr>
          <a:xfrm>
            <a:off x="609600" y="1752600"/>
            <a:ext cx="4105276" cy="45259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pick the minimum (4, 7) which forms a cycle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pick (2, 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normAutofit/>
          </a:bodyPr>
          <a:lstStyle/>
          <a:p>
            <a:pPr algn="just"/>
            <a:r>
              <a:rPr lang="en-US" altLang="zh-TW" dirty="0" smtClean="0"/>
              <a:t>Kruskal’s Algorithm</a:t>
            </a:r>
          </a:p>
          <a:p>
            <a:pPr lvl="1" algn="just"/>
            <a:r>
              <a:rPr lang="en-US" altLang="zh-TW" dirty="0" smtClean="0">
                <a:solidFill>
                  <a:schemeClr val="accent5">
                    <a:lumMod val="75000"/>
                  </a:schemeClr>
                </a:solidFill>
              </a:rPr>
              <a:t>Sort edge</a:t>
            </a:r>
          </a:p>
          <a:p>
            <a:pPr lvl="1" algn="just"/>
            <a:r>
              <a:rPr lang="en-US" altLang="zh-TW" dirty="0" smtClean="0">
                <a:solidFill>
                  <a:schemeClr val="accent5">
                    <a:lumMod val="75000"/>
                  </a:schemeClr>
                </a:solidFill>
              </a:rPr>
              <a:t>Check cycle ( disjoint set )</a:t>
            </a: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a:t>
            </a:r>
            <a:endParaRPr lang="zh-TW" altLang="en-US" dirty="0"/>
          </a:p>
        </p:txBody>
      </p:sp>
      <p:sp>
        <p:nvSpPr>
          <p:cNvPr id="3" name="內容版面配置區 2"/>
          <p:cNvSpPr>
            <a:spLocks noGrp="1"/>
          </p:cNvSpPr>
          <p:nvPr>
            <p:ph idx="1"/>
          </p:nvPr>
        </p:nvSpPr>
        <p:spPr/>
        <p:txBody>
          <a:bodyPr>
            <a:normAutofit/>
          </a:bodyPr>
          <a:lstStyle/>
          <a:p>
            <a:pPr algn="just"/>
            <a:r>
              <a:rPr lang="en-US" altLang="zh-TW" dirty="0" smtClean="0"/>
              <a:t>ICPC 5015</a:t>
            </a:r>
            <a:endParaRPr lang="en-US" altLang="zh-TW" dirty="0" smtClean="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normAutofit/>
          </a:bodyPr>
          <a:lstStyle/>
          <a:p>
            <a:pPr algn="just"/>
            <a:r>
              <a:rPr lang="en-US" altLang="zh-TW" dirty="0" smtClean="0"/>
              <a:t>Prim’s Algorithm</a:t>
            </a:r>
          </a:p>
          <a:p>
            <a:pPr lvl="1" algn="just"/>
            <a:r>
              <a:rPr lang="en-US" altLang="zh-TW" dirty="0" smtClean="0">
                <a:solidFill>
                  <a:schemeClr val="accent5">
                    <a:lumMod val="75000"/>
                  </a:schemeClr>
                </a:solidFill>
              </a:rPr>
              <a:t>vertex based expansion</a:t>
            </a:r>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Oval 5"/>
          <p:cNvSpPr>
            <a:spLocks noChangeArrowheads="1"/>
          </p:cNvSpPr>
          <p:nvPr/>
        </p:nvSpPr>
        <p:spPr bwMode="auto">
          <a:xfrm>
            <a:off x="7307263" y="2001826"/>
            <a:ext cx="504825" cy="503238"/>
          </a:xfrm>
          <a:prstGeom prst="ellipse">
            <a:avLst/>
          </a:prstGeom>
          <a:noFill/>
          <a:ln w="28575">
            <a:solidFill>
              <a:schemeClr val="tx2"/>
            </a:solidFill>
            <a:round/>
            <a:headEnd/>
            <a:tailEnd/>
          </a:ln>
          <a:effectLst/>
        </p:spPr>
        <p:txBody>
          <a:bodyPr wrap="none" anchor="ctr"/>
          <a:lstStyle/>
          <a:p>
            <a:pPr algn="ctr"/>
            <a:r>
              <a:rPr lang="en-US" altLang="zh-TW" sz="2000"/>
              <a:t>2</a:t>
            </a:r>
          </a:p>
        </p:txBody>
      </p:sp>
      <p:sp>
        <p:nvSpPr>
          <p:cNvPr id="8" name="Oval 6"/>
          <p:cNvSpPr>
            <a:spLocks noChangeArrowheads="1"/>
          </p:cNvSpPr>
          <p:nvPr/>
        </p:nvSpPr>
        <p:spPr bwMode="auto">
          <a:xfrm>
            <a:off x="6516688" y="2793989"/>
            <a:ext cx="504825" cy="503237"/>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9" name="Oval 7"/>
          <p:cNvSpPr>
            <a:spLocks noChangeArrowheads="1"/>
          </p:cNvSpPr>
          <p:nvPr/>
        </p:nvSpPr>
        <p:spPr bwMode="auto">
          <a:xfrm>
            <a:off x="5795963" y="3514714"/>
            <a:ext cx="504825" cy="503237"/>
          </a:xfrm>
          <a:prstGeom prst="ellipse">
            <a:avLst/>
          </a:prstGeom>
          <a:noFill/>
          <a:ln w="28575">
            <a:solidFill>
              <a:schemeClr val="tx2"/>
            </a:solidFill>
            <a:round/>
            <a:headEnd/>
            <a:tailEnd/>
          </a:ln>
          <a:effectLst/>
        </p:spPr>
        <p:txBody>
          <a:bodyPr wrap="none" anchor="ctr"/>
          <a:lstStyle/>
          <a:p>
            <a:pPr algn="ctr"/>
            <a:r>
              <a:rPr lang="en-US" altLang="zh-TW" sz="2000"/>
              <a:t>5</a:t>
            </a:r>
          </a:p>
        </p:txBody>
      </p:sp>
      <p:sp>
        <p:nvSpPr>
          <p:cNvPr id="10" name="Oval 8"/>
          <p:cNvSpPr>
            <a:spLocks noChangeArrowheads="1"/>
          </p:cNvSpPr>
          <p:nvPr/>
        </p:nvSpPr>
        <p:spPr bwMode="auto">
          <a:xfrm>
            <a:off x="7308850" y="3514714"/>
            <a:ext cx="504825" cy="503237"/>
          </a:xfrm>
          <a:prstGeom prst="ellipse">
            <a:avLst/>
          </a:prstGeom>
          <a:noFill/>
          <a:ln w="28575">
            <a:solidFill>
              <a:schemeClr val="tx2"/>
            </a:solidFill>
            <a:round/>
            <a:headEnd/>
            <a:tailEnd/>
          </a:ln>
          <a:effectLst/>
        </p:spPr>
        <p:txBody>
          <a:bodyPr wrap="none" anchor="ctr"/>
          <a:lstStyle/>
          <a:p>
            <a:pPr algn="ctr"/>
            <a:r>
              <a:rPr lang="en-US" altLang="zh-TW" sz="2000"/>
              <a:t>4</a:t>
            </a:r>
          </a:p>
        </p:txBody>
      </p:sp>
      <p:sp>
        <p:nvSpPr>
          <p:cNvPr id="11" name="Oval 9"/>
          <p:cNvSpPr>
            <a:spLocks noChangeArrowheads="1"/>
          </p:cNvSpPr>
          <p:nvPr/>
        </p:nvSpPr>
        <p:spPr bwMode="auto">
          <a:xfrm>
            <a:off x="8243888" y="2793989"/>
            <a:ext cx="504825" cy="503237"/>
          </a:xfrm>
          <a:prstGeom prst="ellipse">
            <a:avLst/>
          </a:prstGeom>
          <a:noFill/>
          <a:ln w="28575">
            <a:solidFill>
              <a:schemeClr val="tx2"/>
            </a:solidFill>
            <a:round/>
            <a:headEnd/>
            <a:tailEnd/>
          </a:ln>
          <a:effectLst/>
        </p:spPr>
        <p:txBody>
          <a:bodyPr wrap="none" anchor="ctr"/>
          <a:lstStyle/>
          <a:p>
            <a:pPr algn="ctr"/>
            <a:r>
              <a:rPr lang="en-US" altLang="zh-TW" sz="2000"/>
              <a:t>3</a:t>
            </a:r>
          </a:p>
        </p:txBody>
      </p:sp>
      <p:sp>
        <p:nvSpPr>
          <p:cNvPr id="12" name="Oval 10"/>
          <p:cNvSpPr>
            <a:spLocks noChangeArrowheads="1"/>
          </p:cNvSpPr>
          <p:nvPr/>
        </p:nvSpPr>
        <p:spPr bwMode="auto">
          <a:xfrm>
            <a:off x="4930775" y="2793989"/>
            <a:ext cx="504825" cy="503237"/>
          </a:xfrm>
          <a:prstGeom prst="ellipse">
            <a:avLst/>
          </a:prstGeom>
          <a:noFill/>
          <a:ln w="28575">
            <a:solidFill>
              <a:schemeClr val="tx2"/>
            </a:solidFill>
            <a:round/>
            <a:headEnd/>
            <a:tailEnd/>
          </a:ln>
          <a:effectLst/>
        </p:spPr>
        <p:txBody>
          <a:bodyPr wrap="none" anchor="ctr"/>
          <a:lstStyle/>
          <a:p>
            <a:pPr algn="ctr"/>
            <a:r>
              <a:rPr lang="en-US" altLang="zh-TW" sz="2000"/>
              <a:t>6</a:t>
            </a:r>
          </a:p>
        </p:txBody>
      </p:sp>
      <p:sp>
        <p:nvSpPr>
          <p:cNvPr id="13" name="Oval 11"/>
          <p:cNvSpPr>
            <a:spLocks noChangeArrowheads="1"/>
          </p:cNvSpPr>
          <p:nvPr/>
        </p:nvSpPr>
        <p:spPr bwMode="auto">
          <a:xfrm>
            <a:off x="5795963" y="2001826"/>
            <a:ext cx="504825" cy="503238"/>
          </a:xfrm>
          <a:prstGeom prst="ellipse">
            <a:avLst/>
          </a:prstGeom>
          <a:noFill/>
          <a:ln w="28575">
            <a:solidFill>
              <a:schemeClr val="tx2"/>
            </a:solidFill>
            <a:round/>
            <a:headEnd/>
            <a:tailEnd/>
          </a:ln>
          <a:effectLst/>
        </p:spPr>
        <p:txBody>
          <a:bodyPr wrap="none" anchor="ctr"/>
          <a:lstStyle/>
          <a:p>
            <a:pPr algn="ctr"/>
            <a:r>
              <a:rPr lang="en-US" altLang="zh-TW" sz="2000"/>
              <a:t>1</a:t>
            </a:r>
          </a:p>
        </p:txBody>
      </p:sp>
      <p:sp>
        <p:nvSpPr>
          <p:cNvPr id="14" name="Line 12"/>
          <p:cNvSpPr>
            <a:spLocks noChangeShapeType="1"/>
          </p:cNvSpPr>
          <p:nvPr/>
        </p:nvSpPr>
        <p:spPr bwMode="auto">
          <a:xfrm>
            <a:off x="6011863" y="2505064"/>
            <a:ext cx="0" cy="1008062"/>
          </a:xfrm>
          <a:prstGeom prst="line">
            <a:avLst/>
          </a:prstGeom>
          <a:noFill/>
          <a:ln w="9525">
            <a:solidFill>
              <a:schemeClr val="tx1"/>
            </a:solidFill>
            <a:round/>
            <a:headEnd/>
            <a:tailEnd/>
          </a:ln>
          <a:effectLst/>
        </p:spPr>
        <p:txBody>
          <a:bodyPr/>
          <a:lstStyle/>
          <a:p>
            <a:endParaRPr lang="zh-TW" altLang="en-US"/>
          </a:p>
        </p:txBody>
      </p:sp>
      <p:sp>
        <p:nvSpPr>
          <p:cNvPr id="15" name="Line 14"/>
          <p:cNvSpPr>
            <a:spLocks noChangeShapeType="1"/>
          </p:cNvSpPr>
          <p:nvPr/>
        </p:nvSpPr>
        <p:spPr bwMode="auto">
          <a:xfrm>
            <a:off x="6300788" y="3802051"/>
            <a:ext cx="1008062" cy="0"/>
          </a:xfrm>
          <a:prstGeom prst="line">
            <a:avLst/>
          </a:prstGeom>
          <a:noFill/>
          <a:ln w="9525">
            <a:solidFill>
              <a:schemeClr val="tx1"/>
            </a:solidFill>
            <a:round/>
            <a:headEnd/>
            <a:tailEnd/>
          </a:ln>
          <a:effectLst/>
        </p:spPr>
        <p:txBody>
          <a:bodyPr/>
          <a:lstStyle/>
          <a:p>
            <a:endParaRPr lang="zh-TW" altLang="en-US"/>
          </a:p>
        </p:txBody>
      </p:sp>
      <p:sp>
        <p:nvSpPr>
          <p:cNvPr id="16" name="Line 15"/>
          <p:cNvSpPr>
            <a:spLocks noChangeShapeType="1"/>
          </p:cNvSpPr>
          <p:nvPr/>
        </p:nvSpPr>
        <p:spPr bwMode="auto">
          <a:xfrm>
            <a:off x="7524750" y="2505064"/>
            <a:ext cx="0" cy="1008062"/>
          </a:xfrm>
          <a:prstGeom prst="line">
            <a:avLst/>
          </a:prstGeom>
          <a:noFill/>
          <a:ln w="9525">
            <a:solidFill>
              <a:schemeClr val="tx1"/>
            </a:solidFill>
            <a:round/>
            <a:headEnd/>
            <a:tailEnd/>
          </a:ln>
          <a:effectLst/>
        </p:spPr>
        <p:txBody>
          <a:bodyPr/>
          <a:lstStyle/>
          <a:p>
            <a:endParaRPr lang="zh-TW" altLang="en-US"/>
          </a:p>
        </p:txBody>
      </p:sp>
      <p:sp>
        <p:nvSpPr>
          <p:cNvPr id="17" name="Line 16"/>
          <p:cNvSpPr>
            <a:spLocks noChangeShapeType="1"/>
          </p:cNvSpPr>
          <p:nvPr/>
        </p:nvSpPr>
        <p:spPr bwMode="auto">
          <a:xfrm>
            <a:off x="6300788" y="2217726"/>
            <a:ext cx="1008062" cy="0"/>
          </a:xfrm>
          <a:prstGeom prst="line">
            <a:avLst/>
          </a:prstGeom>
          <a:noFill/>
          <a:ln w="9525">
            <a:solidFill>
              <a:schemeClr val="tx1"/>
            </a:solidFill>
            <a:round/>
            <a:headEnd/>
            <a:tailEnd/>
          </a:ln>
          <a:effectLst/>
        </p:spPr>
        <p:txBody>
          <a:bodyPr/>
          <a:lstStyle/>
          <a:p>
            <a:endParaRPr lang="zh-TW" altLang="en-US"/>
          </a:p>
        </p:txBody>
      </p:sp>
      <p:sp>
        <p:nvSpPr>
          <p:cNvPr id="18" name="Line 17"/>
          <p:cNvSpPr>
            <a:spLocks noChangeShapeType="1"/>
          </p:cNvSpPr>
          <p:nvPr/>
        </p:nvSpPr>
        <p:spPr bwMode="auto">
          <a:xfrm>
            <a:off x="6227763" y="2433626"/>
            <a:ext cx="360362" cy="431800"/>
          </a:xfrm>
          <a:prstGeom prst="line">
            <a:avLst/>
          </a:prstGeom>
          <a:noFill/>
          <a:ln w="9525">
            <a:solidFill>
              <a:schemeClr val="tx1"/>
            </a:solidFill>
            <a:round/>
            <a:headEnd/>
            <a:tailEnd/>
          </a:ln>
          <a:effectLst/>
        </p:spPr>
        <p:txBody>
          <a:bodyPr/>
          <a:lstStyle/>
          <a:p>
            <a:endParaRPr lang="zh-TW" altLang="en-US"/>
          </a:p>
        </p:txBody>
      </p:sp>
      <p:sp>
        <p:nvSpPr>
          <p:cNvPr id="19" name="Line 18"/>
          <p:cNvSpPr>
            <a:spLocks noChangeShapeType="1"/>
          </p:cNvSpPr>
          <p:nvPr/>
        </p:nvSpPr>
        <p:spPr bwMode="auto">
          <a:xfrm>
            <a:off x="6948488" y="3225789"/>
            <a:ext cx="360362" cy="431800"/>
          </a:xfrm>
          <a:prstGeom prst="line">
            <a:avLst/>
          </a:prstGeom>
          <a:noFill/>
          <a:ln w="9525">
            <a:solidFill>
              <a:schemeClr val="tx1"/>
            </a:solidFill>
            <a:round/>
            <a:headEnd/>
            <a:tailEnd/>
          </a:ln>
          <a:effectLst/>
        </p:spPr>
        <p:txBody>
          <a:bodyPr/>
          <a:lstStyle/>
          <a:p>
            <a:endParaRPr lang="zh-TW" altLang="en-US"/>
          </a:p>
        </p:txBody>
      </p:sp>
      <p:sp>
        <p:nvSpPr>
          <p:cNvPr id="20" name="Line 19"/>
          <p:cNvSpPr>
            <a:spLocks noChangeShapeType="1"/>
          </p:cNvSpPr>
          <p:nvPr/>
        </p:nvSpPr>
        <p:spPr bwMode="auto">
          <a:xfrm flipH="1">
            <a:off x="6948488" y="2433626"/>
            <a:ext cx="431800" cy="431800"/>
          </a:xfrm>
          <a:prstGeom prst="line">
            <a:avLst/>
          </a:prstGeom>
          <a:noFill/>
          <a:ln w="9525">
            <a:solidFill>
              <a:schemeClr val="tx1"/>
            </a:solidFill>
            <a:round/>
            <a:headEnd/>
            <a:tailEnd/>
          </a:ln>
          <a:effectLst/>
        </p:spPr>
        <p:txBody>
          <a:bodyPr/>
          <a:lstStyle/>
          <a:p>
            <a:endParaRPr lang="zh-TW" altLang="en-US"/>
          </a:p>
        </p:txBody>
      </p:sp>
      <p:sp>
        <p:nvSpPr>
          <p:cNvPr id="21" name="Line 20"/>
          <p:cNvSpPr>
            <a:spLocks noChangeShapeType="1"/>
          </p:cNvSpPr>
          <p:nvPr/>
        </p:nvSpPr>
        <p:spPr bwMode="auto">
          <a:xfrm flipH="1">
            <a:off x="6227763" y="3225789"/>
            <a:ext cx="360362" cy="360362"/>
          </a:xfrm>
          <a:prstGeom prst="line">
            <a:avLst/>
          </a:prstGeom>
          <a:noFill/>
          <a:ln w="9525">
            <a:solidFill>
              <a:schemeClr val="tx1"/>
            </a:solidFill>
            <a:round/>
            <a:headEnd/>
            <a:tailEnd/>
          </a:ln>
          <a:effectLst/>
        </p:spPr>
        <p:txBody>
          <a:bodyPr/>
          <a:lstStyle/>
          <a:p>
            <a:endParaRPr lang="zh-TW" altLang="en-US"/>
          </a:p>
        </p:txBody>
      </p:sp>
      <p:sp>
        <p:nvSpPr>
          <p:cNvPr id="22" name="Line 21"/>
          <p:cNvSpPr>
            <a:spLocks noChangeShapeType="1"/>
          </p:cNvSpPr>
          <p:nvPr/>
        </p:nvSpPr>
        <p:spPr bwMode="auto">
          <a:xfrm flipH="1">
            <a:off x="5364163" y="2362189"/>
            <a:ext cx="431800" cy="503237"/>
          </a:xfrm>
          <a:prstGeom prst="line">
            <a:avLst/>
          </a:prstGeom>
          <a:noFill/>
          <a:ln w="9525">
            <a:solidFill>
              <a:schemeClr val="tx1"/>
            </a:solidFill>
            <a:round/>
            <a:headEnd/>
            <a:tailEnd/>
          </a:ln>
          <a:effectLst/>
        </p:spPr>
        <p:txBody>
          <a:bodyPr/>
          <a:lstStyle/>
          <a:p>
            <a:endParaRPr lang="zh-TW" altLang="en-US"/>
          </a:p>
        </p:txBody>
      </p:sp>
      <p:sp>
        <p:nvSpPr>
          <p:cNvPr id="23" name="Line 22"/>
          <p:cNvSpPr>
            <a:spLocks noChangeShapeType="1"/>
          </p:cNvSpPr>
          <p:nvPr/>
        </p:nvSpPr>
        <p:spPr bwMode="auto">
          <a:xfrm flipH="1">
            <a:off x="7812088" y="3225789"/>
            <a:ext cx="504825" cy="431800"/>
          </a:xfrm>
          <a:prstGeom prst="line">
            <a:avLst/>
          </a:prstGeom>
          <a:noFill/>
          <a:ln w="9525">
            <a:solidFill>
              <a:schemeClr val="tx1"/>
            </a:solidFill>
            <a:round/>
            <a:headEnd/>
            <a:tailEnd/>
          </a:ln>
          <a:effectLst/>
        </p:spPr>
        <p:txBody>
          <a:bodyPr/>
          <a:lstStyle/>
          <a:p>
            <a:endParaRPr lang="zh-TW" altLang="en-US"/>
          </a:p>
        </p:txBody>
      </p:sp>
      <p:sp>
        <p:nvSpPr>
          <p:cNvPr id="24" name="Line 23"/>
          <p:cNvSpPr>
            <a:spLocks noChangeShapeType="1"/>
          </p:cNvSpPr>
          <p:nvPr/>
        </p:nvSpPr>
        <p:spPr bwMode="auto">
          <a:xfrm>
            <a:off x="5364163" y="3225789"/>
            <a:ext cx="431800" cy="431800"/>
          </a:xfrm>
          <a:prstGeom prst="line">
            <a:avLst/>
          </a:prstGeom>
          <a:noFill/>
          <a:ln w="9525">
            <a:solidFill>
              <a:schemeClr val="tx1"/>
            </a:solidFill>
            <a:round/>
            <a:headEnd/>
            <a:tailEnd/>
          </a:ln>
          <a:effectLst/>
        </p:spPr>
        <p:txBody>
          <a:bodyPr/>
          <a:lstStyle/>
          <a:p>
            <a:endParaRPr lang="zh-TW" altLang="en-US"/>
          </a:p>
        </p:txBody>
      </p:sp>
      <p:sp>
        <p:nvSpPr>
          <p:cNvPr id="25" name="Line 24"/>
          <p:cNvSpPr>
            <a:spLocks noChangeShapeType="1"/>
          </p:cNvSpPr>
          <p:nvPr/>
        </p:nvSpPr>
        <p:spPr bwMode="auto">
          <a:xfrm>
            <a:off x="7812088" y="2289164"/>
            <a:ext cx="504825" cy="576262"/>
          </a:xfrm>
          <a:prstGeom prst="line">
            <a:avLst/>
          </a:prstGeom>
          <a:noFill/>
          <a:ln w="9525">
            <a:solidFill>
              <a:schemeClr val="tx1"/>
            </a:solidFill>
            <a:round/>
            <a:headEnd/>
            <a:tailEnd/>
          </a:ln>
          <a:effectLst/>
        </p:spPr>
        <p:txBody>
          <a:bodyPr/>
          <a:lstStyle/>
          <a:p>
            <a:endParaRPr lang="zh-TW" altLang="en-US"/>
          </a:p>
        </p:txBody>
      </p:sp>
      <p:sp>
        <p:nvSpPr>
          <p:cNvPr id="26" name="Text Box 25"/>
          <p:cNvSpPr txBox="1">
            <a:spLocks noChangeArrowheads="1"/>
          </p:cNvSpPr>
          <p:nvPr/>
        </p:nvSpPr>
        <p:spPr bwMode="auto">
          <a:xfrm>
            <a:off x="5272088" y="2324089"/>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7" name="Text Box 26"/>
          <p:cNvSpPr txBox="1">
            <a:spLocks noChangeArrowheads="1"/>
          </p:cNvSpPr>
          <p:nvPr/>
        </p:nvSpPr>
        <p:spPr bwMode="auto">
          <a:xfrm>
            <a:off x="5580063" y="2757476"/>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8" name="Text Box 27"/>
          <p:cNvSpPr txBox="1">
            <a:spLocks noChangeArrowheads="1"/>
          </p:cNvSpPr>
          <p:nvPr/>
        </p:nvSpPr>
        <p:spPr bwMode="auto">
          <a:xfrm>
            <a:off x="5272088" y="3297226"/>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29" name="Text Box 28"/>
          <p:cNvSpPr txBox="1">
            <a:spLocks noChangeArrowheads="1"/>
          </p:cNvSpPr>
          <p:nvPr/>
        </p:nvSpPr>
        <p:spPr bwMode="auto">
          <a:xfrm>
            <a:off x="6588125" y="1857364"/>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30" name="Text Box 29"/>
          <p:cNvSpPr txBox="1">
            <a:spLocks noChangeArrowheads="1"/>
          </p:cNvSpPr>
          <p:nvPr/>
        </p:nvSpPr>
        <p:spPr bwMode="auto">
          <a:xfrm>
            <a:off x="6227763" y="2252651"/>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1" name="Text Box 30"/>
          <p:cNvSpPr txBox="1">
            <a:spLocks noChangeArrowheads="1"/>
          </p:cNvSpPr>
          <p:nvPr/>
        </p:nvSpPr>
        <p:spPr bwMode="auto">
          <a:xfrm>
            <a:off x="6875463" y="2252651"/>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2" name="Text Box 31"/>
          <p:cNvSpPr txBox="1">
            <a:spLocks noChangeArrowheads="1"/>
          </p:cNvSpPr>
          <p:nvPr/>
        </p:nvSpPr>
        <p:spPr bwMode="auto">
          <a:xfrm>
            <a:off x="6227763" y="3370251"/>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3" name="Text Box 32"/>
          <p:cNvSpPr txBox="1">
            <a:spLocks noChangeArrowheads="1"/>
          </p:cNvSpPr>
          <p:nvPr/>
        </p:nvSpPr>
        <p:spPr bwMode="auto">
          <a:xfrm>
            <a:off x="6804025" y="3370251"/>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4" name="Text Box 33"/>
          <p:cNvSpPr txBox="1">
            <a:spLocks noChangeArrowheads="1"/>
          </p:cNvSpPr>
          <p:nvPr/>
        </p:nvSpPr>
        <p:spPr bwMode="auto">
          <a:xfrm>
            <a:off x="6559550" y="3730614"/>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5" name="Text Box 34"/>
          <p:cNvSpPr txBox="1">
            <a:spLocks noChangeArrowheads="1"/>
          </p:cNvSpPr>
          <p:nvPr/>
        </p:nvSpPr>
        <p:spPr bwMode="auto">
          <a:xfrm>
            <a:off x="8066088" y="2324089"/>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6" name="Text Box 35"/>
          <p:cNvSpPr txBox="1">
            <a:spLocks noChangeArrowheads="1"/>
          </p:cNvSpPr>
          <p:nvPr/>
        </p:nvSpPr>
        <p:spPr bwMode="auto">
          <a:xfrm>
            <a:off x="7489825" y="2757476"/>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7" name="Text Box 36"/>
          <p:cNvSpPr txBox="1">
            <a:spLocks noChangeArrowheads="1"/>
          </p:cNvSpPr>
          <p:nvPr/>
        </p:nvSpPr>
        <p:spPr bwMode="auto">
          <a:xfrm>
            <a:off x="7956550" y="3333739"/>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8" name="Rectangle 37"/>
          <p:cNvSpPr txBox="1">
            <a:spLocks noChangeArrowheads="1"/>
          </p:cNvSpPr>
          <p:nvPr/>
        </p:nvSpPr>
        <p:spPr>
          <a:xfrm>
            <a:off x="250825" y="1700213"/>
            <a:ext cx="4537075" cy="46815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若以</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Prim's algorithm</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來找最小成本擴展樹，其過程如下：</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 {1, 2, 3, 4, 5, 6, 7}</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={1}</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從</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V-U = {2, 3, 4, 5, 6, 7}</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中找一頂點，與</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 {1}</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頂點能形成最小成本的邊；發現是頂點</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6</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，然後加此頂點於</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中，</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 {1, 6}</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endParaRPr kumimoji="0" lang="zh-TW" altLang="en-US" b="0" i="0" u="none" strike="noStrike" kern="1200" cap="none" spc="0" normalizeH="0" baseline="0" noProof="0" dirty="0">
              <a:ln>
                <a:noFill/>
              </a:ln>
              <a:solidFill>
                <a:schemeClr val="tx1"/>
              </a:solidFill>
              <a:effectLst/>
              <a:uLnTx/>
              <a:uFillTx/>
              <a:latin typeface="+mj-ea"/>
              <a:ea typeface="+mj-ea"/>
              <a:cs typeface="+mn-cs"/>
            </a:endParaRPr>
          </a:p>
        </p:txBody>
      </p:sp>
      <p:sp>
        <p:nvSpPr>
          <p:cNvPr id="39" name="Oval 38"/>
          <p:cNvSpPr>
            <a:spLocks noChangeArrowheads="1"/>
          </p:cNvSpPr>
          <p:nvPr/>
        </p:nvSpPr>
        <p:spPr bwMode="auto">
          <a:xfrm>
            <a:off x="4859338" y="5137139"/>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40" name="Oval 39"/>
          <p:cNvSpPr>
            <a:spLocks noChangeArrowheads="1"/>
          </p:cNvSpPr>
          <p:nvPr/>
        </p:nvSpPr>
        <p:spPr bwMode="auto">
          <a:xfrm>
            <a:off x="5724525" y="4344976"/>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1" name="Line 40"/>
          <p:cNvSpPr>
            <a:spLocks noChangeShapeType="1"/>
          </p:cNvSpPr>
          <p:nvPr/>
        </p:nvSpPr>
        <p:spPr bwMode="auto">
          <a:xfrm flipH="1">
            <a:off x="5292725" y="4705339"/>
            <a:ext cx="431800" cy="503237"/>
          </a:xfrm>
          <a:prstGeom prst="line">
            <a:avLst/>
          </a:prstGeom>
          <a:noFill/>
          <a:ln w="9525">
            <a:solidFill>
              <a:schemeClr val="hlink"/>
            </a:solidFill>
            <a:round/>
            <a:headEnd/>
            <a:tailEnd/>
          </a:ln>
          <a:effectLst/>
        </p:spPr>
        <p:txBody>
          <a:bodyPr/>
          <a:lstStyle/>
          <a:p>
            <a:endParaRPr lang="zh-TW" altLang="en-US"/>
          </a:p>
        </p:txBody>
      </p:sp>
      <p:sp>
        <p:nvSpPr>
          <p:cNvPr id="42" name="Text Box 41"/>
          <p:cNvSpPr txBox="1">
            <a:spLocks noChangeArrowheads="1"/>
          </p:cNvSpPr>
          <p:nvPr/>
        </p:nvSpPr>
        <p:spPr bwMode="auto">
          <a:xfrm>
            <a:off x="5200650" y="4667239"/>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Rectangle 3"/>
          <p:cNvSpPr txBox="1">
            <a:spLocks noChangeArrowheads="1"/>
          </p:cNvSpPr>
          <p:nvPr/>
        </p:nvSpPr>
        <p:spPr>
          <a:xfrm>
            <a:off x="900113" y="1700213"/>
            <a:ext cx="3887787" cy="44656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此時</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V-U = {2, 3, 4, 5, 7}</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，從這些頂點找一頂點，與</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 {1, 6}</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頂點能形成最小成本的邊，答案是頂點</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5</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，因為其成本或距離為</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9</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；加此頂點於</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中，</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 {1, 5, 6}</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V-U = {2, 3, 4, 7}</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endParaRPr kumimoji="0" lang="zh-TW" altLang="en-US" b="0" i="0" u="none" strike="noStrike" kern="1200" cap="none" spc="0" normalizeH="0" baseline="0" noProof="0" dirty="0">
              <a:ln>
                <a:noFill/>
              </a:ln>
              <a:solidFill>
                <a:schemeClr val="tx1"/>
              </a:solidFill>
              <a:effectLst/>
              <a:uLnTx/>
              <a:uFillTx/>
              <a:latin typeface="+mj-ea"/>
              <a:ea typeface="+mj-ea"/>
              <a:cs typeface="+mn-cs"/>
            </a:endParaRPr>
          </a:p>
        </p:txBody>
      </p:sp>
      <p:sp>
        <p:nvSpPr>
          <p:cNvPr id="8" name="Oval 4"/>
          <p:cNvSpPr>
            <a:spLocks noChangeArrowheads="1"/>
          </p:cNvSpPr>
          <p:nvPr/>
        </p:nvSpPr>
        <p:spPr bwMode="auto">
          <a:xfrm>
            <a:off x="7307263" y="1989138"/>
            <a:ext cx="504825" cy="503237"/>
          </a:xfrm>
          <a:prstGeom prst="ellipse">
            <a:avLst/>
          </a:prstGeom>
          <a:noFill/>
          <a:ln w="28575">
            <a:solidFill>
              <a:schemeClr val="tx2"/>
            </a:solidFill>
            <a:round/>
            <a:headEnd/>
            <a:tailEnd/>
          </a:ln>
          <a:effectLst/>
        </p:spPr>
        <p:txBody>
          <a:bodyPr wrap="none" anchor="ctr"/>
          <a:lstStyle/>
          <a:p>
            <a:pPr algn="ctr"/>
            <a:r>
              <a:rPr lang="en-US" altLang="zh-TW" sz="2000"/>
              <a:t>2</a:t>
            </a:r>
          </a:p>
        </p:txBody>
      </p:sp>
      <p:sp>
        <p:nvSpPr>
          <p:cNvPr id="9" name="Oval 5"/>
          <p:cNvSpPr>
            <a:spLocks noChangeArrowheads="1"/>
          </p:cNvSpPr>
          <p:nvPr/>
        </p:nvSpPr>
        <p:spPr bwMode="auto">
          <a:xfrm>
            <a:off x="6516688" y="2781300"/>
            <a:ext cx="504825" cy="503238"/>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10" name="Oval 6"/>
          <p:cNvSpPr>
            <a:spLocks noChangeArrowheads="1"/>
          </p:cNvSpPr>
          <p:nvPr/>
        </p:nvSpPr>
        <p:spPr bwMode="auto">
          <a:xfrm>
            <a:off x="5795963" y="3502025"/>
            <a:ext cx="504825" cy="503238"/>
          </a:xfrm>
          <a:prstGeom prst="ellipse">
            <a:avLst/>
          </a:prstGeom>
          <a:noFill/>
          <a:ln w="28575">
            <a:solidFill>
              <a:schemeClr val="tx2"/>
            </a:solidFill>
            <a:round/>
            <a:headEnd/>
            <a:tailEnd/>
          </a:ln>
          <a:effectLst/>
        </p:spPr>
        <p:txBody>
          <a:bodyPr wrap="none" anchor="ctr"/>
          <a:lstStyle/>
          <a:p>
            <a:pPr algn="ctr"/>
            <a:r>
              <a:rPr lang="en-US" altLang="zh-TW" sz="2000"/>
              <a:t>5</a:t>
            </a:r>
          </a:p>
        </p:txBody>
      </p:sp>
      <p:sp>
        <p:nvSpPr>
          <p:cNvPr id="11" name="Oval 7"/>
          <p:cNvSpPr>
            <a:spLocks noChangeArrowheads="1"/>
          </p:cNvSpPr>
          <p:nvPr/>
        </p:nvSpPr>
        <p:spPr bwMode="auto">
          <a:xfrm>
            <a:off x="7308850" y="3502025"/>
            <a:ext cx="504825" cy="503238"/>
          </a:xfrm>
          <a:prstGeom prst="ellipse">
            <a:avLst/>
          </a:prstGeom>
          <a:noFill/>
          <a:ln w="28575">
            <a:solidFill>
              <a:schemeClr val="tx2"/>
            </a:solidFill>
            <a:round/>
            <a:headEnd/>
            <a:tailEnd/>
          </a:ln>
          <a:effectLst/>
        </p:spPr>
        <p:txBody>
          <a:bodyPr wrap="none" anchor="ctr"/>
          <a:lstStyle/>
          <a:p>
            <a:pPr algn="ctr"/>
            <a:r>
              <a:rPr lang="en-US" altLang="zh-TW" sz="2000"/>
              <a:t>4</a:t>
            </a:r>
          </a:p>
        </p:txBody>
      </p:sp>
      <p:sp>
        <p:nvSpPr>
          <p:cNvPr id="12" name="Oval 8"/>
          <p:cNvSpPr>
            <a:spLocks noChangeArrowheads="1"/>
          </p:cNvSpPr>
          <p:nvPr/>
        </p:nvSpPr>
        <p:spPr bwMode="auto">
          <a:xfrm>
            <a:off x="8243888" y="2781300"/>
            <a:ext cx="504825" cy="503238"/>
          </a:xfrm>
          <a:prstGeom prst="ellipse">
            <a:avLst/>
          </a:prstGeom>
          <a:noFill/>
          <a:ln w="28575">
            <a:solidFill>
              <a:schemeClr val="tx2"/>
            </a:solidFill>
            <a:round/>
            <a:headEnd/>
            <a:tailEnd/>
          </a:ln>
          <a:effectLst/>
        </p:spPr>
        <p:txBody>
          <a:bodyPr wrap="none" anchor="ctr"/>
          <a:lstStyle/>
          <a:p>
            <a:pPr algn="ctr"/>
            <a:r>
              <a:rPr lang="en-US" altLang="zh-TW" sz="2000"/>
              <a:t>3</a:t>
            </a:r>
          </a:p>
        </p:txBody>
      </p:sp>
      <p:sp>
        <p:nvSpPr>
          <p:cNvPr id="13" name="Oval 9"/>
          <p:cNvSpPr>
            <a:spLocks noChangeArrowheads="1"/>
          </p:cNvSpPr>
          <p:nvPr/>
        </p:nvSpPr>
        <p:spPr bwMode="auto">
          <a:xfrm>
            <a:off x="4930775" y="2781300"/>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4" name="Oval 10"/>
          <p:cNvSpPr>
            <a:spLocks noChangeArrowheads="1"/>
          </p:cNvSpPr>
          <p:nvPr/>
        </p:nvSpPr>
        <p:spPr bwMode="auto">
          <a:xfrm>
            <a:off x="5795963" y="1989138"/>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5" name="Line 11"/>
          <p:cNvSpPr>
            <a:spLocks noChangeShapeType="1"/>
          </p:cNvSpPr>
          <p:nvPr/>
        </p:nvSpPr>
        <p:spPr bwMode="auto">
          <a:xfrm>
            <a:off x="6011863" y="2492375"/>
            <a:ext cx="0" cy="1008063"/>
          </a:xfrm>
          <a:prstGeom prst="line">
            <a:avLst/>
          </a:prstGeom>
          <a:noFill/>
          <a:ln w="9525">
            <a:solidFill>
              <a:schemeClr val="tx1"/>
            </a:solidFill>
            <a:round/>
            <a:headEnd/>
            <a:tailEnd/>
          </a:ln>
          <a:effectLst/>
        </p:spPr>
        <p:txBody>
          <a:bodyPr/>
          <a:lstStyle/>
          <a:p>
            <a:endParaRPr lang="zh-TW" altLang="en-US"/>
          </a:p>
        </p:txBody>
      </p:sp>
      <p:sp>
        <p:nvSpPr>
          <p:cNvPr id="16" name="Line 12"/>
          <p:cNvSpPr>
            <a:spLocks noChangeShapeType="1"/>
          </p:cNvSpPr>
          <p:nvPr/>
        </p:nvSpPr>
        <p:spPr bwMode="auto">
          <a:xfrm>
            <a:off x="6300788" y="3789363"/>
            <a:ext cx="1008062" cy="0"/>
          </a:xfrm>
          <a:prstGeom prst="line">
            <a:avLst/>
          </a:prstGeom>
          <a:noFill/>
          <a:ln w="9525">
            <a:solidFill>
              <a:schemeClr val="tx1"/>
            </a:solidFill>
            <a:round/>
            <a:headEnd/>
            <a:tailEnd/>
          </a:ln>
          <a:effectLst/>
        </p:spPr>
        <p:txBody>
          <a:bodyPr/>
          <a:lstStyle/>
          <a:p>
            <a:endParaRPr lang="zh-TW" altLang="en-US"/>
          </a:p>
        </p:txBody>
      </p:sp>
      <p:sp>
        <p:nvSpPr>
          <p:cNvPr id="17" name="Line 13"/>
          <p:cNvSpPr>
            <a:spLocks noChangeShapeType="1"/>
          </p:cNvSpPr>
          <p:nvPr/>
        </p:nvSpPr>
        <p:spPr bwMode="auto">
          <a:xfrm>
            <a:off x="7524750" y="2492375"/>
            <a:ext cx="0" cy="1008063"/>
          </a:xfrm>
          <a:prstGeom prst="line">
            <a:avLst/>
          </a:prstGeom>
          <a:noFill/>
          <a:ln w="9525">
            <a:solidFill>
              <a:schemeClr val="tx1"/>
            </a:solidFill>
            <a:round/>
            <a:headEnd/>
            <a:tailEnd/>
          </a:ln>
          <a:effectLst/>
        </p:spPr>
        <p:txBody>
          <a:bodyPr/>
          <a:lstStyle/>
          <a:p>
            <a:endParaRPr lang="zh-TW" altLang="en-US"/>
          </a:p>
        </p:txBody>
      </p:sp>
      <p:sp>
        <p:nvSpPr>
          <p:cNvPr id="18" name="Line 14"/>
          <p:cNvSpPr>
            <a:spLocks noChangeShapeType="1"/>
          </p:cNvSpPr>
          <p:nvPr/>
        </p:nvSpPr>
        <p:spPr bwMode="auto">
          <a:xfrm>
            <a:off x="6300788" y="2205038"/>
            <a:ext cx="1008062" cy="0"/>
          </a:xfrm>
          <a:prstGeom prst="line">
            <a:avLst/>
          </a:prstGeom>
          <a:noFill/>
          <a:ln w="9525">
            <a:solidFill>
              <a:schemeClr val="tx1"/>
            </a:solidFill>
            <a:round/>
            <a:headEnd/>
            <a:tailEnd/>
          </a:ln>
          <a:effectLst/>
        </p:spPr>
        <p:txBody>
          <a:bodyPr/>
          <a:lstStyle/>
          <a:p>
            <a:endParaRPr lang="zh-TW" altLang="en-US"/>
          </a:p>
        </p:txBody>
      </p:sp>
      <p:sp>
        <p:nvSpPr>
          <p:cNvPr id="19" name="Line 15"/>
          <p:cNvSpPr>
            <a:spLocks noChangeShapeType="1"/>
          </p:cNvSpPr>
          <p:nvPr/>
        </p:nvSpPr>
        <p:spPr bwMode="auto">
          <a:xfrm>
            <a:off x="6227763" y="2420938"/>
            <a:ext cx="360362" cy="431800"/>
          </a:xfrm>
          <a:prstGeom prst="line">
            <a:avLst/>
          </a:prstGeom>
          <a:noFill/>
          <a:ln w="9525">
            <a:solidFill>
              <a:schemeClr val="tx1"/>
            </a:solidFill>
            <a:round/>
            <a:headEnd/>
            <a:tailEnd/>
          </a:ln>
          <a:effectLst/>
        </p:spPr>
        <p:txBody>
          <a:bodyPr/>
          <a:lstStyle/>
          <a:p>
            <a:endParaRPr lang="zh-TW" altLang="en-US"/>
          </a:p>
        </p:txBody>
      </p:sp>
      <p:sp>
        <p:nvSpPr>
          <p:cNvPr id="20" name="Line 16"/>
          <p:cNvSpPr>
            <a:spLocks noChangeShapeType="1"/>
          </p:cNvSpPr>
          <p:nvPr/>
        </p:nvSpPr>
        <p:spPr bwMode="auto">
          <a:xfrm>
            <a:off x="6948488" y="3213100"/>
            <a:ext cx="360362" cy="431800"/>
          </a:xfrm>
          <a:prstGeom prst="line">
            <a:avLst/>
          </a:prstGeom>
          <a:noFill/>
          <a:ln w="9525">
            <a:solidFill>
              <a:schemeClr val="tx1"/>
            </a:solidFill>
            <a:round/>
            <a:headEnd/>
            <a:tailEnd/>
          </a:ln>
          <a:effectLst/>
        </p:spPr>
        <p:txBody>
          <a:bodyPr/>
          <a:lstStyle/>
          <a:p>
            <a:endParaRPr lang="zh-TW" altLang="en-US"/>
          </a:p>
        </p:txBody>
      </p:sp>
      <p:sp>
        <p:nvSpPr>
          <p:cNvPr id="21" name="Line 17"/>
          <p:cNvSpPr>
            <a:spLocks noChangeShapeType="1"/>
          </p:cNvSpPr>
          <p:nvPr/>
        </p:nvSpPr>
        <p:spPr bwMode="auto">
          <a:xfrm flipH="1">
            <a:off x="6948488" y="2420938"/>
            <a:ext cx="431800" cy="431800"/>
          </a:xfrm>
          <a:prstGeom prst="line">
            <a:avLst/>
          </a:prstGeom>
          <a:noFill/>
          <a:ln w="9525">
            <a:solidFill>
              <a:schemeClr val="tx1"/>
            </a:solidFill>
            <a:round/>
            <a:headEnd/>
            <a:tailEnd/>
          </a:ln>
          <a:effectLst/>
        </p:spPr>
        <p:txBody>
          <a:bodyPr/>
          <a:lstStyle/>
          <a:p>
            <a:endParaRPr lang="zh-TW" altLang="en-US"/>
          </a:p>
        </p:txBody>
      </p:sp>
      <p:sp>
        <p:nvSpPr>
          <p:cNvPr id="22" name="Line 18"/>
          <p:cNvSpPr>
            <a:spLocks noChangeShapeType="1"/>
          </p:cNvSpPr>
          <p:nvPr/>
        </p:nvSpPr>
        <p:spPr bwMode="auto">
          <a:xfrm flipH="1">
            <a:off x="6227763" y="3213100"/>
            <a:ext cx="360362" cy="360363"/>
          </a:xfrm>
          <a:prstGeom prst="line">
            <a:avLst/>
          </a:prstGeom>
          <a:noFill/>
          <a:ln w="9525">
            <a:solidFill>
              <a:schemeClr val="tx1"/>
            </a:solidFill>
            <a:round/>
            <a:headEnd/>
            <a:tailEnd/>
          </a:ln>
          <a:effectLst/>
        </p:spPr>
        <p:txBody>
          <a:bodyPr/>
          <a:lstStyle/>
          <a:p>
            <a:endParaRPr lang="zh-TW" altLang="en-US"/>
          </a:p>
        </p:txBody>
      </p:sp>
      <p:sp>
        <p:nvSpPr>
          <p:cNvPr id="23" name="Line 19"/>
          <p:cNvSpPr>
            <a:spLocks noChangeShapeType="1"/>
          </p:cNvSpPr>
          <p:nvPr/>
        </p:nvSpPr>
        <p:spPr bwMode="auto">
          <a:xfrm flipH="1">
            <a:off x="5364163" y="2349500"/>
            <a:ext cx="431800" cy="503238"/>
          </a:xfrm>
          <a:prstGeom prst="line">
            <a:avLst/>
          </a:prstGeom>
          <a:noFill/>
          <a:ln w="9525">
            <a:solidFill>
              <a:schemeClr val="hlink"/>
            </a:solidFill>
            <a:round/>
            <a:headEnd/>
            <a:tailEnd/>
          </a:ln>
          <a:effectLst/>
        </p:spPr>
        <p:txBody>
          <a:bodyPr/>
          <a:lstStyle/>
          <a:p>
            <a:endParaRPr lang="zh-TW" altLang="en-US"/>
          </a:p>
        </p:txBody>
      </p:sp>
      <p:sp>
        <p:nvSpPr>
          <p:cNvPr id="24" name="Line 20"/>
          <p:cNvSpPr>
            <a:spLocks noChangeShapeType="1"/>
          </p:cNvSpPr>
          <p:nvPr/>
        </p:nvSpPr>
        <p:spPr bwMode="auto">
          <a:xfrm flipH="1">
            <a:off x="7812088" y="3213100"/>
            <a:ext cx="504825" cy="431800"/>
          </a:xfrm>
          <a:prstGeom prst="line">
            <a:avLst/>
          </a:prstGeom>
          <a:noFill/>
          <a:ln w="9525">
            <a:solidFill>
              <a:schemeClr val="tx1"/>
            </a:solidFill>
            <a:round/>
            <a:headEnd/>
            <a:tailEnd/>
          </a:ln>
          <a:effectLst/>
        </p:spPr>
        <p:txBody>
          <a:bodyPr/>
          <a:lstStyle/>
          <a:p>
            <a:endParaRPr lang="zh-TW" altLang="en-US"/>
          </a:p>
        </p:txBody>
      </p:sp>
      <p:sp>
        <p:nvSpPr>
          <p:cNvPr id="25" name="Line 21"/>
          <p:cNvSpPr>
            <a:spLocks noChangeShapeType="1"/>
          </p:cNvSpPr>
          <p:nvPr/>
        </p:nvSpPr>
        <p:spPr bwMode="auto">
          <a:xfrm>
            <a:off x="5364163" y="3213100"/>
            <a:ext cx="431800" cy="431800"/>
          </a:xfrm>
          <a:prstGeom prst="line">
            <a:avLst/>
          </a:prstGeom>
          <a:noFill/>
          <a:ln w="9525">
            <a:solidFill>
              <a:schemeClr val="tx1"/>
            </a:solidFill>
            <a:round/>
            <a:headEnd/>
            <a:tailEnd/>
          </a:ln>
          <a:effectLst/>
        </p:spPr>
        <p:txBody>
          <a:bodyPr/>
          <a:lstStyle/>
          <a:p>
            <a:endParaRPr lang="zh-TW" altLang="en-US"/>
          </a:p>
        </p:txBody>
      </p:sp>
      <p:sp>
        <p:nvSpPr>
          <p:cNvPr id="26" name="Line 22"/>
          <p:cNvSpPr>
            <a:spLocks noChangeShapeType="1"/>
          </p:cNvSpPr>
          <p:nvPr/>
        </p:nvSpPr>
        <p:spPr bwMode="auto">
          <a:xfrm>
            <a:off x="7812088" y="2276475"/>
            <a:ext cx="504825" cy="576263"/>
          </a:xfrm>
          <a:prstGeom prst="line">
            <a:avLst/>
          </a:prstGeom>
          <a:noFill/>
          <a:ln w="9525">
            <a:solidFill>
              <a:schemeClr val="tx1"/>
            </a:solidFill>
            <a:round/>
            <a:headEnd/>
            <a:tailEnd/>
          </a:ln>
          <a:effectLst/>
        </p:spPr>
        <p:txBody>
          <a:bodyPr/>
          <a:lstStyle/>
          <a:p>
            <a:endParaRPr lang="zh-TW" altLang="en-US"/>
          </a:p>
        </p:txBody>
      </p:sp>
      <p:sp>
        <p:nvSpPr>
          <p:cNvPr id="27" name="Text Box 23"/>
          <p:cNvSpPr txBox="1">
            <a:spLocks noChangeArrowheads="1"/>
          </p:cNvSpPr>
          <p:nvPr/>
        </p:nvSpPr>
        <p:spPr bwMode="auto">
          <a:xfrm>
            <a:off x="5272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8" name="Text Box 24"/>
          <p:cNvSpPr txBox="1">
            <a:spLocks noChangeArrowheads="1"/>
          </p:cNvSpPr>
          <p:nvPr/>
        </p:nvSpPr>
        <p:spPr bwMode="auto">
          <a:xfrm>
            <a:off x="5580063" y="27447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9" name="Text Box 25"/>
          <p:cNvSpPr txBox="1">
            <a:spLocks noChangeArrowheads="1"/>
          </p:cNvSpPr>
          <p:nvPr/>
        </p:nvSpPr>
        <p:spPr bwMode="auto">
          <a:xfrm>
            <a:off x="5272088" y="32845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30" name="Text Box 26"/>
          <p:cNvSpPr txBox="1">
            <a:spLocks noChangeArrowheads="1"/>
          </p:cNvSpPr>
          <p:nvPr/>
        </p:nvSpPr>
        <p:spPr bwMode="auto">
          <a:xfrm>
            <a:off x="6588125" y="184467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31" name="Text Box 27"/>
          <p:cNvSpPr txBox="1">
            <a:spLocks noChangeArrowheads="1"/>
          </p:cNvSpPr>
          <p:nvPr/>
        </p:nvSpPr>
        <p:spPr bwMode="auto">
          <a:xfrm>
            <a:off x="62277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2" name="Text Box 28"/>
          <p:cNvSpPr txBox="1">
            <a:spLocks noChangeArrowheads="1"/>
          </p:cNvSpPr>
          <p:nvPr/>
        </p:nvSpPr>
        <p:spPr bwMode="auto">
          <a:xfrm>
            <a:off x="68754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3" name="Text Box 29"/>
          <p:cNvSpPr txBox="1">
            <a:spLocks noChangeArrowheads="1"/>
          </p:cNvSpPr>
          <p:nvPr/>
        </p:nvSpPr>
        <p:spPr bwMode="auto">
          <a:xfrm>
            <a:off x="6227763"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4" name="Text Box 30"/>
          <p:cNvSpPr txBox="1">
            <a:spLocks noChangeArrowheads="1"/>
          </p:cNvSpPr>
          <p:nvPr/>
        </p:nvSpPr>
        <p:spPr bwMode="auto">
          <a:xfrm>
            <a:off x="6804025"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5" name="Text Box 31"/>
          <p:cNvSpPr txBox="1">
            <a:spLocks noChangeArrowheads="1"/>
          </p:cNvSpPr>
          <p:nvPr/>
        </p:nvSpPr>
        <p:spPr bwMode="auto">
          <a:xfrm>
            <a:off x="6559550" y="37179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6" name="Text Box 32"/>
          <p:cNvSpPr txBox="1">
            <a:spLocks noChangeArrowheads="1"/>
          </p:cNvSpPr>
          <p:nvPr/>
        </p:nvSpPr>
        <p:spPr bwMode="auto">
          <a:xfrm>
            <a:off x="8066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7" name="Text Box 33"/>
          <p:cNvSpPr txBox="1">
            <a:spLocks noChangeArrowheads="1"/>
          </p:cNvSpPr>
          <p:nvPr/>
        </p:nvSpPr>
        <p:spPr bwMode="auto">
          <a:xfrm>
            <a:off x="7489825" y="27447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8" name="Text Box 34"/>
          <p:cNvSpPr txBox="1">
            <a:spLocks noChangeArrowheads="1"/>
          </p:cNvSpPr>
          <p:nvPr/>
        </p:nvSpPr>
        <p:spPr bwMode="auto">
          <a:xfrm>
            <a:off x="7956550" y="332105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9" name="Oval 43"/>
          <p:cNvSpPr>
            <a:spLocks noChangeArrowheads="1"/>
          </p:cNvSpPr>
          <p:nvPr/>
        </p:nvSpPr>
        <p:spPr bwMode="auto">
          <a:xfrm>
            <a:off x="6011863" y="5805488"/>
            <a:ext cx="504825" cy="503237"/>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40" name="Oval 44"/>
          <p:cNvSpPr>
            <a:spLocks noChangeArrowheads="1"/>
          </p:cNvSpPr>
          <p:nvPr/>
        </p:nvSpPr>
        <p:spPr bwMode="auto">
          <a:xfrm>
            <a:off x="5146675" y="5084763"/>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41" name="Oval 45"/>
          <p:cNvSpPr>
            <a:spLocks noChangeArrowheads="1"/>
          </p:cNvSpPr>
          <p:nvPr/>
        </p:nvSpPr>
        <p:spPr bwMode="auto">
          <a:xfrm>
            <a:off x="6011863" y="4292600"/>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2" name="Line 47"/>
          <p:cNvSpPr>
            <a:spLocks noChangeShapeType="1"/>
          </p:cNvSpPr>
          <p:nvPr/>
        </p:nvSpPr>
        <p:spPr bwMode="auto">
          <a:xfrm flipH="1">
            <a:off x="5580063" y="4652963"/>
            <a:ext cx="431800" cy="503237"/>
          </a:xfrm>
          <a:prstGeom prst="line">
            <a:avLst/>
          </a:prstGeom>
          <a:noFill/>
          <a:ln w="9525">
            <a:solidFill>
              <a:schemeClr val="hlink"/>
            </a:solidFill>
            <a:round/>
            <a:headEnd/>
            <a:tailEnd/>
          </a:ln>
          <a:effectLst/>
        </p:spPr>
        <p:txBody>
          <a:bodyPr/>
          <a:lstStyle/>
          <a:p>
            <a:endParaRPr lang="zh-TW" altLang="en-US"/>
          </a:p>
        </p:txBody>
      </p:sp>
      <p:sp>
        <p:nvSpPr>
          <p:cNvPr id="43" name="Line 48"/>
          <p:cNvSpPr>
            <a:spLocks noChangeShapeType="1"/>
          </p:cNvSpPr>
          <p:nvPr/>
        </p:nvSpPr>
        <p:spPr bwMode="auto">
          <a:xfrm>
            <a:off x="5580063" y="5516563"/>
            <a:ext cx="431800" cy="431800"/>
          </a:xfrm>
          <a:prstGeom prst="line">
            <a:avLst/>
          </a:prstGeom>
          <a:noFill/>
          <a:ln w="9525">
            <a:solidFill>
              <a:schemeClr val="hlink"/>
            </a:solidFill>
            <a:round/>
            <a:headEnd/>
            <a:tailEnd/>
          </a:ln>
          <a:effectLst/>
        </p:spPr>
        <p:txBody>
          <a:bodyPr/>
          <a:lstStyle/>
          <a:p>
            <a:endParaRPr lang="zh-TW" altLang="en-US"/>
          </a:p>
        </p:txBody>
      </p:sp>
      <p:sp>
        <p:nvSpPr>
          <p:cNvPr id="44" name="Text Box 49"/>
          <p:cNvSpPr txBox="1">
            <a:spLocks noChangeArrowheads="1"/>
          </p:cNvSpPr>
          <p:nvPr/>
        </p:nvSpPr>
        <p:spPr bwMode="auto">
          <a:xfrm>
            <a:off x="5487988" y="4614863"/>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45" name="Text Box 51"/>
          <p:cNvSpPr txBox="1">
            <a:spLocks noChangeArrowheads="1"/>
          </p:cNvSpPr>
          <p:nvPr/>
        </p:nvSpPr>
        <p:spPr bwMode="auto">
          <a:xfrm>
            <a:off x="5487988" y="55880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4" name="Rectangle 3"/>
          <p:cNvSpPr txBox="1">
            <a:spLocks noChangeArrowheads="1"/>
          </p:cNvSpPr>
          <p:nvPr/>
        </p:nvSpPr>
        <p:spPr>
          <a:xfrm>
            <a:off x="900113" y="1700213"/>
            <a:ext cx="3816350" cy="44656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ct val="20000"/>
              </a:spcAft>
              <a:buClrTx/>
              <a:buSzTx/>
              <a:buFont typeface="Arial" pitchFamily="34" charset="0"/>
              <a:buChar char="•"/>
              <a:tabLst/>
              <a:defRPr/>
            </a:pP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以同樣方法找到一頂點</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2</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，能與</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中的頂點</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1</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形成最小的邊，加此頂點於</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中，</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 {1, 2, 5, 6}</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V-U = {3, 4, 7}</a:t>
            </a:r>
            <a:endParaRPr kumimoji="0" lang="en-US" altLang="zh-TW" b="0" i="0" u="none" strike="noStrike" kern="1200" cap="none" spc="0" normalizeH="0" baseline="0" noProof="0" dirty="0">
              <a:ln>
                <a:noFill/>
              </a:ln>
              <a:solidFill>
                <a:schemeClr val="tx1"/>
              </a:solidFill>
              <a:effectLst/>
              <a:uLnTx/>
              <a:uFillTx/>
              <a:latin typeface="+mj-ea"/>
              <a:ea typeface="+mj-ea"/>
              <a:cs typeface="+mn-cs"/>
            </a:endParaRPr>
          </a:p>
        </p:txBody>
      </p:sp>
      <p:sp>
        <p:nvSpPr>
          <p:cNvPr id="5" name="Oval 4"/>
          <p:cNvSpPr>
            <a:spLocks noChangeArrowheads="1"/>
          </p:cNvSpPr>
          <p:nvPr/>
        </p:nvSpPr>
        <p:spPr bwMode="auto">
          <a:xfrm>
            <a:off x="7307263" y="1989138"/>
            <a:ext cx="504825" cy="503237"/>
          </a:xfrm>
          <a:prstGeom prst="ellipse">
            <a:avLst/>
          </a:prstGeom>
          <a:noFill/>
          <a:ln w="28575">
            <a:solidFill>
              <a:schemeClr val="tx2"/>
            </a:solidFill>
            <a:round/>
            <a:headEnd/>
            <a:tailEnd/>
          </a:ln>
          <a:effectLst/>
        </p:spPr>
        <p:txBody>
          <a:bodyPr wrap="none" anchor="ctr"/>
          <a:lstStyle/>
          <a:p>
            <a:pPr algn="ctr"/>
            <a:r>
              <a:rPr lang="en-US" altLang="zh-TW" sz="2000"/>
              <a:t>2</a:t>
            </a:r>
          </a:p>
        </p:txBody>
      </p:sp>
      <p:sp>
        <p:nvSpPr>
          <p:cNvPr id="7" name="Oval 5"/>
          <p:cNvSpPr>
            <a:spLocks noChangeArrowheads="1"/>
          </p:cNvSpPr>
          <p:nvPr/>
        </p:nvSpPr>
        <p:spPr bwMode="auto">
          <a:xfrm>
            <a:off x="6516688" y="2781300"/>
            <a:ext cx="504825" cy="503238"/>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8" name="Oval 6"/>
          <p:cNvSpPr>
            <a:spLocks noChangeArrowheads="1"/>
          </p:cNvSpPr>
          <p:nvPr/>
        </p:nvSpPr>
        <p:spPr bwMode="auto">
          <a:xfrm>
            <a:off x="5795963" y="3502025"/>
            <a:ext cx="504825" cy="503238"/>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9" name="Oval 7"/>
          <p:cNvSpPr>
            <a:spLocks noChangeArrowheads="1"/>
          </p:cNvSpPr>
          <p:nvPr/>
        </p:nvSpPr>
        <p:spPr bwMode="auto">
          <a:xfrm>
            <a:off x="7308850" y="3502025"/>
            <a:ext cx="504825" cy="503238"/>
          </a:xfrm>
          <a:prstGeom prst="ellipse">
            <a:avLst/>
          </a:prstGeom>
          <a:noFill/>
          <a:ln w="28575">
            <a:solidFill>
              <a:schemeClr val="tx2"/>
            </a:solidFill>
            <a:round/>
            <a:headEnd/>
            <a:tailEnd/>
          </a:ln>
          <a:effectLst/>
        </p:spPr>
        <p:txBody>
          <a:bodyPr wrap="none" anchor="ctr"/>
          <a:lstStyle/>
          <a:p>
            <a:pPr algn="ctr"/>
            <a:r>
              <a:rPr lang="en-US" altLang="zh-TW" sz="2000"/>
              <a:t>4</a:t>
            </a:r>
          </a:p>
        </p:txBody>
      </p:sp>
      <p:sp>
        <p:nvSpPr>
          <p:cNvPr id="10" name="Oval 8"/>
          <p:cNvSpPr>
            <a:spLocks noChangeArrowheads="1"/>
          </p:cNvSpPr>
          <p:nvPr/>
        </p:nvSpPr>
        <p:spPr bwMode="auto">
          <a:xfrm>
            <a:off x="8243888" y="2781300"/>
            <a:ext cx="504825" cy="503238"/>
          </a:xfrm>
          <a:prstGeom prst="ellipse">
            <a:avLst/>
          </a:prstGeom>
          <a:noFill/>
          <a:ln w="28575">
            <a:solidFill>
              <a:schemeClr val="tx2"/>
            </a:solidFill>
            <a:round/>
            <a:headEnd/>
            <a:tailEnd/>
          </a:ln>
          <a:effectLst/>
        </p:spPr>
        <p:txBody>
          <a:bodyPr wrap="none" anchor="ctr"/>
          <a:lstStyle/>
          <a:p>
            <a:pPr algn="ctr"/>
            <a:r>
              <a:rPr lang="en-US" altLang="zh-TW" sz="2000"/>
              <a:t>3</a:t>
            </a:r>
          </a:p>
        </p:txBody>
      </p:sp>
      <p:sp>
        <p:nvSpPr>
          <p:cNvPr id="11" name="Oval 9"/>
          <p:cNvSpPr>
            <a:spLocks noChangeArrowheads="1"/>
          </p:cNvSpPr>
          <p:nvPr/>
        </p:nvSpPr>
        <p:spPr bwMode="auto">
          <a:xfrm>
            <a:off x="4930775" y="2781300"/>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2" name="Oval 10"/>
          <p:cNvSpPr>
            <a:spLocks noChangeArrowheads="1"/>
          </p:cNvSpPr>
          <p:nvPr/>
        </p:nvSpPr>
        <p:spPr bwMode="auto">
          <a:xfrm>
            <a:off x="5795963" y="1989138"/>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3" name="Line 11"/>
          <p:cNvSpPr>
            <a:spLocks noChangeShapeType="1"/>
          </p:cNvSpPr>
          <p:nvPr/>
        </p:nvSpPr>
        <p:spPr bwMode="auto">
          <a:xfrm>
            <a:off x="6011863" y="2492375"/>
            <a:ext cx="0" cy="1008063"/>
          </a:xfrm>
          <a:prstGeom prst="line">
            <a:avLst/>
          </a:prstGeom>
          <a:noFill/>
          <a:ln w="9525">
            <a:solidFill>
              <a:schemeClr val="tx1"/>
            </a:solidFill>
            <a:round/>
            <a:headEnd/>
            <a:tailEnd/>
          </a:ln>
          <a:effectLst/>
        </p:spPr>
        <p:txBody>
          <a:bodyPr/>
          <a:lstStyle/>
          <a:p>
            <a:endParaRPr lang="zh-TW" altLang="en-US"/>
          </a:p>
        </p:txBody>
      </p:sp>
      <p:sp>
        <p:nvSpPr>
          <p:cNvPr id="14" name="Line 12"/>
          <p:cNvSpPr>
            <a:spLocks noChangeShapeType="1"/>
          </p:cNvSpPr>
          <p:nvPr/>
        </p:nvSpPr>
        <p:spPr bwMode="auto">
          <a:xfrm>
            <a:off x="6300788" y="3789363"/>
            <a:ext cx="1008062" cy="0"/>
          </a:xfrm>
          <a:prstGeom prst="line">
            <a:avLst/>
          </a:prstGeom>
          <a:noFill/>
          <a:ln w="9525">
            <a:solidFill>
              <a:schemeClr val="tx1"/>
            </a:solidFill>
            <a:round/>
            <a:headEnd/>
            <a:tailEnd/>
          </a:ln>
          <a:effectLst/>
        </p:spPr>
        <p:txBody>
          <a:bodyPr/>
          <a:lstStyle/>
          <a:p>
            <a:endParaRPr lang="zh-TW" altLang="en-US"/>
          </a:p>
        </p:txBody>
      </p:sp>
      <p:sp>
        <p:nvSpPr>
          <p:cNvPr id="15" name="Line 13"/>
          <p:cNvSpPr>
            <a:spLocks noChangeShapeType="1"/>
          </p:cNvSpPr>
          <p:nvPr/>
        </p:nvSpPr>
        <p:spPr bwMode="auto">
          <a:xfrm>
            <a:off x="7524750" y="2492375"/>
            <a:ext cx="0" cy="1008063"/>
          </a:xfrm>
          <a:prstGeom prst="line">
            <a:avLst/>
          </a:prstGeom>
          <a:noFill/>
          <a:ln w="9525">
            <a:solidFill>
              <a:schemeClr val="tx1"/>
            </a:solidFill>
            <a:round/>
            <a:headEnd/>
            <a:tailEnd/>
          </a:ln>
          <a:effectLst/>
        </p:spPr>
        <p:txBody>
          <a:bodyPr/>
          <a:lstStyle/>
          <a:p>
            <a:endParaRPr lang="zh-TW" altLang="en-US"/>
          </a:p>
        </p:txBody>
      </p:sp>
      <p:sp>
        <p:nvSpPr>
          <p:cNvPr id="16" name="Line 14"/>
          <p:cNvSpPr>
            <a:spLocks noChangeShapeType="1"/>
          </p:cNvSpPr>
          <p:nvPr/>
        </p:nvSpPr>
        <p:spPr bwMode="auto">
          <a:xfrm>
            <a:off x="6300788" y="2205038"/>
            <a:ext cx="1008062" cy="0"/>
          </a:xfrm>
          <a:prstGeom prst="line">
            <a:avLst/>
          </a:prstGeom>
          <a:noFill/>
          <a:ln w="9525">
            <a:solidFill>
              <a:schemeClr val="tx1"/>
            </a:solidFill>
            <a:round/>
            <a:headEnd/>
            <a:tailEnd/>
          </a:ln>
          <a:effectLst/>
        </p:spPr>
        <p:txBody>
          <a:bodyPr/>
          <a:lstStyle/>
          <a:p>
            <a:endParaRPr lang="zh-TW" altLang="en-US"/>
          </a:p>
        </p:txBody>
      </p:sp>
      <p:sp>
        <p:nvSpPr>
          <p:cNvPr id="17" name="Line 15"/>
          <p:cNvSpPr>
            <a:spLocks noChangeShapeType="1"/>
          </p:cNvSpPr>
          <p:nvPr/>
        </p:nvSpPr>
        <p:spPr bwMode="auto">
          <a:xfrm>
            <a:off x="6227763" y="2420938"/>
            <a:ext cx="360362" cy="431800"/>
          </a:xfrm>
          <a:prstGeom prst="line">
            <a:avLst/>
          </a:prstGeom>
          <a:noFill/>
          <a:ln w="9525">
            <a:solidFill>
              <a:schemeClr val="tx1"/>
            </a:solidFill>
            <a:round/>
            <a:headEnd/>
            <a:tailEnd/>
          </a:ln>
          <a:effectLst/>
        </p:spPr>
        <p:txBody>
          <a:bodyPr/>
          <a:lstStyle/>
          <a:p>
            <a:endParaRPr lang="zh-TW" altLang="en-US"/>
          </a:p>
        </p:txBody>
      </p:sp>
      <p:sp>
        <p:nvSpPr>
          <p:cNvPr id="18" name="Line 16"/>
          <p:cNvSpPr>
            <a:spLocks noChangeShapeType="1"/>
          </p:cNvSpPr>
          <p:nvPr/>
        </p:nvSpPr>
        <p:spPr bwMode="auto">
          <a:xfrm>
            <a:off x="6948488" y="3213100"/>
            <a:ext cx="360362" cy="431800"/>
          </a:xfrm>
          <a:prstGeom prst="line">
            <a:avLst/>
          </a:prstGeom>
          <a:noFill/>
          <a:ln w="9525">
            <a:solidFill>
              <a:schemeClr val="tx1"/>
            </a:solidFill>
            <a:round/>
            <a:headEnd/>
            <a:tailEnd/>
          </a:ln>
          <a:effectLst/>
        </p:spPr>
        <p:txBody>
          <a:bodyPr/>
          <a:lstStyle/>
          <a:p>
            <a:endParaRPr lang="zh-TW" altLang="en-US"/>
          </a:p>
        </p:txBody>
      </p:sp>
      <p:sp>
        <p:nvSpPr>
          <p:cNvPr id="19" name="Line 17"/>
          <p:cNvSpPr>
            <a:spLocks noChangeShapeType="1"/>
          </p:cNvSpPr>
          <p:nvPr/>
        </p:nvSpPr>
        <p:spPr bwMode="auto">
          <a:xfrm flipH="1">
            <a:off x="6948488" y="2420938"/>
            <a:ext cx="431800" cy="431800"/>
          </a:xfrm>
          <a:prstGeom prst="line">
            <a:avLst/>
          </a:prstGeom>
          <a:noFill/>
          <a:ln w="9525">
            <a:solidFill>
              <a:schemeClr val="tx1"/>
            </a:solidFill>
            <a:round/>
            <a:headEnd/>
            <a:tailEnd/>
          </a:ln>
          <a:effectLst/>
        </p:spPr>
        <p:txBody>
          <a:bodyPr/>
          <a:lstStyle/>
          <a:p>
            <a:endParaRPr lang="zh-TW" altLang="en-US"/>
          </a:p>
        </p:txBody>
      </p:sp>
      <p:sp>
        <p:nvSpPr>
          <p:cNvPr id="20" name="Line 18"/>
          <p:cNvSpPr>
            <a:spLocks noChangeShapeType="1"/>
          </p:cNvSpPr>
          <p:nvPr/>
        </p:nvSpPr>
        <p:spPr bwMode="auto">
          <a:xfrm flipH="1">
            <a:off x="6227763" y="3213100"/>
            <a:ext cx="360362" cy="360363"/>
          </a:xfrm>
          <a:prstGeom prst="line">
            <a:avLst/>
          </a:prstGeom>
          <a:noFill/>
          <a:ln w="9525">
            <a:solidFill>
              <a:schemeClr val="tx1"/>
            </a:solidFill>
            <a:round/>
            <a:headEnd/>
            <a:tailEnd/>
          </a:ln>
          <a:effectLst/>
        </p:spPr>
        <p:txBody>
          <a:bodyPr/>
          <a:lstStyle/>
          <a:p>
            <a:endParaRPr lang="zh-TW" altLang="en-US"/>
          </a:p>
        </p:txBody>
      </p:sp>
      <p:sp>
        <p:nvSpPr>
          <p:cNvPr id="21" name="Line 19"/>
          <p:cNvSpPr>
            <a:spLocks noChangeShapeType="1"/>
          </p:cNvSpPr>
          <p:nvPr/>
        </p:nvSpPr>
        <p:spPr bwMode="auto">
          <a:xfrm flipH="1">
            <a:off x="5364163" y="2349500"/>
            <a:ext cx="431800" cy="503238"/>
          </a:xfrm>
          <a:prstGeom prst="line">
            <a:avLst/>
          </a:prstGeom>
          <a:noFill/>
          <a:ln w="9525">
            <a:solidFill>
              <a:schemeClr val="hlink"/>
            </a:solidFill>
            <a:round/>
            <a:headEnd/>
            <a:tailEnd/>
          </a:ln>
          <a:effectLst/>
        </p:spPr>
        <p:txBody>
          <a:bodyPr/>
          <a:lstStyle/>
          <a:p>
            <a:endParaRPr lang="zh-TW" altLang="en-US"/>
          </a:p>
        </p:txBody>
      </p:sp>
      <p:sp>
        <p:nvSpPr>
          <p:cNvPr id="22" name="Line 20"/>
          <p:cNvSpPr>
            <a:spLocks noChangeShapeType="1"/>
          </p:cNvSpPr>
          <p:nvPr/>
        </p:nvSpPr>
        <p:spPr bwMode="auto">
          <a:xfrm flipH="1">
            <a:off x="7812088" y="3213100"/>
            <a:ext cx="504825" cy="431800"/>
          </a:xfrm>
          <a:prstGeom prst="line">
            <a:avLst/>
          </a:prstGeom>
          <a:noFill/>
          <a:ln w="9525">
            <a:solidFill>
              <a:schemeClr val="tx1"/>
            </a:solidFill>
            <a:round/>
            <a:headEnd/>
            <a:tailEnd/>
          </a:ln>
          <a:effectLst/>
        </p:spPr>
        <p:txBody>
          <a:bodyPr/>
          <a:lstStyle/>
          <a:p>
            <a:endParaRPr lang="zh-TW" altLang="en-US"/>
          </a:p>
        </p:txBody>
      </p:sp>
      <p:sp>
        <p:nvSpPr>
          <p:cNvPr id="23" name="Line 21"/>
          <p:cNvSpPr>
            <a:spLocks noChangeShapeType="1"/>
          </p:cNvSpPr>
          <p:nvPr/>
        </p:nvSpPr>
        <p:spPr bwMode="auto">
          <a:xfrm>
            <a:off x="5364163" y="3213100"/>
            <a:ext cx="431800" cy="431800"/>
          </a:xfrm>
          <a:prstGeom prst="line">
            <a:avLst/>
          </a:prstGeom>
          <a:noFill/>
          <a:ln w="9525">
            <a:solidFill>
              <a:schemeClr val="hlink"/>
            </a:solidFill>
            <a:round/>
            <a:headEnd/>
            <a:tailEnd/>
          </a:ln>
          <a:effectLst/>
        </p:spPr>
        <p:txBody>
          <a:bodyPr/>
          <a:lstStyle/>
          <a:p>
            <a:endParaRPr lang="zh-TW" altLang="en-US"/>
          </a:p>
        </p:txBody>
      </p:sp>
      <p:sp>
        <p:nvSpPr>
          <p:cNvPr id="24" name="Line 22"/>
          <p:cNvSpPr>
            <a:spLocks noChangeShapeType="1"/>
          </p:cNvSpPr>
          <p:nvPr/>
        </p:nvSpPr>
        <p:spPr bwMode="auto">
          <a:xfrm>
            <a:off x="7812088" y="2276475"/>
            <a:ext cx="504825" cy="576263"/>
          </a:xfrm>
          <a:prstGeom prst="line">
            <a:avLst/>
          </a:prstGeom>
          <a:noFill/>
          <a:ln w="9525">
            <a:solidFill>
              <a:schemeClr val="tx1"/>
            </a:solidFill>
            <a:round/>
            <a:headEnd/>
            <a:tailEnd/>
          </a:ln>
          <a:effectLst/>
        </p:spPr>
        <p:txBody>
          <a:bodyPr/>
          <a:lstStyle/>
          <a:p>
            <a:endParaRPr lang="zh-TW" altLang="en-US"/>
          </a:p>
        </p:txBody>
      </p:sp>
      <p:sp>
        <p:nvSpPr>
          <p:cNvPr id="25" name="Text Box 23"/>
          <p:cNvSpPr txBox="1">
            <a:spLocks noChangeArrowheads="1"/>
          </p:cNvSpPr>
          <p:nvPr/>
        </p:nvSpPr>
        <p:spPr bwMode="auto">
          <a:xfrm>
            <a:off x="5272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6" name="Text Box 24"/>
          <p:cNvSpPr txBox="1">
            <a:spLocks noChangeArrowheads="1"/>
          </p:cNvSpPr>
          <p:nvPr/>
        </p:nvSpPr>
        <p:spPr bwMode="auto">
          <a:xfrm>
            <a:off x="5580063" y="27447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7" name="Text Box 25"/>
          <p:cNvSpPr txBox="1">
            <a:spLocks noChangeArrowheads="1"/>
          </p:cNvSpPr>
          <p:nvPr/>
        </p:nvSpPr>
        <p:spPr bwMode="auto">
          <a:xfrm>
            <a:off x="5272088" y="32845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28" name="Text Box 26"/>
          <p:cNvSpPr txBox="1">
            <a:spLocks noChangeArrowheads="1"/>
          </p:cNvSpPr>
          <p:nvPr/>
        </p:nvSpPr>
        <p:spPr bwMode="auto">
          <a:xfrm>
            <a:off x="6588125" y="184467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29" name="Text Box 27"/>
          <p:cNvSpPr txBox="1">
            <a:spLocks noChangeArrowheads="1"/>
          </p:cNvSpPr>
          <p:nvPr/>
        </p:nvSpPr>
        <p:spPr bwMode="auto">
          <a:xfrm>
            <a:off x="62277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0" name="Text Box 28"/>
          <p:cNvSpPr txBox="1">
            <a:spLocks noChangeArrowheads="1"/>
          </p:cNvSpPr>
          <p:nvPr/>
        </p:nvSpPr>
        <p:spPr bwMode="auto">
          <a:xfrm>
            <a:off x="68754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1" name="Text Box 29"/>
          <p:cNvSpPr txBox="1">
            <a:spLocks noChangeArrowheads="1"/>
          </p:cNvSpPr>
          <p:nvPr/>
        </p:nvSpPr>
        <p:spPr bwMode="auto">
          <a:xfrm>
            <a:off x="6227763"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2" name="Text Box 30"/>
          <p:cNvSpPr txBox="1">
            <a:spLocks noChangeArrowheads="1"/>
          </p:cNvSpPr>
          <p:nvPr/>
        </p:nvSpPr>
        <p:spPr bwMode="auto">
          <a:xfrm>
            <a:off x="6804025"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3" name="Text Box 31"/>
          <p:cNvSpPr txBox="1">
            <a:spLocks noChangeArrowheads="1"/>
          </p:cNvSpPr>
          <p:nvPr/>
        </p:nvSpPr>
        <p:spPr bwMode="auto">
          <a:xfrm>
            <a:off x="6559550" y="37179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4" name="Text Box 32"/>
          <p:cNvSpPr txBox="1">
            <a:spLocks noChangeArrowheads="1"/>
          </p:cNvSpPr>
          <p:nvPr/>
        </p:nvSpPr>
        <p:spPr bwMode="auto">
          <a:xfrm>
            <a:off x="8066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5" name="Text Box 33"/>
          <p:cNvSpPr txBox="1">
            <a:spLocks noChangeArrowheads="1"/>
          </p:cNvSpPr>
          <p:nvPr/>
        </p:nvSpPr>
        <p:spPr bwMode="auto">
          <a:xfrm>
            <a:off x="7489825" y="27447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6" name="Text Box 34"/>
          <p:cNvSpPr txBox="1">
            <a:spLocks noChangeArrowheads="1"/>
          </p:cNvSpPr>
          <p:nvPr/>
        </p:nvSpPr>
        <p:spPr bwMode="auto">
          <a:xfrm>
            <a:off x="7956550" y="332105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7" name="Oval 35"/>
          <p:cNvSpPr>
            <a:spLocks noChangeArrowheads="1"/>
          </p:cNvSpPr>
          <p:nvPr/>
        </p:nvSpPr>
        <p:spPr bwMode="auto">
          <a:xfrm>
            <a:off x="7308850" y="4398963"/>
            <a:ext cx="504825" cy="503237"/>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38" name="Oval 37"/>
          <p:cNvSpPr>
            <a:spLocks noChangeArrowheads="1"/>
          </p:cNvSpPr>
          <p:nvPr/>
        </p:nvSpPr>
        <p:spPr bwMode="auto">
          <a:xfrm>
            <a:off x="5797550" y="5911850"/>
            <a:ext cx="504825" cy="503238"/>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39" name="Oval 39"/>
          <p:cNvSpPr>
            <a:spLocks noChangeArrowheads="1"/>
          </p:cNvSpPr>
          <p:nvPr/>
        </p:nvSpPr>
        <p:spPr bwMode="auto">
          <a:xfrm>
            <a:off x="4932363" y="5191125"/>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40" name="Oval 40"/>
          <p:cNvSpPr>
            <a:spLocks noChangeArrowheads="1"/>
          </p:cNvSpPr>
          <p:nvPr/>
        </p:nvSpPr>
        <p:spPr bwMode="auto">
          <a:xfrm>
            <a:off x="5797550" y="4398963"/>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1" name="Line 44"/>
          <p:cNvSpPr>
            <a:spLocks noChangeShapeType="1"/>
          </p:cNvSpPr>
          <p:nvPr/>
        </p:nvSpPr>
        <p:spPr bwMode="auto">
          <a:xfrm>
            <a:off x="6302375" y="4614863"/>
            <a:ext cx="1008063" cy="0"/>
          </a:xfrm>
          <a:prstGeom prst="line">
            <a:avLst/>
          </a:prstGeom>
          <a:noFill/>
          <a:ln w="9525">
            <a:solidFill>
              <a:schemeClr val="hlink"/>
            </a:solidFill>
            <a:round/>
            <a:headEnd/>
            <a:tailEnd/>
          </a:ln>
          <a:effectLst/>
        </p:spPr>
        <p:txBody>
          <a:bodyPr/>
          <a:lstStyle/>
          <a:p>
            <a:endParaRPr lang="zh-TW" altLang="en-US"/>
          </a:p>
        </p:txBody>
      </p:sp>
      <p:sp>
        <p:nvSpPr>
          <p:cNvPr id="42" name="Line 49"/>
          <p:cNvSpPr>
            <a:spLocks noChangeShapeType="1"/>
          </p:cNvSpPr>
          <p:nvPr/>
        </p:nvSpPr>
        <p:spPr bwMode="auto">
          <a:xfrm flipH="1">
            <a:off x="5365750" y="4759325"/>
            <a:ext cx="431800" cy="503238"/>
          </a:xfrm>
          <a:prstGeom prst="line">
            <a:avLst/>
          </a:prstGeom>
          <a:noFill/>
          <a:ln w="9525">
            <a:solidFill>
              <a:schemeClr val="hlink"/>
            </a:solidFill>
            <a:round/>
            <a:headEnd/>
            <a:tailEnd/>
          </a:ln>
          <a:effectLst/>
        </p:spPr>
        <p:txBody>
          <a:bodyPr/>
          <a:lstStyle/>
          <a:p>
            <a:endParaRPr lang="zh-TW" altLang="en-US"/>
          </a:p>
        </p:txBody>
      </p:sp>
      <p:sp>
        <p:nvSpPr>
          <p:cNvPr id="43" name="Line 50"/>
          <p:cNvSpPr>
            <a:spLocks noChangeShapeType="1"/>
          </p:cNvSpPr>
          <p:nvPr/>
        </p:nvSpPr>
        <p:spPr bwMode="auto">
          <a:xfrm>
            <a:off x="5365750" y="5622925"/>
            <a:ext cx="431800" cy="431800"/>
          </a:xfrm>
          <a:prstGeom prst="line">
            <a:avLst/>
          </a:prstGeom>
          <a:noFill/>
          <a:ln w="9525">
            <a:solidFill>
              <a:schemeClr val="hlink"/>
            </a:solidFill>
            <a:round/>
            <a:headEnd/>
            <a:tailEnd/>
          </a:ln>
          <a:effectLst/>
        </p:spPr>
        <p:txBody>
          <a:bodyPr/>
          <a:lstStyle/>
          <a:p>
            <a:endParaRPr lang="zh-TW" altLang="en-US"/>
          </a:p>
        </p:txBody>
      </p:sp>
      <p:sp>
        <p:nvSpPr>
          <p:cNvPr id="44" name="Text Box 51"/>
          <p:cNvSpPr txBox="1">
            <a:spLocks noChangeArrowheads="1"/>
          </p:cNvSpPr>
          <p:nvPr/>
        </p:nvSpPr>
        <p:spPr bwMode="auto">
          <a:xfrm>
            <a:off x="5273675" y="47212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45" name="Text Box 53"/>
          <p:cNvSpPr txBox="1">
            <a:spLocks noChangeArrowheads="1"/>
          </p:cNvSpPr>
          <p:nvPr/>
        </p:nvSpPr>
        <p:spPr bwMode="auto">
          <a:xfrm>
            <a:off x="5273675" y="5694363"/>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46" name="Text Box 54"/>
          <p:cNvSpPr txBox="1">
            <a:spLocks noChangeArrowheads="1"/>
          </p:cNvSpPr>
          <p:nvPr/>
        </p:nvSpPr>
        <p:spPr bwMode="auto">
          <a:xfrm>
            <a:off x="6589713" y="4254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4" name="Rectangle 3"/>
          <p:cNvSpPr txBox="1">
            <a:spLocks noChangeArrowheads="1"/>
          </p:cNvSpPr>
          <p:nvPr/>
        </p:nvSpPr>
        <p:spPr>
          <a:xfrm>
            <a:off x="323850" y="1700213"/>
            <a:ext cx="4464050" cy="44656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同樣方法將頂點</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3</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加入</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中，</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={1, 2, 3, 5, 6}</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V-U = {4, 7}</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endParaRPr kumimoji="0" lang="zh-TW" altLang="en-US" b="0" i="0" u="none" strike="noStrike" kern="1200" cap="none" spc="0" normalizeH="0" baseline="0" noProof="0" dirty="0">
              <a:ln>
                <a:noFill/>
              </a:ln>
              <a:solidFill>
                <a:schemeClr val="tx1"/>
              </a:solidFill>
              <a:effectLst/>
              <a:uLnTx/>
              <a:uFillTx/>
              <a:latin typeface="+mj-ea"/>
              <a:ea typeface="+mj-ea"/>
              <a:cs typeface="+mn-cs"/>
            </a:endParaRPr>
          </a:p>
        </p:txBody>
      </p:sp>
      <p:sp>
        <p:nvSpPr>
          <p:cNvPr id="5" name="Oval 44"/>
          <p:cNvSpPr>
            <a:spLocks noChangeArrowheads="1"/>
          </p:cNvSpPr>
          <p:nvPr/>
        </p:nvSpPr>
        <p:spPr bwMode="auto">
          <a:xfrm>
            <a:off x="7307263" y="1989138"/>
            <a:ext cx="504825" cy="503237"/>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7" name="Oval 45"/>
          <p:cNvSpPr>
            <a:spLocks noChangeArrowheads="1"/>
          </p:cNvSpPr>
          <p:nvPr/>
        </p:nvSpPr>
        <p:spPr bwMode="auto">
          <a:xfrm>
            <a:off x="6516688" y="2781300"/>
            <a:ext cx="504825" cy="503238"/>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8" name="Oval 46"/>
          <p:cNvSpPr>
            <a:spLocks noChangeArrowheads="1"/>
          </p:cNvSpPr>
          <p:nvPr/>
        </p:nvSpPr>
        <p:spPr bwMode="auto">
          <a:xfrm>
            <a:off x="5795963" y="3502025"/>
            <a:ext cx="504825" cy="503238"/>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9" name="Oval 47"/>
          <p:cNvSpPr>
            <a:spLocks noChangeArrowheads="1"/>
          </p:cNvSpPr>
          <p:nvPr/>
        </p:nvSpPr>
        <p:spPr bwMode="auto">
          <a:xfrm>
            <a:off x="7308850" y="3502025"/>
            <a:ext cx="504825" cy="503238"/>
          </a:xfrm>
          <a:prstGeom prst="ellipse">
            <a:avLst/>
          </a:prstGeom>
          <a:noFill/>
          <a:ln w="28575">
            <a:solidFill>
              <a:schemeClr val="tx2"/>
            </a:solidFill>
            <a:round/>
            <a:headEnd/>
            <a:tailEnd/>
          </a:ln>
          <a:effectLst/>
        </p:spPr>
        <p:txBody>
          <a:bodyPr wrap="none" anchor="ctr"/>
          <a:lstStyle/>
          <a:p>
            <a:pPr algn="ctr"/>
            <a:r>
              <a:rPr lang="en-US" altLang="zh-TW" sz="2000"/>
              <a:t>4</a:t>
            </a:r>
          </a:p>
        </p:txBody>
      </p:sp>
      <p:sp>
        <p:nvSpPr>
          <p:cNvPr id="10" name="Oval 48"/>
          <p:cNvSpPr>
            <a:spLocks noChangeArrowheads="1"/>
          </p:cNvSpPr>
          <p:nvPr/>
        </p:nvSpPr>
        <p:spPr bwMode="auto">
          <a:xfrm>
            <a:off x="8243888" y="2781300"/>
            <a:ext cx="504825" cy="503238"/>
          </a:xfrm>
          <a:prstGeom prst="ellipse">
            <a:avLst/>
          </a:prstGeom>
          <a:noFill/>
          <a:ln w="28575">
            <a:solidFill>
              <a:schemeClr val="tx2"/>
            </a:solidFill>
            <a:round/>
            <a:headEnd/>
            <a:tailEnd/>
          </a:ln>
          <a:effectLst/>
        </p:spPr>
        <p:txBody>
          <a:bodyPr wrap="none" anchor="ctr"/>
          <a:lstStyle/>
          <a:p>
            <a:pPr algn="ctr"/>
            <a:r>
              <a:rPr lang="en-US" altLang="zh-TW" sz="2000"/>
              <a:t>3</a:t>
            </a:r>
          </a:p>
        </p:txBody>
      </p:sp>
      <p:sp>
        <p:nvSpPr>
          <p:cNvPr id="11" name="Oval 49"/>
          <p:cNvSpPr>
            <a:spLocks noChangeArrowheads="1"/>
          </p:cNvSpPr>
          <p:nvPr/>
        </p:nvSpPr>
        <p:spPr bwMode="auto">
          <a:xfrm>
            <a:off x="4930775" y="2781300"/>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2" name="Oval 50"/>
          <p:cNvSpPr>
            <a:spLocks noChangeArrowheads="1"/>
          </p:cNvSpPr>
          <p:nvPr/>
        </p:nvSpPr>
        <p:spPr bwMode="auto">
          <a:xfrm>
            <a:off x="5795963" y="1989138"/>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3" name="Line 51"/>
          <p:cNvSpPr>
            <a:spLocks noChangeShapeType="1"/>
          </p:cNvSpPr>
          <p:nvPr/>
        </p:nvSpPr>
        <p:spPr bwMode="auto">
          <a:xfrm>
            <a:off x="6011863" y="2492375"/>
            <a:ext cx="0" cy="1008063"/>
          </a:xfrm>
          <a:prstGeom prst="line">
            <a:avLst/>
          </a:prstGeom>
          <a:noFill/>
          <a:ln w="9525">
            <a:solidFill>
              <a:schemeClr val="tx1"/>
            </a:solidFill>
            <a:round/>
            <a:headEnd/>
            <a:tailEnd/>
          </a:ln>
          <a:effectLst/>
        </p:spPr>
        <p:txBody>
          <a:bodyPr/>
          <a:lstStyle/>
          <a:p>
            <a:endParaRPr lang="zh-TW" altLang="en-US"/>
          </a:p>
        </p:txBody>
      </p:sp>
      <p:sp>
        <p:nvSpPr>
          <p:cNvPr id="14" name="Line 52"/>
          <p:cNvSpPr>
            <a:spLocks noChangeShapeType="1"/>
          </p:cNvSpPr>
          <p:nvPr/>
        </p:nvSpPr>
        <p:spPr bwMode="auto">
          <a:xfrm>
            <a:off x="6300788" y="3789363"/>
            <a:ext cx="1008062" cy="0"/>
          </a:xfrm>
          <a:prstGeom prst="line">
            <a:avLst/>
          </a:prstGeom>
          <a:noFill/>
          <a:ln w="9525">
            <a:solidFill>
              <a:schemeClr val="tx1"/>
            </a:solidFill>
            <a:round/>
            <a:headEnd/>
            <a:tailEnd/>
          </a:ln>
          <a:effectLst/>
        </p:spPr>
        <p:txBody>
          <a:bodyPr/>
          <a:lstStyle/>
          <a:p>
            <a:endParaRPr lang="zh-TW" altLang="en-US"/>
          </a:p>
        </p:txBody>
      </p:sp>
      <p:sp>
        <p:nvSpPr>
          <p:cNvPr id="15" name="Line 53"/>
          <p:cNvSpPr>
            <a:spLocks noChangeShapeType="1"/>
          </p:cNvSpPr>
          <p:nvPr/>
        </p:nvSpPr>
        <p:spPr bwMode="auto">
          <a:xfrm>
            <a:off x="7524750" y="2492375"/>
            <a:ext cx="0" cy="1008063"/>
          </a:xfrm>
          <a:prstGeom prst="line">
            <a:avLst/>
          </a:prstGeom>
          <a:noFill/>
          <a:ln w="9525">
            <a:solidFill>
              <a:schemeClr val="tx1"/>
            </a:solidFill>
            <a:round/>
            <a:headEnd/>
            <a:tailEnd/>
          </a:ln>
          <a:effectLst/>
        </p:spPr>
        <p:txBody>
          <a:bodyPr/>
          <a:lstStyle/>
          <a:p>
            <a:endParaRPr lang="zh-TW" altLang="en-US"/>
          </a:p>
        </p:txBody>
      </p:sp>
      <p:sp>
        <p:nvSpPr>
          <p:cNvPr id="16" name="Line 54"/>
          <p:cNvSpPr>
            <a:spLocks noChangeShapeType="1"/>
          </p:cNvSpPr>
          <p:nvPr/>
        </p:nvSpPr>
        <p:spPr bwMode="auto">
          <a:xfrm>
            <a:off x="6300788" y="2205038"/>
            <a:ext cx="1008062" cy="0"/>
          </a:xfrm>
          <a:prstGeom prst="line">
            <a:avLst/>
          </a:prstGeom>
          <a:noFill/>
          <a:ln w="9525">
            <a:solidFill>
              <a:schemeClr val="hlink"/>
            </a:solidFill>
            <a:round/>
            <a:headEnd/>
            <a:tailEnd/>
          </a:ln>
          <a:effectLst/>
        </p:spPr>
        <p:txBody>
          <a:bodyPr/>
          <a:lstStyle/>
          <a:p>
            <a:endParaRPr lang="zh-TW" altLang="en-US"/>
          </a:p>
        </p:txBody>
      </p:sp>
      <p:sp>
        <p:nvSpPr>
          <p:cNvPr id="17" name="Line 55"/>
          <p:cNvSpPr>
            <a:spLocks noChangeShapeType="1"/>
          </p:cNvSpPr>
          <p:nvPr/>
        </p:nvSpPr>
        <p:spPr bwMode="auto">
          <a:xfrm>
            <a:off x="6227763" y="2420938"/>
            <a:ext cx="360362" cy="431800"/>
          </a:xfrm>
          <a:prstGeom prst="line">
            <a:avLst/>
          </a:prstGeom>
          <a:noFill/>
          <a:ln w="9525">
            <a:solidFill>
              <a:schemeClr val="tx1"/>
            </a:solidFill>
            <a:round/>
            <a:headEnd/>
            <a:tailEnd/>
          </a:ln>
          <a:effectLst/>
        </p:spPr>
        <p:txBody>
          <a:bodyPr/>
          <a:lstStyle/>
          <a:p>
            <a:endParaRPr lang="zh-TW" altLang="en-US"/>
          </a:p>
        </p:txBody>
      </p:sp>
      <p:sp>
        <p:nvSpPr>
          <p:cNvPr id="18" name="Line 56"/>
          <p:cNvSpPr>
            <a:spLocks noChangeShapeType="1"/>
          </p:cNvSpPr>
          <p:nvPr/>
        </p:nvSpPr>
        <p:spPr bwMode="auto">
          <a:xfrm>
            <a:off x="6948488" y="3213100"/>
            <a:ext cx="360362" cy="431800"/>
          </a:xfrm>
          <a:prstGeom prst="line">
            <a:avLst/>
          </a:prstGeom>
          <a:noFill/>
          <a:ln w="9525">
            <a:solidFill>
              <a:schemeClr val="tx1"/>
            </a:solidFill>
            <a:round/>
            <a:headEnd/>
            <a:tailEnd/>
          </a:ln>
          <a:effectLst/>
        </p:spPr>
        <p:txBody>
          <a:bodyPr/>
          <a:lstStyle/>
          <a:p>
            <a:endParaRPr lang="zh-TW" altLang="en-US"/>
          </a:p>
        </p:txBody>
      </p:sp>
      <p:sp>
        <p:nvSpPr>
          <p:cNvPr id="19" name="Line 57"/>
          <p:cNvSpPr>
            <a:spLocks noChangeShapeType="1"/>
          </p:cNvSpPr>
          <p:nvPr/>
        </p:nvSpPr>
        <p:spPr bwMode="auto">
          <a:xfrm flipH="1">
            <a:off x="6948488" y="2420938"/>
            <a:ext cx="431800" cy="431800"/>
          </a:xfrm>
          <a:prstGeom prst="line">
            <a:avLst/>
          </a:prstGeom>
          <a:noFill/>
          <a:ln w="9525">
            <a:solidFill>
              <a:schemeClr val="tx1"/>
            </a:solidFill>
            <a:round/>
            <a:headEnd/>
            <a:tailEnd/>
          </a:ln>
          <a:effectLst/>
        </p:spPr>
        <p:txBody>
          <a:bodyPr/>
          <a:lstStyle/>
          <a:p>
            <a:endParaRPr lang="zh-TW" altLang="en-US"/>
          </a:p>
        </p:txBody>
      </p:sp>
      <p:sp>
        <p:nvSpPr>
          <p:cNvPr id="20" name="Line 58"/>
          <p:cNvSpPr>
            <a:spLocks noChangeShapeType="1"/>
          </p:cNvSpPr>
          <p:nvPr/>
        </p:nvSpPr>
        <p:spPr bwMode="auto">
          <a:xfrm flipH="1">
            <a:off x="6227763" y="3213100"/>
            <a:ext cx="360362" cy="360363"/>
          </a:xfrm>
          <a:prstGeom prst="line">
            <a:avLst/>
          </a:prstGeom>
          <a:noFill/>
          <a:ln w="9525">
            <a:solidFill>
              <a:schemeClr val="tx1"/>
            </a:solidFill>
            <a:round/>
            <a:headEnd/>
            <a:tailEnd/>
          </a:ln>
          <a:effectLst/>
        </p:spPr>
        <p:txBody>
          <a:bodyPr/>
          <a:lstStyle/>
          <a:p>
            <a:endParaRPr lang="zh-TW" altLang="en-US"/>
          </a:p>
        </p:txBody>
      </p:sp>
      <p:sp>
        <p:nvSpPr>
          <p:cNvPr id="21" name="Line 59"/>
          <p:cNvSpPr>
            <a:spLocks noChangeShapeType="1"/>
          </p:cNvSpPr>
          <p:nvPr/>
        </p:nvSpPr>
        <p:spPr bwMode="auto">
          <a:xfrm flipH="1">
            <a:off x="5364163" y="2349500"/>
            <a:ext cx="431800" cy="503238"/>
          </a:xfrm>
          <a:prstGeom prst="line">
            <a:avLst/>
          </a:prstGeom>
          <a:noFill/>
          <a:ln w="9525">
            <a:solidFill>
              <a:schemeClr val="hlink"/>
            </a:solidFill>
            <a:round/>
            <a:headEnd/>
            <a:tailEnd/>
          </a:ln>
          <a:effectLst/>
        </p:spPr>
        <p:txBody>
          <a:bodyPr/>
          <a:lstStyle/>
          <a:p>
            <a:endParaRPr lang="zh-TW" altLang="en-US"/>
          </a:p>
        </p:txBody>
      </p:sp>
      <p:sp>
        <p:nvSpPr>
          <p:cNvPr id="22" name="Line 60"/>
          <p:cNvSpPr>
            <a:spLocks noChangeShapeType="1"/>
          </p:cNvSpPr>
          <p:nvPr/>
        </p:nvSpPr>
        <p:spPr bwMode="auto">
          <a:xfrm flipH="1">
            <a:off x="7812088" y="3213100"/>
            <a:ext cx="504825" cy="431800"/>
          </a:xfrm>
          <a:prstGeom prst="line">
            <a:avLst/>
          </a:prstGeom>
          <a:noFill/>
          <a:ln w="9525">
            <a:solidFill>
              <a:schemeClr val="tx1"/>
            </a:solidFill>
            <a:round/>
            <a:headEnd/>
            <a:tailEnd/>
          </a:ln>
          <a:effectLst/>
        </p:spPr>
        <p:txBody>
          <a:bodyPr/>
          <a:lstStyle/>
          <a:p>
            <a:endParaRPr lang="zh-TW" altLang="en-US"/>
          </a:p>
        </p:txBody>
      </p:sp>
      <p:sp>
        <p:nvSpPr>
          <p:cNvPr id="23" name="Line 61"/>
          <p:cNvSpPr>
            <a:spLocks noChangeShapeType="1"/>
          </p:cNvSpPr>
          <p:nvPr/>
        </p:nvSpPr>
        <p:spPr bwMode="auto">
          <a:xfrm>
            <a:off x="5364163" y="3213100"/>
            <a:ext cx="431800" cy="431800"/>
          </a:xfrm>
          <a:prstGeom prst="line">
            <a:avLst/>
          </a:prstGeom>
          <a:noFill/>
          <a:ln w="9525">
            <a:solidFill>
              <a:schemeClr val="hlink"/>
            </a:solidFill>
            <a:round/>
            <a:headEnd/>
            <a:tailEnd/>
          </a:ln>
          <a:effectLst/>
        </p:spPr>
        <p:txBody>
          <a:bodyPr/>
          <a:lstStyle/>
          <a:p>
            <a:endParaRPr lang="zh-TW" altLang="en-US"/>
          </a:p>
        </p:txBody>
      </p:sp>
      <p:sp>
        <p:nvSpPr>
          <p:cNvPr id="24" name="Line 62"/>
          <p:cNvSpPr>
            <a:spLocks noChangeShapeType="1"/>
          </p:cNvSpPr>
          <p:nvPr/>
        </p:nvSpPr>
        <p:spPr bwMode="auto">
          <a:xfrm>
            <a:off x="7812088" y="2276475"/>
            <a:ext cx="504825" cy="576263"/>
          </a:xfrm>
          <a:prstGeom prst="line">
            <a:avLst/>
          </a:prstGeom>
          <a:noFill/>
          <a:ln w="9525">
            <a:solidFill>
              <a:schemeClr val="tx1"/>
            </a:solidFill>
            <a:round/>
            <a:headEnd/>
            <a:tailEnd/>
          </a:ln>
          <a:effectLst/>
        </p:spPr>
        <p:txBody>
          <a:bodyPr/>
          <a:lstStyle/>
          <a:p>
            <a:endParaRPr lang="zh-TW" altLang="en-US"/>
          </a:p>
        </p:txBody>
      </p:sp>
      <p:sp>
        <p:nvSpPr>
          <p:cNvPr id="25" name="Text Box 63"/>
          <p:cNvSpPr txBox="1">
            <a:spLocks noChangeArrowheads="1"/>
          </p:cNvSpPr>
          <p:nvPr/>
        </p:nvSpPr>
        <p:spPr bwMode="auto">
          <a:xfrm>
            <a:off x="5272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6" name="Text Box 64"/>
          <p:cNvSpPr txBox="1">
            <a:spLocks noChangeArrowheads="1"/>
          </p:cNvSpPr>
          <p:nvPr/>
        </p:nvSpPr>
        <p:spPr bwMode="auto">
          <a:xfrm>
            <a:off x="5580063" y="27447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7" name="Text Box 65"/>
          <p:cNvSpPr txBox="1">
            <a:spLocks noChangeArrowheads="1"/>
          </p:cNvSpPr>
          <p:nvPr/>
        </p:nvSpPr>
        <p:spPr bwMode="auto">
          <a:xfrm>
            <a:off x="5272088" y="32845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28" name="Text Box 66"/>
          <p:cNvSpPr txBox="1">
            <a:spLocks noChangeArrowheads="1"/>
          </p:cNvSpPr>
          <p:nvPr/>
        </p:nvSpPr>
        <p:spPr bwMode="auto">
          <a:xfrm>
            <a:off x="6588125" y="184467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29" name="Text Box 67"/>
          <p:cNvSpPr txBox="1">
            <a:spLocks noChangeArrowheads="1"/>
          </p:cNvSpPr>
          <p:nvPr/>
        </p:nvSpPr>
        <p:spPr bwMode="auto">
          <a:xfrm>
            <a:off x="62277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0" name="Text Box 68"/>
          <p:cNvSpPr txBox="1">
            <a:spLocks noChangeArrowheads="1"/>
          </p:cNvSpPr>
          <p:nvPr/>
        </p:nvSpPr>
        <p:spPr bwMode="auto">
          <a:xfrm>
            <a:off x="68754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1" name="Text Box 69"/>
          <p:cNvSpPr txBox="1">
            <a:spLocks noChangeArrowheads="1"/>
          </p:cNvSpPr>
          <p:nvPr/>
        </p:nvSpPr>
        <p:spPr bwMode="auto">
          <a:xfrm>
            <a:off x="6227763"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2" name="Text Box 70"/>
          <p:cNvSpPr txBox="1">
            <a:spLocks noChangeArrowheads="1"/>
          </p:cNvSpPr>
          <p:nvPr/>
        </p:nvSpPr>
        <p:spPr bwMode="auto">
          <a:xfrm>
            <a:off x="6804025"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3" name="Text Box 71"/>
          <p:cNvSpPr txBox="1">
            <a:spLocks noChangeArrowheads="1"/>
          </p:cNvSpPr>
          <p:nvPr/>
        </p:nvSpPr>
        <p:spPr bwMode="auto">
          <a:xfrm>
            <a:off x="6559550" y="37179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4" name="Text Box 72"/>
          <p:cNvSpPr txBox="1">
            <a:spLocks noChangeArrowheads="1"/>
          </p:cNvSpPr>
          <p:nvPr/>
        </p:nvSpPr>
        <p:spPr bwMode="auto">
          <a:xfrm>
            <a:off x="8066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5" name="Text Box 73"/>
          <p:cNvSpPr txBox="1">
            <a:spLocks noChangeArrowheads="1"/>
          </p:cNvSpPr>
          <p:nvPr/>
        </p:nvSpPr>
        <p:spPr bwMode="auto">
          <a:xfrm>
            <a:off x="7489825" y="27447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6" name="Text Box 74"/>
          <p:cNvSpPr txBox="1">
            <a:spLocks noChangeArrowheads="1"/>
          </p:cNvSpPr>
          <p:nvPr/>
        </p:nvSpPr>
        <p:spPr bwMode="auto">
          <a:xfrm>
            <a:off x="7956550" y="332105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7" name="Oval 75"/>
          <p:cNvSpPr>
            <a:spLocks noChangeArrowheads="1"/>
          </p:cNvSpPr>
          <p:nvPr/>
        </p:nvSpPr>
        <p:spPr bwMode="auto">
          <a:xfrm>
            <a:off x="7308850" y="4398963"/>
            <a:ext cx="504825" cy="503237"/>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38" name="Oval 76"/>
          <p:cNvSpPr>
            <a:spLocks noChangeArrowheads="1"/>
          </p:cNvSpPr>
          <p:nvPr/>
        </p:nvSpPr>
        <p:spPr bwMode="auto">
          <a:xfrm>
            <a:off x="5797550" y="5911850"/>
            <a:ext cx="504825" cy="503238"/>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39" name="Oval 77"/>
          <p:cNvSpPr>
            <a:spLocks noChangeArrowheads="1"/>
          </p:cNvSpPr>
          <p:nvPr/>
        </p:nvSpPr>
        <p:spPr bwMode="auto">
          <a:xfrm>
            <a:off x="4932363" y="5191125"/>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40" name="Oval 78"/>
          <p:cNvSpPr>
            <a:spLocks noChangeArrowheads="1"/>
          </p:cNvSpPr>
          <p:nvPr/>
        </p:nvSpPr>
        <p:spPr bwMode="auto">
          <a:xfrm>
            <a:off x="5797550" y="4398963"/>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1" name="Line 79"/>
          <p:cNvSpPr>
            <a:spLocks noChangeShapeType="1"/>
          </p:cNvSpPr>
          <p:nvPr/>
        </p:nvSpPr>
        <p:spPr bwMode="auto">
          <a:xfrm>
            <a:off x="6302375" y="4614863"/>
            <a:ext cx="1008063" cy="0"/>
          </a:xfrm>
          <a:prstGeom prst="line">
            <a:avLst/>
          </a:prstGeom>
          <a:noFill/>
          <a:ln w="9525">
            <a:solidFill>
              <a:schemeClr val="hlink"/>
            </a:solidFill>
            <a:round/>
            <a:headEnd/>
            <a:tailEnd/>
          </a:ln>
          <a:effectLst/>
        </p:spPr>
        <p:txBody>
          <a:bodyPr/>
          <a:lstStyle/>
          <a:p>
            <a:endParaRPr lang="zh-TW" altLang="en-US"/>
          </a:p>
        </p:txBody>
      </p:sp>
      <p:sp>
        <p:nvSpPr>
          <p:cNvPr id="42" name="Line 80"/>
          <p:cNvSpPr>
            <a:spLocks noChangeShapeType="1"/>
          </p:cNvSpPr>
          <p:nvPr/>
        </p:nvSpPr>
        <p:spPr bwMode="auto">
          <a:xfrm flipH="1">
            <a:off x="5365750" y="4759325"/>
            <a:ext cx="431800" cy="503238"/>
          </a:xfrm>
          <a:prstGeom prst="line">
            <a:avLst/>
          </a:prstGeom>
          <a:noFill/>
          <a:ln w="9525">
            <a:solidFill>
              <a:schemeClr val="hlink"/>
            </a:solidFill>
            <a:round/>
            <a:headEnd/>
            <a:tailEnd/>
          </a:ln>
          <a:effectLst/>
        </p:spPr>
        <p:txBody>
          <a:bodyPr/>
          <a:lstStyle/>
          <a:p>
            <a:endParaRPr lang="zh-TW" altLang="en-US"/>
          </a:p>
        </p:txBody>
      </p:sp>
      <p:sp>
        <p:nvSpPr>
          <p:cNvPr id="43" name="Line 81"/>
          <p:cNvSpPr>
            <a:spLocks noChangeShapeType="1"/>
          </p:cNvSpPr>
          <p:nvPr/>
        </p:nvSpPr>
        <p:spPr bwMode="auto">
          <a:xfrm>
            <a:off x="5365750" y="5622925"/>
            <a:ext cx="431800" cy="431800"/>
          </a:xfrm>
          <a:prstGeom prst="line">
            <a:avLst/>
          </a:prstGeom>
          <a:noFill/>
          <a:ln w="9525">
            <a:solidFill>
              <a:schemeClr val="hlink"/>
            </a:solidFill>
            <a:round/>
            <a:headEnd/>
            <a:tailEnd/>
          </a:ln>
          <a:effectLst/>
        </p:spPr>
        <p:txBody>
          <a:bodyPr/>
          <a:lstStyle/>
          <a:p>
            <a:endParaRPr lang="zh-TW" altLang="en-US"/>
          </a:p>
        </p:txBody>
      </p:sp>
      <p:sp>
        <p:nvSpPr>
          <p:cNvPr id="44" name="Text Box 82"/>
          <p:cNvSpPr txBox="1">
            <a:spLocks noChangeArrowheads="1"/>
          </p:cNvSpPr>
          <p:nvPr/>
        </p:nvSpPr>
        <p:spPr bwMode="auto">
          <a:xfrm>
            <a:off x="5273675" y="47212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45" name="Text Box 83"/>
          <p:cNvSpPr txBox="1">
            <a:spLocks noChangeArrowheads="1"/>
          </p:cNvSpPr>
          <p:nvPr/>
        </p:nvSpPr>
        <p:spPr bwMode="auto">
          <a:xfrm>
            <a:off x="5273675" y="5694363"/>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46" name="Text Box 84"/>
          <p:cNvSpPr txBox="1">
            <a:spLocks noChangeArrowheads="1"/>
          </p:cNvSpPr>
          <p:nvPr/>
        </p:nvSpPr>
        <p:spPr bwMode="auto">
          <a:xfrm>
            <a:off x="6589713" y="4254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47" name="Oval 85"/>
          <p:cNvSpPr>
            <a:spLocks noChangeArrowheads="1"/>
          </p:cNvSpPr>
          <p:nvPr/>
        </p:nvSpPr>
        <p:spPr bwMode="auto">
          <a:xfrm>
            <a:off x="8243888" y="5229225"/>
            <a:ext cx="504825" cy="503238"/>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48" name="Line 86"/>
          <p:cNvSpPr>
            <a:spLocks noChangeShapeType="1"/>
          </p:cNvSpPr>
          <p:nvPr/>
        </p:nvSpPr>
        <p:spPr bwMode="auto">
          <a:xfrm>
            <a:off x="7812088" y="4724400"/>
            <a:ext cx="504825" cy="576263"/>
          </a:xfrm>
          <a:prstGeom prst="line">
            <a:avLst/>
          </a:prstGeom>
          <a:noFill/>
          <a:ln w="9525">
            <a:solidFill>
              <a:schemeClr val="hlink"/>
            </a:solidFill>
            <a:round/>
            <a:headEnd/>
            <a:tailEnd/>
          </a:ln>
          <a:effectLst/>
        </p:spPr>
        <p:txBody>
          <a:bodyPr/>
          <a:lstStyle/>
          <a:p>
            <a:endParaRPr lang="zh-TW" altLang="en-US"/>
          </a:p>
        </p:txBody>
      </p:sp>
      <p:sp>
        <p:nvSpPr>
          <p:cNvPr id="49" name="Text Box 87"/>
          <p:cNvSpPr txBox="1">
            <a:spLocks noChangeArrowheads="1"/>
          </p:cNvSpPr>
          <p:nvPr/>
        </p:nvSpPr>
        <p:spPr bwMode="auto">
          <a:xfrm>
            <a:off x="8066088" y="475932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4" name="Rectangle 3"/>
          <p:cNvSpPr txBox="1">
            <a:spLocks noChangeArrowheads="1"/>
          </p:cNvSpPr>
          <p:nvPr/>
        </p:nvSpPr>
        <p:spPr>
          <a:xfrm>
            <a:off x="395288" y="1700213"/>
            <a:ext cx="4392612" cy="44656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以同樣的方法將頂點</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4</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加入</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中，</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 {1, 2, 3, 4, 5, 6}</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V-U = {7}</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endParaRPr kumimoji="0" lang="zh-TW" altLang="en-US" b="0" i="0" u="none" strike="noStrike" kern="1200" cap="none" spc="0" normalizeH="0" baseline="0" noProof="0" dirty="0">
              <a:ln>
                <a:noFill/>
              </a:ln>
              <a:solidFill>
                <a:schemeClr val="tx1"/>
              </a:solidFill>
              <a:effectLst/>
              <a:uLnTx/>
              <a:uFillTx/>
              <a:latin typeface="+mj-ea"/>
              <a:ea typeface="+mj-ea"/>
              <a:cs typeface="+mn-cs"/>
            </a:endParaRPr>
          </a:p>
        </p:txBody>
      </p:sp>
      <p:sp>
        <p:nvSpPr>
          <p:cNvPr id="5" name="Oval 4"/>
          <p:cNvSpPr>
            <a:spLocks noChangeArrowheads="1"/>
          </p:cNvSpPr>
          <p:nvPr/>
        </p:nvSpPr>
        <p:spPr bwMode="auto">
          <a:xfrm>
            <a:off x="7307263" y="1989138"/>
            <a:ext cx="504825" cy="503237"/>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7" name="Oval 5"/>
          <p:cNvSpPr>
            <a:spLocks noChangeArrowheads="1"/>
          </p:cNvSpPr>
          <p:nvPr/>
        </p:nvSpPr>
        <p:spPr bwMode="auto">
          <a:xfrm>
            <a:off x="6516688" y="2781300"/>
            <a:ext cx="504825" cy="503238"/>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8" name="Oval 6"/>
          <p:cNvSpPr>
            <a:spLocks noChangeArrowheads="1"/>
          </p:cNvSpPr>
          <p:nvPr/>
        </p:nvSpPr>
        <p:spPr bwMode="auto">
          <a:xfrm>
            <a:off x="5795963" y="3502025"/>
            <a:ext cx="504825" cy="503238"/>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9" name="Oval 7"/>
          <p:cNvSpPr>
            <a:spLocks noChangeArrowheads="1"/>
          </p:cNvSpPr>
          <p:nvPr/>
        </p:nvSpPr>
        <p:spPr bwMode="auto">
          <a:xfrm>
            <a:off x="7308850" y="3502025"/>
            <a:ext cx="504825" cy="503238"/>
          </a:xfrm>
          <a:prstGeom prst="ellipse">
            <a:avLst/>
          </a:prstGeom>
          <a:noFill/>
          <a:ln w="28575">
            <a:solidFill>
              <a:schemeClr val="tx2"/>
            </a:solidFill>
            <a:round/>
            <a:headEnd/>
            <a:tailEnd/>
          </a:ln>
          <a:effectLst/>
        </p:spPr>
        <p:txBody>
          <a:bodyPr wrap="none" anchor="ctr"/>
          <a:lstStyle/>
          <a:p>
            <a:pPr algn="ctr"/>
            <a:r>
              <a:rPr lang="en-US" altLang="zh-TW" sz="2000"/>
              <a:t>4</a:t>
            </a:r>
          </a:p>
        </p:txBody>
      </p:sp>
      <p:sp>
        <p:nvSpPr>
          <p:cNvPr id="10" name="Oval 8"/>
          <p:cNvSpPr>
            <a:spLocks noChangeArrowheads="1"/>
          </p:cNvSpPr>
          <p:nvPr/>
        </p:nvSpPr>
        <p:spPr bwMode="auto">
          <a:xfrm>
            <a:off x="8243888" y="2781300"/>
            <a:ext cx="504825" cy="503238"/>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11" name="Oval 9"/>
          <p:cNvSpPr>
            <a:spLocks noChangeArrowheads="1"/>
          </p:cNvSpPr>
          <p:nvPr/>
        </p:nvSpPr>
        <p:spPr bwMode="auto">
          <a:xfrm>
            <a:off x="4930775" y="2781300"/>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2" name="Oval 10"/>
          <p:cNvSpPr>
            <a:spLocks noChangeArrowheads="1"/>
          </p:cNvSpPr>
          <p:nvPr/>
        </p:nvSpPr>
        <p:spPr bwMode="auto">
          <a:xfrm>
            <a:off x="5795963" y="1989138"/>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3" name="Line 11"/>
          <p:cNvSpPr>
            <a:spLocks noChangeShapeType="1"/>
          </p:cNvSpPr>
          <p:nvPr/>
        </p:nvSpPr>
        <p:spPr bwMode="auto">
          <a:xfrm>
            <a:off x="6011863" y="2492375"/>
            <a:ext cx="0" cy="1008063"/>
          </a:xfrm>
          <a:prstGeom prst="line">
            <a:avLst/>
          </a:prstGeom>
          <a:noFill/>
          <a:ln w="9525">
            <a:solidFill>
              <a:schemeClr val="tx1"/>
            </a:solidFill>
            <a:round/>
            <a:headEnd/>
            <a:tailEnd/>
          </a:ln>
          <a:effectLst/>
        </p:spPr>
        <p:txBody>
          <a:bodyPr/>
          <a:lstStyle/>
          <a:p>
            <a:endParaRPr lang="zh-TW" altLang="en-US"/>
          </a:p>
        </p:txBody>
      </p:sp>
      <p:sp>
        <p:nvSpPr>
          <p:cNvPr id="14" name="Line 12"/>
          <p:cNvSpPr>
            <a:spLocks noChangeShapeType="1"/>
          </p:cNvSpPr>
          <p:nvPr/>
        </p:nvSpPr>
        <p:spPr bwMode="auto">
          <a:xfrm>
            <a:off x="6300788" y="3789363"/>
            <a:ext cx="1008062" cy="0"/>
          </a:xfrm>
          <a:prstGeom prst="line">
            <a:avLst/>
          </a:prstGeom>
          <a:noFill/>
          <a:ln w="9525">
            <a:solidFill>
              <a:schemeClr val="tx1"/>
            </a:solidFill>
            <a:round/>
            <a:headEnd/>
            <a:tailEnd/>
          </a:ln>
          <a:effectLst/>
        </p:spPr>
        <p:txBody>
          <a:bodyPr/>
          <a:lstStyle/>
          <a:p>
            <a:endParaRPr lang="zh-TW" altLang="en-US"/>
          </a:p>
        </p:txBody>
      </p:sp>
      <p:sp>
        <p:nvSpPr>
          <p:cNvPr id="15" name="Line 13"/>
          <p:cNvSpPr>
            <a:spLocks noChangeShapeType="1"/>
          </p:cNvSpPr>
          <p:nvPr/>
        </p:nvSpPr>
        <p:spPr bwMode="auto">
          <a:xfrm>
            <a:off x="7524750" y="2492375"/>
            <a:ext cx="0" cy="1008063"/>
          </a:xfrm>
          <a:prstGeom prst="line">
            <a:avLst/>
          </a:prstGeom>
          <a:noFill/>
          <a:ln w="9525">
            <a:solidFill>
              <a:schemeClr val="tx1"/>
            </a:solidFill>
            <a:round/>
            <a:headEnd/>
            <a:tailEnd/>
          </a:ln>
          <a:effectLst/>
        </p:spPr>
        <p:txBody>
          <a:bodyPr/>
          <a:lstStyle/>
          <a:p>
            <a:endParaRPr lang="zh-TW" altLang="en-US"/>
          </a:p>
        </p:txBody>
      </p:sp>
      <p:sp>
        <p:nvSpPr>
          <p:cNvPr id="16" name="Line 14"/>
          <p:cNvSpPr>
            <a:spLocks noChangeShapeType="1"/>
          </p:cNvSpPr>
          <p:nvPr/>
        </p:nvSpPr>
        <p:spPr bwMode="auto">
          <a:xfrm>
            <a:off x="6300788" y="2205038"/>
            <a:ext cx="1008062" cy="0"/>
          </a:xfrm>
          <a:prstGeom prst="line">
            <a:avLst/>
          </a:prstGeom>
          <a:noFill/>
          <a:ln w="9525">
            <a:solidFill>
              <a:schemeClr val="hlink"/>
            </a:solidFill>
            <a:round/>
            <a:headEnd/>
            <a:tailEnd/>
          </a:ln>
          <a:effectLst/>
        </p:spPr>
        <p:txBody>
          <a:bodyPr/>
          <a:lstStyle/>
          <a:p>
            <a:endParaRPr lang="zh-TW" altLang="en-US"/>
          </a:p>
        </p:txBody>
      </p:sp>
      <p:sp>
        <p:nvSpPr>
          <p:cNvPr id="17" name="Line 15"/>
          <p:cNvSpPr>
            <a:spLocks noChangeShapeType="1"/>
          </p:cNvSpPr>
          <p:nvPr/>
        </p:nvSpPr>
        <p:spPr bwMode="auto">
          <a:xfrm>
            <a:off x="6227763" y="2420938"/>
            <a:ext cx="360362" cy="431800"/>
          </a:xfrm>
          <a:prstGeom prst="line">
            <a:avLst/>
          </a:prstGeom>
          <a:noFill/>
          <a:ln w="9525">
            <a:solidFill>
              <a:schemeClr val="tx1"/>
            </a:solidFill>
            <a:round/>
            <a:headEnd/>
            <a:tailEnd/>
          </a:ln>
          <a:effectLst/>
        </p:spPr>
        <p:txBody>
          <a:bodyPr/>
          <a:lstStyle/>
          <a:p>
            <a:endParaRPr lang="zh-TW" altLang="en-US"/>
          </a:p>
        </p:txBody>
      </p:sp>
      <p:sp>
        <p:nvSpPr>
          <p:cNvPr id="18" name="Line 16"/>
          <p:cNvSpPr>
            <a:spLocks noChangeShapeType="1"/>
          </p:cNvSpPr>
          <p:nvPr/>
        </p:nvSpPr>
        <p:spPr bwMode="auto">
          <a:xfrm>
            <a:off x="6948488" y="3213100"/>
            <a:ext cx="360362" cy="431800"/>
          </a:xfrm>
          <a:prstGeom prst="line">
            <a:avLst/>
          </a:prstGeom>
          <a:noFill/>
          <a:ln w="9525">
            <a:solidFill>
              <a:schemeClr val="tx1"/>
            </a:solidFill>
            <a:round/>
            <a:headEnd/>
            <a:tailEnd/>
          </a:ln>
          <a:effectLst/>
        </p:spPr>
        <p:txBody>
          <a:bodyPr/>
          <a:lstStyle/>
          <a:p>
            <a:endParaRPr lang="zh-TW" altLang="en-US"/>
          </a:p>
        </p:txBody>
      </p:sp>
      <p:sp>
        <p:nvSpPr>
          <p:cNvPr id="19" name="Line 17"/>
          <p:cNvSpPr>
            <a:spLocks noChangeShapeType="1"/>
          </p:cNvSpPr>
          <p:nvPr/>
        </p:nvSpPr>
        <p:spPr bwMode="auto">
          <a:xfrm flipH="1">
            <a:off x="6948488" y="2420938"/>
            <a:ext cx="431800" cy="431800"/>
          </a:xfrm>
          <a:prstGeom prst="line">
            <a:avLst/>
          </a:prstGeom>
          <a:noFill/>
          <a:ln w="9525">
            <a:solidFill>
              <a:schemeClr val="tx1"/>
            </a:solidFill>
            <a:round/>
            <a:headEnd/>
            <a:tailEnd/>
          </a:ln>
          <a:effectLst/>
        </p:spPr>
        <p:txBody>
          <a:bodyPr/>
          <a:lstStyle/>
          <a:p>
            <a:endParaRPr lang="zh-TW" altLang="en-US"/>
          </a:p>
        </p:txBody>
      </p:sp>
      <p:sp>
        <p:nvSpPr>
          <p:cNvPr id="20" name="Line 18"/>
          <p:cNvSpPr>
            <a:spLocks noChangeShapeType="1"/>
          </p:cNvSpPr>
          <p:nvPr/>
        </p:nvSpPr>
        <p:spPr bwMode="auto">
          <a:xfrm flipH="1">
            <a:off x="6227763" y="3213100"/>
            <a:ext cx="360362" cy="360363"/>
          </a:xfrm>
          <a:prstGeom prst="line">
            <a:avLst/>
          </a:prstGeom>
          <a:noFill/>
          <a:ln w="9525">
            <a:solidFill>
              <a:schemeClr val="tx1"/>
            </a:solidFill>
            <a:round/>
            <a:headEnd/>
            <a:tailEnd/>
          </a:ln>
          <a:effectLst/>
        </p:spPr>
        <p:txBody>
          <a:bodyPr/>
          <a:lstStyle/>
          <a:p>
            <a:endParaRPr lang="zh-TW" altLang="en-US"/>
          </a:p>
        </p:txBody>
      </p:sp>
      <p:sp>
        <p:nvSpPr>
          <p:cNvPr id="21" name="Line 19"/>
          <p:cNvSpPr>
            <a:spLocks noChangeShapeType="1"/>
          </p:cNvSpPr>
          <p:nvPr/>
        </p:nvSpPr>
        <p:spPr bwMode="auto">
          <a:xfrm flipH="1">
            <a:off x="5364163" y="2349500"/>
            <a:ext cx="431800" cy="503238"/>
          </a:xfrm>
          <a:prstGeom prst="line">
            <a:avLst/>
          </a:prstGeom>
          <a:noFill/>
          <a:ln w="9525">
            <a:solidFill>
              <a:schemeClr val="hlink"/>
            </a:solidFill>
            <a:round/>
            <a:headEnd/>
            <a:tailEnd/>
          </a:ln>
          <a:effectLst/>
        </p:spPr>
        <p:txBody>
          <a:bodyPr/>
          <a:lstStyle/>
          <a:p>
            <a:endParaRPr lang="zh-TW" altLang="en-US"/>
          </a:p>
        </p:txBody>
      </p:sp>
      <p:sp>
        <p:nvSpPr>
          <p:cNvPr id="22" name="Line 20"/>
          <p:cNvSpPr>
            <a:spLocks noChangeShapeType="1"/>
          </p:cNvSpPr>
          <p:nvPr/>
        </p:nvSpPr>
        <p:spPr bwMode="auto">
          <a:xfrm flipH="1">
            <a:off x="7812088" y="3213100"/>
            <a:ext cx="504825" cy="431800"/>
          </a:xfrm>
          <a:prstGeom prst="line">
            <a:avLst/>
          </a:prstGeom>
          <a:noFill/>
          <a:ln w="9525">
            <a:solidFill>
              <a:schemeClr val="tx1"/>
            </a:solidFill>
            <a:round/>
            <a:headEnd/>
            <a:tailEnd/>
          </a:ln>
          <a:effectLst/>
        </p:spPr>
        <p:txBody>
          <a:bodyPr/>
          <a:lstStyle/>
          <a:p>
            <a:endParaRPr lang="zh-TW" altLang="en-US"/>
          </a:p>
        </p:txBody>
      </p:sp>
      <p:sp>
        <p:nvSpPr>
          <p:cNvPr id="23" name="Line 21"/>
          <p:cNvSpPr>
            <a:spLocks noChangeShapeType="1"/>
          </p:cNvSpPr>
          <p:nvPr/>
        </p:nvSpPr>
        <p:spPr bwMode="auto">
          <a:xfrm>
            <a:off x="5364163" y="3213100"/>
            <a:ext cx="431800" cy="431800"/>
          </a:xfrm>
          <a:prstGeom prst="line">
            <a:avLst/>
          </a:prstGeom>
          <a:noFill/>
          <a:ln w="9525">
            <a:solidFill>
              <a:schemeClr val="hlink"/>
            </a:solidFill>
            <a:round/>
            <a:headEnd/>
            <a:tailEnd/>
          </a:ln>
          <a:effectLst/>
        </p:spPr>
        <p:txBody>
          <a:bodyPr/>
          <a:lstStyle/>
          <a:p>
            <a:endParaRPr lang="zh-TW" altLang="en-US"/>
          </a:p>
        </p:txBody>
      </p:sp>
      <p:sp>
        <p:nvSpPr>
          <p:cNvPr id="24" name="Line 22"/>
          <p:cNvSpPr>
            <a:spLocks noChangeShapeType="1"/>
          </p:cNvSpPr>
          <p:nvPr/>
        </p:nvSpPr>
        <p:spPr bwMode="auto">
          <a:xfrm>
            <a:off x="7812088" y="2276475"/>
            <a:ext cx="504825" cy="576263"/>
          </a:xfrm>
          <a:prstGeom prst="line">
            <a:avLst/>
          </a:prstGeom>
          <a:noFill/>
          <a:ln w="9525">
            <a:solidFill>
              <a:schemeClr val="hlink"/>
            </a:solidFill>
            <a:round/>
            <a:headEnd/>
            <a:tailEnd/>
          </a:ln>
          <a:effectLst/>
        </p:spPr>
        <p:txBody>
          <a:bodyPr/>
          <a:lstStyle/>
          <a:p>
            <a:endParaRPr lang="zh-TW" altLang="en-US"/>
          </a:p>
        </p:txBody>
      </p:sp>
      <p:sp>
        <p:nvSpPr>
          <p:cNvPr id="25" name="Text Box 23"/>
          <p:cNvSpPr txBox="1">
            <a:spLocks noChangeArrowheads="1"/>
          </p:cNvSpPr>
          <p:nvPr/>
        </p:nvSpPr>
        <p:spPr bwMode="auto">
          <a:xfrm>
            <a:off x="5272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6" name="Text Box 24"/>
          <p:cNvSpPr txBox="1">
            <a:spLocks noChangeArrowheads="1"/>
          </p:cNvSpPr>
          <p:nvPr/>
        </p:nvSpPr>
        <p:spPr bwMode="auto">
          <a:xfrm>
            <a:off x="5580063" y="27447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7" name="Text Box 25"/>
          <p:cNvSpPr txBox="1">
            <a:spLocks noChangeArrowheads="1"/>
          </p:cNvSpPr>
          <p:nvPr/>
        </p:nvSpPr>
        <p:spPr bwMode="auto">
          <a:xfrm>
            <a:off x="5272088" y="32845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28" name="Text Box 26"/>
          <p:cNvSpPr txBox="1">
            <a:spLocks noChangeArrowheads="1"/>
          </p:cNvSpPr>
          <p:nvPr/>
        </p:nvSpPr>
        <p:spPr bwMode="auto">
          <a:xfrm>
            <a:off x="6588125" y="184467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29" name="Text Box 27"/>
          <p:cNvSpPr txBox="1">
            <a:spLocks noChangeArrowheads="1"/>
          </p:cNvSpPr>
          <p:nvPr/>
        </p:nvSpPr>
        <p:spPr bwMode="auto">
          <a:xfrm>
            <a:off x="62277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0" name="Text Box 28"/>
          <p:cNvSpPr txBox="1">
            <a:spLocks noChangeArrowheads="1"/>
          </p:cNvSpPr>
          <p:nvPr/>
        </p:nvSpPr>
        <p:spPr bwMode="auto">
          <a:xfrm>
            <a:off x="68754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1" name="Text Box 29"/>
          <p:cNvSpPr txBox="1">
            <a:spLocks noChangeArrowheads="1"/>
          </p:cNvSpPr>
          <p:nvPr/>
        </p:nvSpPr>
        <p:spPr bwMode="auto">
          <a:xfrm>
            <a:off x="6227763"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2" name="Text Box 30"/>
          <p:cNvSpPr txBox="1">
            <a:spLocks noChangeArrowheads="1"/>
          </p:cNvSpPr>
          <p:nvPr/>
        </p:nvSpPr>
        <p:spPr bwMode="auto">
          <a:xfrm>
            <a:off x="6804025"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3" name="Text Box 31"/>
          <p:cNvSpPr txBox="1">
            <a:spLocks noChangeArrowheads="1"/>
          </p:cNvSpPr>
          <p:nvPr/>
        </p:nvSpPr>
        <p:spPr bwMode="auto">
          <a:xfrm>
            <a:off x="6559550" y="37179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4" name="Text Box 32"/>
          <p:cNvSpPr txBox="1">
            <a:spLocks noChangeArrowheads="1"/>
          </p:cNvSpPr>
          <p:nvPr/>
        </p:nvSpPr>
        <p:spPr bwMode="auto">
          <a:xfrm>
            <a:off x="8066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5" name="Text Box 33"/>
          <p:cNvSpPr txBox="1">
            <a:spLocks noChangeArrowheads="1"/>
          </p:cNvSpPr>
          <p:nvPr/>
        </p:nvSpPr>
        <p:spPr bwMode="auto">
          <a:xfrm>
            <a:off x="7489825" y="27447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6" name="Text Box 34"/>
          <p:cNvSpPr txBox="1">
            <a:spLocks noChangeArrowheads="1"/>
          </p:cNvSpPr>
          <p:nvPr/>
        </p:nvSpPr>
        <p:spPr bwMode="auto">
          <a:xfrm>
            <a:off x="7956550" y="332105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7" name="Oval 35"/>
          <p:cNvSpPr>
            <a:spLocks noChangeArrowheads="1"/>
          </p:cNvSpPr>
          <p:nvPr/>
        </p:nvSpPr>
        <p:spPr bwMode="auto">
          <a:xfrm>
            <a:off x="7308850" y="4398963"/>
            <a:ext cx="504825" cy="503237"/>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38" name="Oval 36"/>
          <p:cNvSpPr>
            <a:spLocks noChangeArrowheads="1"/>
          </p:cNvSpPr>
          <p:nvPr/>
        </p:nvSpPr>
        <p:spPr bwMode="auto">
          <a:xfrm>
            <a:off x="5797550" y="5911850"/>
            <a:ext cx="504825" cy="503238"/>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39" name="Oval 37"/>
          <p:cNvSpPr>
            <a:spLocks noChangeArrowheads="1"/>
          </p:cNvSpPr>
          <p:nvPr/>
        </p:nvSpPr>
        <p:spPr bwMode="auto">
          <a:xfrm>
            <a:off x="4932363" y="5191125"/>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40" name="Oval 38"/>
          <p:cNvSpPr>
            <a:spLocks noChangeArrowheads="1"/>
          </p:cNvSpPr>
          <p:nvPr/>
        </p:nvSpPr>
        <p:spPr bwMode="auto">
          <a:xfrm>
            <a:off x="5797550" y="4398963"/>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1" name="Line 39"/>
          <p:cNvSpPr>
            <a:spLocks noChangeShapeType="1"/>
          </p:cNvSpPr>
          <p:nvPr/>
        </p:nvSpPr>
        <p:spPr bwMode="auto">
          <a:xfrm>
            <a:off x="6302375" y="4614863"/>
            <a:ext cx="1008063" cy="0"/>
          </a:xfrm>
          <a:prstGeom prst="line">
            <a:avLst/>
          </a:prstGeom>
          <a:noFill/>
          <a:ln w="9525">
            <a:solidFill>
              <a:schemeClr val="hlink"/>
            </a:solidFill>
            <a:round/>
            <a:headEnd/>
            <a:tailEnd/>
          </a:ln>
          <a:effectLst/>
        </p:spPr>
        <p:txBody>
          <a:bodyPr/>
          <a:lstStyle/>
          <a:p>
            <a:endParaRPr lang="zh-TW" altLang="en-US"/>
          </a:p>
        </p:txBody>
      </p:sp>
      <p:sp>
        <p:nvSpPr>
          <p:cNvPr id="42" name="Line 40"/>
          <p:cNvSpPr>
            <a:spLocks noChangeShapeType="1"/>
          </p:cNvSpPr>
          <p:nvPr/>
        </p:nvSpPr>
        <p:spPr bwMode="auto">
          <a:xfrm flipH="1">
            <a:off x="5365750" y="4759325"/>
            <a:ext cx="431800" cy="503238"/>
          </a:xfrm>
          <a:prstGeom prst="line">
            <a:avLst/>
          </a:prstGeom>
          <a:noFill/>
          <a:ln w="9525">
            <a:solidFill>
              <a:schemeClr val="hlink"/>
            </a:solidFill>
            <a:round/>
            <a:headEnd/>
            <a:tailEnd/>
          </a:ln>
          <a:effectLst/>
        </p:spPr>
        <p:txBody>
          <a:bodyPr/>
          <a:lstStyle/>
          <a:p>
            <a:endParaRPr lang="zh-TW" altLang="en-US"/>
          </a:p>
        </p:txBody>
      </p:sp>
      <p:sp>
        <p:nvSpPr>
          <p:cNvPr id="43" name="Line 41"/>
          <p:cNvSpPr>
            <a:spLocks noChangeShapeType="1"/>
          </p:cNvSpPr>
          <p:nvPr/>
        </p:nvSpPr>
        <p:spPr bwMode="auto">
          <a:xfrm>
            <a:off x="5365750" y="5622925"/>
            <a:ext cx="431800" cy="431800"/>
          </a:xfrm>
          <a:prstGeom prst="line">
            <a:avLst/>
          </a:prstGeom>
          <a:noFill/>
          <a:ln w="9525">
            <a:solidFill>
              <a:schemeClr val="hlink"/>
            </a:solidFill>
            <a:round/>
            <a:headEnd/>
            <a:tailEnd/>
          </a:ln>
          <a:effectLst/>
        </p:spPr>
        <p:txBody>
          <a:bodyPr/>
          <a:lstStyle/>
          <a:p>
            <a:endParaRPr lang="zh-TW" altLang="en-US"/>
          </a:p>
        </p:txBody>
      </p:sp>
      <p:sp>
        <p:nvSpPr>
          <p:cNvPr id="44" name="Text Box 42"/>
          <p:cNvSpPr txBox="1">
            <a:spLocks noChangeArrowheads="1"/>
          </p:cNvSpPr>
          <p:nvPr/>
        </p:nvSpPr>
        <p:spPr bwMode="auto">
          <a:xfrm>
            <a:off x="5273675" y="47212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45" name="Text Box 43"/>
          <p:cNvSpPr txBox="1">
            <a:spLocks noChangeArrowheads="1"/>
          </p:cNvSpPr>
          <p:nvPr/>
        </p:nvSpPr>
        <p:spPr bwMode="auto">
          <a:xfrm>
            <a:off x="5273675" y="5694363"/>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46" name="Text Box 44"/>
          <p:cNvSpPr txBox="1">
            <a:spLocks noChangeArrowheads="1"/>
          </p:cNvSpPr>
          <p:nvPr/>
        </p:nvSpPr>
        <p:spPr bwMode="auto">
          <a:xfrm>
            <a:off x="6589713" y="4254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47" name="Oval 45"/>
          <p:cNvSpPr>
            <a:spLocks noChangeArrowheads="1"/>
          </p:cNvSpPr>
          <p:nvPr/>
        </p:nvSpPr>
        <p:spPr bwMode="auto">
          <a:xfrm>
            <a:off x="8243888" y="5229225"/>
            <a:ext cx="504825" cy="503238"/>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48" name="Line 46"/>
          <p:cNvSpPr>
            <a:spLocks noChangeShapeType="1"/>
          </p:cNvSpPr>
          <p:nvPr/>
        </p:nvSpPr>
        <p:spPr bwMode="auto">
          <a:xfrm>
            <a:off x="7812088" y="4724400"/>
            <a:ext cx="504825" cy="576263"/>
          </a:xfrm>
          <a:prstGeom prst="line">
            <a:avLst/>
          </a:prstGeom>
          <a:noFill/>
          <a:ln w="9525">
            <a:solidFill>
              <a:schemeClr val="hlink"/>
            </a:solidFill>
            <a:round/>
            <a:headEnd/>
            <a:tailEnd/>
          </a:ln>
          <a:effectLst/>
        </p:spPr>
        <p:txBody>
          <a:bodyPr/>
          <a:lstStyle/>
          <a:p>
            <a:endParaRPr lang="zh-TW" altLang="en-US"/>
          </a:p>
        </p:txBody>
      </p:sp>
      <p:sp>
        <p:nvSpPr>
          <p:cNvPr id="49" name="Text Box 47"/>
          <p:cNvSpPr txBox="1">
            <a:spLocks noChangeArrowheads="1"/>
          </p:cNvSpPr>
          <p:nvPr/>
        </p:nvSpPr>
        <p:spPr bwMode="auto">
          <a:xfrm>
            <a:off x="8066088" y="475932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50" name="Oval 48"/>
          <p:cNvSpPr>
            <a:spLocks noChangeArrowheads="1"/>
          </p:cNvSpPr>
          <p:nvPr/>
        </p:nvSpPr>
        <p:spPr bwMode="auto">
          <a:xfrm>
            <a:off x="7308850" y="587851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51" name="Line 49"/>
          <p:cNvSpPr>
            <a:spLocks noChangeShapeType="1"/>
          </p:cNvSpPr>
          <p:nvPr/>
        </p:nvSpPr>
        <p:spPr bwMode="auto">
          <a:xfrm>
            <a:off x="7524750" y="4868863"/>
            <a:ext cx="0" cy="1008062"/>
          </a:xfrm>
          <a:prstGeom prst="line">
            <a:avLst/>
          </a:prstGeom>
          <a:noFill/>
          <a:ln w="9525">
            <a:solidFill>
              <a:schemeClr val="hlink"/>
            </a:solidFill>
            <a:round/>
            <a:headEnd/>
            <a:tailEnd/>
          </a:ln>
          <a:effectLst/>
        </p:spPr>
        <p:txBody>
          <a:bodyPr/>
          <a:lstStyle/>
          <a:p>
            <a:endParaRPr lang="zh-TW" altLang="en-US"/>
          </a:p>
        </p:txBody>
      </p:sp>
      <p:sp>
        <p:nvSpPr>
          <p:cNvPr id="52" name="Text Box 50"/>
          <p:cNvSpPr txBox="1">
            <a:spLocks noChangeArrowheads="1"/>
          </p:cNvSpPr>
          <p:nvPr/>
        </p:nvSpPr>
        <p:spPr bwMode="auto">
          <a:xfrm>
            <a:off x="7489825" y="512127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4" name="Rectangle 3"/>
          <p:cNvSpPr txBox="1">
            <a:spLocks noChangeArrowheads="1"/>
          </p:cNvSpPr>
          <p:nvPr/>
        </p:nvSpPr>
        <p:spPr>
          <a:xfrm>
            <a:off x="179388" y="1700213"/>
            <a:ext cx="4608512" cy="44656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將頂點</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7</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加入</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中，</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U = {1, 2, 3, 4, 5, 6, 7}</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V-U =∮</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a:t>
            </a:r>
            <a:r>
              <a:rPr kumimoji="0" lang="en-US" altLang="zh-TW" b="0" i="0" u="none" strike="noStrike" kern="1200" cap="none" spc="0" normalizeH="0" baseline="0" noProof="0" dirty="0" smtClean="0">
                <a:ln>
                  <a:noFill/>
                </a:ln>
                <a:solidFill>
                  <a:schemeClr val="tx1"/>
                </a:solidFill>
                <a:effectLst/>
                <a:uLnTx/>
                <a:uFillTx/>
                <a:latin typeface="+mj-ea"/>
                <a:ea typeface="+mj-ea"/>
                <a:cs typeface="+mn-cs"/>
              </a:rPr>
              <a:t>V = U</a:t>
            </a:r>
            <a:r>
              <a:rPr kumimoji="0" lang="zh-TW" altLang="en-US" b="0" i="0" u="none" strike="noStrike" kern="1200" cap="none" spc="0" normalizeH="0" baseline="0" noProof="0" dirty="0" smtClean="0">
                <a:ln>
                  <a:noFill/>
                </a:ln>
                <a:solidFill>
                  <a:schemeClr val="tx1"/>
                </a:solidFill>
                <a:effectLst/>
                <a:uLnTx/>
                <a:uFillTx/>
                <a:latin typeface="+mj-ea"/>
                <a:ea typeface="+mj-ea"/>
                <a:cs typeface="+mn-cs"/>
              </a:rPr>
              <a:t>，此時的圖形就是最小成本擴展樹。</a:t>
            </a:r>
            <a:endParaRPr kumimoji="0" lang="zh-TW" altLang="en-US" b="0" i="0" u="none" strike="noStrike" kern="1200" cap="none" spc="0" normalizeH="0" baseline="0" noProof="0" dirty="0">
              <a:ln>
                <a:noFill/>
              </a:ln>
              <a:solidFill>
                <a:schemeClr val="tx1"/>
              </a:solidFill>
              <a:effectLst/>
              <a:uLnTx/>
              <a:uFillTx/>
              <a:latin typeface="+mj-ea"/>
              <a:ea typeface="+mj-ea"/>
              <a:cs typeface="+mn-cs"/>
            </a:endParaRPr>
          </a:p>
        </p:txBody>
      </p:sp>
      <p:sp>
        <p:nvSpPr>
          <p:cNvPr id="5" name="Oval 4"/>
          <p:cNvSpPr>
            <a:spLocks noChangeArrowheads="1"/>
          </p:cNvSpPr>
          <p:nvPr/>
        </p:nvSpPr>
        <p:spPr bwMode="auto">
          <a:xfrm>
            <a:off x="7307263" y="1989138"/>
            <a:ext cx="504825" cy="503237"/>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7" name="Oval 5"/>
          <p:cNvSpPr>
            <a:spLocks noChangeArrowheads="1"/>
          </p:cNvSpPr>
          <p:nvPr/>
        </p:nvSpPr>
        <p:spPr bwMode="auto">
          <a:xfrm>
            <a:off x="6516688" y="2781300"/>
            <a:ext cx="504825" cy="503238"/>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8" name="Oval 6"/>
          <p:cNvSpPr>
            <a:spLocks noChangeArrowheads="1"/>
          </p:cNvSpPr>
          <p:nvPr/>
        </p:nvSpPr>
        <p:spPr bwMode="auto">
          <a:xfrm>
            <a:off x="5795963" y="3502025"/>
            <a:ext cx="504825" cy="503238"/>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9" name="Oval 7"/>
          <p:cNvSpPr>
            <a:spLocks noChangeArrowheads="1"/>
          </p:cNvSpPr>
          <p:nvPr/>
        </p:nvSpPr>
        <p:spPr bwMode="auto">
          <a:xfrm>
            <a:off x="7308850" y="3502025"/>
            <a:ext cx="504825" cy="503238"/>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10" name="Oval 8"/>
          <p:cNvSpPr>
            <a:spLocks noChangeArrowheads="1"/>
          </p:cNvSpPr>
          <p:nvPr/>
        </p:nvSpPr>
        <p:spPr bwMode="auto">
          <a:xfrm>
            <a:off x="8243888" y="2781300"/>
            <a:ext cx="504825" cy="503238"/>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11" name="Oval 9"/>
          <p:cNvSpPr>
            <a:spLocks noChangeArrowheads="1"/>
          </p:cNvSpPr>
          <p:nvPr/>
        </p:nvSpPr>
        <p:spPr bwMode="auto">
          <a:xfrm>
            <a:off x="4930775" y="2781300"/>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2" name="Oval 10"/>
          <p:cNvSpPr>
            <a:spLocks noChangeArrowheads="1"/>
          </p:cNvSpPr>
          <p:nvPr/>
        </p:nvSpPr>
        <p:spPr bwMode="auto">
          <a:xfrm>
            <a:off x="5795963" y="1989138"/>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3" name="Line 11"/>
          <p:cNvSpPr>
            <a:spLocks noChangeShapeType="1"/>
          </p:cNvSpPr>
          <p:nvPr/>
        </p:nvSpPr>
        <p:spPr bwMode="auto">
          <a:xfrm>
            <a:off x="6011863" y="2492375"/>
            <a:ext cx="0" cy="1008063"/>
          </a:xfrm>
          <a:prstGeom prst="line">
            <a:avLst/>
          </a:prstGeom>
          <a:noFill/>
          <a:ln w="9525">
            <a:solidFill>
              <a:schemeClr val="tx1"/>
            </a:solidFill>
            <a:round/>
            <a:headEnd/>
            <a:tailEnd/>
          </a:ln>
          <a:effectLst/>
        </p:spPr>
        <p:txBody>
          <a:bodyPr/>
          <a:lstStyle/>
          <a:p>
            <a:endParaRPr lang="zh-TW" altLang="en-US"/>
          </a:p>
        </p:txBody>
      </p:sp>
      <p:sp>
        <p:nvSpPr>
          <p:cNvPr id="14" name="Line 12"/>
          <p:cNvSpPr>
            <a:spLocks noChangeShapeType="1"/>
          </p:cNvSpPr>
          <p:nvPr/>
        </p:nvSpPr>
        <p:spPr bwMode="auto">
          <a:xfrm>
            <a:off x="6300788" y="3789363"/>
            <a:ext cx="1008062" cy="0"/>
          </a:xfrm>
          <a:prstGeom prst="line">
            <a:avLst/>
          </a:prstGeom>
          <a:noFill/>
          <a:ln w="9525">
            <a:solidFill>
              <a:schemeClr val="tx1"/>
            </a:solidFill>
            <a:round/>
            <a:headEnd/>
            <a:tailEnd/>
          </a:ln>
          <a:effectLst/>
        </p:spPr>
        <p:txBody>
          <a:bodyPr/>
          <a:lstStyle/>
          <a:p>
            <a:endParaRPr lang="zh-TW" altLang="en-US"/>
          </a:p>
        </p:txBody>
      </p:sp>
      <p:sp>
        <p:nvSpPr>
          <p:cNvPr id="15" name="Line 13"/>
          <p:cNvSpPr>
            <a:spLocks noChangeShapeType="1"/>
          </p:cNvSpPr>
          <p:nvPr/>
        </p:nvSpPr>
        <p:spPr bwMode="auto">
          <a:xfrm>
            <a:off x="7524750" y="2492375"/>
            <a:ext cx="0" cy="1008063"/>
          </a:xfrm>
          <a:prstGeom prst="line">
            <a:avLst/>
          </a:prstGeom>
          <a:noFill/>
          <a:ln w="9525">
            <a:solidFill>
              <a:schemeClr val="hlink"/>
            </a:solidFill>
            <a:round/>
            <a:headEnd/>
            <a:tailEnd/>
          </a:ln>
          <a:effectLst/>
        </p:spPr>
        <p:txBody>
          <a:bodyPr/>
          <a:lstStyle/>
          <a:p>
            <a:endParaRPr lang="zh-TW" altLang="en-US"/>
          </a:p>
        </p:txBody>
      </p:sp>
      <p:sp>
        <p:nvSpPr>
          <p:cNvPr id="16" name="Line 14"/>
          <p:cNvSpPr>
            <a:spLocks noChangeShapeType="1"/>
          </p:cNvSpPr>
          <p:nvPr/>
        </p:nvSpPr>
        <p:spPr bwMode="auto">
          <a:xfrm>
            <a:off x="6300788" y="2205038"/>
            <a:ext cx="1008062" cy="0"/>
          </a:xfrm>
          <a:prstGeom prst="line">
            <a:avLst/>
          </a:prstGeom>
          <a:noFill/>
          <a:ln w="9525">
            <a:solidFill>
              <a:schemeClr val="hlink"/>
            </a:solidFill>
            <a:round/>
            <a:headEnd/>
            <a:tailEnd/>
          </a:ln>
          <a:effectLst/>
        </p:spPr>
        <p:txBody>
          <a:bodyPr/>
          <a:lstStyle/>
          <a:p>
            <a:endParaRPr lang="zh-TW" altLang="en-US"/>
          </a:p>
        </p:txBody>
      </p:sp>
      <p:sp>
        <p:nvSpPr>
          <p:cNvPr id="17" name="Line 15"/>
          <p:cNvSpPr>
            <a:spLocks noChangeShapeType="1"/>
          </p:cNvSpPr>
          <p:nvPr/>
        </p:nvSpPr>
        <p:spPr bwMode="auto">
          <a:xfrm>
            <a:off x="6227763" y="2420938"/>
            <a:ext cx="360362" cy="431800"/>
          </a:xfrm>
          <a:prstGeom prst="line">
            <a:avLst/>
          </a:prstGeom>
          <a:noFill/>
          <a:ln w="9525">
            <a:solidFill>
              <a:schemeClr val="tx1"/>
            </a:solidFill>
            <a:round/>
            <a:headEnd/>
            <a:tailEnd/>
          </a:ln>
          <a:effectLst/>
        </p:spPr>
        <p:txBody>
          <a:bodyPr/>
          <a:lstStyle/>
          <a:p>
            <a:endParaRPr lang="zh-TW" altLang="en-US"/>
          </a:p>
        </p:txBody>
      </p:sp>
      <p:sp>
        <p:nvSpPr>
          <p:cNvPr id="18" name="Line 16"/>
          <p:cNvSpPr>
            <a:spLocks noChangeShapeType="1"/>
          </p:cNvSpPr>
          <p:nvPr/>
        </p:nvSpPr>
        <p:spPr bwMode="auto">
          <a:xfrm>
            <a:off x="6948488" y="3213100"/>
            <a:ext cx="360362" cy="431800"/>
          </a:xfrm>
          <a:prstGeom prst="line">
            <a:avLst/>
          </a:prstGeom>
          <a:noFill/>
          <a:ln w="9525">
            <a:solidFill>
              <a:schemeClr val="tx1"/>
            </a:solidFill>
            <a:round/>
            <a:headEnd/>
            <a:tailEnd/>
          </a:ln>
          <a:effectLst/>
        </p:spPr>
        <p:txBody>
          <a:bodyPr/>
          <a:lstStyle/>
          <a:p>
            <a:endParaRPr lang="zh-TW" altLang="en-US"/>
          </a:p>
        </p:txBody>
      </p:sp>
      <p:sp>
        <p:nvSpPr>
          <p:cNvPr id="19" name="Line 17"/>
          <p:cNvSpPr>
            <a:spLocks noChangeShapeType="1"/>
          </p:cNvSpPr>
          <p:nvPr/>
        </p:nvSpPr>
        <p:spPr bwMode="auto">
          <a:xfrm flipH="1">
            <a:off x="6948488" y="2420938"/>
            <a:ext cx="431800" cy="431800"/>
          </a:xfrm>
          <a:prstGeom prst="line">
            <a:avLst/>
          </a:prstGeom>
          <a:noFill/>
          <a:ln w="9525">
            <a:solidFill>
              <a:schemeClr val="tx1"/>
            </a:solidFill>
            <a:round/>
            <a:headEnd/>
            <a:tailEnd/>
          </a:ln>
          <a:effectLst/>
        </p:spPr>
        <p:txBody>
          <a:bodyPr/>
          <a:lstStyle/>
          <a:p>
            <a:endParaRPr lang="zh-TW" altLang="en-US"/>
          </a:p>
        </p:txBody>
      </p:sp>
      <p:sp>
        <p:nvSpPr>
          <p:cNvPr id="20" name="Line 18"/>
          <p:cNvSpPr>
            <a:spLocks noChangeShapeType="1"/>
          </p:cNvSpPr>
          <p:nvPr/>
        </p:nvSpPr>
        <p:spPr bwMode="auto">
          <a:xfrm flipH="1">
            <a:off x="6227763" y="3213100"/>
            <a:ext cx="360362" cy="360363"/>
          </a:xfrm>
          <a:prstGeom prst="line">
            <a:avLst/>
          </a:prstGeom>
          <a:noFill/>
          <a:ln w="9525">
            <a:solidFill>
              <a:schemeClr val="tx1"/>
            </a:solidFill>
            <a:round/>
            <a:headEnd/>
            <a:tailEnd/>
          </a:ln>
          <a:effectLst/>
        </p:spPr>
        <p:txBody>
          <a:bodyPr/>
          <a:lstStyle/>
          <a:p>
            <a:endParaRPr lang="zh-TW" altLang="en-US"/>
          </a:p>
        </p:txBody>
      </p:sp>
      <p:sp>
        <p:nvSpPr>
          <p:cNvPr id="21" name="Line 19"/>
          <p:cNvSpPr>
            <a:spLocks noChangeShapeType="1"/>
          </p:cNvSpPr>
          <p:nvPr/>
        </p:nvSpPr>
        <p:spPr bwMode="auto">
          <a:xfrm flipH="1">
            <a:off x="5364163" y="2349500"/>
            <a:ext cx="431800" cy="503238"/>
          </a:xfrm>
          <a:prstGeom prst="line">
            <a:avLst/>
          </a:prstGeom>
          <a:noFill/>
          <a:ln w="9525">
            <a:solidFill>
              <a:schemeClr val="hlink"/>
            </a:solidFill>
            <a:round/>
            <a:headEnd/>
            <a:tailEnd/>
          </a:ln>
          <a:effectLst/>
        </p:spPr>
        <p:txBody>
          <a:bodyPr/>
          <a:lstStyle/>
          <a:p>
            <a:endParaRPr lang="zh-TW" altLang="en-US"/>
          </a:p>
        </p:txBody>
      </p:sp>
      <p:sp>
        <p:nvSpPr>
          <p:cNvPr id="22" name="Line 20"/>
          <p:cNvSpPr>
            <a:spLocks noChangeShapeType="1"/>
          </p:cNvSpPr>
          <p:nvPr/>
        </p:nvSpPr>
        <p:spPr bwMode="auto">
          <a:xfrm flipH="1">
            <a:off x="7812088" y="3213100"/>
            <a:ext cx="504825" cy="431800"/>
          </a:xfrm>
          <a:prstGeom prst="line">
            <a:avLst/>
          </a:prstGeom>
          <a:noFill/>
          <a:ln w="9525">
            <a:solidFill>
              <a:schemeClr val="tx1"/>
            </a:solidFill>
            <a:round/>
            <a:headEnd/>
            <a:tailEnd/>
          </a:ln>
          <a:effectLst/>
        </p:spPr>
        <p:txBody>
          <a:bodyPr/>
          <a:lstStyle/>
          <a:p>
            <a:endParaRPr lang="zh-TW" altLang="en-US"/>
          </a:p>
        </p:txBody>
      </p:sp>
      <p:sp>
        <p:nvSpPr>
          <p:cNvPr id="23" name="Line 21"/>
          <p:cNvSpPr>
            <a:spLocks noChangeShapeType="1"/>
          </p:cNvSpPr>
          <p:nvPr/>
        </p:nvSpPr>
        <p:spPr bwMode="auto">
          <a:xfrm>
            <a:off x="5364163" y="3213100"/>
            <a:ext cx="431800" cy="431800"/>
          </a:xfrm>
          <a:prstGeom prst="line">
            <a:avLst/>
          </a:prstGeom>
          <a:noFill/>
          <a:ln w="9525">
            <a:solidFill>
              <a:schemeClr val="hlink"/>
            </a:solidFill>
            <a:round/>
            <a:headEnd/>
            <a:tailEnd/>
          </a:ln>
          <a:effectLst/>
        </p:spPr>
        <p:txBody>
          <a:bodyPr/>
          <a:lstStyle/>
          <a:p>
            <a:endParaRPr lang="zh-TW" altLang="en-US"/>
          </a:p>
        </p:txBody>
      </p:sp>
      <p:sp>
        <p:nvSpPr>
          <p:cNvPr id="24" name="Line 22"/>
          <p:cNvSpPr>
            <a:spLocks noChangeShapeType="1"/>
          </p:cNvSpPr>
          <p:nvPr/>
        </p:nvSpPr>
        <p:spPr bwMode="auto">
          <a:xfrm>
            <a:off x="7812088" y="2276475"/>
            <a:ext cx="504825" cy="576263"/>
          </a:xfrm>
          <a:prstGeom prst="line">
            <a:avLst/>
          </a:prstGeom>
          <a:noFill/>
          <a:ln w="9525">
            <a:solidFill>
              <a:schemeClr val="hlink"/>
            </a:solidFill>
            <a:round/>
            <a:headEnd/>
            <a:tailEnd/>
          </a:ln>
          <a:effectLst/>
        </p:spPr>
        <p:txBody>
          <a:bodyPr/>
          <a:lstStyle/>
          <a:p>
            <a:endParaRPr lang="zh-TW" altLang="en-US"/>
          </a:p>
        </p:txBody>
      </p:sp>
      <p:sp>
        <p:nvSpPr>
          <p:cNvPr id="25" name="Text Box 23"/>
          <p:cNvSpPr txBox="1">
            <a:spLocks noChangeArrowheads="1"/>
          </p:cNvSpPr>
          <p:nvPr/>
        </p:nvSpPr>
        <p:spPr bwMode="auto">
          <a:xfrm>
            <a:off x="5272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6" name="Text Box 24"/>
          <p:cNvSpPr txBox="1">
            <a:spLocks noChangeArrowheads="1"/>
          </p:cNvSpPr>
          <p:nvPr/>
        </p:nvSpPr>
        <p:spPr bwMode="auto">
          <a:xfrm>
            <a:off x="5580063" y="27447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7" name="Text Box 25"/>
          <p:cNvSpPr txBox="1">
            <a:spLocks noChangeArrowheads="1"/>
          </p:cNvSpPr>
          <p:nvPr/>
        </p:nvSpPr>
        <p:spPr bwMode="auto">
          <a:xfrm>
            <a:off x="5272088" y="32845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28" name="Text Box 26"/>
          <p:cNvSpPr txBox="1">
            <a:spLocks noChangeArrowheads="1"/>
          </p:cNvSpPr>
          <p:nvPr/>
        </p:nvSpPr>
        <p:spPr bwMode="auto">
          <a:xfrm>
            <a:off x="6588125" y="184467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29" name="Text Box 27"/>
          <p:cNvSpPr txBox="1">
            <a:spLocks noChangeArrowheads="1"/>
          </p:cNvSpPr>
          <p:nvPr/>
        </p:nvSpPr>
        <p:spPr bwMode="auto">
          <a:xfrm>
            <a:off x="62277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0" name="Text Box 28"/>
          <p:cNvSpPr txBox="1">
            <a:spLocks noChangeArrowheads="1"/>
          </p:cNvSpPr>
          <p:nvPr/>
        </p:nvSpPr>
        <p:spPr bwMode="auto">
          <a:xfrm>
            <a:off x="6875463" y="22399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1" name="Text Box 29"/>
          <p:cNvSpPr txBox="1">
            <a:spLocks noChangeArrowheads="1"/>
          </p:cNvSpPr>
          <p:nvPr/>
        </p:nvSpPr>
        <p:spPr bwMode="auto">
          <a:xfrm>
            <a:off x="6227763"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2" name="Text Box 30"/>
          <p:cNvSpPr txBox="1">
            <a:spLocks noChangeArrowheads="1"/>
          </p:cNvSpPr>
          <p:nvPr/>
        </p:nvSpPr>
        <p:spPr bwMode="auto">
          <a:xfrm>
            <a:off x="6804025" y="33575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3" name="Text Box 31"/>
          <p:cNvSpPr txBox="1">
            <a:spLocks noChangeArrowheads="1"/>
          </p:cNvSpPr>
          <p:nvPr/>
        </p:nvSpPr>
        <p:spPr bwMode="auto">
          <a:xfrm>
            <a:off x="6559550" y="37179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4" name="Text Box 32"/>
          <p:cNvSpPr txBox="1">
            <a:spLocks noChangeArrowheads="1"/>
          </p:cNvSpPr>
          <p:nvPr/>
        </p:nvSpPr>
        <p:spPr bwMode="auto">
          <a:xfrm>
            <a:off x="8066088" y="2311400"/>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5" name="Text Box 33"/>
          <p:cNvSpPr txBox="1">
            <a:spLocks noChangeArrowheads="1"/>
          </p:cNvSpPr>
          <p:nvPr/>
        </p:nvSpPr>
        <p:spPr bwMode="auto">
          <a:xfrm>
            <a:off x="7489825" y="27447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6" name="Text Box 34"/>
          <p:cNvSpPr txBox="1">
            <a:spLocks noChangeArrowheads="1"/>
          </p:cNvSpPr>
          <p:nvPr/>
        </p:nvSpPr>
        <p:spPr bwMode="auto">
          <a:xfrm>
            <a:off x="7956550" y="332105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7" name="Oval 35"/>
          <p:cNvSpPr>
            <a:spLocks noChangeArrowheads="1"/>
          </p:cNvSpPr>
          <p:nvPr/>
        </p:nvSpPr>
        <p:spPr bwMode="auto">
          <a:xfrm>
            <a:off x="7308850" y="4398963"/>
            <a:ext cx="504825" cy="503237"/>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38" name="Oval 36"/>
          <p:cNvSpPr>
            <a:spLocks noChangeArrowheads="1"/>
          </p:cNvSpPr>
          <p:nvPr/>
        </p:nvSpPr>
        <p:spPr bwMode="auto">
          <a:xfrm>
            <a:off x="5797550" y="5911850"/>
            <a:ext cx="504825" cy="503238"/>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39" name="Oval 37"/>
          <p:cNvSpPr>
            <a:spLocks noChangeArrowheads="1"/>
          </p:cNvSpPr>
          <p:nvPr/>
        </p:nvSpPr>
        <p:spPr bwMode="auto">
          <a:xfrm>
            <a:off x="4932363" y="5191125"/>
            <a:ext cx="504825" cy="503238"/>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40" name="Oval 38"/>
          <p:cNvSpPr>
            <a:spLocks noChangeArrowheads="1"/>
          </p:cNvSpPr>
          <p:nvPr/>
        </p:nvSpPr>
        <p:spPr bwMode="auto">
          <a:xfrm>
            <a:off x="5797550" y="4398963"/>
            <a:ext cx="504825" cy="503237"/>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1" name="Line 39"/>
          <p:cNvSpPr>
            <a:spLocks noChangeShapeType="1"/>
          </p:cNvSpPr>
          <p:nvPr/>
        </p:nvSpPr>
        <p:spPr bwMode="auto">
          <a:xfrm>
            <a:off x="6302375" y="4614863"/>
            <a:ext cx="1008063" cy="0"/>
          </a:xfrm>
          <a:prstGeom prst="line">
            <a:avLst/>
          </a:prstGeom>
          <a:noFill/>
          <a:ln w="9525">
            <a:solidFill>
              <a:schemeClr val="hlink"/>
            </a:solidFill>
            <a:round/>
            <a:headEnd/>
            <a:tailEnd/>
          </a:ln>
          <a:effectLst/>
        </p:spPr>
        <p:txBody>
          <a:bodyPr/>
          <a:lstStyle/>
          <a:p>
            <a:endParaRPr lang="zh-TW" altLang="en-US"/>
          </a:p>
        </p:txBody>
      </p:sp>
      <p:sp>
        <p:nvSpPr>
          <p:cNvPr id="42" name="Line 40"/>
          <p:cNvSpPr>
            <a:spLocks noChangeShapeType="1"/>
          </p:cNvSpPr>
          <p:nvPr/>
        </p:nvSpPr>
        <p:spPr bwMode="auto">
          <a:xfrm flipH="1">
            <a:off x="5365750" y="4759325"/>
            <a:ext cx="431800" cy="503238"/>
          </a:xfrm>
          <a:prstGeom prst="line">
            <a:avLst/>
          </a:prstGeom>
          <a:noFill/>
          <a:ln w="9525">
            <a:solidFill>
              <a:schemeClr val="hlink"/>
            </a:solidFill>
            <a:round/>
            <a:headEnd/>
            <a:tailEnd/>
          </a:ln>
          <a:effectLst/>
        </p:spPr>
        <p:txBody>
          <a:bodyPr/>
          <a:lstStyle/>
          <a:p>
            <a:endParaRPr lang="zh-TW" altLang="en-US"/>
          </a:p>
        </p:txBody>
      </p:sp>
      <p:sp>
        <p:nvSpPr>
          <p:cNvPr id="43" name="Line 41"/>
          <p:cNvSpPr>
            <a:spLocks noChangeShapeType="1"/>
          </p:cNvSpPr>
          <p:nvPr/>
        </p:nvSpPr>
        <p:spPr bwMode="auto">
          <a:xfrm>
            <a:off x="5365750" y="5622925"/>
            <a:ext cx="431800" cy="431800"/>
          </a:xfrm>
          <a:prstGeom prst="line">
            <a:avLst/>
          </a:prstGeom>
          <a:noFill/>
          <a:ln w="9525">
            <a:solidFill>
              <a:schemeClr val="hlink"/>
            </a:solidFill>
            <a:round/>
            <a:headEnd/>
            <a:tailEnd/>
          </a:ln>
          <a:effectLst/>
        </p:spPr>
        <p:txBody>
          <a:bodyPr/>
          <a:lstStyle/>
          <a:p>
            <a:endParaRPr lang="zh-TW" altLang="en-US"/>
          </a:p>
        </p:txBody>
      </p:sp>
      <p:sp>
        <p:nvSpPr>
          <p:cNvPr id="44" name="Text Box 42"/>
          <p:cNvSpPr txBox="1">
            <a:spLocks noChangeArrowheads="1"/>
          </p:cNvSpPr>
          <p:nvPr/>
        </p:nvSpPr>
        <p:spPr bwMode="auto">
          <a:xfrm>
            <a:off x="5273675" y="47212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45" name="Text Box 43"/>
          <p:cNvSpPr txBox="1">
            <a:spLocks noChangeArrowheads="1"/>
          </p:cNvSpPr>
          <p:nvPr/>
        </p:nvSpPr>
        <p:spPr bwMode="auto">
          <a:xfrm>
            <a:off x="5273675" y="5694363"/>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46" name="Text Box 44"/>
          <p:cNvSpPr txBox="1">
            <a:spLocks noChangeArrowheads="1"/>
          </p:cNvSpPr>
          <p:nvPr/>
        </p:nvSpPr>
        <p:spPr bwMode="auto">
          <a:xfrm>
            <a:off x="6588125" y="42926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47" name="Oval 45"/>
          <p:cNvSpPr>
            <a:spLocks noChangeArrowheads="1"/>
          </p:cNvSpPr>
          <p:nvPr/>
        </p:nvSpPr>
        <p:spPr bwMode="auto">
          <a:xfrm>
            <a:off x="8243888" y="5229225"/>
            <a:ext cx="504825" cy="503238"/>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48" name="Line 46"/>
          <p:cNvSpPr>
            <a:spLocks noChangeShapeType="1"/>
          </p:cNvSpPr>
          <p:nvPr/>
        </p:nvSpPr>
        <p:spPr bwMode="auto">
          <a:xfrm>
            <a:off x="7812088" y="4724400"/>
            <a:ext cx="504825" cy="576263"/>
          </a:xfrm>
          <a:prstGeom prst="line">
            <a:avLst/>
          </a:prstGeom>
          <a:noFill/>
          <a:ln w="9525">
            <a:solidFill>
              <a:schemeClr val="hlink"/>
            </a:solidFill>
            <a:round/>
            <a:headEnd/>
            <a:tailEnd/>
          </a:ln>
          <a:effectLst/>
        </p:spPr>
        <p:txBody>
          <a:bodyPr/>
          <a:lstStyle/>
          <a:p>
            <a:endParaRPr lang="zh-TW" altLang="en-US"/>
          </a:p>
        </p:txBody>
      </p:sp>
      <p:sp>
        <p:nvSpPr>
          <p:cNvPr id="49" name="Text Box 47"/>
          <p:cNvSpPr txBox="1">
            <a:spLocks noChangeArrowheads="1"/>
          </p:cNvSpPr>
          <p:nvPr/>
        </p:nvSpPr>
        <p:spPr bwMode="auto">
          <a:xfrm>
            <a:off x="8066088" y="475932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50" name="Oval 48"/>
          <p:cNvSpPr>
            <a:spLocks noChangeArrowheads="1"/>
          </p:cNvSpPr>
          <p:nvPr/>
        </p:nvSpPr>
        <p:spPr bwMode="auto">
          <a:xfrm>
            <a:off x="7308850" y="587851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51" name="Line 49"/>
          <p:cNvSpPr>
            <a:spLocks noChangeShapeType="1"/>
          </p:cNvSpPr>
          <p:nvPr/>
        </p:nvSpPr>
        <p:spPr bwMode="auto">
          <a:xfrm>
            <a:off x="7524750" y="4868863"/>
            <a:ext cx="0" cy="1008062"/>
          </a:xfrm>
          <a:prstGeom prst="line">
            <a:avLst/>
          </a:prstGeom>
          <a:noFill/>
          <a:ln w="9525">
            <a:solidFill>
              <a:schemeClr val="hlink"/>
            </a:solidFill>
            <a:round/>
            <a:headEnd/>
            <a:tailEnd/>
          </a:ln>
          <a:effectLst/>
        </p:spPr>
        <p:txBody>
          <a:bodyPr/>
          <a:lstStyle/>
          <a:p>
            <a:endParaRPr lang="zh-TW" altLang="en-US"/>
          </a:p>
        </p:txBody>
      </p:sp>
      <p:sp>
        <p:nvSpPr>
          <p:cNvPr id="52" name="Text Box 50"/>
          <p:cNvSpPr txBox="1">
            <a:spLocks noChangeArrowheads="1"/>
          </p:cNvSpPr>
          <p:nvPr/>
        </p:nvSpPr>
        <p:spPr bwMode="auto">
          <a:xfrm>
            <a:off x="7489825" y="512127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53" name="Oval 51"/>
          <p:cNvSpPr>
            <a:spLocks noChangeArrowheads="1"/>
          </p:cNvSpPr>
          <p:nvPr/>
        </p:nvSpPr>
        <p:spPr bwMode="auto">
          <a:xfrm>
            <a:off x="6516688" y="5157788"/>
            <a:ext cx="504825" cy="503237"/>
          </a:xfrm>
          <a:prstGeom prst="ellipse">
            <a:avLst/>
          </a:prstGeom>
          <a:noFill/>
          <a:ln w="28575">
            <a:solidFill>
              <a:schemeClr val="hlink"/>
            </a:solidFill>
            <a:round/>
            <a:headEnd/>
            <a:tailEnd/>
          </a:ln>
          <a:effectLst/>
        </p:spPr>
        <p:txBody>
          <a:bodyPr wrap="none" anchor="ctr"/>
          <a:lstStyle/>
          <a:p>
            <a:pPr algn="ctr"/>
            <a:r>
              <a:rPr lang="en-US" altLang="zh-TW" sz="2000"/>
              <a:t>7</a:t>
            </a:r>
          </a:p>
        </p:txBody>
      </p:sp>
      <p:sp>
        <p:nvSpPr>
          <p:cNvPr id="54" name="Line 52"/>
          <p:cNvSpPr>
            <a:spLocks noChangeShapeType="1"/>
          </p:cNvSpPr>
          <p:nvPr/>
        </p:nvSpPr>
        <p:spPr bwMode="auto">
          <a:xfrm flipH="1">
            <a:off x="6948488" y="4797425"/>
            <a:ext cx="431800" cy="431800"/>
          </a:xfrm>
          <a:prstGeom prst="line">
            <a:avLst/>
          </a:prstGeom>
          <a:noFill/>
          <a:ln w="9525">
            <a:solidFill>
              <a:schemeClr val="hlink"/>
            </a:solidFill>
            <a:round/>
            <a:headEnd/>
            <a:tailEnd/>
          </a:ln>
          <a:effectLst/>
        </p:spPr>
        <p:txBody>
          <a:bodyPr/>
          <a:lstStyle/>
          <a:p>
            <a:endParaRPr lang="zh-TW" altLang="en-US"/>
          </a:p>
        </p:txBody>
      </p:sp>
      <p:sp>
        <p:nvSpPr>
          <p:cNvPr id="55" name="Text Box 53"/>
          <p:cNvSpPr txBox="1">
            <a:spLocks noChangeArrowheads="1"/>
          </p:cNvSpPr>
          <p:nvPr/>
        </p:nvSpPr>
        <p:spPr bwMode="auto">
          <a:xfrm>
            <a:off x="6802438" y="468947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lstStyle/>
          <a:p>
            <a:r>
              <a:rPr lang="en-US" altLang="zh-TW" dirty="0" smtClean="0"/>
              <a:t>Spanning Tree</a:t>
            </a:r>
          </a:p>
          <a:p>
            <a:pPr lvl="1" algn="just"/>
            <a:r>
              <a:rPr lang="en-US" altLang="zh-TW" dirty="0" smtClean="0">
                <a:solidFill>
                  <a:schemeClr val="accent5">
                    <a:lumMod val="75000"/>
                  </a:schemeClr>
                </a:solidFill>
              </a:rPr>
              <a:t>a spanning tree is a minimum connected graph of G</a:t>
            </a:r>
          </a:p>
          <a:p>
            <a:pPr lvl="1" algn="just"/>
            <a:r>
              <a:rPr lang="en-US" altLang="zh-TW" dirty="0" smtClean="0">
                <a:solidFill>
                  <a:schemeClr val="accent5">
                    <a:lumMod val="75000"/>
                  </a:schemeClr>
                </a:solidFill>
              </a:rPr>
              <a:t>a spanning tree is a tree that is composed of all vertices and some edges of G</a:t>
            </a:r>
          </a:p>
          <a:p>
            <a:pPr lvl="1" algn="just"/>
            <a:r>
              <a:rPr lang="en-US" altLang="zh-TW" dirty="0" smtClean="0">
                <a:solidFill>
                  <a:schemeClr val="accent5">
                    <a:lumMod val="75000"/>
                  </a:schemeClr>
                </a:solidFill>
              </a:rPr>
              <a:t>can also be defined as the maximum edge set without cycle </a:t>
            </a:r>
          </a:p>
          <a:p>
            <a:pPr lvl="1" algn="just"/>
            <a:r>
              <a:rPr lang="en-US" altLang="zh-TW" dirty="0" smtClean="0">
                <a:solidFill>
                  <a:schemeClr val="accent5">
                    <a:lumMod val="75000"/>
                  </a:schemeClr>
                </a:solidFill>
              </a:rPr>
              <a:t>can also be defined as the minimum edge set that connect all vertices</a:t>
            </a:r>
          </a:p>
          <a:p>
            <a:r>
              <a:rPr lang="en-US" altLang="zh-TW" dirty="0" smtClean="0"/>
              <a:t>Minimum Spanning Tree</a:t>
            </a:r>
            <a:endParaRPr lang="en-US" altLang="zh-TW" dirty="0" smtClean="0">
              <a:solidFill>
                <a:schemeClr val="accent5">
                  <a:lumMod val="75000"/>
                </a:schemeClr>
              </a:solidFill>
            </a:endParaRPr>
          </a:p>
          <a:p>
            <a:pPr lvl="1"/>
            <a:r>
              <a:rPr lang="en-US" altLang="zh-TW" dirty="0" smtClean="0">
                <a:solidFill>
                  <a:schemeClr val="accent5">
                    <a:lumMod val="75000"/>
                  </a:schemeClr>
                </a:solidFill>
              </a:rPr>
              <a:t>a spanning tree with the smallest weight </a:t>
            </a:r>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5929322" y="4286256"/>
            <a:ext cx="2143140" cy="17283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normAutofit/>
          </a:bodyPr>
          <a:lstStyle/>
          <a:p>
            <a:pPr algn="just"/>
            <a:r>
              <a:rPr lang="en-US" altLang="zh-TW" dirty="0" smtClean="0"/>
              <a:t>Prim’s Algorithm</a:t>
            </a:r>
          </a:p>
          <a:p>
            <a:pPr lvl="1" algn="just"/>
            <a:r>
              <a:rPr lang="en-US" altLang="zh-TW" dirty="0" smtClean="0">
                <a:solidFill>
                  <a:schemeClr val="accent5">
                    <a:lumMod val="75000"/>
                  </a:schemeClr>
                </a:solidFill>
              </a:rPr>
              <a:t>1. </a:t>
            </a:r>
            <a:r>
              <a:rPr lang="zh-TW" altLang="en-US" dirty="0" smtClean="0">
                <a:solidFill>
                  <a:schemeClr val="accent5">
                    <a:lumMod val="75000"/>
                  </a:schemeClr>
                </a:solidFill>
              </a:rPr>
              <a:t>所有節點設為未拜訪過</a:t>
            </a:r>
            <a:endParaRPr lang="en-US" altLang="zh-TW" dirty="0" smtClean="0">
              <a:solidFill>
                <a:schemeClr val="accent5">
                  <a:lumMod val="75000"/>
                </a:schemeClr>
              </a:solidFill>
            </a:endParaRPr>
          </a:p>
          <a:p>
            <a:pPr lvl="1" algn="just"/>
            <a:r>
              <a:rPr lang="en-US" altLang="zh-TW" dirty="0" smtClean="0">
                <a:solidFill>
                  <a:schemeClr val="accent5">
                    <a:lumMod val="75000"/>
                  </a:schemeClr>
                </a:solidFill>
              </a:rPr>
              <a:t>2. </a:t>
            </a:r>
            <a:r>
              <a:rPr lang="zh-TW" altLang="en-US" dirty="0" smtClean="0">
                <a:solidFill>
                  <a:schemeClr val="accent5">
                    <a:lumMod val="75000"/>
                  </a:schemeClr>
                </a:solidFill>
              </a:rPr>
              <a:t>令 </a:t>
            </a:r>
            <a:r>
              <a:rPr lang="en-US" altLang="zh-TW" dirty="0" smtClean="0">
                <a:solidFill>
                  <a:schemeClr val="accent5">
                    <a:lumMod val="75000"/>
                  </a:schemeClr>
                </a:solidFill>
              </a:rPr>
              <a:t>d[i] </a:t>
            </a:r>
            <a:r>
              <a:rPr lang="zh-TW" altLang="en-US" dirty="0" smtClean="0">
                <a:solidFill>
                  <a:schemeClr val="accent5">
                    <a:lumMod val="75000"/>
                  </a:schemeClr>
                </a:solidFill>
              </a:rPr>
              <a:t>為到 節點 </a:t>
            </a:r>
            <a:r>
              <a:rPr lang="en-US" altLang="zh-TW" dirty="0" smtClean="0">
                <a:solidFill>
                  <a:schemeClr val="accent5">
                    <a:lumMod val="75000"/>
                  </a:schemeClr>
                </a:solidFill>
              </a:rPr>
              <a:t>i</a:t>
            </a:r>
            <a:r>
              <a:rPr lang="zh-TW" altLang="en-US" dirty="0" smtClean="0">
                <a:solidFill>
                  <a:schemeClr val="accent5">
                    <a:lumMod val="75000"/>
                  </a:schemeClr>
                </a:solidFill>
              </a:rPr>
              <a:t> 的目前距離，起使皆設為</a:t>
            </a:r>
            <a:r>
              <a:rPr lang="en-US" altLang="zh-TW" dirty="0" smtClean="0">
                <a:solidFill>
                  <a:schemeClr val="accent5">
                    <a:lumMod val="75000"/>
                  </a:schemeClr>
                </a:solidFill>
              </a:rPr>
              <a:t>INF</a:t>
            </a:r>
          </a:p>
          <a:p>
            <a:pPr lvl="1" algn="just"/>
            <a:r>
              <a:rPr lang="en-US" altLang="zh-TW" dirty="0" smtClean="0">
                <a:solidFill>
                  <a:schemeClr val="accent5">
                    <a:lumMod val="75000"/>
                  </a:schemeClr>
                </a:solidFill>
              </a:rPr>
              <a:t>3. </a:t>
            </a:r>
            <a:r>
              <a:rPr lang="zh-TW" altLang="en-US" dirty="0" smtClean="0">
                <a:solidFill>
                  <a:schemeClr val="accent5">
                    <a:lumMod val="75000"/>
                  </a:schemeClr>
                </a:solidFill>
              </a:rPr>
              <a:t>每次都去找未拜訪過的節點 </a:t>
            </a:r>
            <a:r>
              <a:rPr lang="en-US" altLang="zh-TW" dirty="0" smtClean="0">
                <a:solidFill>
                  <a:schemeClr val="accent5">
                    <a:lumMod val="75000"/>
                  </a:schemeClr>
                </a:solidFill>
              </a:rPr>
              <a:t>i </a:t>
            </a:r>
            <a:r>
              <a:rPr lang="zh-TW" altLang="en-US" dirty="0" smtClean="0">
                <a:solidFill>
                  <a:schemeClr val="accent5">
                    <a:lumMod val="75000"/>
                  </a:schemeClr>
                </a:solidFill>
              </a:rPr>
              <a:t>，而且</a:t>
            </a:r>
            <a:r>
              <a:rPr lang="en-US" altLang="zh-TW" dirty="0" smtClean="0">
                <a:solidFill>
                  <a:schemeClr val="accent5">
                    <a:lumMod val="75000"/>
                  </a:schemeClr>
                </a:solidFill>
              </a:rPr>
              <a:t>d[i] </a:t>
            </a:r>
            <a:r>
              <a:rPr lang="zh-TW" altLang="en-US" dirty="0" smtClean="0">
                <a:solidFill>
                  <a:schemeClr val="accent5">
                    <a:lumMod val="75000"/>
                  </a:schemeClr>
                </a:solidFill>
              </a:rPr>
              <a:t>最小</a:t>
            </a:r>
            <a:endParaRPr lang="en-US" altLang="zh-TW" dirty="0" smtClean="0">
              <a:solidFill>
                <a:schemeClr val="accent5">
                  <a:lumMod val="75000"/>
                </a:schemeClr>
              </a:solidFill>
            </a:endParaRPr>
          </a:p>
          <a:p>
            <a:pPr lvl="1" algn="just"/>
            <a:r>
              <a:rPr lang="en-US" altLang="zh-TW" dirty="0" smtClean="0">
                <a:solidFill>
                  <a:schemeClr val="accent5">
                    <a:lumMod val="75000"/>
                  </a:schemeClr>
                </a:solidFill>
              </a:rPr>
              <a:t>4. </a:t>
            </a:r>
            <a:r>
              <a:rPr lang="zh-TW" altLang="en-US" dirty="0" smtClean="0">
                <a:solidFill>
                  <a:schemeClr val="accent5">
                    <a:lumMod val="75000"/>
                  </a:schemeClr>
                </a:solidFill>
              </a:rPr>
              <a:t>找完後要更新未拜訪過的節點距離 </a:t>
            </a:r>
            <a:r>
              <a:rPr lang="en-US" altLang="zh-TW" dirty="0" smtClean="0">
                <a:solidFill>
                  <a:schemeClr val="accent5">
                    <a:lumMod val="75000"/>
                  </a:schemeClr>
                </a:solidFill>
              </a:rPr>
              <a:t>d[j] . if </a:t>
            </a:r>
            <a:r>
              <a:rPr lang="zh-TW" altLang="en-US" dirty="0" smtClean="0">
                <a:solidFill>
                  <a:schemeClr val="accent5">
                    <a:lumMod val="75000"/>
                  </a:schemeClr>
                </a:solidFill>
              </a:rPr>
              <a:t>找到的節點 </a:t>
            </a:r>
            <a:r>
              <a:rPr lang="en-US" altLang="zh-TW" dirty="0" smtClean="0">
                <a:solidFill>
                  <a:schemeClr val="accent5">
                    <a:lumMod val="75000"/>
                  </a:schemeClr>
                </a:solidFill>
              </a:rPr>
              <a:t>i </a:t>
            </a:r>
            <a:r>
              <a:rPr lang="zh-TW" altLang="en-US" dirty="0" smtClean="0">
                <a:solidFill>
                  <a:schemeClr val="accent5">
                    <a:lumMod val="75000"/>
                  </a:schemeClr>
                </a:solidFill>
              </a:rPr>
              <a:t>到節點 </a:t>
            </a:r>
            <a:r>
              <a:rPr lang="en-US" altLang="zh-TW" dirty="0" smtClean="0">
                <a:solidFill>
                  <a:schemeClr val="accent5">
                    <a:lumMod val="75000"/>
                  </a:schemeClr>
                </a:solidFill>
              </a:rPr>
              <a:t>j </a:t>
            </a:r>
            <a:r>
              <a:rPr lang="zh-TW" altLang="en-US" dirty="0" smtClean="0">
                <a:solidFill>
                  <a:schemeClr val="accent5">
                    <a:lumMod val="75000"/>
                  </a:schemeClr>
                </a:solidFill>
              </a:rPr>
              <a:t>的距離小於</a:t>
            </a:r>
            <a:r>
              <a:rPr lang="en-US" altLang="zh-TW" dirty="0" smtClean="0">
                <a:solidFill>
                  <a:schemeClr val="accent5">
                    <a:lumMod val="75000"/>
                  </a:schemeClr>
                </a:solidFill>
              </a:rPr>
              <a:t>d[j] </a:t>
            </a:r>
            <a:r>
              <a:rPr lang="zh-TW" altLang="en-US" dirty="0" smtClean="0">
                <a:solidFill>
                  <a:schemeClr val="accent5">
                    <a:lumMod val="75000"/>
                  </a:schemeClr>
                </a:solidFill>
              </a:rPr>
              <a:t>則要更新</a:t>
            </a:r>
            <a:r>
              <a:rPr lang="en-US" altLang="zh-TW" dirty="0" smtClean="0">
                <a:solidFill>
                  <a:schemeClr val="accent5">
                    <a:lumMod val="75000"/>
                  </a:schemeClr>
                </a:solidFill>
              </a:rPr>
              <a:t>d[j]  </a:t>
            </a:r>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5" name="內容版面配置區 2"/>
          <p:cNvSpPr>
            <a:spLocks noGrp="1"/>
          </p:cNvSpPr>
          <p:nvPr>
            <p:ph idx="1"/>
          </p:nvPr>
        </p:nvSpPr>
        <p:spPr>
          <a:xfrm>
            <a:off x="457200" y="1600200"/>
            <a:ext cx="8229600" cy="4525963"/>
          </a:xfrm>
        </p:spPr>
        <p:txBody>
          <a:bodyPr>
            <a:normAutofit fontScale="77500" lnSpcReduction="20000"/>
          </a:bodyPr>
          <a:lstStyle/>
          <a:p>
            <a:pPr algn="ctr">
              <a:buNone/>
            </a:pPr>
            <a:r>
              <a:rPr lang="en-US" altLang="zh-TW" b="1" dirty="0" smtClean="0"/>
              <a:t>POJ 2485 Highways</a:t>
            </a:r>
            <a:endParaRPr lang="en-US" altLang="zh-TW" dirty="0" smtClean="0"/>
          </a:p>
          <a:p>
            <a:pPr>
              <a:buNone/>
            </a:pPr>
            <a:r>
              <a:rPr lang="en-US" altLang="zh-TW" b="1" dirty="0" smtClean="0"/>
              <a:t>	Description</a:t>
            </a:r>
          </a:p>
          <a:p>
            <a:pPr>
              <a:buNone/>
            </a:pPr>
            <a:r>
              <a:rPr lang="en-US" altLang="zh-TW" dirty="0" smtClean="0"/>
              <a:t>	The island nation of Flatopia is perfectly flat. Unfortunately, Flatopia has no public highways. So the traffic is difficult in Flatopia. The Flatopian government is aware of this problem. They're planning to build some highways so that it will be possible to drive between any pair of towns without leaving the highway system. </a:t>
            </a:r>
            <a:br>
              <a:rPr lang="en-US" altLang="zh-TW" dirty="0" smtClean="0"/>
            </a:br>
            <a:r>
              <a:rPr lang="en-US" altLang="zh-TW" dirty="0" smtClean="0"/>
              <a:t/>
            </a:r>
            <a:br>
              <a:rPr lang="en-US" altLang="zh-TW" dirty="0" smtClean="0"/>
            </a:br>
            <a:r>
              <a:rPr lang="en-US" altLang="zh-TW" dirty="0" smtClean="0"/>
              <a:t>Flatopian towns are numbered from 1 to N. Each highway connects exactly two towns. All highways follow straight lines. All highways can be used in both directions. Highways can freely cross each other, but a driver can only switch between highways at a town that is located at the end of both highways. </a:t>
            </a:r>
            <a:br>
              <a:rPr lang="en-US" altLang="zh-TW" dirty="0" smtClean="0"/>
            </a:br>
            <a:r>
              <a:rPr lang="en-US" altLang="zh-TW" dirty="0" smtClean="0"/>
              <a:t/>
            </a:r>
            <a:br>
              <a:rPr lang="en-US" altLang="zh-TW" dirty="0" smtClean="0"/>
            </a:br>
            <a:r>
              <a:rPr lang="en-US" altLang="zh-TW" dirty="0" smtClean="0"/>
              <a:t>The Flatopian government wants to minimize the length of the longest highway to be built. However, they want to guarantee that every town is highway-reachable from every other town</a:t>
            </a:r>
          </a:p>
          <a:p>
            <a:pPr algn="ctr">
              <a:buNone/>
            </a:pPr>
            <a:endParaRPr lang="en-US" altLang="zh-TW"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a:t>
            </a:r>
            <a:endParaRPr lang="zh-TW" altLang="en-US" dirty="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5" name="內容版面配置區 2"/>
          <p:cNvSpPr>
            <a:spLocks noGrp="1"/>
          </p:cNvSpPr>
          <p:nvPr>
            <p:ph idx="1"/>
          </p:nvPr>
        </p:nvSpPr>
        <p:spPr>
          <a:xfrm>
            <a:off x="457200" y="1600200"/>
            <a:ext cx="8229600" cy="4525963"/>
          </a:xfrm>
        </p:spPr>
        <p:txBody>
          <a:bodyPr>
            <a:normAutofit fontScale="92500" lnSpcReduction="20000"/>
          </a:bodyPr>
          <a:lstStyle/>
          <a:p>
            <a:pPr algn="ctr">
              <a:buNone/>
            </a:pPr>
            <a:r>
              <a:rPr lang="en-US" altLang="zh-TW" b="1" dirty="0" smtClean="0"/>
              <a:t>POJ 2485 Highways</a:t>
            </a:r>
          </a:p>
          <a:p>
            <a:pPr>
              <a:buNone/>
            </a:pPr>
            <a:r>
              <a:rPr lang="en-US" altLang="zh-TW" b="1" dirty="0" smtClean="0"/>
              <a:t>	Input</a:t>
            </a:r>
          </a:p>
          <a:p>
            <a:pPr>
              <a:buNone/>
            </a:pPr>
            <a:r>
              <a:rPr lang="en-US" altLang="zh-TW" dirty="0" smtClean="0"/>
              <a:t>	The first line of input is an integer T, which tells how many test cases followed. </a:t>
            </a:r>
            <a:br>
              <a:rPr lang="en-US" altLang="zh-TW" dirty="0" smtClean="0"/>
            </a:br>
            <a:r>
              <a:rPr lang="en-US" altLang="zh-TW" dirty="0" smtClean="0"/>
              <a:t>The first line of each case is an integer N (3 &lt;= N &lt;= 500), which is the number of villages. Then come N lines, the i-th of which contains N integers, and the j-th of these N integers is the distance (the distance should be an integer within [1, 65536]) between village i and village j. There is an empty line after each test case.</a:t>
            </a:r>
          </a:p>
          <a:p>
            <a:pPr>
              <a:buNone/>
            </a:pPr>
            <a:r>
              <a:rPr lang="en-US" altLang="zh-TW" b="1" dirty="0" smtClean="0"/>
              <a:t>	Output</a:t>
            </a:r>
          </a:p>
          <a:p>
            <a:pPr>
              <a:buNone/>
            </a:pPr>
            <a:r>
              <a:rPr lang="en-US" altLang="zh-TW" dirty="0" smtClean="0"/>
              <a:t>	For each test case, you should output a line contains an integer, which is the length of the longest road to be built such that all the villages are connected, and this value is minimum.</a:t>
            </a:r>
          </a:p>
          <a:p>
            <a:pPr>
              <a:buNone/>
            </a:pPr>
            <a:endParaRPr lang="en-US" altLang="zh-TW"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a:t>
            </a:r>
            <a:endParaRPr lang="zh-TW" altLang="en-US" dirty="0"/>
          </a:p>
        </p:txBody>
      </p:sp>
      <p:sp>
        <p:nvSpPr>
          <p:cNvPr id="8" name="內容版面配置區 7"/>
          <p:cNvSpPr>
            <a:spLocks noGrp="1"/>
          </p:cNvSpPr>
          <p:nvPr>
            <p:ph idx="1"/>
          </p:nvPr>
        </p:nvSpPr>
        <p:spPr/>
        <p:txBody>
          <a:bodyPr>
            <a:normAutofit/>
          </a:bodyPr>
          <a:lstStyle/>
          <a:p>
            <a:pPr algn="ctr">
              <a:buNone/>
            </a:pPr>
            <a:r>
              <a:rPr lang="en-US" altLang="zh-TW" b="1" dirty="0" smtClean="0"/>
              <a:t>POJ 2485 Highways</a:t>
            </a:r>
          </a:p>
          <a:p>
            <a:pPr>
              <a:buNone/>
            </a:pPr>
            <a:r>
              <a:rPr lang="en-US" altLang="zh-TW" b="1" dirty="0" smtClean="0"/>
              <a:t>Sample Input</a:t>
            </a:r>
          </a:p>
          <a:p>
            <a:pPr>
              <a:buNone/>
            </a:pPr>
            <a:r>
              <a:rPr lang="en-US" altLang="zh-TW" sz="1800" dirty="0" smtClean="0">
                <a:latin typeface="+mn-ea"/>
              </a:rPr>
              <a:t>1 </a:t>
            </a:r>
          </a:p>
          <a:p>
            <a:pPr>
              <a:buNone/>
            </a:pPr>
            <a:endParaRPr lang="en-US" altLang="zh-TW" sz="1800" dirty="0" smtClean="0">
              <a:latin typeface="+mn-ea"/>
            </a:endParaRPr>
          </a:p>
          <a:p>
            <a:pPr>
              <a:buNone/>
            </a:pPr>
            <a:r>
              <a:rPr lang="en-US" altLang="zh-TW" sz="1800" dirty="0" smtClean="0">
                <a:latin typeface="+mn-ea"/>
              </a:rPr>
              <a:t>3 </a:t>
            </a:r>
          </a:p>
          <a:p>
            <a:pPr>
              <a:buNone/>
            </a:pPr>
            <a:r>
              <a:rPr lang="en-US" altLang="zh-TW" sz="1800" dirty="0" smtClean="0">
                <a:latin typeface="+mn-ea"/>
              </a:rPr>
              <a:t>0 990 692 </a:t>
            </a:r>
          </a:p>
          <a:p>
            <a:pPr>
              <a:buNone/>
            </a:pPr>
            <a:r>
              <a:rPr lang="en-US" altLang="zh-TW" sz="1800" dirty="0" smtClean="0">
                <a:latin typeface="+mn-ea"/>
              </a:rPr>
              <a:t>990 0 179 </a:t>
            </a:r>
          </a:p>
          <a:p>
            <a:pPr>
              <a:buNone/>
            </a:pPr>
            <a:r>
              <a:rPr lang="en-US" altLang="zh-TW" sz="1800" dirty="0" smtClean="0">
                <a:latin typeface="+mn-ea"/>
              </a:rPr>
              <a:t>692 179 0</a:t>
            </a:r>
          </a:p>
          <a:p>
            <a:pPr>
              <a:buNone/>
            </a:pPr>
            <a:r>
              <a:rPr lang="en-US" altLang="zh-TW" b="1" dirty="0" smtClean="0"/>
              <a:t>Sample Output</a:t>
            </a:r>
          </a:p>
          <a:p>
            <a:pPr>
              <a:buNone/>
            </a:pPr>
            <a:r>
              <a:rPr lang="en-US" altLang="zh-TW" sz="1800" dirty="0" smtClean="0">
                <a:latin typeface="+mn-ea"/>
              </a:rPr>
              <a:t>692</a:t>
            </a:r>
            <a:endParaRPr lang="zh-TW" altLang="en-US" sz="1800" dirty="0">
              <a:latin typeface="+mn-ea"/>
            </a:endParaRPr>
          </a:p>
        </p:txBody>
      </p:sp>
      <p:sp>
        <p:nvSpPr>
          <p:cNvPr id="6" name="日期版面配置區 3"/>
          <p:cNvSpPr>
            <a:spLocks noGrp="1"/>
          </p:cNvSpPr>
          <p:nvPr>
            <p:ph type="dt" sz="half" idx="2"/>
          </p:nvPr>
        </p:nvSpPr>
        <p:spPr>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Homework</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UVA (total 40 problems) </a:t>
            </a:r>
          </a:p>
          <a:p>
            <a:pPr lvl="1" algn="just"/>
            <a:r>
              <a:rPr lang="en-US" altLang="zh-TW" sz="1800" dirty="0" smtClean="0">
                <a:solidFill>
                  <a:schemeClr val="accent5">
                    <a:lumMod val="75000"/>
                  </a:schemeClr>
                </a:solidFill>
              </a:rPr>
              <a:t>10034, 10147, 10397, 10600, 10842, 908, 10369, 10807</a:t>
            </a:r>
          </a:p>
          <a:p>
            <a:pPr algn="just"/>
            <a:r>
              <a:rPr lang="en-US" altLang="zh-TW" sz="2200" dirty="0" smtClean="0"/>
              <a:t>POJ </a:t>
            </a:r>
          </a:p>
          <a:p>
            <a:pPr lvl="1" algn="just"/>
            <a:r>
              <a:rPr lang="en-US" altLang="zh-TW" sz="1800" dirty="0" smtClean="0">
                <a:solidFill>
                  <a:schemeClr val="accent5">
                    <a:lumMod val="75000"/>
                  </a:schemeClr>
                </a:solidFill>
              </a:rPr>
              <a:t>2485, 1861, 2395, 2377, 2421, 1679, 1751, 1354, 1258, 1251, 3625, 1789</a:t>
            </a:r>
          </a:p>
          <a:p>
            <a:pPr algn="just"/>
            <a:endParaRPr lang="en-US" altLang="zh-TW" sz="2200" dirty="0" smtClean="0"/>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gray">
          <a:xfrm>
            <a:off x="1143000" y="2643188"/>
            <a:ext cx="6589713" cy="1679575"/>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Thank You For Attention!</a:t>
            </a:r>
          </a:p>
          <a:p>
            <a:pPr algn="ctr"/>
            <a:endPar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
        <p:nvSpPr>
          <p:cNvPr id="3"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lstStyle/>
          <a:p>
            <a:r>
              <a:rPr lang="en-US" altLang="zh-TW" dirty="0" smtClean="0"/>
              <a:t>Algorithm</a:t>
            </a:r>
          </a:p>
          <a:p>
            <a:pPr lvl="1"/>
            <a:r>
              <a:rPr lang="en-US" altLang="zh-TW" dirty="0" err="1" smtClean="0">
                <a:solidFill>
                  <a:schemeClr val="accent5">
                    <a:lumMod val="75000"/>
                  </a:schemeClr>
                </a:solidFill>
              </a:rPr>
              <a:t>Kruskal’s</a:t>
            </a:r>
            <a:r>
              <a:rPr lang="en-US" altLang="zh-TW" dirty="0" smtClean="0">
                <a:solidFill>
                  <a:schemeClr val="accent5">
                    <a:lumMod val="75000"/>
                  </a:schemeClr>
                </a:solidFill>
              </a:rPr>
              <a:t> algorithm</a:t>
            </a:r>
          </a:p>
          <a:p>
            <a:pPr lvl="2"/>
            <a:r>
              <a:rPr lang="en-US" altLang="zh-TW" dirty="0" smtClean="0">
                <a:solidFill>
                  <a:schemeClr val="accent5">
                    <a:lumMod val="75000"/>
                  </a:schemeClr>
                </a:solidFill>
              </a:rPr>
              <a:t>greedy based</a:t>
            </a:r>
          </a:p>
          <a:p>
            <a:pPr lvl="1"/>
            <a:r>
              <a:rPr lang="en-US" altLang="zh-TW" dirty="0" smtClean="0">
                <a:solidFill>
                  <a:schemeClr val="accent5">
                    <a:lumMod val="75000"/>
                  </a:schemeClr>
                </a:solidFill>
              </a:rPr>
              <a:t>Prim’s algorithm</a:t>
            </a:r>
          </a:p>
          <a:p>
            <a:pPr lvl="2"/>
            <a:r>
              <a:rPr lang="en-US" altLang="zh-TW" dirty="0" smtClean="0">
                <a:solidFill>
                  <a:schemeClr val="accent5">
                    <a:lumMod val="75000"/>
                  </a:schemeClr>
                </a:solidFill>
              </a:rPr>
              <a:t>relaxation based</a:t>
            </a:r>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lstStyle/>
          <a:p>
            <a:pPr algn="just"/>
            <a:r>
              <a:rPr lang="en-US" altLang="zh-TW" dirty="0" err="1" smtClean="0"/>
              <a:t>Kruskal’s</a:t>
            </a:r>
            <a:r>
              <a:rPr lang="en-US" altLang="zh-TW" dirty="0" smtClean="0"/>
              <a:t> Algorithm</a:t>
            </a:r>
          </a:p>
          <a:p>
            <a:pPr lvl="1" algn="just"/>
            <a:r>
              <a:rPr lang="en-US" altLang="zh-TW" dirty="0" err="1" smtClean="0">
                <a:solidFill>
                  <a:schemeClr val="accent5">
                    <a:lumMod val="75000"/>
                  </a:schemeClr>
                </a:solidFill>
              </a:rPr>
              <a:t>Kruskal’s</a:t>
            </a:r>
            <a:r>
              <a:rPr lang="en-US" altLang="zh-TW" dirty="0" smtClean="0">
                <a:solidFill>
                  <a:schemeClr val="accent5">
                    <a:lumMod val="75000"/>
                  </a:schemeClr>
                </a:solidFill>
              </a:rPr>
              <a:t> algorithm  is an algorithm in graph theory that find a minimum weight spanning in a connected weighted graph.  This mean it finds a subset of edge that forms a tree which includes all the vertices in the graph, where the total weight of all edges in the tree are minimum.</a:t>
            </a:r>
          </a:p>
          <a:p>
            <a:pPr lvl="1" algn="just"/>
            <a:r>
              <a:rPr lang="en-US" altLang="zh-TW" dirty="0" smtClean="0">
                <a:solidFill>
                  <a:srgbClr val="FF0000"/>
                </a:solidFill>
              </a:rPr>
              <a:t>if the original graph is disconnected, this algorithm forms a minimum spanning forest</a:t>
            </a:r>
          </a:p>
          <a:p>
            <a:pPr algn="just"/>
            <a:r>
              <a:rPr lang="en-US" altLang="zh-TW" dirty="0" smtClean="0"/>
              <a:t>Main idea</a:t>
            </a:r>
          </a:p>
          <a:p>
            <a:pPr lvl="1" algn="just"/>
            <a:r>
              <a:rPr lang="en-US" altLang="zh-TW" dirty="0" smtClean="0">
                <a:solidFill>
                  <a:srgbClr val="FF0000"/>
                </a:solidFill>
              </a:rPr>
              <a:t>sort all the edge by increasing weight</a:t>
            </a:r>
          </a:p>
          <a:p>
            <a:pPr lvl="1" algn="just"/>
            <a:r>
              <a:rPr lang="en-US" altLang="zh-TW" dirty="0" smtClean="0">
                <a:solidFill>
                  <a:schemeClr val="accent5">
                    <a:lumMod val="75000"/>
                  </a:schemeClr>
                </a:solidFill>
              </a:rPr>
              <a:t>iteratively add the minimum weight edge and check if there is a cycle when including the two end vertices of this edge</a:t>
            </a:r>
          </a:p>
          <a:p>
            <a:pPr lvl="1" algn="just"/>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lstStyle/>
          <a:p>
            <a:pPr lvl="1" algn="just"/>
            <a:endParaRPr lang="en-US" altLang="zh-TW" dirty="0" smtClean="0"/>
          </a:p>
          <a:p>
            <a:pPr lvl="1" algn="just"/>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38" name="Rectangle 3"/>
          <p:cNvSpPr txBox="1">
            <a:spLocks noChangeArrowheads="1"/>
          </p:cNvSpPr>
          <p:nvPr/>
        </p:nvSpPr>
        <p:spPr>
          <a:xfrm>
            <a:off x="900113" y="1700213"/>
            <a:ext cx="3887787" cy="4465637"/>
          </a:xfrm>
          <a:prstGeom prst="rect">
            <a:avLst/>
          </a:prstGeom>
        </p:spPr>
        <p:txBody>
          <a:bodyPr vert="horz" lIns="91440" tIns="45720" rIns="91440" bIns="45720" rtlCol="0">
            <a:normAutofit/>
          </a:bodyPr>
          <a:lstStyle/>
          <a:p>
            <a:pPr marL="609600" marR="0" lvl="0" indent="-609600" algn="just" defTabSz="914400" rtl="0" eaLnBrk="1" fontAlgn="auto" latinLnBrk="0" hangingPunct="1">
              <a:lnSpc>
                <a:spcPct val="100000"/>
              </a:lnSpc>
              <a:spcBef>
                <a:spcPct val="20000"/>
              </a:spcBef>
              <a:spcAft>
                <a:spcPts val="0"/>
              </a:spcAft>
              <a:buClrTx/>
              <a:buSzTx/>
              <a:tabLst/>
              <a:defRPr/>
            </a:pPr>
            <a:endParaRPr kumimoji="0" lang="en-US" altLang="zh-TW" sz="1600" b="0" i="0" u="none" strike="noStrike" kern="1200" cap="none" spc="0" normalizeH="0" baseline="0" noProof="0" dirty="0">
              <a:ln>
                <a:noFill/>
              </a:ln>
              <a:solidFill>
                <a:schemeClr val="tx1"/>
              </a:solidFill>
              <a:effectLst/>
              <a:uLnTx/>
              <a:uFillTx/>
              <a:latin typeface="+mj-ea"/>
              <a:ea typeface="+mj-ea"/>
              <a:cs typeface="+mn-cs"/>
            </a:endParaRPr>
          </a:p>
        </p:txBody>
      </p:sp>
      <p:sp>
        <p:nvSpPr>
          <p:cNvPr id="39" name="Oval 4"/>
          <p:cNvSpPr>
            <a:spLocks noChangeArrowheads="1"/>
          </p:cNvSpPr>
          <p:nvPr/>
        </p:nvSpPr>
        <p:spPr bwMode="auto">
          <a:xfrm>
            <a:off x="7307263" y="1844675"/>
            <a:ext cx="504825" cy="503238"/>
          </a:xfrm>
          <a:prstGeom prst="ellipse">
            <a:avLst/>
          </a:prstGeom>
          <a:noFill/>
          <a:ln w="28575">
            <a:solidFill>
              <a:schemeClr val="tx2"/>
            </a:solidFill>
            <a:round/>
            <a:headEnd/>
            <a:tailEnd/>
          </a:ln>
          <a:effectLst/>
        </p:spPr>
        <p:txBody>
          <a:bodyPr wrap="none" anchor="ctr"/>
          <a:lstStyle/>
          <a:p>
            <a:pPr algn="ctr"/>
            <a:r>
              <a:rPr lang="en-US" altLang="zh-TW" sz="2000"/>
              <a:t>2</a:t>
            </a:r>
          </a:p>
        </p:txBody>
      </p:sp>
      <p:sp>
        <p:nvSpPr>
          <p:cNvPr id="40" name="Oval 5"/>
          <p:cNvSpPr>
            <a:spLocks noChangeArrowheads="1"/>
          </p:cNvSpPr>
          <p:nvPr/>
        </p:nvSpPr>
        <p:spPr bwMode="auto">
          <a:xfrm>
            <a:off x="6516688" y="2636838"/>
            <a:ext cx="504825" cy="503237"/>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41" name="Oval 6"/>
          <p:cNvSpPr>
            <a:spLocks noChangeArrowheads="1"/>
          </p:cNvSpPr>
          <p:nvPr/>
        </p:nvSpPr>
        <p:spPr bwMode="auto">
          <a:xfrm>
            <a:off x="5795963" y="3357563"/>
            <a:ext cx="504825" cy="503237"/>
          </a:xfrm>
          <a:prstGeom prst="ellipse">
            <a:avLst/>
          </a:prstGeom>
          <a:noFill/>
          <a:ln w="28575">
            <a:solidFill>
              <a:schemeClr val="tx2"/>
            </a:solidFill>
            <a:round/>
            <a:headEnd/>
            <a:tailEnd/>
          </a:ln>
          <a:effectLst/>
        </p:spPr>
        <p:txBody>
          <a:bodyPr wrap="none" anchor="ctr"/>
          <a:lstStyle/>
          <a:p>
            <a:pPr algn="ctr"/>
            <a:r>
              <a:rPr lang="en-US" altLang="zh-TW" sz="2000"/>
              <a:t>5</a:t>
            </a:r>
          </a:p>
        </p:txBody>
      </p:sp>
      <p:sp>
        <p:nvSpPr>
          <p:cNvPr id="42" name="Oval 7"/>
          <p:cNvSpPr>
            <a:spLocks noChangeArrowheads="1"/>
          </p:cNvSpPr>
          <p:nvPr/>
        </p:nvSpPr>
        <p:spPr bwMode="auto">
          <a:xfrm>
            <a:off x="7308850" y="3357563"/>
            <a:ext cx="504825" cy="503237"/>
          </a:xfrm>
          <a:prstGeom prst="ellipse">
            <a:avLst/>
          </a:prstGeom>
          <a:noFill/>
          <a:ln w="28575">
            <a:solidFill>
              <a:schemeClr val="tx2"/>
            </a:solidFill>
            <a:round/>
            <a:headEnd/>
            <a:tailEnd/>
          </a:ln>
          <a:effectLst/>
        </p:spPr>
        <p:txBody>
          <a:bodyPr wrap="none" anchor="ctr"/>
          <a:lstStyle/>
          <a:p>
            <a:pPr algn="ctr"/>
            <a:r>
              <a:rPr lang="en-US" altLang="zh-TW" sz="2000"/>
              <a:t>4</a:t>
            </a:r>
          </a:p>
        </p:txBody>
      </p:sp>
      <p:sp>
        <p:nvSpPr>
          <p:cNvPr id="43" name="Oval 8"/>
          <p:cNvSpPr>
            <a:spLocks noChangeArrowheads="1"/>
          </p:cNvSpPr>
          <p:nvPr/>
        </p:nvSpPr>
        <p:spPr bwMode="auto">
          <a:xfrm>
            <a:off x="8243888" y="2636838"/>
            <a:ext cx="504825" cy="503237"/>
          </a:xfrm>
          <a:prstGeom prst="ellipse">
            <a:avLst/>
          </a:prstGeom>
          <a:noFill/>
          <a:ln w="28575">
            <a:solidFill>
              <a:schemeClr val="tx2"/>
            </a:solidFill>
            <a:round/>
            <a:headEnd/>
            <a:tailEnd/>
          </a:ln>
          <a:effectLst/>
        </p:spPr>
        <p:txBody>
          <a:bodyPr wrap="none" anchor="ctr"/>
          <a:lstStyle/>
          <a:p>
            <a:pPr algn="ctr"/>
            <a:r>
              <a:rPr lang="en-US" altLang="zh-TW" sz="2000"/>
              <a:t>3</a:t>
            </a:r>
          </a:p>
        </p:txBody>
      </p:sp>
      <p:sp>
        <p:nvSpPr>
          <p:cNvPr id="44" name="Oval 9"/>
          <p:cNvSpPr>
            <a:spLocks noChangeArrowheads="1"/>
          </p:cNvSpPr>
          <p:nvPr/>
        </p:nvSpPr>
        <p:spPr bwMode="auto">
          <a:xfrm>
            <a:off x="4930775" y="2636838"/>
            <a:ext cx="504825" cy="503237"/>
          </a:xfrm>
          <a:prstGeom prst="ellipse">
            <a:avLst/>
          </a:prstGeom>
          <a:noFill/>
          <a:ln w="28575">
            <a:solidFill>
              <a:schemeClr val="tx2"/>
            </a:solidFill>
            <a:round/>
            <a:headEnd/>
            <a:tailEnd/>
          </a:ln>
          <a:effectLst/>
        </p:spPr>
        <p:txBody>
          <a:bodyPr wrap="none" anchor="ctr"/>
          <a:lstStyle/>
          <a:p>
            <a:pPr algn="ctr"/>
            <a:r>
              <a:rPr lang="en-US" altLang="zh-TW" sz="2000"/>
              <a:t>6</a:t>
            </a:r>
          </a:p>
        </p:txBody>
      </p:sp>
      <p:sp>
        <p:nvSpPr>
          <p:cNvPr id="45" name="Oval 10"/>
          <p:cNvSpPr>
            <a:spLocks noChangeArrowheads="1"/>
          </p:cNvSpPr>
          <p:nvPr/>
        </p:nvSpPr>
        <p:spPr bwMode="auto">
          <a:xfrm>
            <a:off x="5795963" y="1844675"/>
            <a:ext cx="504825" cy="503238"/>
          </a:xfrm>
          <a:prstGeom prst="ellipse">
            <a:avLst/>
          </a:prstGeom>
          <a:noFill/>
          <a:ln w="28575">
            <a:solidFill>
              <a:schemeClr val="tx2"/>
            </a:solidFill>
            <a:round/>
            <a:headEnd/>
            <a:tailEnd/>
          </a:ln>
          <a:effectLst/>
        </p:spPr>
        <p:txBody>
          <a:bodyPr wrap="none" anchor="ctr"/>
          <a:lstStyle/>
          <a:p>
            <a:pPr algn="ctr"/>
            <a:r>
              <a:rPr lang="en-US" altLang="zh-TW" sz="2000"/>
              <a:t>1</a:t>
            </a:r>
          </a:p>
        </p:txBody>
      </p:sp>
      <p:sp>
        <p:nvSpPr>
          <p:cNvPr id="46" name="Line 11"/>
          <p:cNvSpPr>
            <a:spLocks noChangeShapeType="1"/>
          </p:cNvSpPr>
          <p:nvPr/>
        </p:nvSpPr>
        <p:spPr bwMode="auto">
          <a:xfrm>
            <a:off x="6011863" y="2347913"/>
            <a:ext cx="0" cy="1008062"/>
          </a:xfrm>
          <a:prstGeom prst="line">
            <a:avLst/>
          </a:prstGeom>
          <a:noFill/>
          <a:ln w="9525">
            <a:solidFill>
              <a:schemeClr val="tx1"/>
            </a:solidFill>
            <a:round/>
            <a:headEnd/>
            <a:tailEnd/>
          </a:ln>
          <a:effectLst/>
        </p:spPr>
        <p:txBody>
          <a:bodyPr/>
          <a:lstStyle/>
          <a:p>
            <a:endParaRPr lang="zh-TW" altLang="en-US"/>
          </a:p>
        </p:txBody>
      </p:sp>
      <p:sp>
        <p:nvSpPr>
          <p:cNvPr id="47" name="Line 12"/>
          <p:cNvSpPr>
            <a:spLocks noChangeShapeType="1"/>
          </p:cNvSpPr>
          <p:nvPr/>
        </p:nvSpPr>
        <p:spPr bwMode="auto">
          <a:xfrm>
            <a:off x="6300788" y="3644900"/>
            <a:ext cx="1008062" cy="0"/>
          </a:xfrm>
          <a:prstGeom prst="line">
            <a:avLst/>
          </a:prstGeom>
          <a:noFill/>
          <a:ln w="9525">
            <a:solidFill>
              <a:schemeClr val="tx1"/>
            </a:solidFill>
            <a:round/>
            <a:headEnd/>
            <a:tailEnd/>
          </a:ln>
          <a:effectLst/>
        </p:spPr>
        <p:txBody>
          <a:bodyPr/>
          <a:lstStyle/>
          <a:p>
            <a:endParaRPr lang="zh-TW" altLang="en-US"/>
          </a:p>
        </p:txBody>
      </p:sp>
      <p:sp>
        <p:nvSpPr>
          <p:cNvPr id="48" name="Line 13"/>
          <p:cNvSpPr>
            <a:spLocks noChangeShapeType="1"/>
          </p:cNvSpPr>
          <p:nvPr/>
        </p:nvSpPr>
        <p:spPr bwMode="auto">
          <a:xfrm>
            <a:off x="7524750" y="2347913"/>
            <a:ext cx="0" cy="1008062"/>
          </a:xfrm>
          <a:prstGeom prst="line">
            <a:avLst/>
          </a:prstGeom>
          <a:noFill/>
          <a:ln w="9525">
            <a:solidFill>
              <a:schemeClr val="tx1"/>
            </a:solidFill>
            <a:round/>
            <a:headEnd/>
            <a:tailEnd/>
          </a:ln>
          <a:effectLst/>
        </p:spPr>
        <p:txBody>
          <a:bodyPr/>
          <a:lstStyle/>
          <a:p>
            <a:endParaRPr lang="zh-TW" altLang="en-US"/>
          </a:p>
        </p:txBody>
      </p:sp>
      <p:sp>
        <p:nvSpPr>
          <p:cNvPr id="49" name="Line 14"/>
          <p:cNvSpPr>
            <a:spLocks noChangeShapeType="1"/>
          </p:cNvSpPr>
          <p:nvPr/>
        </p:nvSpPr>
        <p:spPr bwMode="auto">
          <a:xfrm>
            <a:off x="6300788" y="2060575"/>
            <a:ext cx="1008062" cy="0"/>
          </a:xfrm>
          <a:prstGeom prst="line">
            <a:avLst/>
          </a:prstGeom>
          <a:noFill/>
          <a:ln w="9525">
            <a:solidFill>
              <a:schemeClr val="tx1"/>
            </a:solidFill>
            <a:round/>
            <a:headEnd/>
            <a:tailEnd/>
          </a:ln>
          <a:effectLst/>
        </p:spPr>
        <p:txBody>
          <a:bodyPr/>
          <a:lstStyle/>
          <a:p>
            <a:endParaRPr lang="zh-TW" altLang="en-US"/>
          </a:p>
        </p:txBody>
      </p:sp>
      <p:sp>
        <p:nvSpPr>
          <p:cNvPr id="50" name="Line 15"/>
          <p:cNvSpPr>
            <a:spLocks noChangeShapeType="1"/>
          </p:cNvSpPr>
          <p:nvPr/>
        </p:nvSpPr>
        <p:spPr bwMode="auto">
          <a:xfrm>
            <a:off x="6227763" y="2276475"/>
            <a:ext cx="360362" cy="431800"/>
          </a:xfrm>
          <a:prstGeom prst="line">
            <a:avLst/>
          </a:prstGeom>
          <a:noFill/>
          <a:ln w="9525">
            <a:solidFill>
              <a:schemeClr val="tx1"/>
            </a:solidFill>
            <a:round/>
            <a:headEnd/>
            <a:tailEnd/>
          </a:ln>
          <a:effectLst/>
        </p:spPr>
        <p:txBody>
          <a:bodyPr/>
          <a:lstStyle/>
          <a:p>
            <a:endParaRPr lang="zh-TW" altLang="en-US"/>
          </a:p>
        </p:txBody>
      </p:sp>
      <p:sp>
        <p:nvSpPr>
          <p:cNvPr id="51" name="Line 16"/>
          <p:cNvSpPr>
            <a:spLocks noChangeShapeType="1"/>
          </p:cNvSpPr>
          <p:nvPr/>
        </p:nvSpPr>
        <p:spPr bwMode="auto">
          <a:xfrm>
            <a:off x="6948488" y="3068638"/>
            <a:ext cx="360362" cy="431800"/>
          </a:xfrm>
          <a:prstGeom prst="line">
            <a:avLst/>
          </a:prstGeom>
          <a:noFill/>
          <a:ln w="9525">
            <a:solidFill>
              <a:schemeClr val="tx1"/>
            </a:solidFill>
            <a:round/>
            <a:headEnd/>
            <a:tailEnd/>
          </a:ln>
          <a:effectLst/>
        </p:spPr>
        <p:txBody>
          <a:bodyPr/>
          <a:lstStyle/>
          <a:p>
            <a:endParaRPr lang="zh-TW" altLang="en-US"/>
          </a:p>
        </p:txBody>
      </p:sp>
      <p:sp>
        <p:nvSpPr>
          <p:cNvPr id="52" name="Line 17"/>
          <p:cNvSpPr>
            <a:spLocks noChangeShapeType="1"/>
          </p:cNvSpPr>
          <p:nvPr/>
        </p:nvSpPr>
        <p:spPr bwMode="auto">
          <a:xfrm flipH="1">
            <a:off x="6948488" y="2276475"/>
            <a:ext cx="431800" cy="431800"/>
          </a:xfrm>
          <a:prstGeom prst="line">
            <a:avLst/>
          </a:prstGeom>
          <a:noFill/>
          <a:ln w="9525">
            <a:solidFill>
              <a:schemeClr val="tx1"/>
            </a:solidFill>
            <a:round/>
            <a:headEnd/>
            <a:tailEnd/>
          </a:ln>
          <a:effectLst/>
        </p:spPr>
        <p:txBody>
          <a:bodyPr/>
          <a:lstStyle/>
          <a:p>
            <a:endParaRPr lang="zh-TW" altLang="en-US"/>
          </a:p>
        </p:txBody>
      </p:sp>
      <p:sp>
        <p:nvSpPr>
          <p:cNvPr id="53" name="Line 18"/>
          <p:cNvSpPr>
            <a:spLocks noChangeShapeType="1"/>
          </p:cNvSpPr>
          <p:nvPr/>
        </p:nvSpPr>
        <p:spPr bwMode="auto">
          <a:xfrm flipH="1">
            <a:off x="6227763" y="3068638"/>
            <a:ext cx="360362" cy="360362"/>
          </a:xfrm>
          <a:prstGeom prst="line">
            <a:avLst/>
          </a:prstGeom>
          <a:noFill/>
          <a:ln w="9525">
            <a:solidFill>
              <a:schemeClr val="tx1"/>
            </a:solidFill>
            <a:round/>
            <a:headEnd/>
            <a:tailEnd/>
          </a:ln>
          <a:effectLst/>
        </p:spPr>
        <p:txBody>
          <a:bodyPr/>
          <a:lstStyle/>
          <a:p>
            <a:endParaRPr lang="zh-TW" altLang="en-US"/>
          </a:p>
        </p:txBody>
      </p:sp>
      <p:sp>
        <p:nvSpPr>
          <p:cNvPr id="54" name="Line 19"/>
          <p:cNvSpPr>
            <a:spLocks noChangeShapeType="1"/>
          </p:cNvSpPr>
          <p:nvPr/>
        </p:nvSpPr>
        <p:spPr bwMode="auto">
          <a:xfrm flipH="1">
            <a:off x="5364163" y="2205038"/>
            <a:ext cx="431800" cy="503237"/>
          </a:xfrm>
          <a:prstGeom prst="line">
            <a:avLst/>
          </a:prstGeom>
          <a:noFill/>
          <a:ln w="9525">
            <a:solidFill>
              <a:schemeClr val="tx1"/>
            </a:solidFill>
            <a:round/>
            <a:headEnd/>
            <a:tailEnd/>
          </a:ln>
          <a:effectLst/>
        </p:spPr>
        <p:txBody>
          <a:bodyPr/>
          <a:lstStyle/>
          <a:p>
            <a:endParaRPr lang="zh-TW" altLang="en-US"/>
          </a:p>
        </p:txBody>
      </p:sp>
      <p:sp>
        <p:nvSpPr>
          <p:cNvPr id="55" name="Line 20"/>
          <p:cNvSpPr>
            <a:spLocks noChangeShapeType="1"/>
          </p:cNvSpPr>
          <p:nvPr/>
        </p:nvSpPr>
        <p:spPr bwMode="auto">
          <a:xfrm flipH="1">
            <a:off x="7812088" y="3068638"/>
            <a:ext cx="504825" cy="431800"/>
          </a:xfrm>
          <a:prstGeom prst="line">
            <a:avLst/>
          </a:prstGeom>
          <a:noFill/>
          <a:ln w="9525">
            <a:solidFill>
              <a:schemeClr val="tx1"/>
            </a:solidFill>
            <a:round/>
            <a:headEnd/>
            <a:tailEnd/>
          </a:ln>
          <a:effectLst/>
        </p:spPr>
        <p:txBody>
          <a:bodyPr/>
          <a:lstStyle/>
          <a:p>
            <a:endParaRPr lang="zh-TW" altLang="en-US"/>
          </a:p>
        </p:txBody>
      </p:sp>
      <p:sp>
        <p:nvSpPr>
          <p:cNvPr id="56" name="Line 21"/>
          <p:cNvSpPr>
            <a:spLocks noChangeShapeType="1"/>
          </p:cNvSpPr>
          <p:nvPr/>
        </p:nvSpPr>
        <p:spPr bwMode="auto">
          <a:xfrm>
            <a:off x="5364163" y="3068638"/>
            <a:ext cx="431800" cy="431800"/>
          </a:xfrm>
          <a:prstGeom prst="line">
            <a:avLst/>
          </a:prstGeom>
          <a:noFill/>
          <a:ln w="9525">
            <a:solidFill>
              <a:schemeClr val="tx1"/>
            </a:solidFill>
            <a:round/>
            <a:headEnd/>
            <a:tailEnd/>
          </a:ln>
          <a:effectLst/>
        </p:spPr>
        <p:txBody>
          <a:bodyPr/>
          <a:lstStyle/>
          <a:p>
            <a:endParaRPr lang="zh-TW" altLang="en-US"/>
          </a:p>
        </p:txBody>
      </p:sp>
      <p:sp>
        <p:nvSpPr>
          <p:cNvPr id="57" name="Line 22"/>
          <p:cNvSpPr>
            <a:spLocks noChangeShapeType="1"/>
          </p:cNvSpPr>
          <p:nvPr/>
        </p:nvSpPr>
        <p:spPr bwMode="auto">
          <a:xfrm>
            <a:off x="7812088" y="2132013"/>
            <a:ext cx="504825" cy="576262"/>
          </a:xfrm>
          <a:prstGeom prst="line">
            <a:avLst/>
          </a:prstGeom>
          <a:noFill/>
          <a:ln w="9525">
            <a:solidFill>
              <a:schemeClr val="tx1"/>
            </a:solidFill>
            <a:round/>
            <a:headEnd/>
            <a:tailEnd/>
          </a:ln>
          <a:effectLst/>
        </p:spPr>
        <p:txBody>
          <a:bodyPr/>
          <a:lstStyle/>
          <a:p>
            <a:endParaRPr lang="zh-TW" altLang="en-US"/>
          </a:p>
        </p:txBody>
      </p:sp>
      <p:sp>
        <p:nvSpPr>
          <p:cNvPr id="58" name="Text Box 23"/>
          <p:cNvSpPr txBox="1">
            <a:spLocks noChangeArrowheads="1"/>
          </p:cNvSpPr>
          <p:nvPr/>
        </p:nvSpPr>
        <p:spPr bwMode="auto">
          <a:xfrm>
            <a:off x="5272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59" name="Text Box 24"/>
          <p:cNvSpPr txBox="1">
            <a:spLocks noChangeArrowheads="1"/>
          </p:cNvSpPr>
          <p:nvPr/>
        </p:nvSpPr>
        <p:spPr bwMode="auto">
          <a:xfrm>
            <a:off x="5580063" y="26003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60" name="Text Box 25"/>
          <p:cNvSpPr txBox="1">
            <a:spLocks noChangeArrowheads="1"/>
          </p:cNvSpPr>
          <p:nvPr/>
        </p:nvSpPr>
        <p:spPr bwMode="auto">
          <a:xfrm>
            <a:off x="5272088" y="314007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61" name="Text Box 26"/>
          <p:cNvSpPr txBox="1">
            <a:spLocks noChangeArrowheads="1"/>
          </p:cNvSpPr>
          <p:nvPr/>
        </p:nvSpPr>
        <p:spPr bwMode="auto">
          <a:xfrm>
            <a:off x="6588125" y="170021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62" name="Text Box 27"/>
          <p:cNvSpPr txBox="1">
            <a:spLocks noChangeArrowheads="1"/>
          </p:cNvSpPr>
          <p:nvPr/>
        </p:nvSpPr>
        <p:spPr bwMode="auto">
          <a:xfrm>
            <a:off x="62277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63" name="Text Box 28"/>
          <p:cNvSpPr txBox="1">
            <a:spLocks noChangeArrowheads="1"/>
          </p:cNvSpPr>
          <p:nvPr/>
        </p:nvSpPr>
        <p:spPr bwMode="auto">
          <a:xfrm>
            <a:off x="68754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64" name="Text Box 29"/>
          <p:cNvSpPr txBox="1">
            <a:spLocks noChangeArrowheads="1"/>
          </p:cNvSpPr>
          <p:nvPr/>
        </p:nvSpPr>
        <p:spPr bwMode="auto">
          <a:xfrm>
            <a:off x="6227763"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65" name="Text Box 30"/>
          <p:cNvSpPr txBox="1">
            <a:spLocks noChangeArrowheads="1"/>
          </p:cNvSpPr>
          <p:nvPr/>
        </p:nvSpPr>
        <p:spPr bwMode="auto">
          <a:xfrm>
            <a:off x="6804025"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66" name="Text Box 31"/>
          <p:cNvSpPr txBox="1">
            <a:spLocks noChangeArrowheads="1"/>
          </p:cNvSpPr>
          <p:nvPr/>
        </p:nvSpPr>
        <p:spPr bwMode="auto">
          <a:xfrm>
            <a:off x="6559550" y="35734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67" name="Text Box 32"/>
          <p:cNvSpPr txBox="1">
            <a:spLocks noChangeArrowheads="1"/>
          </p:cNvSpPr>
          <p:nvPr/>
        </p:nvSpPr>
        <p:spPr bwMode="auto">
          <a:xfrm>
            <a:off x="8066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68" name="Text Box 33"/>
          <p:cNvSpPr txBox="1">
            <a:spLocks noChangeArrowheads="1"/>
          </p:cNvSpPr>
          <p:nvPr/>
        </p:nvSpPr>
        <p:spPr bwMode="auto">
          <a:xfrm>
            <a:off x="7489825" y="26003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69" name="Text Box 34"/>
          <p:cNvSpPr txBox="1">
            <a:spLocks noChangeArrowheads="1"/>
          </p:cNvSpPr>
          <p:nvPr/>
        </p:nvSpPr>
        <p:spPr bwMode="auto">
          <a:xfrm>
            <a:off x="7956550" y="31765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70" name="Oval 35"/>
          <p:cNvSpPr>
            <a:spLocks noChangeArrowheads="1"/>
          </p:cNvSpPr>
          <p:nvPr/>
        </p:nvSpPr>
        <p:spPr bwMode="auto">
          <a:xfrm>
            <a:off x="4859338" y="497998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71" name="Oval 36"/>
          <p:cNvSpPr>
            <a:spLocks noChangeArrowheads="1"/>
          </p:cNvSpPr>
          <p:nvPr/>
        </p:nvSpPr>
        <p:spPr bwMode="auto">
          <a:xfrm>
            <a:off x="5724525" y="418782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72" name="Line 37"/>
          <p:cNvSpPr>
            <a:spLocks noChangeShapeType="1"/>
          </p:cNvSpPr>
          <p:nvPr/>
        </p:nvSpPr>
        <p:spPr bwMode="auto">
          <a:xfrm flipH="1">
            <a:off x="5292725" y="4548188"/>
            <a:ext cx="431800" cy="503237"/>
          </a:xfrm>
          <a:prstGeom prst="line">
            <a:avLst/>
          </a:prstGeom>
          <a:noFill/>
          <a:ln w="9525">
            <a:solidFill>
              <a:schemeClr val="hlink"/>
            </a:solidFill>
            <a:round/>
            <a:headEnd/>
            <a:tailEnd/>
          </a:ln>
          <a:effectLst/>
        </p:spPr>
        <p:txBody>
          <a:bodyPr/>
          <a:lstStyle/>
          <a:p>
            <a:endParaRPr lang="zh-TW" altLang="en-US"/>
          </a:p>
        </p:txBody>
      </p:sp>
      <p:sp>
        <p:nvSpPr>
          <p:cNvPr id="73" name="Text Box 38"/>
          <p:cNvSpPr txBox="1">
            <a:spLocks noChangeArrowheads="1"/>
          </p:cNvSpPr>
          <p:nvPr/>
        </p:nvSpPr>
        <p:spPr bwMode="auto">
          <a:xfrm>
            <a:off x="5200650" y="45100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74" name="內容版面配置區 2"/>
          <p:cNvSpPr txBox="1">
            <a:spLocks/>
          </p:cNvSpPr>
          <p:nvPr/>
        </p:nvSpPr>
        <p:spPr>
          <a:xfrm>
            <a:off x="609600" y="1752600"/>
            <a:ext cx="4105276" cy="4525963"/>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Initial weighted connected graph</a:t>
            </a:r>
          </a:p>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sort the edge by increasing weight</a:t>
            </a:r>
          </a:p>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pick the minimum (1, 6)</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lstStyle/>
          <a:p>
            <a:pPr lvl="1" algn="just"/>
            <a:endParaRPr lang="en-US" altLang="zh-TW" dirty="0" smtClean="0"/>
          </a:p>
          <a:p>
            <a:pPr lvl="1" algn="just"/>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4" name="Oval 4"/>
          <p:cNvSpPr>
            <a:spLocks noChangeArrowheads="1"/>
          </p:cNvSpPr>
          <p:nvPr/>
        </p:nvSpPr>
        <p:spPr bwMode="auto">
          <a:xfrm>
            <a:off x="7307263" y="1844675"/>
            <a:ext cx="504825" cy="503238"/>
          </a:xfrm>
          <a:prstGeom prst="ellipse">
            <a:avLst/>
          </a:prstGeom>
          <a:noFill/>
          <a:ln w="28575">
            <a:solidFill>
              <a:schemeClr val="tx2"/>
            </a:solidFill>
            <a:round/>
            <a:headEnd/>
            <a:tailEnd/>
          </a:ln>
          <a:effectLst/>
        </p:spPr>
        <p:txBody>
          <a:bodyPr wrap="none" anchor="ctr"/>
          <a:lstStyle/>
          <a:p>
            <a:pPr algn="ctr"/>
            <a:r>
              <a:rPr lang="en-US" altLang="zh-TW" sz="2000"/>
              <a:t>2</a:t>
            </a:r>
          </a:p>
        </p:txBody>
      </p:sp>
      <p:sp>
        <p:nvSpPr>
          <p:cNvPr id="75" name="Oval 5"/>
          <p:cNvSpPr>
            <a:spLocks noChangeArrowheads="1"/>
          </p:cNvSpPr>
          <p:nvPr/>
        </p:nvSpPr>
        <p:spPr bwMode="auto">
          <a:xfrm>
            <a:off x="6516688" y="2636838"/>
            <a:ext cx="504825" cy="503237"/>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76" name="Oval 6"/>
          <p:cNvSpPr>
            <a:spLocks noChangeArrowheads="1"/>
          </p:cNvSpPr>
          <p:nvPr/>
        </p:nvSpPr>
        <p:spPr bwMode="auto">
          <a:xfrm>
            <a:off x="5795963" y="3357563"/>
            <a:ext cx="504825" cy="503237"/>
          </a:xfrm>
          <a:prstGeom prst="ellipse">
            <a:avLst/>
          </a:prstGeom>
          <a:noFill/>
          <a:ln w="28575">
            <a:solidFill>
              <a:schemeClr val="tx2"/>
            </a:solidFill>
            <a:round/>
            <a:headEnd/>
            <a:tailEnd/>
          </a:ln>
          <a:effectLst/>
        </p:spPr>
        <p:txBody>
          <a:bodyPr wrap="none" anchor="ctr"/>
          <a:lstStyle/>
          <a:p>
            <a:pPr algn="ctr"/>
            <a:r>
              <a:rPr lang="en-US" altLang="zh-TW" sz="2000"/>
              <a:t>5</a:t>
            </a:r>
          </a:p>
        </p:txBody>
      </p:sp>
      <p:sp>
        <p:nvSpPr>
          <p:cNvPr id="77" name="Oval 7"/>
          <p:cNvSpPr>
            <a:spLocks noChangeArrowheads="1"/>
          </p:cNvSpPr>
          <p:nvPr/>
        </p:nvSpPr>
        <p:spPr bwMode="auto">
          <a:xfrm>
            <a:off x="7308850" y="3357563"/>
            <a:ext cx="504825" cy="503237"/>
          </a:xfrm>
          <a:prstGeom prst="ellipse">
            <a:avLst/>
          </a:prstGeom>
          <a:noFill/>
          <a:ln w="28575">
            <a:solidFill>
              <a:schemeClr val="tx2"/>
            </a:solidFill>
            <a:round/>
            <a:headEnd/>
            <a:tailEnd/>
          </a:ln>
          <a:effectLst/>
        </p:spPr>
        <p:txBody>
          <a:bodyPr wrap="none" anchor="ctr"/>
          <a:lstStyle/>
          <a:p>
            <a:pPr algn="ctr"/>
            <a:r>
              <a:rPr lang="en-US" altLang="zh-TW" sz="2000"/>
              <a:t>4</a:t>
            </a:r>
          </a:p>
        </p:txBody>
      </p:sp>
      <p:sp>
        <p:nvSpPr>
          <p:cNvPr id="78" name="Oval 8"/>
          <p:cNvSpPr>
            <a:spLocks noChangeArrowheads="1"/>
          </p:cNvSpPr>
          <p:nvPr/>
        </p:nvSpPr>
        <p:spPr bwMode="auto">
          <a:xfrm>
            <a:off x="8243888" y="2636838"/>
            <a:ext cx="504825" cy="503237"/>
          </a:xfrm>
          <a:prstGeom prst="ellipse">
            <a:avLst/>
          </a:prstGeom>
          <a:noFill/>
          <a:ln w="28575">
            <a:solidFill>
              <a:schemeClr val="tx2"/>
            </a:solidFill>
            <a:round/>
            <a:headEnd/>
            <a:tailEnd/>
          </a:ln>
          <a:effectLst/>
        </p:spPr>
        <p:txBody>
          <a:bodyPr wrap="none" anchor="ctr"/>
          <a:lstStyle/>
          <a:p>
            <a:pPr algn="ctr"/>
            <a:r>
              <a:rPr lang="en-US" altLang="zh-TW" sz="2000"/>
              <a:t>3</a:t>
            </a:r>
          </a:p>
        </p:txBody>
      </p:sp>
      <p:sp>
        <p:nvSpPr>
          <p:cNvPr id="79" name="Oval 9"/>
          <p:cNvSpPr>
            <a:spLocks noChangeArrowheads="1"/>
          </p:cNvSpPr>
          <p:nvPr/>
        </p:nvSpPr>
        <p:spPr bwMode="auto">
          <a:xfrm>
            <a:off x="4930775"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80" name="Oval 10"/>
          <p:cNvSpPr>
            <a:spLocks noChangeArrowheads="1"/>
          </p:cNvSpPr>
          <p:nvPr/>
        </p:nvSpPr>
        <p:spPr bwMode="auto">
          <a:xfrm>
            <a:off x="57959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81" name="Line 11"/>
          <p:cNvSpPr>
            <a:spLocks noChangeShapeType="1"/>
          </p:cNvSpPr>
          <p:nvPr/>
        </p:nvSpPr>
        <p:spPr bwMode="auto">
          <a:xfrm>
            <a:off x="6011863" y="2347913"/>
            <a:ext cx="0" cy="1008062"/>
          </a:xfrm>
          <a:prstGeom prst="line">
            <a:avLst/>
          </a:prstGeom>
          <a:noFill/>
          <a:ln w="9525">
            <a:solidFill>
              <a:schemeClr val="tx1"/>
            </a:solidFill>
            <a:round/>
            <a:headEnd/>
            <a:tailEnd/>
          </a:ln>
          <a:effectLst/>
        </p:spPr>
        <p:txBody>
          <a:bodyPr/>
          <a:lstStyle/>
          <a:p>
            <a:endParaRPr lang="zh-TW" altLang="en-US"/>
          </a:p>
        </p:txBody>
      </p:sp>
      <p:sp>
        <p:nvSpPr>
          <p:cNvPr id="82" name="Line 12"/>
          <p:cNvSpPr>
            <a:spLocks noChangeShapeType="1"/>
          </p:cNvSpPr>
          <p:nvPr/>
        </p:nvSpPr>
        <p:spPr bwMode="auto">
          <a:xfrm>
            <a:off x="6300788" y="3644900"/>
            <a:ext cx="1008062" cy="0"/>
          </a:xfrm>
          <a:prstGeom prst="line">
            <a:avLst/>
          </a:prstGeom>
          <a:noFill/>
          <a:ln w="9525">
            <a:solidFill>
              <a:schemeClr val="tx1"/>
            </a:solidFill>
            <a:round/>
            <a:headEnd/>
            <a:tailEnd/>
          </a:ln>
          <a:effectLst/>
        </p:spPr>
        <p:txBody>
          <a:bodyPr/>
          <a:lstStyle/>
          <a:p>
            <a:endParaRPr lang="zh-TW" altLang="en-US"/>
          </a:p>
        </p:txBody>
      </p:sp>
      <p:sp>
        <p:nvSpPr>
          <p:cNvPr id="83" name="Line 13"/>
          <p:cNvSpPr>
            <a:spLocks noChangeShapeType="1"/>
          </p:cNvSpPr>
          <p:nvPr/>
        </p:nvSpPr>
        <p:spPr bwMode="auto">
          <a:xfrm>
            <a:off x="7524750" y="2347913"/>
            <a:ext cx="0" cy="1008062"/>
          </a:xfrm>
          <a:prstGeom prst="line">
            <a:avLst/>
          </a:prstGeom>
          <a:noFill/>
          <a:ln w="9525">
            <a:solidFill>
              <a:schemeClr val="tx1"/>
            </a:solidFill>
            <a:round/>
            <a:headEnd/>
            <a:tailEnd/>
          </a:ln>
          <a:effectLst/>
        </p:spPr>
        <p:txBody>
          <a:bodyPr/>
          <a:lstStyle/>
          <a:p>
            <a:endParaRPr lang="zh-TW" altLang="en-US"/>
          </a:p>
        </p:txBody>
      </p:sp>
      <p:sp>
        <p:nvSpPr>
          <p:cNvPr id="84" name="Line 14"/>
          <p:cNvSpPr>
            <a:spLocks noChangeShapeType="1"/>
          </p:cNvSpPr>
          <p:nvPr/>
        </p:nvSpPr>
        <p:spPr bwMode="auto">
          <a:xfrm>
            <a:off x="6300788" y="2060575"/>
            <a:ext cx="1008062" cy="0"/>
          </a:xfrm>
          <a:prstGeom prst="line">
            <a:avLst/>
          </a:prstGeom>
          <a:noFill/>
          <a:ln w="9525">
            <a:solidFill>
              <a:schemeClr val="tx1"/>
            </a:solidFill>
            <a:round/>
            <a:headEnd/>
            <a:tailEnd/>
          </a:ln>
          <a:effectLst/>
        </p:spPr>
        <p:txBody>
          <a:bodyPr/>
          <a:lstStyle/>
          <a:p>
            <a:endParaRPr lang="zh-TW" altLang="en-US"/>
          </a:p>
        </p:txBody>
      </p:sp>
      <p:sp>
        <p:nvSpPr>
          <p:cNvPr id="85" name="Line 15"/>
          <p:cNvSpPr>
            <a:spLocks noChangeShapeType="1"/>
          </p:cNvSpPr>
          <p:nvPr/>
        </p:nvSpPr>
        <p:spPr bwMode="auto">
          <a:xfrm>
            <a:off x="6227763" y="2276475"/>
            <a:ext cx="360362" cy="431800"/>
          </a:xfrm>
          <a:prstGeom prst="line">
            <a:avLst/>
          </a:prstGeom>
          <a:noFill/>
          <a:ln w="9525">
            <a:solidFill>
              <a:schemeClr val="tx1"/>
            </a:solidFill>
            <a:round/>
            <a:headEnd/>
            <a:tailEnd/>
          </a:ln>
          <a:effectLst/>
        </p:spPr>
        <p:txBody>
          <a:bodyPr/>
          <a:lstStyle/>
          <a:p>
            <a:endParaRPr lang="zh-TW" altLang="en-US"/>
          </a:p>
        </p:txBody>
      </p:sp>
      <p:sp>
        <p:nvSpPr>
          <p:cNvPr id="86" name="Line 16"/>
          <p:cNvSpPr>
            <a:spLocks noChangeShapeType="1"/>
          </p:cNvSpPr>
          <p:nvPr/>
        </p:nvSpPr>
        <p:spPr bwMode="auto">
          <a:xfrm>
            <a:off x="6948488" y="3068638"/>
            <a:ext cx="360362" cy="431800"/>
          </a:xfrm>
          <a:prstGeom prst="line">
            <a:avLst/>
          </a:prstGeom>
          <a:noFill/>
          <a:ln w="9525">
            <a:solidFill>
              <a:schemeClr val="tx1"/>
            </a:solidFill>
            <a:round/>
            <a:headEnd/>
            <a:tailEnd/>
          </a:ln>
          <a:effectLst/>
        </p:spPr>
        <p:txBody>
          <a:bodyPr/>
          <a:lstStyle/>
          <a:p>
            <a:endParaRPr lang="zh-TW" altLang="en-US"/>
          </a:p>
        </p:txBody>
      </p:sp>
      <p:sp>
        <p:nvSpPr>
          <p:cNvPr id="87" name="Line 17"/>
          <p:cNvSpPr>
            <a:spLocks noChangeShapeType="1"/>
          </p:cNvSpPr>
          <p:nvPr/>
        </p:nvSpPr>
        <p:spPr bwMode="auto">
          <a:xfrm flipH="1">
            <a:off x="6948488" y="2276475"/>
            <a:ext cx="431800" cy="431800"/>
          </a:xfrm>
          <a:prstGeom prst="line">
            <a:avLst/>
          </a:prstGeom>
          <a:noFill/>
          <a:ln w="9525">
            <a:solidFill>
              <a:schemeClr val="tx1"/>
            </a:solidFill>
            <a:round/>
            <a:headEnd/>
            <a:tailEnd/>
          </a:ln>
          <a:effectLst/>
        </p:spPr>
        <p:txBody>
          <a:bodyPr/>
          <a:lstStyle/>
          <a:p>
            <a:endParaRPr lang="zh-TW" altLang="en-US"/>
          </a:p>
        </p:txBody>
      </p:sp>
      <p:sp>
        <p:nvSpPr>
          <p:cNvPr id="88" name="Line 18"/>
          <p:cNvSpPr>
            <a:spLocks noChangeShapeType="1"/>
          </p:cNvSpPr>
          <p:nvPr/>
        </p:nvSpPr>
        <p:spPr bwMode="auto">
          <a:xfrm flipH="1">
            <a:off x="6227763" y="3068638"/>
            <a:ext cx="360362" cy="360362"/>
          </a:xfrm>
          <a:prstGeom prst="line">
            <a:avLst/>
          </a:prstGeom>
          <a:noFill/>
          <a:ln w="9525">
            <a:solidFill>
              <a:schemeClr val="tx1"/>
            </a:solidFill>
            <a:round/>
            <a:headEnd/>
            <a:tailEnd/>
          </a:ln>
          <a:effectLst/>
        </p:spPr>
        <p:txBody>
          <a:bodyPr/>
          <a:lstStyle/>
          <a:p>
            <a:endParaRPr lang="zh-TW" altLang="en-US"/>
          </a:p>
        </p:txBody>
      </p:sp>
      <p:sp>
        <p:nvSpPr>
          <p:cNvPr id="89" name="Line 19"/>
          <p:cNvSpPr>
            <a:spLocks noChangeShapeType="1"/>
          </p:cNvSpPr>
          <p:nvPr/>
        </p:nvSpPr>
        <p:spPr bwMode="auto">
          <a:xfrm flipH="1">
            <a:off x="5364163" y="2205038"/>
            <a:ext cx="431800" cy="503237"/>
          </a:xfrm>
          <a:prstGeom prst="line">
            <a:avLst/>
          </a:prstGeom>
          <a:noFill/>
          <a:ln w="9525">
            <a:solidFill>
              <a:schemeClr val="hlink"/>
            </a:solidFill>
            <a:round/>
            <a:headEnd/>
            <a:tailEnd/>
          </a:ln>
          <a:effectLst/>
        </p:spPr>
        <p:txBody>
          <a:bodyPr/>
          <a:lstStyle/>
          <a:p>
            <a:endParaRPr lang="zh-TW" altLang="en-US"/>
          </a:p>
        </p:txBody>
      </p:sp>
      <p:sp>
        <p:nvSpPr>
          <p:cNvPr id="90" name="Line 20"/>
          <p:cNvSpPr>
            <a:spLocks noChangeShapeType="1"/>
          </p:cNvSpPr>
          <p:nvPr/>
        </p:nvSpPr>
        <p:spPr bwMode="auto">
          <a:xfrm flipH="1">
            <a:off x="7812088" y="3068638"/>
            <a:ext cx="504825" cy="431800"/>
          </a:xfrm>
          <a:prstGeom prst="line">
            <a:avLst/>
          </a:prstGeom>
          <a:noFill/>
          <a:ln w="9525">
            <a:solidFill>
              <a:schemeClr val="tx1"/>
            </a:solidFill>
            <a:round/>
            <a:headEnd/>
            <a:tailEnd/>
          </a:ln>
          <a:effectLst/>
        </p:spPr>
        <p:txBody>
          <a:bodyPr/>
          <a:lstStyle/>
          <a:p>
            <a:endParaRPr lang="zh-TW" altLang="en-US"/>
          </a:p>
        </p:txBody>
      </p:sp>
      <p:sp>
        <p:nvSpPr>
          <p:cNvPr id="91" name="Line 21"/>
          <p:cNvSpPr>
            <a:spLocks noChangeShapeType="1"/>
          </p:cNvSpPr>
          <p:nvPr/>
        </p:nvSpPr>
        <p:spPr bwMode="auto">
          <a:xfrm>
            <a:off x="5364163" y="3068638"/>
            <a:ext cx="431800" cy="431800"/>
          </a:xfrm>
          <a:prstGeom prst="line">
            <a:avLst/>
          </a:prstGeom>
          <a:noFill/>
          <a:ln w="9525">
            <a:solidFill>
              <a:schemeClr val="tx1"/>
            </a:solidFill>
            <a:round/>
            <a:headEnd/>
            <a:tailEnd/>
          </a:ln>
          <a:effectLst/>
        </p:spPr>
        <p:txBody>
          <a:bodyPr/>
          <a:lstStyle/>
          <a:p>
            <a:endParaRPr lang="zh-TW" altLang="en-US"/>
          </a:p>
        </p:txBody>
      </p:sp>
      <p:sp>
        <p:nvSpPr>
          <p:cNvPr id="92" name="Line 22"/>
          <p:cNvSpPr>
            <a:spLocks noChangeShapeType="1"/>
          </p:cNvSpPr>
          <p:nvPr/>
        </p:nvSpPr>
        <p:spPr bwMode="auto">
          <a:xfrm>
            <a:off x="7812088" y="2132013"/>
            <a:ext cx="504825" cy="576262"/>
          </a:xfrm>
          <a:prstGeom prst="line">
            <a:avLst/>
          </a:prstGeom>
          <a:noFill/>
          <a:ln w="9525">
            <a:solidFill>
              <a:schemeClr val="tx1"/>
            </a:solidFill>
            <a:round/>
            <a:headEnd/>
            <a:tailEnd/>
          </a:ln>
          <a:effectLst/>
        </p:spPr>
        <p:txBody>
          <a:bodyPr/>
          <a:lstStyle/>
          <a:p>
            <a:endParaRPr lang="zh-TW" altLang="en-US"/>
          </a:p>
        </p:txBody>
      </p:sp>
      <p:sp>
        <p:nvSpPr>
          <p:cNvPr id="93" name="Text Box 23"/>
          <p:cNvSpPr txBox="1">
            <a:spLocks noChangeArrowheads="1"/>
          </p:cNvSpPr>
          <p:nvPr/>
        </p:nvSpPr>
        <p:spPr bwMode="auto">
          <a:xfrm>
            <a:off x="5272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94" name="Text Box 24"/>
          <p:cNvSpPr txBox="1">
            <a:spLocks noChangeArrowheads="1"/>
          </p:cNvSpPr>
          <p:nvPr/>
        </p:nvSpPr>
        <p:spPr bwMode="auto">
          <a:xfrm>
            <a:off x="5580063" y="26003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95" name="Text Box 25"/>
          <p:cNvSpPr txBox="1">
            <a:spLocks noChangeArrowheads="1"/>
          </p:cNvSpPr>
          <p:nvPr/>
        </p:nvSpPr>
        <p:spPr bwMode="auto">
          <a:xfrm>
            <a:off x="5272088" y="314007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96" name="Text Box 26"/>
          <p:cNvSpPr txBox="1">
            <a:spLocks noChangeArrowheads="1"/>
          </p:cNvSpPr>
          <p:nvPr/>
        </p:nvSpPr>
        <p:spPr bwMode="auto">
          <a:xfrm>
            <a:off x="6588125" y="170021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97" name="Text Box 27"/>
          <p:cNvSpPr txBox="1">
            <a:spLocks noChangeArrowheads="1"/>
          </p:cNvSpPr>
          <p:nvPr/>
        </p:nvSpPr>
        <p:spPr bwMode="auto">
          <a:xfrm>
            <a:off x="62277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98" name="Text Box 28"/>
          <p:cNvSpPr txBox="1">
            <a:spLocks noChangeArrowheads="1"/>
          </p:cNvSpPr>
          <p:nvPr/>
        </p:nvSpPr>
        <p:spPr bwMode="auto">
          <a:xfrm>
            <a:off x="68754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99" name="Text Box 29"/>
          <p:cNvSpPr txBox="1">
            <a:spLocks noChangeArrowheads="1"/>
          </p:cNvSpPr>
          <p:nvPr/>
        </p:nvSpPr>
        <p:spPr bwMode="auto">
          <a:xfrm>
            <a:off x="6227763"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100" name="Text Box 30"/>
          <p:cNvSpPr txBox="1">
            <a:spLocks noChangeArrowheads="1"/>
          </p:cNvSpPr>
          <p:nvPr/>
        </p:nvSpPr>
        <p:spPr bwMode="auto">
          <a:xfrm>
            <a:off x="6804025"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101" name="Text Box 31"/>
          <p:cNvSpPr txBox="1">
            <a:spLocks noChangeArrowheads="1"/>
          </p:cNvSpPr>
          <p:nvPr/>
        </p:nvSpPr>
        <p:spPr bwMode="auto">
          <a:xfrm>
            <a:off x="6559550" y="35734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102" name="Text Box 32"/>
          <p:cNvSpPr txBox="1">
            <a:spLocks noChangeArrowheads="1"/>
          </p:cNvSpPr>
          <p:nvPr/>
        </p:nvSpPr>
        <p:spPr bwMode="auto">
          <a:xfrm>
            <a:off x="8066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103" name="Text Box 33"/>
          <p:cNvSpPr txBox="1">
            <a:spLocks noChangeArrowheads="1"/>
          </p:cNvSpPr>
          <p:nvPr/>
        </p:nvSpPr>
        <p:spPr bwMode="auto">
          <a:xfrm>
            <a:off x="7489825" y="26003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104" name="Text Box 34"/>
          <p:cNvSpPr txBox="1">
            <a:spLocks noChangeArrowheads="1"/>
          </p:cNvSpPr>
          <p:nvPr/>
        </p:nvSpPr>
        <p:spPr bwMode="auto">
          <a:xfrm>
            <a:off x="7956550" y="31765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105" name="Oval 35"/>
          <p:cNvSpPr>
            <a:spLocks noChangeArrowheads="1"/>
          </p:cNvSpPr>
          <p:nvPr/>
        </p:nvSpPr>
        <p:spPr bwMode="auto">
          <a:xfrm>
            <a:off x="4859338" y="497998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06" name="Oval 36"/>
          <p:cNvSpPr>
            <a:spLocks noChangeArrowheads="1"/>
          </p:cNvSpPr>
          <p:nvPr/>
        </p:nvSpPr>
        <p:spPr bwMode="auto">
          <a:xfrm>
            <a:off x="5724525" y="418782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07" name="Line 37"/>
          <p:cNvSpPr>
            <a:spLocks noChangeShapeType="1"/>
          </p:cNvSpPr>
          <p:nvPr/>
        </p:nvSpPr>
        <p:spPr bwMode="auto">
          <a:xfrm flipH="1">
            <a:off x="5292725" y="4548188"/>
            <a:ext cx="431800" cy="503237"/>
          </a:xfrm>
          <a:prstGeom prst="line">
            <a:avLst/>
          </a:prstGeom>
          <a:noFill/>
          <a:ln w="9525">
            <a:solidFill>
              <a:schemeClr val="hlink"/>
            </a:solidFill>
            <a:round/>
            <a:headEnd/>
            <a:tailEnd/>
          </a:ln>
          <a:effectLst/>
        </p:spPr>
        <p:txBody>
          <a:bodyPr/>
          <a:lstStyle/>
          <a:p>
            <a:endParaRPr lang="zh-TW" altLang="en-US"/>
          </a:p>
        </p:txBody>
      </p:sp>
      <p:sp>
        <p:nvSpPr>
          <p:cNvPr id="108" name="Text Box 38"/>
          <p:cNvSpPr txBox="1">
            <a:spLocks noChangeArrowheads="1"/>
          </p:cNvSpPr>
          <p:nvPr/>
        </p:nvSpPr>
        <p:spPr bwMode="auto">
          <a:xfrm>
            <a:off x="5200650" y="45100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109" name="Oval 39"/>
          <p:cNvSpPr>
            <a:spLocks noChangeArrowheads="1"/>
          </p:cNvSpPr>
          <p:nvPr/>
        </p:nvSpPr>
        <p:spPr bwMode="auto">
          <a:xfrm>
            <a:off x="7308850" y="414972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110" name="Oval 40"/>
          <p:cNvSpPr>
            <a:spLocks noChangeArrowheads="1"/>
          </p:cNvSpPr>
          <p:nvPr/>
        </p:nvSpPr>
        <p:spPr bwMode="auto">
          <a:xfrm>
            <a:off x="8245475" y="494188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111" name="Line 41"/>
          <p:cNvSpPr>
            <a:spLocks noChangeShapeType="1"/>
          </p:cNvSpPr>
          <p:nvPr/>
        </p:nvSpPr>
        <p:spPr bwMode="auto">
          <a:xfrm>
            <a:off x="7813675" y="4437063"/>
            <a:ext cx="504825" cy="576262"/>
          </a:xfrm>
          <a:prstGeom prst="line">
            <a:avLst/>
          </a:prstGeom>
          <a:noFill/>
          <a:ln w="9525">
            <a:solidFill>
              <a:schemeClr val="hlink"/>
            </a:solidFill>
            <a:round/>
            <a:headEnd/>
            <a:tailEnd/>
          </a:ln>
          <a:effectLst/>
        </p:spPr>
        <p:txBody>
          <a:bodyPr/>
          <a:lstStyle/>
          <a:p>
            <a:endParaRPr lang="zh-TW" altLang="en-US"/>
          </a:p>
        </p:txBody>
      </p:sp>
      <p:sp>
        <p:nvSpPr>
          <p:cNvPr id="112" name="Text Box 42"/>
          <p:cNvSpPr txBox="1">
            <a:spLocks noChangeArrowheads="1"/>
          </p:cNvSpPr>
          <p:nvPr/>
        </p:nvSpPr>
        <p:spPr bwMode="auto">
          <a:xfrm>
            <a:off x="8067675" y="44719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114" name="內容版面配置區 2"/>
          <p:cNvSpPr txBox="1">
            <a:spLocks/>
          </p:cNvSpPr>
          <p:nvPr/>
        </p:nvSpPr>
        <p:spPr>
          <a:xfrm>
            <a:off x="609600" y="1752600"/>
            <a:ext cx="4105276" cy="45259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pick the minimum (2, 3)</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lstStyle/>
          <a:p>
            <a:pPr lvl="1" algn="just"/>
            <a:endParaRPr lang="en-US" altLang="zh-TW" dirty="0" smtClean="0"/>
          </a:p>
          <a:p>
            <a:pPr lvl="1" algn="just"/>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Oval 4"/>
          <p:cNvSpPr>
            <a:spLocks noChangeArrowheads="1"/>
          </p:cNvSpPr>
          <p:nvPr/>
        </p:nvSpPr>
        <p:spPr bwMode="auto">
          <a:xfrm>
            <a:off x="73072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8" name="Oval 5"/>
          <p:cNvSpPr>
            <a:spLocks noChangeArrowheads="1"/>
          </p:cNvSpPr>
          <p:nvPr/>
        </p:nvSpPr>
        <p:spPr bwMode="auto">
          <a:xfrm>
            <a:off x="6516688" y="2636838"/>
            <a:ext cx="504825" cy="503237"/>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9" name="Oval 6"/>
          <p:cNvSpPr>
            <a:spLocks noChangeArrowheads="1"/>
          </p:cNvSpPr>
          <p:nvPr/>
        </p:nvSpPr>
        <p:spPr bwMode="auto">
          <a:xfrm>
            <a:off x="5795963" y="3357563"/>
            <a:ext cx="504825" cy="503237"/>
          </a:xfrm>
          <a:prstGeom prst="ellipse">
            <a:avLst/>
          </a:prstGeom>
          <a:noFill/>
          <a:ln w="28575">
            <a:solidFill>
              <a:schemeClr val="tx2"/>
            </a:solidFill>
            <a:round/>
            <a:headEnd/>
            <a:tailEnd/>
          </a:ln>
          <a:effectLst/>
        </p:spPr>
        <p:txBody>
          <a:bodyPr wrap="none" anchor="ctr"/>
          <a:lstStyle/>
          <a:p>
            <a:pPr algn="ctr"/>
            <a:r>
              <a:rPr lang="en-US" altLang="zh-TW" sz="2000"/>
              <a:t>5</a:t>
            </a:r>
          </a:p>
        </p:txBody>
      </p:sp>
      <p:sp>
        <p:nvSpPr>
          <p:cNvPr id="10" name="Oval 7"/>
          <p:cNvSpPr>
            <a:spLocks noChangeArrowheads="1"/>
          </p:cNvSpPr>
          <p:nvPr/>
        </p:nvSpPr>
        <p:spPr bwMode="auto">
          <a:xfrm>
            <a:off x="7308850" y="3357563"/>
            <a:ext cx="504825" cy="503237"/>
          </a:xfrm>
          <a:prstGeom prst="ellipse">
            <a:avLst/>
          </a:prstGeom>
          <a:noFill/>
          <a:ln w="28575">
            <a:solidFill>
              <a:schemeClr val="tx2"/>
            </a:solidFill>
            <a:round/>
            <a:headEnd/>
            <a:tailEnd/>
          </a:ln>
          <a:effectLst/>
        </p:spPr>
        <p:txBody>
          <a:bodyPr wrap="none" anchor="ctr"/>
          <a:lstStyle/>
          <a:p>
            <a:pPr algn="ctr"/>
            <a:r>
              <a:rPr lang="en-US" altLang="zh-TW" sz="2000"/>
              <a:t>4</a:t>
            </a:r>
          </a:p>
        </p:txBody>
      </p:sp>
      <p:sp>
        <p:nvSpPr>
          <p:cNvPr id="11" name="Oval 8"/>
          <p:cNvSpPr>
            <a:spLocks noChangeArrowheads="1"/>
          </p:cNvSpPr>
          <p:nvPr/>
        </p:nvSpPr>
        <p:spPr bwMode="auto">
          <a:xfrm>
            <a:off x="8243888"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12" name="Oval 9"/>
          <p:cNvSpPr>
            <a:spLocks noChangeArrowheads="1"/>
          </p:cNvSpPr>
          <p:nvPr/>
        </p:nvSpPr>
        <p:spPr bwMode="auto">
          <a:xfrm>
            <a:off x="4930775"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3" name="Oval 10"/>
          <p:cNvSpPr>
            <a:spLocks noChangeArrowheads="1"/>
          </p:cNvSpPr>
          <p:nvPr/>
        </p:nvSpPr>
        <p:spPr bwMode="auto">
          <a:xfrm>
            <a:off x="57959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4" name="Line 11"/>
          <p:cNvSpPr>
            <a:spLocks noChangeShapeType="1"/>
          </p:cNvSpPr>
          <p:nvPr/>
        </p:nvSpPr>
        <p:spPr bwMode="auto">
          <a:xfrm>
            <a:off x="6011863" y="2347913"/>
            <a:ext cx="0" cy="1008062"/>
          </a:xfrm>
          <a:prstGeom prst="line">
            <a:avLst/>
          </a:prstGeom>
          <a:noFill/>
          <a:ln w="9525">
            <a:solidFill>
              <a:schemeClr val="tx1"/>
            </a:solidFill>
            <a:round/>
            <a:headEnd/>
            <a:tailEnd/>
          </a:ln>
          <a:effectLst/>
        </p:spPr>
        <p:txBody>
          <a:bodyPr/>
          <a:lstStyle/>
          <a:p>
            <a:endParaRPr lang="zh-TW" altLang="en-US"/>
          </a:p>
        </p:txBody>
      </p:sp>
      <p:sp>
        <p:nvSpPr>
          <p:cNvPr id="15" name="Line 12"/>
          <p:cNvSpPr>
            <a:spLocks noChangeShapeType="1"/>
          </p:cNvSpPr>
          <p:nvPr/>
        </p:nvSpPr>
        <p:spPr bwMode="auto">
          <a:xfrm>
            <a:off x="6300788" y="3644900"/>
            <a:ext cx="1008062" cy="0"/>
          </a:xfrm>
          <a:prstGeom prst="line">
            <a:avLst/>
          </a:prstGeom>
          <a:noFill/>
          <a:ln w="9525">
            <a:solidFill>
              <a:schemeClr val="tx1"/>
            </a:solidFill>
            <a:round/>
            <a:headEnd/>
            <a:tailEnd/>
          </a:ln>
          <a:effectLst/>
        </p:spPr>
        <p:txBody>
          <a:bodyPr/>
          <a:lstStyle/>
          <a:p>
            <a:endParaRPr lang="zh-TW" altLang="en-US"/>
          </a:p>
        </p:txBody>
      </p:sp>
      <p:sp>
        <p:nvSpPr>
          <p:cNvPr id="16" name="Line 13"/>
          <p:cNvSpPr>
            <a:spLocks noChangeShapeType="1"/>
          </p:cNvSpPr>
          <p:nvPr/>
        </p:nvSpPr>
        <p:spPr bwMode="auto">
          <a:xfrm>
            <a:off x="7524750" y="2347913"/>
            <a:ext cx="0" cy="1008062"/>
          </a:xfrm>
          <a:prstGeom prst="line">
            <a:avLst/>
          </a:prstGeom>
          <a:noFill/>
          <a:ln w="9525">
            <a:solidFill>
              <a:schemeClr val="tx1"/>
            </a:solidFill>
            <a:round/>
            <a:headEnd/>
            <a:tailEnd/>
          </a:ln>
          <a:effectLst/>
        </p:spPr>
        <p:txBody>
          <a:bodyPr/>
          <a:lstStyle/>
          <a:p>
            <a:endParaRPr lang="zh-TW" altLang="en-US"/>
          </a:p>
        </p:txBody>
      </p:sp>
      <p:sp>
        <p:nvSpPr>
          <p:cNvPr id="17" name="Line 14"/>
          <p:cNvSpPr>
            <a:spLocks noChangeShapeType="1"/>
          </p:cNvSpPr>
          <p:nvPr/>
        </p:nvSpPr>
        <p:spPr bwMode="auto">
          <a:xfrm>
            <a:off x="6300788" y="2060575"/>
            <a:ext cx="1008062" cy="0"/>
          </a:xfrm>
          <a:prstGeom prst="line">
            <a:avLst/>
          </a:prstGeom>
          <a:noFill/>
          <a:ln w="9525">
            <a:solidFill>
              <a:schemeClr val="tx1"/>
            </a:solidFill>
            <a:round/>
            <a:headEnd/>
            <a:tailEnd/>
          </a:ln>
          <a:effectLst/>
        </p:spPr>
        <p:txBody>
          <a:bodyPr/>
          <a:lstStyle/>
          <a:p>
            <a:endParaRPr lang="zh-TW" altLang="en-US"/>
          </a:p>
        </p:txBody>
      </p:sp>
      <p:sp>
        <p:nvSpPr>
          <p:cNvPr id="18" name="Line 15"/>
          <p:cNvSpPr>
            <a:spLocks noChangeShapeType="1"/>
          </p:cNvSpPr>
          <p:nvPr/>
        </p:nvSpPr>
        <p:spPr bwMode="auto">
          <a:xfrm>
            <a:off x="6227763" y="2276475"/>
            <a:ext cx="360362" cy="431800"/>
          </a:xfrm>
          <a:prstGeom prst="line">
            <a:avLst/>
          </a:prstGeom>
          <a:noFill/>
          <a:ln w="9525">
            <a:solidFill>
              <a:schemeClr val="tx1"/>
            </a:solidFill>
            <a:round/>
            <a:headEnd/>
            <a:tailEnd/>
          </a:ln>
          <a:effectLst/>
        </p:spPr>
        <p:txBody>
          <a:bodyPr/>
          <a:lstStyle/>
          <a:p>
            <a:endParaRPr lang="zh-TW" altLang="en-US"/>
          </a:p>
        </p:txBody>
      </p:sp>
      <p:sp>
        <p:nvSpPr>
          <p:cNvPr id="19" name="Line 16"/>
          <p:cNvSpPr>
            <a:spLocks noChangeShapeType="1"/>
          </p:cNvSpPr>
          <p:nvPr/>
        </p:nvSpPr>
        <p:spPr bwMode="auto">
          <a:xfrm>
            <a:off x="6948488" y="3068638"/>
            <a:ext cx="360362" cy="431800"/>
          </a:xfrm>
          <a:prstGeom prst="line">
            <a:avLst/>
          </a:prstGeom>
          <a:noFill/>
          <a:ln w="9525">
            <a:solidFill>
              <a:schemeClr val="tx1"/>
            </a:solidFill>
            <a:round/>
            <a:headEnd/>
            <a:tailEnd/>
          </a:ln>
          <a:effectLst/>
        </p:spPr>
        <p:txBody>
          <a:bodyPr/>
          <a:lstStyle/>
          <a:p>
            <a:endParaRPr lang="zh-TW" altLang="en-US"/>
          </a:p>
        </p:txBody>
      </p:sp>
      <p:sp>
        <p:nvSpPr>
          <p:cNvPr id="20" name="Line 17"/>
          <p:cNvSpPr>
            <a:spLocks noChangeShapeType="1"/>
          </p:cNvSpPr>
          <p:nvPr/>
        </p:nvSpPr>
        <p:spPr bwMode="auto">
          <a:xfrm flipH="1">
            <a:off x="6948488" y="2276475"/>
            <a:ext cx="431800" cy="431800"/>
          </a:xfrm>
          <a:prstGeom prst="line">
            <a:avLst/>
          </a:prstGeom>
          <a:noFill/>
          <a:ln w="9525">
            <a:solidFill>
              <a:schemeClr val="tx1"/>
            </a:solidFill>
            <a:round/>
            <a:headEnd/>
            <a:tailEnd/>
          </a:ln>
          <a:effectLst/>
        </p:spPr>
        <p:txBody>
          <a:bodyPr/>
          <a:lstStyle/>
          <a:p>
            <a:endParaRPr lang="zh-TW" altLang="en-US"/>
          </a:p>
        </p:txBody>
      </p:sp>
      <p:sp>
        <p:nvSpPr>
          <p:cNvPr id="21" name="Line 18"/>
          <p:cNvSpPr>
            <a:spLocks noChangeShapeType="1"/>
          </p:cNvSpPr>
          <p:nvPr/>
        </p:nvSpPr>
        <p:spPr bwMode="auto">
          <a:xfrm flipH="1">
            <a:off x="6227763" y="3068638"/>
            <a:ext cx="360362" cy="360362"/>
          </a:xfrm>
          <a:prstGeom prst="line">
            <a:avLst/>
          </a:prstGeom>
          <a:noFill/>
          <a:ln w="9525">
            <a:solidFill>
              <a:schemeClr val="tx1"/>
            </a:solidFill>
            <a:round/>
            <a:headEnd/>
            <a:tailEnd/>
          </a:ln>
          <a:effectLst/>
        </p:spPr>
        <p:txBody>
          <a:bodyPr/>
          <a:lstStyle/>
          <a:p>
            <a:endParaRPr lang="zh-TW" altLang="en-US"/>
          </a:p>
        </p:txBody>
      </p:sp>
      <p:sp>
        <p:nvSpPr>
          <p:cNvPr id="22" name="Line 19"/>
          <p:cNvSpPr>
            <a:spLocks noChangeShapeType="1"/>
          </p:cNvSpPr>
          <p:nvPr/>
        </p:nvSpPr>
        <p:spPr bwMode="auto">
          <a:xfrm flipH="1">
            <a:off x="5364163" y="2205038"/>
            <a:ext cx="431800" cy="503237"/>
          </a:xfrm>
          <a:prstGeom prst="line">
            <a:avLst/>
          </a:prstGeom>
          <a:noFill/>
          <a:ln w="9525">
            <a:solidFill>
              <a:schemeClr val="hlink"/>
            </a:solidFill>
            <a:round/>
            <a:headEnd/>
            <a:tailEnd/>
          </a:ln>
          <a:effectLst/>
        </p:spPr>
        <p:txBody>
          <a:bodyPr/>
          <a:lstStyle/>
          <a:p>
            <a:endParaRPr lang="zh-TW" altLang="en-US"/>
          </a:p>
        </p:txBody>
      </p:sp>
      <p:sp>
        <p:nvSpPr>
          <p:cNvPr id="23" name="Line 20"/>
          <p:cNvSpPr>
            <a:spLocks noChangeShapeType="1"/>
          </p:cNvSpPr>
          <p:nvPr/>
        </p:nvSpPr>
        <p:spPr bwMode="auto">
          <a:xfrm flipH="1">
            <a:off x="7812088" y="3068638"/>
            <a:ext cx="504825" cy="431800"/>
          </a:xfrm>
          <a:prstGeom prst="line">
            <a:avLst/>
          </a:prstGeom>
          <a:noFill/>
          <a:ln w="9525">
            <a:solidFill>
              <a:schemeClr val="tx1"/>
            </a:solidFill>
            <a:round/>
            <a:headEnd/>
            <a:tailEnd/>
          </a:ln>
          <a:effectLst/>
        </p:spPr>
        <p:txBody>
          <a:bodyPr/>
          <a:lstStyle/>
          <a:p>
            <a:endParaRPr lang="zh-TW" altLang="en-US"/>
          </a:p>
        </p:txBody>
      </p:sp>
      <p:sp>
        <p:nvSpPr>
          <p:cNvPr id="24" name="Line 21"/>
          <p:cNvSpPr>
            <a:spLocks noChangeShapeType="1"/>
          </p:cNvSpPr>
          <p:nvPr/>
        </p:nvSpPr>
        <p:spPr bwMode="auto">
          <a:xfrm>
            <a:off x="5364163" y="3068638"/>
            <a:ext cx="431800" cy="431800"/>
          </a:xfrm>
          <a:prstGeom prst="line">
            <a:avLst/>
          </a:prstGeom>
          <a:noFill/>
          <a:ln w="9525">
            <a:solidFill>
              <a:schemeClr val="tx1"/>
            </a:solidFill>
            <a:round/>
            <a:headEnd/>
            <a:tailEnd/>
          </a:ln>
          <a:effectLst/>
        </p:spPr>
        <p:txBody>
          <a:bodyPr/>
          <a:lstStyle/>
          <a:p>
            <a:endParaRPr lang="zh-TW" altLang="en-US"/>
          </a:p>
        </p:txBody>
      </p:sp>
      <p:sp>
        <p:nvSpPr>
          <p:cNvPr id="25" name="Line 22"/>
          <p:cNvSpPr>
            <a:spLocks noChangeShapeType="1"/>
          </p:cNvSpPr>
          <p:nvPr/>
        </p:nvSpPr>
        <p:spPr bwMode="auto">
          <a:xfrm>
            <a:off x="7812088" y="2132013"/>
            <a:ext cx="504825" cy="576262"/>
          </a:xfrm>
          <a:prstGeom prst="line">
            <a:avLst/>
          </a:prstGeom>
          <a:noFill/>
          <a:ln w="9525">
            <a:solidFill>
              <a:schemeClr val="hlink"/>
            </a:solidFill>
            <a:round/>
            <a:headEnd/>
            <a:tailEnd/>
          </a:ln>
          <a:effectLst/>
        </p:spPr>
        <p:txBody>
          <a:bodyPr/>
          <a:lstStyle/>
          <a:p>
            <a:endParaRPr lang="zh-TW" altLang="en-US"/>
          </a:p>
        </p:txBody>
      </p:sp>
      <p:sp>
        <p:nvSpPr>
          <p:cNvPr id="26" name="Text Box 23"/>
          <p:cNvSpPr txBox="1">
            <a:spLocks noChangeArrowheads="1"/>
          </p:cNvSpPr>
          <p:nvPr/>
        </p:nvSpPr>
        <p:spPr bwMode="auto">
          <a:xfrm>
            <a:off x="5272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7" name="Text Box 24"/>
          <p:cNvSpPr txBox="1">
            <a:spLocks noChangeArrowheads="1"/>
          </p:cNvSpPr>
          <p:nvPr/>
        </p:nvSpPr>
        <p:spPr bwMode="auto">
          <a:xfrm>
            <a:off x="5580063" y="26003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8" name="Text Box 25"/>
          <p:cNvSpPr txBox="1">
            <a:spLocks noChangeArrowheads="1"/>
          </p:cNvSpPr>
          <p:nvPr/>
        </p:nvSpPr>
        <p:spPr bwMode="auto">
          <a:xfrm>
            <a:off x="5272088" y="314007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29" name="Text Box 26"/>
          <p:cNvSpPr txBox="1">
            <a:spLocks noChangeArrowheads="1"/>
          </p:cNvSpPr>
          <p:nvPr/>
        </p:nvSpPr>
        <p:spPr bwMode="auto">
          <a:xfrm>
            <a:off x="6588125" y="170021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30" name="Text Box 27"/>
          <p:cNvSpPr txBox="1">
            <a:spLocks noChangeArrowheads="1"/>
          </p:cNvSpPr>
          <p:nvPr/>
        </p:nvSpPr>
        <p:spPr bwMode="auto">
          <a:xfrm>
            <a:off x="62277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1" name="Text Box 28"/>
          <p:cNvSpPr txBox="1">
            <a:spLocks noChangeArrowheads="1"/>
          </p:cNvSpPr>
          <p:nvPr/>
        </p:nvSpPr>
        <p:spPr bwMode="auto">
          <a:xfrm>
            <a:off x="68754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2" name="Text Box 29"/>
          <p:cNvSpPr txBox="1">
            <a:spLocks noChangeArrowheads="1"/>
          </p:cNvSpPr>
          <p:nvPr/>
        </p:nvSpPr>
        <p:spPr bwMode="auto">
          <a:xfrm>
            <a:off x="6227763"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3" name="Text Box 30"/>
          <p:cNvSpPr txBox="1">
            <a:spLocks noChangeArrowheads="1"/>
          </p:cNvSpPr>
          <p:nvPr/>
        </p:nvSpPr>
        <p:spPr bwMode="auto">
          <a:xfrm>
            <a:off x="6804025"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4" name="Text Box 31"/>
          <p:cNvSpPr txBox="1">
            <a:spLocks noChangeArrowheads="1"/>
          </p:cNvSpPr>
          <p:nvPr/>
        </p:nvSpPr>
        <p:spPr bwMode="auto">
          <a:xfrm>
            <a:off x="6559550" y="35734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5" name="Text Box 32"/>
          <p:cNvSpPr txBox="1">
            <a:spLocks noChangeArrowheads="1"/>
          </p:cNvSpPr>
          <p:nvPr/>
        </p:nvSpPr>
        <p:spPr bwMode="auto">
          <a:xfrm>
            <a:off x="8066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6" name="Text Box 33"/>
          <p:cNvSpPr txBox="1">
            <a:spLocks noChangeArrowheads="1"/>
          </p:cNvSpPr>
          <p:nvPr/>
        </p:nvSpPr>
        <p:spPr bwMode="auto">
          <a:xfrm>
            <a:off x="7489825" y="26003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7" name="Text Box 34"/>
          <p:cNvSpPr txBox="1">
            <a:spLocks noChangeArrowheads="1"/>
          </p:cNvSpPr>
          <p:nvPr/>
        </p:nvSpPr>
        <p:spPr bwMode="auto">
          <a:xfrm>
            <a:off x="7956550" y="31765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8" name="Oval 35"/>
          <p:cNvSpPr>
            <a:spLocks noChangeArrowheads="1"/>
          </p:cNvSpPr>
          <p:nvPr/>
        </p:nvSpPr>
        <p:spPr bwMode="auto">
          <a:xfrm>
            <a:off x="4859338" y="497998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39" name="Oval 36"/>
          <p:cNvSpPr>
            <a:spLocks noChangeArrowheads="1"/>
          </p:cNvSpPr>
          <p:nvPr/>
        </p:nvSpPr>
        <p:spPr bwMode="auto">
          <a:xfrm>
            <a:off x="5724525" y="418782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0" name="Line 37"/>
          <p:cNvSpPr>
            <a:spLocks noChangeShapeType="1"/>
          </p:cNvSpPr>
          <p:nvPr/>
        </p:nvSpPr>
        <p:spPr bwMode="auto">
          <a:xfrm flipH="1">
            <a:off x="5292725" y="4548188"/>
            <a:ext cx="431800" cy="503237"/>
          </a:xfrm>
          <a:prstGeom prst="line">
            <a:avLst/>
          </a:prstGeom>
          <a:noFill/>
          <a:ln w="9525">
            <a:solidFill>
              <a:schemeClr val="hlink"/>
            </a:solidFill>
            <a:round/>
            <a:headEnd/>
            <a:tailEnd/>
          </a:ln>
          <a:effectLst/>
        </p:spPr>
        <p:txBody>
          <a:bodyPr/>
          <a:lstStyle/>
          <a:p>
            <a:endParaRPr lang="zh-TW" altLang="en-US"/>
          </a:p>
        </p:txBody>
      </p:sp>
      <p:sp>
        <p:nvSpPr>
          <p:cNvPr id="41" name="Text Box 38"/>
          <p:cNvSpPr txBox="1">
            <a:spLocks noChangeArrowheads="1"/>
          </p:cNvSpPr>
          <p:nvPr/>
        </p:nvSpPr>
        <p:spPr bwMode="auto">
          <a:xfrm>
            <a:off x="5200650" y="45100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42" name="Oval 39"/>
          <p:cNvSpPr>
            <a:spLocks noChangeArrowheads="1"/>
          </p:cNvSpPr>
          <p:nvPr/>
        </p:nvSpPr>
        <p:spPr bwMode="auto">
          <a:xfrm>
            <a:off x="7308850" y="414972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43" name="Oval 40"/>
          <p:cNvSpPr>
            <a:spLocks noChangeArrowheads="1"/>
          </p:cNvSpPr>
          <p:nvPr/>
        </p:nvSpPr>
        <p:spPr bwMode="auto">
          <a:xfrm>
            <a:off x="8245475" y="494188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44" name="Line 41"/>
          <p:cNvSpPr>
            <a:spLocks noChangeShapeType="1"/>
          </p:cNvSpPr>
          <p:nvPr/>
        </p:nvSpPr>
        <p:spPr bwMode="auto">
          <a:xfrm>
            <a:off x="7813675" y="4437063"/>
            <a:ext cx="504825" cy="576262"/>
          </a:xfrm>
          <a:prstGeom prst="line">
            <a:avLst/>
          </a:prstGeom>
          <a:noFill/>
          <a:ln w="9525">
            <a:solidFill>
              <a:schemeClr val="hlink"/>
            </a:solidFill>
            <a:round/>
            <a:headEnd/>
            <a:tailEnd/>
          </a:ln>
          <a:effectLst/>
        </p:spPr>
        <p:txBody>
          <a:bodyPr/>
          <a:lstStyle/>
          <a:p>
            <a:endParaRPr lang="zh-TW" altLang="en-US"/>
          </a:p>
        </p:txBody>
      </p:sp>
      <p:sp>
        <p:nvSpPr>
          <p:cNvPr id="45" name="Text Box 42"/>
          <p:cNvSpPr txBox="1">
            <a:spLocks noChangeArrowheads="1"/>
          </p:cNvSpPr>
          <p:nvPr/>
        </p:nvSpPr>
        <p:spPr bwMode="auto">
          <a:xfrm>
            <a:off x="8067675" y="44719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46" name="Oval 43"/>
          <p:cNvSpPr>
            <a:spLocks noChangeArrowheads="1"/>
          </p:cNvSpPr>
          <p:nvPr/>
        </p:nvSpPr>
        <p:spPr bwMode="auto">
          <a:xfrm>
            <a:off x="7308850" y="566261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47" name="Line 44"/>
          <p:cNvSpPr>
            <a:spLocks noChangeShapeType="1"/>
          </p:cNvSpPr>
          <p:nvPr/>
        </p:nvSpPr>
        <p:spPr bwMode="auto">
          <a:xfrm>
            <a:off x="7524750" y="4652963"/>
            <a:ext cx="0" cy="1008062"/>
          </a:xfrm>
          <a:prstGeom prst="line">
            <a:avLst/>
          </a:prstGeom>
          <a:noFill/>
          <a:ln w="9525">
            <a:solidFill>
              <a:schemeClr val="hlink"/>
            </a:solidFill>
            <a:round/>
            <a:headEnd/>
            <a:tailEnd/>
          </a:ln>
          <a:effectLst/>
        </p:spPr>
        <p:txBody>
          <a:bodyPr/>
          <a:lstStyle/>
          <a:p>
            <a:endParaRPr lang="zh-TW" altLang="en-US"/>
          </a:p>
        </p:txBody>
      </p:sp>
      <p:sp>
        <p:nvSpPr>
          <p:cNvPr id="48" name="Text Box 45"/>
          <p:cNvSpPr txBox="1">
            <a:spLocks noChangeArrowheads="1"/>
          </p:cNvSpPr>
          <p:nvPr/>
        </p:nvSpPr>
        <p:spPr bwMode="auto">
          <a:xfrm>
            <a:off x="7489825" y="490537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49" name="內容版面配置區 2"/>
          <p:cNvSpPr txBox="1">
            <a:spLocks/>
          </p:cNvSpPr>
          <p:nvPr/>
        </p:nvSpPr>
        <p:spPr>
          <a:xfrm>
            <a:off x="609600" y="1752600"/>
            <a:ext cx="4105276" cy="45259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pick the minimum (2, 4)</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lstStyle/>
          <a:p>
            <a:pPr lvl="1" algn="just"/>
            <a:endParaRPr lang="en-US" altLang="zh-TW" dirty="0" smtClean="0"/>
          </a:p>
          <a:p>
            <a:pPr lvl="1" algn="just"/>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Oval 4"/>
          <p:cNvSpPr>
            <a:spLocks noChangeArrowheads="1"/>
          </p:cNvSpPr>
          <p:nvPr/>
        </p:nvSpPr>
        <p:spPr bwMode="auto">
          <a:xfrm>
            <a:off x="73072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8" name="Oval 5"/>
          <p:cNvSpPr>
            <a:spLocks noChangeArrowheads="1"/>
          </p:cNvSpPr>
          <p:nvPr/>
        </p:nvSpPr>
        <p:spPr bwMode="auto">
          <a:xfrm>
            <a:off x="6516688" y="2636838"/>
            <a:ext cx="504825" cy="503237"/>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9" name="Oval 6"/>
          <p:cNvSpPr>
            <a:spLocks noChangeArrowheads="1"/>
          </p:cNvSpPr>
          <p:nvPr/>
        </p:nvSpPr>
        <p:spPr bwMode="auto">
          <a:xfrm>
            <a:off x="5795963" y="3357563"/>
            <a:ext cx="504825" cy="503237"/>
          </a:xfrm>
          <a:prstGeom prst="ellipse">
            <a:avLst/>
          </a:prstGeom>
          <a:noFill/>
          <a:ln w="28575">
            <a:solidFill>
              <a:schemeClr val="tx2"/>
            </a:solidFill>
            <a:round/>
            <a:headEnd/>
            <a:tailEnd/>
          </a:ln>
          <a:effectLst/>
        </p:spPr>
        <p:txBody>
          <a:bodyPr wrap="none" anchor="ctr"/>
          <a:lstStyle/>
          <a:p>
            <a:pPr algn="ctr"/>
            <a:r>
              <a:rPr lang="en-US" altLang="zh-TW" sz="2000"/>
              <a:t>5</a:t>
            </a:r>
          </a:p>
        </p:txBody>
      </p:sp>
      <p:sp>
        <p:nvSpPr>
          <p:cNvPr id="10" name="Oval 7"/>
          <p:cNvSpPr>
            <a:spLocks noChangeArrowheads="1"/>
          </p:cNvSpPr>
          <p:nvPr/>
        </p:nvSpPr>
        <p:spPr bwMode="auto">
          <a:xfrm>
            <a:off x="7308850" y="335756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11" name="Oval 8"/>
          <p:cNvSpPr>
            <a:spLocks noChangeArrowheads="1"/>
          </p:cNvSpPr>
          <p:nvPr/>
        </p:nvSpPr>
        <p:spPr bwMode="auto">
          <a:xfrm>
            <a:off x="8243888"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12" name="Oval 9"/>
          <p:cNvSpPr>
            <a:spLocks noChangeArrowheads="1"/>
          </p:cNvSpPr>
          <p:nvPr/>
        </p:nvSpPr>
        <p:spPr bwMode="auto">
          <a:xfrm>
            <a:off x="4930775"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3" name="Oval 10"/>
          <p:cNvSpPr>
            <a:spLocks noChangeArrowheads="1"/>
          </p:cNvSpPr>
          <p:nvPr/>
        </p:nvSpPr>
        <p:spPr bwMode="auto">
          <a:xfrm>
            <a:off x="57959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4" name="Line 11"/>
          <p:cNvSpPr>
            <a:spLocks noChangeShapeType="1"/>
          </p:cNvSpPr>
          <p:nvPr/>
        </p:nvSpPr>
        <p:spPr bwMode="auto">
          <a:xfrm>
            <a:off x="6011863" y="2347913"/>
            <a:ext cx="0" cy="1008062"/>
          </a:xfrm>
          <a:prstGeom prst="line">
            <a:avLst/>
          </a:prstGeom>
          <a:noFill/>
          <a:ln w="9525">
            <a:solidFill>
              <a:schemeClr val="tx1"/>
            </a:solidFill>
            <a:round/>
            <a:headEnd/>
            <a:tailEnd/>
          </a:ln>
          <a:effectLst/>
        </p:spPr>
        <p:txBody>
          <a:bodyPr/>
          <a:lstStyle/>
          <a:p>
            <a:endParaRPr lang="zh-TW" altLang="en-US"/>
          </a:p>
        </p:txBody>
      </p:sp>
      <p:sp>
        <p:nvSpPr>
          <p:cNvPr id="15" name="Line 12"/>
          <p:cNvSpPr>
            <a:spLocks noChangeShapeType="1"/>
          </p:cNvSpPr>
          <p:nvPr/>
        </p:nvSpPr>
        <p:spPr bwMode="auto">
          <a:xfrm>
            <a:off x="6300788" y="3644900"/>
            <a:ext cx="1008062" cy="0"/>
          </a:xfrm>
          <a:prstGeom prst="line">
            <a:avLst/>
          </a:prstGeom>
          <a:noFill/>
          <a:ln w="9525">
            <a:solidFill>
              <a:schemeClr val="tx1"/>
            </a:solidFill>
            <a:round/>
            <a:headEnd/>
            <a:tailEnd/>
          </a:ln>
          <a:effectLst/>
        </p:spPr>
        <p:txBody>
          <a:bodyPr/>
          <a:lstStyle/>
          <a:p>
            <a:endParaRPr lang="zh-TW" altLang="en-US"/>
          </a:p>
        </p:txBody>
      </p:sp>
      <p:sp>
        <p:nvSpPr>
          <p:cNvPr id="16" name="Line 13"/>
          <p:cNvSpPr>
            <a:spLocks noChangeShapeType="1"/>
          </p:cNvSpPr>
          <p:nvPr/>
        </p:nvSpPr>
        <p:spPr bwMode="auto">
          <a:xfrm>
            <a:off x="7524750" y="2347913"/>
            <a:ext cx="0" cy="1008062"/>
          </a:xfrm>
          <a:prstGeom prst="line">
            <a:avLst/>
          </a:prstGeom>
          <a:noFill/>
          <a:ln w="9525">
            <a:solidFill>
              <a:schemeClr val="hlink"/>
            </a:solidFill>
            <a:round/>
            <a:headEnd/>
            <a:tailEnd/>
          </a:ln>
          <a:effectLst/>
        </p:spPr>
        <p:txBody>
          <a:bodyPr/>
          <a:lstStyle/>
          <a:p>
            <a:endParaRPr lang="zh-TW" altLang="en-US"/>
          </a:p>
        </p:txBody>
      </p:sp>
      <p:sp>
        <p:nvSpPr>
          <p:cNvPr id="17" name="Line 14"/>
          <p:cNvSpPr>
            <a:spLocks noChangeShapeType="1"/>
          </p:cNvSpPr>
          <p:nvPr/>
        </p:nvSpPr>
        <p:spPr bwMode="auto">
          <a:xfrm>
            <a:off x="6300788" y="2060575"/>
            <a:ext cx="1008062" cy="0"/>
          </a:xfrm>
          <a:prstGeom prst="line">
            <a:avLst/>
          </a:prstGeom>
          <a:noFill/>
          <a:ln w="9525">
            <a:solidFill>
              <a:schemeClr val="tx1"/>
            </a:solidFill>
            <a:round/>
            <a:headEnd/>
            <a:tailEnd/>
          </a:ln>
          <a:effectLst/>
        </p:spPr>
        <p:txBody>
          <a:bodyPr/>
          <a:lstStyle/>
          <a:p>
            <a:endParaRPr lang="zh-TW" altLang="en-US"/>
          </a:p>
        </p:txBody>
      </p:sp>
      <p:sp>
        <p:nvSpPr>
          <p:cNvPr id="18" name="Line 15"/>
          <p:cNvSpPr>
            <a:spLocks noChangeShapeType="1"/>
          </p:cNvSpPr>
          <p:nvPr/>
        </p:nvSpPr>
        <p:spPr bwMode="auto">
          <a:xfrm>
            <a:off x="6227763" y="2276475"/>
            <a:ext cx="360362" cy="431800"/>
          </a:xfrm>
          <a:prstGeom prst="line">
            <a:avLst/>
          </a:prstGeom>
          <a:noFill/>
          <a:ln w="9525">
            <a:solidFill>
              <a:schemeClr val="tx1"/>
            </a:solidFill>
            <a:round/>
            <a:headEnd/>
            <a:tailEnd/>
          </a:ln>
          <a:effectLst/>
        </p:spPr>
        <p:txBody>
          <a:bodyPr/>
          <a:lstStyle/>
          <a:p>
            <a:endParaRPr lang="zh-TW" altLang="en-US"/>
          </a:p>
        </p:txBody>
      </p:sp>
      <p:sp>
        <p:nvSpPr>
          <p:cNvPr id="19" name="Line 16"/>
          <p:cNvSpPr>
            <a:spLocks noChangeShapeType="1"/>
          </p:cNvSpPr>
          <p:nvPr/>
        </p:nvSpPr>
        <p:spPr bwMode="auto">
          <a:xfrm>
            <a:off x="6948488" y="3068638"/>
            <a:ext cx="360362" cy="431800"/>
          </a:xfrm>
          <a:prstGeom prst="line">
            <a:avLst/>
          </a:prstGeom>
          <a:noFill/>
          <a:ln w="9525">
            <a:solidFill>
              <a:schemeClr val="tx1"/>
            </a:solidFill>
            <a:round/>
            <a:headEnd/>
            <a:tailEnd/>
          </a:ln>
          <a:effectLst/>
        </p:spPr>
        <p:txBody>
          <a:bodyPr/>
          <a:lstStyle/>
          <a:p>
            <a:endParaRPr lang="zh-TW" altLang="en-US"/>
          </a:p>
        </p:txBody>
      </p:sp>
      <p:sp>
        <p:nvSpPr>
          <p:cNvPr id="20" name="Line 17"/>
          <p:cNvSpPr>
            <a:spLocks noChangeShapeType="1"/>
          </p:cNvSpPr>
          <p:nvPr/>
        </p:nvSpPr>
        <p:spPr bwMode="auto">
          <a:xfrm flipH="1">
            <a:off x="6948488" y="2276475"/>
            <a:ext cx="431800" cy="431800"/>
          </a:xfrm>
          <a:prstGeom prst="line">
            <a:avLst/>
          </a:prstGeom>
          <a:noFill/>
          <a:ln w="9525">
            <a:solidFill>
              <a:schemeClr val="tx1"/>
            </a:solidFill>
            <a:round/>
            <a:headEnd/>
            <a:tailEnd/>
          </a:ln>
          <a:effectLst/>
        </p:spPr>
        <p:txBody>
          <a:bodyPr/>
          <a:lstStyle/>
          <a:p>
            <a:endParaRPr lang="zh-TW" altLang="en-US"/>
          </a:p>
        </p:txBody>
      </p:sp>
      <p:sp>
        <p:nvSpPr>
          <p:cNvPr id="21" name="Line 18"/>
          <p:cNvSpPr>
            <a:spLocks noChangeShapeType="1"/>
          </p:cNvSpPr>
          <p:nvPr/>
        </p:nvSpPr>
        <p:spPr bwMode="auto">
          <a:xfrm flipH="1">
            <a:off x="6227763" y="3068638"/>
            <a:ext cx="360362" cy="360362"/>
          </a:xfrm>
          <a:prstGeom prst="line">
            <a:avLst/>
          </a:prstGeom>
          <a:noFill/>
          <a:ln w="9525">
            <a:solidFill>
              <a:schemeClr val="tx1"/>
            </a:solidFill>
            <a:round/>
            <a:headEnd/>
            <a:tailEnd/>
          </a:ln>
          <a:effectLst/>
        </p:spPr>
        <p:txBody>
          <a:bodyPr/>
          <a:lstStyle/>
          <a:p>
            <a:endParaRPr lang="zh-TW" altLang="en-US"/>
          </a:p>
        </p:txBody>
      </p:sp>
      <p:sp>
        <p:nvSpPr>
          <p:cNvPr id="22" name="Line 19"/>
          <p:cNvSpPr>
            <a:spLocks noChangeShapeType="1"/>
          </p:cNvSpPr>
          <p:nvPr/>
        </p:nvSpPr>
        <p:spPr bwMode="auto">
          <a:xfrm flipH="1">
            <a:off x="5364163" y="2205038"/>
            <a:ext cx="431800" cy="503237"/>
          </a:xfrm>
          <a:prstGeom prst="line">
            <a:avLst/>
          </a:prstGeom>
          <a:noFill/>
          <a:ln w="9525">
            <a:solidFill>
              <a:schemeClr val="hlink"/>
            </a:solidFill>
            <a:round/>
            <a:headEnd/>
            <a:tailEnd/>
          </a:ln>
          <a:effectLst/>
        </p:spPr>
        <p:txBody>
          <a:bodyPr/>
          <a:lstStyle/>
          <a:p>
            <a:endParaRPr lang="zh-TW" altLang="en-US"/>
          </a:p>
        </p:txBody>
      </p:sp>
      <p:sp>
        <p:nvSpPr>
          <p:cNvPr id="23" name="Line 20"/>
          <p:cNvSpPr>
            <a:spLocks noChangeShapeType="1"/>
          </p:cNvSpPr>
          <p:nvPr/>
        </p:nvSpPr>
        <p:spPr bwMode="auto">
          <a:xfrm flipH="1">
            <a:off x="7812088" y="3068638"/>
            <a:ext cx="504825" cy="431800"/>
          </a:xfrm>
          <a:prstGeom prst="line">
            <a:avLst/>
          </a:prstGeom>
          <a:noFill/>
          <a:ln w="9525">
            <a:solidFill>
              <a:schemeClr val="tx1"/>
            </a:solidFill>
            <a:round/>
            <a:headEnd/>
            <a:tailEnd/>
          </a:ln>
          <a:effectLst/>
        </p:spPr>
        <p:txBody>
          <a:bodyPr/>
          <a:lstStyle/>
          <a:p>
            <a:endParaRPr lang="zh-TW" altLang="en-US"/>
          </a:p>
        </p:txBody>
      </p:sp>
      <p:sp>
        <p:nvSpPr>
          <p:cNvPr id="24" name="Line 21"/>
          <p:cNvSpPr>
            <a:spLocks noChangeShapeType="1"/>
          </p:cNvSpPr>
          <p:nvPr/>
        </p:nvSpPr>
        <p:spPr bwMode="auto">
          <a:xfrm>
            <a:off x="5364163" y="3068638"/>
            <a:ext cx="431800" cy="431800"/>
          </a:xfrm>
          <a:prstGeom prst="line">
            <a:avLst/>
          </a:prstGeom>
          <a:noFill/>
          <a:ln w="9525">
            <a:solidFill>
              <a:schemeClr val="tx1"/>
            </a:solidFill>
            <a:round/>
            <a:headEnd/>
            <a:tailEnd/>
          </a:ln>
          <a:effectLst/>
        </p:spPr>
        <p:txBody>
          <a:bodyPr/>
          <a:lstStyle/>
          <a:p>
            <a:endParaRPr lang="zh-TW" altLang="en-US"/>
          </a:p>
        </p:txBody>
      </p:sp>
      <p:sp>
        <p:nvSpPr>
          <p:cNvPr id="25" name="Line 22"/>
          <p:cNvSpPr>
            <a:spLocks noChangeShapeType="1"/>
          </p:cNvSpPr>
          <p:nvPr/>
        </p:nvSpPr>
        <p:spPr bwMode="auto">
          <a:xfrm>
            <a:off x="7812088" y="2132013"/>
            <a:ext cx="504825" cy="576262"/>
          </a:xfrm>
          <a:prstGeom prst="line">
            <a:avLst/>
          </a:prstGeom>
          <a:noFill/>
          <a:ln w="9525">
            <a:solidFill>
              <a:schemeClr val="hlink"/>
            </a:solidFill>
            <a:round/>
            <a:headEnd/>
            <a:tailEnd/>
          </a:ln>
          <a:effectLst/>
        </p:spPr>
        <p:txBody>
          <a:bodyPr/>
          <a:lstStyle/>
          <a:p>
            <a:endParaRPr lang="zh-TW" altLang="en-US"/>
          </a:p>
        </p:txBody>
      </p:sp>
      <p:sp>
        <p:nvSpPr>
          <p:cNvPr id="26" name="Text Box 23"/>
          <p:cNvSpPr txBox="1">
            <a:spLocks noChangeArrowheads="1"/>
          </p:cNvSpPr>
          <p:nvPr/>
        </p:nvSpPr>
        <p:spPr bwMode="auto">
          <a:xfrm>
            <a:off x="5272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7" name="Text Box 24"/>
          <p:cNvSpPr txBox="1">
            <a:spLocks noChangeArrowheads="1"/>
          </p:cNvSpPr>
          <p:nvPr/>
        </p:nvSpPr>
        <p:spPr bwMode="auto">
          <a:xfrm>
            <a:off x="5580063" y="26003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8" name="Text Box 25"/>
          <p:cNvSpPr txBox="1">
            <a:spLocks noChangeArrowheads="1"/>
          </p:cNvSpPr>
          <p:nvPr/>
        </p:nvSpPr>
        <p:spPr bwMode="auto">
          <a:xfrm>
            <a:off x="5272088" y="314007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29" name="Text Box 26"/>
          <p:cNvSpPr txBox="1">
            <a:spLocks noChangeArrowheads="1"/>
          </p:cNvSpPr>
          <p:nvPr/>
        </p:nvSpPr>
        <p:spPr bwMode="auto">
          <a:xfrm>
            <a:off x="6588125" y="170021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30" name="Text Box 27"/>
          <p:cNvSpPr txBox="1">
            <a:spLocks noChangeArrowheads="1"/>
          </p:cNvSpPr>
          <p:nvPr/>
        </p:nvSpPr>
        <p:spPr bwMode="auto">
          <a:xfrm>
            <a:off x="62277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1" name="Text Box 28"/>
          <p:cNvSpPr txBox="1">
            <a:spLocks noChangeArrowheads="1"/>
          </p:cNvSpPr>
          <p:nvPr/>
        </p:nvSpPr>
        <p:spPr bwMode="auto">
          <a:xfrm>
            <a:off x="68754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2" name="Text Box 29"/>
          <p:cNvSpPr txBox="1">
            <a:spLocks noChangeArrowheads="1"/>
          </p:cNvSpPr>
          <p:nvPr/>
        </p:nvSpPr>
        <p:spPr bwMode="auto">
          <a:xfrm>
            <a:off x="6227763"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3" name="Text Box 30"/>
          <p:cNvSpPr txBox="1">
            <a:spLocks noChangeArrowheads="1"/>
          </p:cNvSpPr>
          <p:nvPr/>
        </p:nvSpPr>
        <p:spPr bwMode="auto">
          <a:xfrm>
            <a:off x="6804025"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4" name="Text Box 31"/>
          <p:cNvSpPr txBox="1">
            <a:spLocks noChangeArrowheads="1"/>
          </p:cNvSpPr>
          <p:nvPr/>
        </p:nvSpPr>
        <p:spPr bwMode="auto">
          <a:xfrm>
            <a:off x="6559550" y="35734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5" name="Text Box 32"/>
          <p:cNvSpPr txBox="1">
            <a:spLocks noChangeArrowheads="1"/>
          </p:cNvSpPr>
          <p:nvPr/>
        </p:nvSpPr>
        <p:spPr bwMode="auto">
          <a:xfrm>
            <a:off x="8066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6" name="Text Box 33"/>
          <p:cNvSpPr txBox="1">
            <a:spLocks noChangeArrowheads="1"/>
          </p:cNvSpPr>
          <p:nvPr/>
        </p:nvSpPr>
        <p:spPr bwMode="auto">
          <a:xfrm>
            <a:off x="7489825" y="26003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7" name="Text Box 34"/>
          <p:cNvSpPr txBox="1">
            <a:spLocks noChangeArrowheads="1"/>
          </p:cNvSpPr>
          <p:nvPr/>
        </p:nvSpPr>
        <p:spPr bwMode="auto">
          <a:xfrm>
            <a:off x="7956550" y="31765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8" name="Oval 35"/>
          <p:cNvSpPr>
            <a:spLocks noChangeArrowheads="1"/>
          </p:cNvSpPr>
          <p:nvPr/>
        </p:nvSpPr>
        <p:spPr bwMode="auto">
          <a:xfrm>
            <a:off x="4859338" y="497998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39" name="Oval 36"/>
          <p:cNvSpPr>
            <a:spLocks noChangeArrowheads="1"/>
          </p:cNvSpPr>
          <p:nvPr/>
        </p:nvSpPr>
        <p:spPr bwMode="auto">
          <a:xfrm>
            <a:off x="5724525" y="418782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0" name="Line 37"/>
          <p:cNvSpPr>
            <a:spLocks noChangeShapeType="1"/>
          </p:cNvSpPr>
          <p:nvPr/>
        </p:nvSpPr>
        <p:spPr bwMode="auto">
          <a:xfrm flipH="1">
            <a:off x="5292725" y="4548188"/>
            <a:ext cx="431800" cy="503237"/>
          </a:xfrm>
          <a:prstGeom prst="line">
            <a:avLst/>
          </a:prstGeom>
          <a:noFill/>
          <a:ln w="9525">
            <a:solidFill>
              <a:schemeClr val="hlink"/>
            </a:solidFill>
            <a:round/>
            <a:headEnd/>
            <a:tailEnd/>
          </a:ln>
          <a:effectLst/>
        </p:spPr>
        <p:txBody>
          <a:bodyPr/>
          <a:lstStyle/>
          <a:p>
            <a:endParaRPr lang="zh-TW" altLang="en-US"/>
          </a:p>
        </p:txBody>
      </p:sp>
      <p:sp>
        <p:nvSpPr>
          <p:cNvPr id="41" name="Text Box 38"/>
          <p:cNvSpPr txBox="1">
            <a:spLocks noChangeArrowheads="1"/>
          </p:cNvSpPr>
          <p:nvPr/>
        </p:nvSpPr>
        <p:spPr bwMode="auto">
          <a:xfrm>
            <a:off x="5200650" y="45100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42" name="Oval 39"/>
          <p:cNvSpPr>
            <a:spLocks noChangeArrowheads="1"/>
          </p:cNvSpPr>
          <p:nvPr/>
        </p:nvSpPr>
        <p:spPr bwMode="auto">
          <a:xfrm>
            <a:off x="7308850" y="414972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43" name="Oval 40"/>
          <p:cNvSpPr>
            <a:spLocks noChangeArrowheads="1"/>
          </p:cNvSpPr>
          <p:nvPr/>
        </p:nvSpPr>
        <p:spPr bwMode="auto">
          <a:xfrm>
            <a:off x="8245475" y="494188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44" name="Line 41"/>
          <p:cNvSpPr>
            <a:spLocks noChangeShapeType="1"/>
          </p:cNvSpPr>
          <p:nvPr/>
        </p:nvSpPr>
        <p:spPr bwMode="auto">
          <a:xfrm>
            <a:off x="7813675" y="4437063"/>
            <a:ext cx="504825" cy="576262"/>
          </a:xfrm>
          <a:prstGeom prst="line">
            <a:avLst/>
          </a:prstGeom>
          <a:noFill/>
          <a:ln w="9525">
            <a:solidFill>
              <a:schemeClr val="hlink"/>
            </a:solidFill>
            <a:round/>
            <a:headEnd/>
            <a:tailEnd/>
          </a:ln>
          <a:effectLst/>
        </p:spPr>
        <p:txBody>
          <a:bodyPr/>
          <a:lstStyle/>
          <a:p>
            <a:endParaRPr lang="zh-TW" altLang="en-US"/>
          </a:p>
        </p:txBody>
      </p:sp>
      <p:sp>
        <p:nvSpPr>
          <p:cNvPr id="45" name="Text Box 42"/>
          <p:cNvSpPr txBox="1">
            <a:spLocks noChangeArrowheads="1"/>
          </p:cNvSpPr>
          <p:nvPr/>
        </p:nvSpPr>
        <p:spPr bwMode="auto">
          <a:xfrm>
            <a:off x="8067675" y="44719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46" name="Oval 43"/>
          <p:cNvSpPr>
            <a:spLocks noChangeArrowheads="1"/>
          </p:cNvSpPr>
          <p:nvPr/>
        </p:nvSpPr>
        <p:spPr bwMode="auto">
          <a:xfrm>
            <a:off x="7308850" y="566261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47" name="Line 44"/>
          <p:cNvSpPr>
            <a:spLocks noChangeShapeType="1"/>
          </p:cNvSpPr>
          <p:nvPr/>
        </p:nvSpPr>
        <p:spPr bwMode="auto">
          <a:xfrm>
            <a:off x="7524750" y="4652963"/>
            <a:ext cx="0" cy="1008062"/>
          </a:xfrm>
          <a:prstGeom prst="line">
            <a:avLst/>
          </a:prstGeom>
          <a:noFill/>
          <a:ln w="9525">
            <a:solidFill>
              <a:schemeClr val="hlink"/>
            </a:solidFill>
            <a:round/>
            <a:headEnd/>
            <a:tailEnd/>
          </a:ln>
          <a:effectLst/>
        </p:spPr>
        <p:txBody>
          <a:bodyPr/>
          <a:lstStyle/>
          <a:p>
            <a:endParaRPr lang="zh-TW" altLang="en-US"/>
          </a:p>
        </p:txBody>
      </p:sp>
      <p:sp>
        <p:nvSpPr>
          <p:cNvPr id="48" name="Text Box 45"/>
          <p:cNvSpPr txBox="1">
            <a:spLocks noChangeArrowheads="1"/>
          </p:cNvSpPr>
          <p:nvPr/>
        </p:nvSpPr>
        <p:spPr bwMode="auto">
          <a:xfrm>
            <a:off x="7489825" y="490537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49" name="Oval 46"/>
          <p:cNvSpPr>
            <a:spLocks noChangeArrowheads="1"/>
          </p:cNvSpPr>
          <p:nvPr/>
        </p:nvSpPr>
        <p:spPr bwMode="auto">
          <a:xfrm>
            <a:off x="5795963" y="5662613"/>
            <a:ext cx="504825" cy="503237"/>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50" name="Line 47"/>
          <p:cNvSpPr>
            <a:spLocks noChangeShapeType="1"/>
          </p:cNvSpPr>
          <p:nvPr/>
        </p:nvSpPr>
        <p:spPr bwMode="auto">
          <a:xfrm>
            <a:off x="5364163" y="5373688"/>
            <a:ext cx="431800" cy="431800"/>
          </a:xfrm>
          <a:prstGeom prst="line">
            <a:avLst/>
          </a:prstGeom>
          <a:noFill/>
          <a:ln w="9525">
            <a:solidFill>
              <a:schemeClr val="hlink"/>
            </a:solidFill>
            <a:round/>
            <a:headEnd/>
            <a:tailEnd/>
          </a:ln>
          <a:effectLst/>
        </p:spPr>
        <p:txBody>
          <a:bodyPr/>
          <a:lstStyle/>
          <a:p>
            <a:endParaRPr lang="zh-TW" altLang="en-US"/>
          </a:p>
        </p:txBody>
      </p:sp>
      <p:sp>
        <p:nvSpPr>
          <p:cNvPr id="51" name="Text Box 48"/>
          <p:cNvSpPr txBox="1">
            <a:spLocks noChangeArrowheads="1"/>
          </p:cNvSpPr>
          <p:nvPr/>
        </p:nvSpPr>
        <p:spPr bwMode="auto">
          <a:xfrm>
            <a:off x="5292725" y="5408613"/>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52" name="內容版面配置區 2"/>
          <p:cNvSpPr txBox="1">
            <a:spLocks/>
          </p:cNvSpPr>
          <p:nvPr/>
        </p:nvSpPr>
        <p:spPr>
          <a:xfrm>
            <a:off x="609600" y="1752600"/>
            <a:ext cx="4105276" cy="45259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pick the minimum (5, 6)</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MST</a:t>
            </a:r>
            <a:endParaRPr lang="zh-TW" altLang="en-US" dirty="0"/>
          </a:p>
        </p:txBody>
      </p:sp>
      <p:sp>
        <p:nvSpPr>
          <p:cNvPr id="3" name="內容版面配置區 2"/>
          <p:cNvSpPr>
            <a:spLocks noGrp="1"/>
          </p:cNvSpPr>
          <p:nvPr>
            <p:ph idx="1"/>
          </p:nvPr>
        </p:nvSpPr>
        <p:spPr/>
        <p:txBody>
          <a:bodyPr/>
          <a:lstStyle/>
          <a:p>
            <a:pPr lvl="1" algn="just"/>
            <a:endParaRPr lang="en-US" altLang="zh-TW" dirty="0" smtClean="0"/>
          </a:p>
          <a:p>
            <a:pPr lvl="1" algn="just"/>
            <a:endParaRPr lang="zh-TW" altLang="en-US" dirty="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Oval 4"/>
          <p:cNvSpPr>
            <a:spLocks noChangeArrowheads="1"/>
          </p:cNvSpPr>
          <p:nvPr/>
        </p:nvSpPr>
        <p:spPr bwMode="auto">
          <a:xfrm>
            <a:off x="73072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8" name="Oval 5"/>
          <p:cNvSpPr>
            <a:spLocks noChangeArrowheads="1"/>
          </p:cNvSpPr>
          <p:nvPr/>
        </p:nvSpPr>
        <p:spPr bwMode="auto">
          <a:xfrm>
            <a:off x="6516688" y="2636838"/>
            <a:ext cx="504825" cy="503237"/>
          </a:xfrm>
          <a:prstGeom prst="ellipse">
            <a:avLst/>
          </a:prstGeom>
          <a:noFill/>
          <a:ln w="28575">
            <a:solidFill>
              <a:schemeClr val="tx2"/>
            </a:solidFill>
            <a:round/>
            <a:headEnd/>
            <a:tailEnd/>
          </a:ln>
          <a:effectLst/>
        </p:spPr>
        <p:txBody>
          <a:bodyPr wrap="none" anchor="ctr"/>
          <a:lstStyle/>
          <a:p>
            <a:pPr algn="ctr"/>
            <a:r>
              <a:rPr lang="en-US" altLang="zh-TW" sz="2000"/>
              <a:t>7</a:t>
            </a:r>
          </a:p>
        </p:txBody>
      </p:sp>
      <p:sp>
        <p:nvSpPr>
          <p:cNvPr id="9" name="Oval 6"/>
          <p:cNvSpPr>
            <a:spLocks noChangeArrowheads="1"/>
          </p:cNvSpPr>
          <p:nvPr/>
        </p:nvSpPr>
        <p:spPr bwMode="auto">
          <a:xfrm>
            <a:off x="5795963" y="3357563"/>
            <a:ext cx="504825" cy="503237"/>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10" name="Oval 7"/>
          <p:cNvSpPr>
            <a:spLocks noChangeArrowheads="1"/>
          </p:cNvSpPr>
          <p:nvPr/>
        </p:nvSpPr>
        <p:spPr bwMode="auto">
          <a:xfrm>
            <a:off x="7308850" y="335756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11" name="Oval 8"/>
          <p:cNvSpPr>
            <a:spLocks noChangeArrowheads="1"/>
          </p:cNvSpPr>
          <p:nvPr/>
        </p:nvSpPr>
        <p:spPr bwMode="auto">
          <a:xfrm>
            <a:off x="8243888"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12" name="Oval 9"/>
          <p:cNvSpPr>
            <a:spLocks noChangeArrowheads="1"/>
          </p:cNvSpPr>
          <p:nvPr/>
        </p:nvSpPr>
        <p:spPr bwMode="auto">
          <a:xfrm>
            <a:off x="4930775" y="263683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13" name="Oval 10"/>
          <p:cNvSpPr>
            <a:spLocks noChangeArrowheads="1"/>
          </p:cNvSpPr>
          <p:nvPr/>
        </p:nvSpPr>
        <p:spPr bwMode="auto">
          <a:xfrm>
            <a:off x="5795963" y="184467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14" name="Line 11"/>
          <p:cNvSpPr>
            <a:spLocks noChangeShapeType="1"/>
          </p:cNvSpPr>
          <p:nvPr/>
        </p:nvSpPr>
        <p:spPr bwMode="auto">
          <a:xfrm>
            <a:off x="6011863" y="2347913"/>
            <a:ext cx="0" cy="1008062"/>
          </a:xfrm>
          <a:prstGeom prst="line">
            <a:avLst/>
          </a:prstGeom>
          <a:noFill/>
          <a:ln w="9525">
            <a:solidFill>
              <a:schemeClr val="tx1"/>
            </a:solidFill>
            <a:round/>
            <a:headEnd/>
            <a:tailEnd/>
          </a:ln>
          <a:effectLst/>
        </p:spPr>
        <p:txBody>
          <a:bodyPr/>
          <a:lstStyle/>
          <a:p>
            <a:endParaRPr lang="zh-TW" altLang="en-US"/>
          </a:p>
        </p:txBody>
      </p:sp>
      <p:sp>
        <p:nvSpPr>
          <p:cNvPr id="15" name="Line 12"/>
          <p:cNvSpPr>
            <a:spLocks noChangeShapeType="1"/>
          </p:cNvSpPr>
          <p:nvPr/>
        </p:nvSpPr>
        <p:spPr bwMode="auto">
          <a:xfrm>
            <a:off x="6300788" y="3644900"/>
            <a:ext cx="1008062" cy="0"/>
          </a:xfrm>
          <a:prstGeom prst="line">
            <a:avLst/>
          </a:prstGeom>
          <a:noFill/>
          <a:ln w="9525">
            <a:solidFill>
              <a:schemeClr val="tx1"/>
            </a:solidFill>
            <a:round/>
            <a:headEnd/>
            <a:tailEnd/>
          </a:ln>
          <a:effectLst/>
        </p:spPr>
        <p:txBody>
          <a:bodyPr/>
          <a:lstStyle/>
          <a:p>
            <a:endParaRPr lang="zh-TW" altLang="en-US"/>
          </a:p>
        </p:txBody>
      </p:sp>
      <p:sp>
        <p:nvSpPr>
          <p:cNvPr id="16" name="Line 13"/>
          <p:cNvSpPr>
            <a:spLocks noChangeShapeType="1"/>
          </p:cNvSpPr>
          <p:nvPr/>
        </p:nvSpPr>
        <p:spPr bwMode="auto">
          <a:xfrm>
            <a:off x="7524750" y="2347913"/>
            <a:ext cx="0" cy="1008062"/>
          </a:xfrm>
          <a:prstGeom prst="line">
            <a:avLst/>
          </a:prstGeom>
          <a:noFill/>
          <a:ln w="9525">
            <a:solidFill>
              <a:schemeClr val="hlink"/>
            </a:solidFill>
            <a:round/>
            <a:headEnd/>
            <a:tailEnd/>
          </a:ln>
          <a:effectLst/>
        </p:spPr>
        <p:txBody>
          <a:bodyPr/>
          <a:lstStyle/>
          <a:p>
            <a:endParaRPr lang="zh-TW" altLang="en-US"/>
          </a:p>
        </p:txBody>
      </p:sp>
      <p:sp>
        <p:nvSpPr>
          <p:cNvPr id="17" name="Line 14"/>
          <p:cNvSpPr>
            <a:spLocks noChangeShapeType="1"/>
          </p:cNvSpPr>
          <p:nvPr/>
        </p:nvSpPr>
        <p:spPr bwMode="auto">
          <a:xfrm>
            <a:off x="6300788" y="2060575"/>
            <a:ext cx="1008062" cy="0"/>
          </a:xfrm>
          <a:prstGeom prst="line">
            <a:avLst/>
          </a:prstGeom>
          <a:noFill/>
          <a:ln w="9525">
            <a:solidFill>
              <a:schemeClr val="tx1"/>
            </a:solidFill>
            <a:round/>
            <a:headEnd/>
            <a:tailEnd/>
          </a:ln>
          <a:effectLst/>
        </p:spPr>
        <p:txBody>
          <a:bodyPr/>
          <a:lstStyle/>
          <a:p>
            <a:endParaRPr lang="zh-TW" altLang="en-US"/>
          </a:p>
        </p:txBody>
      </p:sp>
      <p:sp>
        <p:nvSpPr>
          <p:cNvPr id="18" name="Line 15"/>
          <p:cNvSpPr>
            <a:spLocks noChangeShapeType="1"/>
          </p:cNvSpPr>
          <p:nvPr/>
        </p:nvSpPr>
        <p:spPr bwMode="auto">
          <a:xfrm>
            <a:off x="6227763" y="2276475"/>
            <a:ext cx="360362" cy="431800"/>
          </a:xfrm>
          <a:prstGeom prst="line">
            <a:avLst/>
          </a:prstGeom>
          <a:noFill/>
          <a:ln w="9525">
            <a:solidFill>
              <a:schemeClr val="tx1"/>
            </a:solidFill>
            <a:round/>
            <a:headEnd/>
            <a:tailEnd/>
          </a:ln>
          <a:effectLst/>
        </p:spPr>
        <p:txBody>
          <a:bodyPr/>
          <a:lstStyle/>
          <a:p>
            <a:endParaRPr lang="zh-TW" altLang="en-US"/>
          </a:p>
        </p:txBody>
      </p:sp>
      <p:sp>
        <p:nvSpPr>
          <p:cNvPr id="19" name="Line 16"/>
          <p:cNvSpPr>
            <a:spLocks noChangeShapeType="1"/>
          </p:cNvSpPr>
          <p:nvPr/>
        </p:nvSpPr>
        <p:spPr bwMode="auto">
          <a:xfrm>
            <a:off x="6948488" y="3068638"/>
            <a:ext cx="360362" cy="431800"/>
          </a:xfrm>
          <a:prstGeom prst="line">
            <a:avLst/>
          </a:prstGeom>
          <a:noFill/>
          <a:ln w="9525">
            <a:solidFill>
              <a:schemeClr val="tx1"/>
            </a:solidFill>
            <a:round/>
            <a:headEnd/>
            <a:tailEnd/>
          </a:ln>
          <a:effectLst/>
        </p:spPr>
        <p:txBody>
          <a:bodyPr/>
          <a:lstStyle/>
          <a:p>
            <a:endParaRPr lang="zh-TW" altLang="en-US"/>
          </a:p>
        </p:txBody>
      </p:sp>
      <p:sp>
        <p:nvSpPr>
          <p:cNvPr id="20" name="Line 17"/>
          <p:cNvSpPr>
            <a:spLocks noChangeShapeType="1"/>
          </p:cNvSpPr>
          <p:nvPr/>
        </p:nvSpPr>
        <p:spPr bwMode="auto">
          <a:xfrm flipH="1">
            <a:off x="6948488" y="2276475"/>
            <a:ext cx="431800" cy="431800"/>
          </a:xfrm>
          <a:prstGeom prst="line">
            <a:avLst/>
          </a:prstGeom>
          <a:noFill/>
          <a:ln w="9525">
            <a:solidFill>
              <a:schemeClr val="tx1"/>
            </a:solidFill>
            <a:round/>
            <a:headEnd/>
            <a:tailEnd/>
          </a:ln>
          <a:effectLst/>
        </p:spPr>
        <p:txBody>
          <a:bodyPr/>
          <a:lstStyle/>
          <a:p>
            <a:endParaRPr lang="zh-TW" altLang="en-US"/>
          </a:p>
        </p:txBody>
      </p:sp>
      <p:sp>
        <p:nvSpPr>
          <p:cNvPr id="21" name="Line 18"/>
          <p:cNvSpPr>
            <a:spLocks noChangeShapeType="1"/>
          </p:cNvSpPr>
          <p:nvPr/>
        </p:nvSpPr>
        <p:spPr bwMode="auto">
          <a:xfrm flipH="1">
            <a:off x="6227763" y="3068638"/>
            <a:ext cx="360362" cy="360362"/>
          </a:xfrm>
          <a:prstGeom prst="line">
            <a:avLst/>
          </a:prstGeom>
          <a:noFill/>
          <a:ln w="9525">
            <a:solidFill>
              <a:schemeClr val="tx1"/>
            </a:solidFill>
            <a:round/>
            <a:headEnd/>
            <a:tailEnd/>
          </a:ln>
          <a:effectLst/>
        </p:spPr>
        <p:txBody>
          <a:bodyPr/>
          <a:lstStyle/>
          <a:p>
            <a:endParaRPr lang="zh-TW" altLang="en-US"/>
          </a:p>
        </p:txBody>
      </p:sp>
      <p:sp>
        <p:nvSpPr>
          <p:cNvPr id="22" name="Line 19"/>
          <p:cNvSpPr>
            <a:spLocks noChangeShapeType="1"/>
          </p:cNvSpPr>
          <p:nvPr/>
        </p:nvSpPr>
        <p:spPr bwMode="auto">
          <a:xfrm flipH="1">
            <a:off x="5364163" y="2205038"/>
            <a:ext cx="431800" cy="503237"/>
          </a:xfrm>
          <a:prstGeom prst="line">
            <a:avLst/>
          </a:prstGeom>
          <a:noFill/>
          <a:ln w="9525">
            <a:solidFill>
              <a:schemeClr val="hlink"/>
            </a:solidFill>
            <a:round/>
            <a:headEnd/>
            <a:tailEnd/>
          </a:ln>
          <a:effectLst/>
        </p:spPr>
        <p:txBody>
          <a:bodyPr/>
          <a:lstStyle/>
          <a:p>
            <a:endParaRPr lang="zh-TW" altLang="en-US"/>
          </a:p>
        </p:txBody>
      </p:sp>
      <p:sp>
        <p:nvSpPr>
          <p:cNvPr id="23" name="Line 20"/>
          <p:cNvSpPr>
            <a:spLocks noChangeShapeType="1"/>
          </p:cNvSpPr>
          <p:nvPr/>
        </p:nvSpPr>
        <p:spPr bwMode="auto">
          <a:xfrm flipH="1">
            <a:off x="7812088" y="3068638"/>
            <a:ext cx="504825" cy="431800"/>
          </a:xfrm>
          <a:prstGeom prst="line">
            <a:avLst/>
          </a:prstGeom>
          <a:noFill/>
          <a:ln w="9525">
            <a:solidFill>
              <a:schemeClr val="tx1"/>
            </a:solidFill>
            <a:round/>
            <a:headEnd/>
            <a:tailEnd/>
          </a:ln>
          <a:effectLst/>
        </p:spPr>
        <p:txBody>
          <a:bodyPr/>
          <a:lstStyle/>
          <a:p>
            <a:endParaRPr lang="zh-TW" altLang="en-US"/>
          </a:p>
        </p:txBody>
      </p:sp>
      <p:sp>
        <p:nvSpPr>
          <p:cNvPr id="24" name="Line 21"/>
          <p:cNvSpPr>
            <a:spLocks noChangeShapeType="1"/>
          </p:cNvSpPr>
          <p:nvPr/>
        </p:nvSpPr>
        <p:spPr bwMode="auto">
          <a:xfrm>
            <a:off x="5364163" y="3068638"/>
            <a:ext cx="431800" cy="431800"/>
          </a:xfrm>
          <a:prstGeom prst="line">
            <a:avLst/>
          </a:prstGeom>
          <a:noFill/>
          <a:ln w="9525">
            <a:solidFill>
              <a:schemeClr val="hlink"/>
            </a:solidFill>
            <a:round/>
            <a:headEnd/>
            <a:tailEnd/>
          </a:ln>
          <a:effectLst/>
        </p:spPr>
        <p:txBody>
          <a:bodyPr/>
          <a:lstStyle/>
          <a:p>
            <a:endParaRPr lang="zh-TW" altLang="en-US"/>
          </a:p>
        </p:txBody>
      </p:sp>
      <p:sp>
        <p:nvSpPr>
          <p:cNvPr id="25" name="Line 22"/>
          <p:cNvSpPr>
            <a:spLocks noChangeShapeType="1"/>
          </p:cNvSpPr>
          <p:nvPr/>
        </p:nvSpPr>
        <p:spPr bwMode="auto">
          <a:xfrm>
            <a:off x="7812088" y="2132013"/>
            <a:ext cx="504825" cy="576262"/>
          </a:xfrm>
          <a:prstGeom prst="line">
            <a:avLst/>
          </a:prstGeom>
          <a:noFill/>
          <a:ln w="9525">
            <a:solidFill>
              <a:schemeClr val="hlink"/>
            </a:solidFill>
            <a:round/>
            <a:headEnd/>
            <a:tailEnd/>
          </a:ln>
          <a:effectLst/>
        </p:spPr>
        <p:txBody>
          <a:bodyPr/>
          <a:lstStyle/>
          <a:p>
            <a:endParaRPr lang="zh-TW" altLang="en-US"/>
          </a:p>
        </p:txBody>
      </p:sp>
      <p:sp>
        <p:nvSpPr>
          <p:cNvPr id="26" name="Text Box 23"/>
          <p:cNvSpPr txBox="1">
            <a:spLocks noChangeArrowheads="1"/>
          </p:cNvSpPr>
          <p:nvPr/>
        </p:nvSpPr>
        <p:spPr bwMode="auto">
          <a:xfrm>
            <a:off x="5272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27" name="Text Box 24"/>
          <p:cNvSpPr txBox="1">
            <a:spLocks noChangeArrowheads="1"/>
          </p:cNvSpPr>
          <p:nvPr/>
        </p:nvSpPr>
        <p:spPr bwMode="auto">
          <a:xfrm>
            <a:off x="5580063" y="2600325"/>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20</a:t>
            </a:r>
          </a:p>
        </p:txBody>
      </p:sp>
      <p:sp>
        <p:nvSpPr>
          <p:cNvPr id="28" name="Text Box 25"/>
          <p:cNvSpPr txBox="1">
            <a:spLocks noChangeArrowheads="1"/>
          </p:cNvSpPr>
          <p:nvPr/>
        </p:nvSpPr>
        <p:spPr bwMode="auto">
          <a:xfrm>
            <a:off x="5272088" y="3140075"/>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29" name="Text Box 26"/>
          <p:cNvSpPr txBox="1">
            <a:spLocks noChangeArrowheads="1"/>
          </p:cNvSpPr>
          <p:nvPr/>
        </p:nvSpPr>
        <p:spPr bwMode="auto">
          <a:xfrm>
            <a:off x="6588125" y="170021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17</a:t>
            </a:r>
          </a:p>
        </p:txBody>
      </p:sp>
      <p:sp>
        <p:nvSpPr>
          <p:cNvPr id="30" name="Text Box 27"/>
          <p:cNvSpPr txBox="1">
            <a:spLocks noChangeArrowheads="1"/>
          </p:cNvSpPr>
          <p:nvPr/>
        </p:nvSpPr>
        <p:spPr bwMode="auto">
          <a:xfrm>
            <a:off x="62277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24</a:t>
            </a:r>
          </a:p>
        </p:txBody>
      </p:sp>
      <p:sp>
        <p:nvSpPr>
          <p:cNvPr id="31" name="Text Box 28"/>
          <p:cNvSpPr txBox="1">
            <a:spLocks noChangeArrowheads="1"/>
          </p:cNvSpPr>
          <p:nvPr/>
        </p:nvSpPr>
        <p:spPr bwMode="auto">
          <a:xfrm>
            <a:off x="6875463" y="20955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32" name="Text Box 29"/>
          <p:cNvSpPr txBox="1">
            <a:spLocks noChangeArrowheads="1"/>
          </p:cNvSpPr>
          <p:nvPr/>
        </p:nvSpPr>
        <p:spPr bwMode="auto">
          <a:xfrm>
            <a:off x="6227763"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32</a:t>
            </a:r>
          </a:p>
        </p:txBody>
      </p:sp>
      <p:sp>
        <p:nvSpPr>
          <p:cNvPr id="33" name="Text Box 30"/>
          <p:cNvSpPr txBox="1">
            <a:spLocks noChangeArrowheads="1"/>
          </p:cNvSpPr>
          <p:nvPr/>
        </p:nvSpPr>
        <p:spPr bwMode="auto">
          <a:xfrm>
            <a:off x="6804025" y="321310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15</a:t>
            </a:r>
          </a:p>
        </p:txBody>
      </p:sp>
      <p:sp>
        <p:nvSpPr>
          <p:cNvPr id="34" name="Text Box 31"/>
          <p:cNvSpPr txBox="1">
            <a:spLocks noChangeArrowheads="1"/>
          </p:cNvSpPr>
          <p:nvPr/>
        </p:nvSpPr>
        <p:spPr bwMode="auto">
          <a:xfrm>
            <a:off x="6559550" y="3573463"/>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19</a:t>
            </a:r>
          </a:p>
        </p:txBody>
      </p:sp>
      <p:sp>
        <p:nvSpPr>
          <p:cNvPr id="35" name="Text Box 32"/>
          <p:cNvSpPr txBox="1">
            <a:spLocks noChangeArrowheads="1"/>
          </p:cNvSpPr>
          <p:nvPr/>
        </p:nvSpPr>
        <p:spPr bwMode="auto">
          <a:xfrm>
            <a:off x="8066088" y="2166938"/>
            <a:ext cx="322262"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36" name="Text Box 33"/>
          <p:cNvSpPr txBox="1">
            <a:spLocks noChangeArrowheads="1"/>
          </p:cNvSpPr>
          <p:nvPr/>
        </p:nvSpPr>
        <p:spPr bwMode="auto">
          <a:xfrm>
            <a:off x="7489825" y="260032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37" name="Text Box 34"/>
          <p:cNvSpPr txBox="1">
            <a:spLocks noChangeArrowheads="1"/>
          </p:cNvSpPr>
          <p:nvPr/>
        </p:nvSpPr>
        <p:spPr bwMode="auto">
          <a:xfrm>
            <a:off x="7956550" y="3176588"/>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11</a:t>
            </a:r>
          </a:p>
        </p:txBody>
      </p:sp>
      <p:sp>
        <p:nvSpPr>
          <p:cNvPr id="38" name="Oval 35"/>
          <p:cNvSpPr>
            <a:spLocks noChangeArrowheads="1"/>
          </p:cNvSpPr>
          <p:nvPr/>
        </p:nvSpPr>
        <p:spPr bwMode="auto">
          <a:xfrm>
            <a:off x="4859338" y="4979988"/>
            <a:ext cx="504825" cy="503237"/>
          </a:xfrm>
          <a:prstGeom prst="ellipse">
            <a:avLst/>
          </a:prstGeom>
          <a:noFill/>
          <a:ln w="28575">
            <a:solidFill>
              <a:schemeClr val="hlink"/>
            </a:solidFill>
            <a:round/>
            <a:headEnd/>
            <a:tailEnd/>
          </a:ln>
          <a:effectLst/>
        </p:spPr>
        <p:txBody>
          <a:bodyPr wrap="none" anchor="ctr"/>
          <a:lstStyle/>
          <a:p>
            <a:pPr algn="ctr"/>
            <a:r>
              <a:rPr lang="en-US" altLang="zh-TW" sz="2000"/>
              <a:t>6</a:t>
            </a:r>
          </a:p>
        </p:txBody>
      </p:sp>
      <p:sp>
        <p:nvSpPr>
          <p:cNvPr id="39" name="Oval 36"/>
          <p:cNvSpPr>
            <a:spLocks noChangeArrowheads="1"/>
          </p:cNvSpPr>
          <p:nvPr/>
        </p:nvSpPr>
        <p:spPr bwMode="auto">
          <a:xfrm>
            <a:off x="5724525" y="4187825"/>
            <a:ext cx="504825" cy="503238"/>
          </a:xfrm>
          <a:prstGeom prst="ellipse">
            <a:avLst/>
          </a:prstGeom>
          <a:noFill/>
          <a:ln w="28575">
            <a:solidFill>
              <a:schemeClr val="hlink"/>
            </a:solidFill>
            <a:round/>
            <a:headEnd/>
            <a:tailEnd/>
          </a:ln>
          <a:effectLst/>
        </p:spPr>
        <p:txBody>
          <a:bodyPr wrap="none" anchor="ctr"/>
          <a:lstStyle/>
          <a:p>
            <a:pPr algn="ctr"/>
            <a:r>
              <a:rPr lang="en-US" altLang="zh-TW" sz="2000"/>
              <a:t>1</a:t>
            </a:r>
          </a:p>
        </p:txBody>
      </p:sp>
      <p:sp>
        <p:nvSpPr>
          <p:cNvPr id="40" name="Line 37"/>
          <p:cNvSpPr>
            <a:spLocks noChangeShapeType="1"/>
          </p:cNvSpPr>
          <p:nvPr/>
        </p:nvSpPr>
        <p:spPr bwMode="auto">
          <a:xfrm flipH="1">
            <a:off x="5292725" y="4548188"/>
            <a:ext cx="431800" cy="503237"/>
          </a:xfrm>
          <a:prstGeom prst="line">
            <a:avLst/>
          </a:prstGeom>
          <a:noFill/>
          <a:ln w="9525">
            <a:solidFill>
              <a:schemeClr val="hlink"/>
            </a:solidFill>
            <a:round/>
            <a:headEnd/>
            <a:tailEnd/>
          </a:ln>
          <a:effectLst/>
        </p:spPr>
        <p:txBody>
          <a:bodyPr/>
          <a:lstStyle/>
          <a:p>
            <a:endParaRPr lang="zh-TW" altLang="en-US"/>
          </a:p>
        </p:txBody>
      </p:sp>
      <p:sp>
        <p:nvSpPr>
          <p:cNvPr id="41" name="Text Box 38"/>
          <p:cNvSpPr txBox="1">
            <a:spLocks noChangeArrowheads="1"/>
          </p:cNvSpPr>
          <p:nvPr/>
        </p:nvSpPr>
        <p:spPr bwMode="auto">
          <a:xfrm>
            <a:off x="5200650" y="45100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4</a:t>
            </a:r>
          </a:p>
        </p:txBody>
      </p:sp>
      <p:sp>
        <p:nvSpPr>
          <p:cNvPr id="42" name="Oval 39"/>
          <p:cNvSpPr>
            <a:spLocks noChangeArrowheads="1"/>
          </p:cNvSpPr>
          <p:nvPr/>
        </p:nvSpPr>
        <p:spPr bwMode="auto">
          <a:xfrm>
            <a:off x="7308850" y="4149725"/>
            <a:ext cx="504825" cy="503238"/>
          </a:xfrm>
          <a:prstGeom prst="ellipse">
            <a:avLst/>
          </a:prstGeom>
          <a:noFill/>
          <a:ln w="28575">
            <a:solidFill>
              <a:schemeClr val="hlink"/>
            </a:solidFill>
            <a:round/>
            <a:headEnd/>
            <a:tailEnd/>
          </a:ln>
          <a:effectLst/>
        </p:spPr>
        <p:txBody>
          <a:bodyPr wrap="none" anchor="ctr"/>
          <a:lstStyle/>
          <a:p>
            <a:pPr algn="ctr"/>
            <a:r>
              <a:rPr lang="en-US" altLang="zh-TW" sz="2000"/>
              <a:t>2</a:t>
            </a:r>
          </a:p>
        </p:txBody>
      </p:sp>
      <p:sp>
        <p:nvSpPr>
          <p:cNvPr id="43" name="Oval 40"/>
          <p:cNvSpPr>
            <a:spLocks noChangeArrowheads="1"/>
          </p:cNvSpPr>
          <p:nvPr/>
        </p:nvSpPr>
        <p:spPr bwMode="auto">
          <a:xfrm>
            <a:off x="8245475" y="4941888"/>
            <a:ext cx="504825" cy="503237"/>
          </a:xfrm>
          <a:prstGeom prst="ellipse">
            <a:avLst/>
          </a:prstGeom>
          <a:noFill/>
          <a:ln w="28575">
            <a:solidFill>
              <a:schemeClr val="hlink"/>
            </a:solidFill>
            <a:round/>
            <a:headEnd/>
            <a:tailEnd/>
          </a:ln>
          <a:effectLst/>
        </p:spPr>
        <p:txBody>
          <a:bodyPr wrap="none" anchor="ctr"/>
          <a:lstStyle/>
          <a:p>
            <a:pPr algn="ctr"/>
            <a:r>
              <a:rPr lang="en-US" altLang="zh-TW" sz="2000"/>
              <a:t>3</a:t>
            </a:r>
          </a:p>
        </p:txBody>
      </p:sp>
      <p:sp>
        <p:nvSpPr>
          <p:cNvPr id="44" name="Line 41"/>
          <p:cNvSpPr>
            <a:spLocks noChangeShapeType="1"/>
          </p:cNvSpPr>
          <p:nvPr/>
        </p:nvSpPr>
        <p:spPr bwMode="auto">
          <a:xfrm>
            <a:off x="7813675" y="4437063"/>
            <a:ext cx="504825" cy="576262"/>
          </a:xfrm>
          <a:prstGeom prst="line">
            <a:avLst/>
          </a:prstGeom>
          <a:noFill/>
          <a:ln w="9525">
            <a:solidFill>
              <a:schemeClr val="hlink"/>
            </a:solidFill>
            <a:round/>
            <a:headEnd/>
            <a:tailEnd/>
          </a:ln>
          <a:effectLst/>
        </p:spPr>
        <p:txBody>
          <a:bodyPr/>
          <a:lstStyle/>
          <a:p>
            <a:endParaRPr lang="zh-TW" altLang="en-US"/>
          </a:p>
        </p:txBody>
      </p:sp>
      <p:sp>
        <p:nvSpPr>
          <p:cNvPr id="45" name="Text Box 42"/>
          <p:cNvSpPr txBox="1">
            <a:spLocks noChangeArrowheads="1"/>
          </p:cNvSpPr>
          <p:nvPr/>
        </p:nvSpPr>
        <p:spPr bwMode="auto">
          <a:xfrm>
            <a:off x="8067675" y="4471988"/>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6</a:t>
            </a:r>
          </a:p>
        </p:txBody>
      </p:sp>
      <p:sp>
        <p:nvSpPr>
          <p:cNvPr id="46" name="Oval 43"/>
          <p:cNvSpPr>
            <a:spLocks noChangeArrowheads="1"/>
          </p:cNvSpPr>
          <p:nvPr/>
        </p:nvSpPr>
        <p:spPr bwMode="auto">
          <a:xfrm>
            <a:off x="7308850" y="5662613"/>
            <a:ext cx="504825" cy="503237"/>
          </a:xfrm>
          <a:prstGeom prst="ellipse">
            <a:avLst/>
          </a:prstGeom>
          <a:noFill/>
          <a:ln w="28575">
            <a:solidFill>
              <a:schemeClr val="hlink"/>
            </a:solidFill>
            <a:round/>
            <a:headEnd/>
            <a:tailEnd/>
          </a:ln>
          <a:effectLst/>
        </p:spPr>
        <p:txBody>
          <a:bodyPr wrap="none" anchor="ctr"/>
          <a:lstStyle/>
          <a:p>
            <a:pPr algn="ctr"/>
            <a:r>
              <a:rPr lang="en-US" altLang="zh-TW" sz="2000"/>
              <a:t>4</a:t>
            </a:r>
          </a:p>
        </p:txBody>
      </p:sp>
      <p:sp>
        <p:nvSpPr>
          <p:cNvPr id="47" name="Line 44"/>
          <p:cNvSpPr>
            <a:spLocks noChangeShapeType="1"/>
          </p:cNvSpPr>
          <p:nvPr/>
        </p:nvSpPr>
        <p:spPr bwMode="auto">
          <a:xfrm>
            <a:off x="7524750" y="4652963"/>
            <a:ext cx="0" cy="1008062"/>
          </a:xfrm>
          <a:prstGeom prst="line">
            <a:avLst/>
          </a:prstGeom>
          <a:noFill/>
          <a:ln w="9525">
            <a:solidFill>
              <a:schemeClr val="hlink"/>
            </a:solidFill>
            <a:round/>
            <a:headEnd/>
            <a:tailEnd/>
          </a:ln>
          <a:effectLst/>
        </p:spPr>
        <p:txBody>
          <a:bodyPr/>
          <a:lstStyle/>
          <a:p>
            <a:endParaRPr lang="zh-TW" altLang="en-US"/>
          </a:p>
        </p:txBody>
      </p:sp>
      <p:sp>
        <p:nvSpPr>
          <p:cNvPr id="48" name="Text Box 45"/>
          <p:cNvSpPr txBox="1">
            <a:spLocks noChangeArrowheads="1"/>
          </p:cNvSpPr>
          <p:nvPr/>
        </p:nvSpPr>
        <p:spPr bwMode="auto">
          <a:xfrm>
            <a:off x="7489825" y="4905375"/>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8</a:t>
            </a:r>
          </a:p>
        </p:txBody>
      </p:sp>
      <p:sp>
        <p:nvSpPr>
          <p:cNvPr id="49" name="Oval 46"/>
          <p:cNvSpPr>
            <a:spLocks noChangeArrowheads="1"/>
          </p:cNvSpPr>
          <p:nvPr/>
        </p:nvSpPr>
        <p:spPr bwMode="auto">
          <a:xfrm>
            <a:off x="5795963" y="5662613"/>
            <a:ext cx="504825" cy="503237"/>
          </a:xfrm>
          <a:prstGeom prst="ellipse">
            <a:avLst/>
          </a:prstGeom>
          <a:noFill/>
          <a:ln w="28575">
            <a:solidFill>
              <a:schemeClr val="hlink"/>
            </a:solidFill>
            <a:round/>
            <a:headEnd/>
            <a:tailEnd/>
          </a:ln>
          <a:effectLst/>
        </p:spPr>
        <p:txBody>
          <a:bodyPr wrap="none" anchor="ctr"/>
          <a:lstStyle/>
          <a:p>
            <a:pPr algn="ctr"/>
            <a:r>
              <a:rPr lang="en-US" altLang="zh-TW" sz="2000"/>
              <a:t>5</a:t>
            </a:r>
          </a:p>
        </p:txBody>
      </p:sp>
      <p:sp>
        <p:nvSpPr>
          <p:cNvPr id="50" name="Line 47"/>
          <p:cNvSpPr>
            <a:spLocks noChangeShapeType="1"/>
          </p:cNvSpPr>
          <p:nvPr/>
        </p:nvSpPr>
        <p:spPr bwMode="auto">
          <a:xfrm>
            <a:off x="5364163" y="5373688"/>
            <a:ext cx="431800" cy="431800"/>
          </a:xfrm>
          <a:prstGeom prst="line">
            <a:avLst/>
          </a:prstGeom>
          <a:noFill/>
          <a:ln w="9525">
            <a:solidFill>
              <a:schemeClr val="hlink"/>
            </a:solidFill>
            <a:round/>
            <a:headEnd/>
            <a:tailEnd/>
          </a:ln>
          <a:effectLst/>
        </p:spPr>
        <p:txBody>
          <a:bodyPr/>
          <a:lstStyle/>
          <a:p>
            <a:endParaRPr lang="zh-TW" altLang="en-US"/>
          </a:p>
        </p:txBody>
      </p:sp>
      <p:sp>
        <p:nvSpPr>
          <p:cNvPr id="51" name="Text Box 48"/>
          <p:cNvSpPr txBox="1">
            <a:spLocks noChangeArrowheads="1"/>
          </p:cNvSpPr>
          <p:nvPr/>
        </p:nvSpPr>
        <p:spPr bwMode="auto">
          <a:xfrm>
            <a:off x="5292725" y="5408613"/>
            <a:ext cx="322263" cy="396875"/>
          </a:xfrm>
          <a:prstGeom prst="rect">
            <a:avLst/>
          </a:prstGeom>
          <a:noFill/>
          <a:ln w="9525">
            <a:noFill/>
            <a:miter lim="800000"/>
            <a:headEnd/>
            <a:tailEnd/>
          </a:ln>
          <a:effectLst/>
        </p:spPr>
        <p:txBody>
          <a:bodyPr wrap="none">
            <a:spAutoFit/>
          </a:bodyPr>
          <a:lstStyle/>
          <a:p>
            <a:r>
              <a:rPr lang="en-US" altLang="zh-TW" sz="2000">
                <a:solidFill>
                  <a:srgbClr val="800080"/>
                </a:solidFill>
              </a:rPr>
              <a:t>9</a:t>
            </a:r>
          </a:p>
        </p:txBody>
      </p:sp>
      <p:sp>
        <p:nvSpPr>
          <p:cNvPr id="52" name="Oval 49"/>
          <p:cNvSpPr>
            <a:spLocks noChangeArrowheads="1"/>
          </p:cNvSpPr>
          <p:nvPr/>
        </p:nvSpPr>
        <p:spPr bwMode="auto">
          <a:xfrm>
            <a:off x="6516688" y="4941888"/>
            <a:ext cx="504825" cy="503237"/>
          </a:xfrm>
          <a:prstGeom prst="ellipse">
            <a:avLst/>
          </a:prstGeom>
          <a:noFill/>
          <a:ln w="28575">
            <a:solidFill>
              <a:schemeClr val="hlink"/>
            </a:solidFill>
            <a:round/>
            <a:headEnd/>
            <a:tailEnd/>
          </a:ln>
          <a:effectLst/>
        </p:spPr>
        <p:txBody>
          <a:bodyPr wrap="none" anchor="ctr"/>
          <a:lstStyle/>
          <a:p>
            <a:pPr algn="ctr"/>
            <a:r>
              <a:rPr lang="en-US" altLang="zh-TW" sz="2000"/>
              <a:t>7</a:t>
            </a:r>
          </a:p>
        </p:txBody>
      </p:sp>
      <p:sp>
        <p:nvSpPr>
          <p:cNvPr id="53" name="Line 50"/>
          <p:cNvSpPr>
            <a:spLocks noChangeShapeType="1"/>
          </p:cNvSpPr>
          <p:nvPr/>
        </p:nvSpPr>
        <p:spPr bwMode="auto">
          <a:xfrm flipH="1">
            <a:off x="6948488" y="4581525"/>
            <a:ext cx="431800" cy="431800"/>
          </a:xfrm>
          <a:prstGeom prst="line">
            <a:avLst/>
          </a:prstGeom>
          <a:noFill/>
          <a:ln w="9525">
            <a:solidFill>
              <a:schemeClr val="hlink"/>
            </a:solidFill>
            <a:round/>
            <a:headEnd/>
            <a:tailEnd/>
          </a:ln>
          <a:effectLst/>
        </p:spPr>
        <p:txBody>
          <a:bodyPr/>
          <a:lstStyle/>
          <a:p>
            <a:endParaRPr lang="zh-TW" altLang="en-US"/>
          </a:p>
        </p:txBody>
      </p:sp>
      <p:sp>
        <p:nvSpPr>
          <p:cNvPr id="54" name="Text Box 51"/>
          <p:cNvSpPr txBox="1">
            <a:spLocks noChangeArrowheads="1"/>
          </p:cNvSpPr>
          <p:nvPr/>
        </p:nvSpPr>
        <p:spPr bwMode="auto">
          <a:xfrm>
            <a:off x="6875463" y="4400550"/>
            <a:ext cx="460375" cy="396875"/>
          </a:xfrm>
          <a:prstGeom prst="rect">
            <a:avLst/>
          </a:prstGeom>
          <a:noFill/>
          <a:ln w="9525">
            <a:noFill/>
            <a:miter lim="800000"/>
            <a:headEnd/>
            <a:tailEnd/>
          </a:ln>
          <a:effectLst/>
        </p:spPr>
        <p:txBody>
          <a:bodyPr wrap="none">
            <a:spAutoFit/>
          </a:bodyPr>
          <a:lstStyle/>
          <a:p>
            <a:r>
              <a:rPr lang="en-US" altLang="zh-TW" sz="2000">
                <a:solidFill>
                  <a:srgbClr val="800080"/>
                </a:solidFill>
              </a:rPr>
              <a:t>12</a:t>
            </a:r>
          </a:p>
        </p:txBody>
      </p:sp>
      <p:sp>
        <p:nvSpPr>
          <p:cNvPr id="55" name="內容版面配置區 2"/>
          <p:cNvSpPr txBox="1">
            <a:spLocks/>
          </p:cNvSpPr>
          <p:nvPr/>
        </p:nvSpPr>
        <p:spPr>
          <a:xfrm>
            <a:off x="609600" y="1752600"/>
            <a:ext cx="4105276" cy="45259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pick the minimum (3, 4) which forms a cycle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TW" sz="2400" dirty="0" smtClean="0"/>
              <a:t>pick (2, 7)</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地鐵">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細水長流</Template>
  <TotalTime>2647</TotalTime>
  <Words>1283</Words>
  <Application>Microsoft Office PowerPoint</Application>
  <PresentationFormat>如螢幕大小 (4:3)</PresentationFormat>
  <Paragraphs>456</Paragraphs>
  <Slides>25</Slides>
  <Notes>0</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Office 佈景主題</vt:lpstr>
      <vt:lpstr>投影片 1</vt:lpstr>
      <vt:lpstr>MST</vt:lpstr>
      <vt:lpstr>MST</vt:lpstr>
      <vt:lpstr>MST</vt:lpstr>
      <vt:lpstr>MST</vt:lpstr>
      <vt:lpstr>MST</vt:lpstr>
      <vt:lpstr>MST</vt:lpstr>
      <vt:lpstr>MST</vt:lpstr>
      <vt:lpstr>MST</vt:lpstr>
      <vt:lpstr>MST</vt:lpstr>
      <vt:lpstr>MST</vt:lpstr>
      <vt:lpstr>Example</vt:lpstr>
      <vt:lpstr>MST</vt:lpstr>
      <vt:lpstr>MST</vt:lpstr>
      <vt:lpstr>MST</vt:lpstr>
      <vt:lpstr>MST</vt:lpstr>
      <vt:lpstr>MST</vt:lpstr>
      <vt:lpstr>MST</vt:lpstr>
      <vt:lpstr>MST</vt:lpstr>
      <vt:lpstr>MST</vt:lpstr>
      <vt:lpstr>Example</vt:lpstr>
      <vt:lpstr>Example</vt:lpstr>
      <vt:lpstr>Example</vt:lpstr>
      <vt:lpstr>Homework</vt:lpstr>
      <vt:lpstr>投影片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electron</dc:creator>
  <cp:lastModifiedBy>Free</cp:lastModifiedBy>
  <cp:revision>924</cp:revision>
  <dcterms:created xsi:type="dcterms:W3CDTF">2009-11-10T06:48:42Z</dcterms:created>
  <dcterms:modified xsi:type="dcterms:W3CDTF">2013-04-10T11:09:46Z</dcterms:modified>
</cp:coreProperties>
</file>