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307" r:id="rId7"/>
    <p:sldId id="278" r:id="rId8"/>
    <p:sldId id="279" r:id="rId9"/>
    <p:sldId id="280" r:id="rId10"/>
    <p:sldId id="306" r:id="rId11"/>
    <p:sldId id="281" r:id="rId12"/>
    <p:sldId id="308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316" r:id="rId26"/>
    <p:sldId id="276" r:id="rId27"/>
    <p:sldId id="309" r:id="rId28"/>
    <p:sldId id="310" r:id="rId29"/>
    <p:sldId id="317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4" r:id="rId51"/>
    <p:sldId id="305" r:id="rId52"/>
    <p:sldId id="311" r:id="rId53"/>
    <p:sldId id="312" r:id="rId54"/>
    <p:sldId id="313" r:id="rId55"/>
    <p:sldId id="315" r:id="rId56"/>
    <p:sldId id="277" r:id="rId57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115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252536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436096" y="6309320"/>
            <a:ext cx="2532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Shortest Path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2013/04/17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Pinchieh Huang (free999)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http://myweb.ncku.edu.tw/~p76014143/20130417_SP.rar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Floyd-Warshall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Sample Code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k=0;k&lt;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n;k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=0;i&lt;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    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j=0;j&lt;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n;j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        if ( d[i][k] + d[k][j] &lt; d[i][j] 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			d[i][j] = d[i][k] + d[k][j]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48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ea typeface="新細明體" charset="-120"/>
              </a:rPr>
              <a:t>Anti-Floyd</a:t>
            </a:r>
          </a:p>
          <a:p>
            <a:pPr lvl="1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Minimized graph by reducing duplicate path</a:t>
            </a:r>
          </a:p>
          <a:p>
            <a:pPr algn="just"/>
            <a:r>
              <a:rPr lang="en-US" altLang="zh-TW" dirty="0" smtClean="0"/>
              <a:t>UVA-10987</a:t>
            </a:r>
          </a:p>
          <a:p>
            <a:pPr lvl="1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 algn="just"/>
            <a:endParaRPr lang="en-US" altLang="zh-TW" dirty="0">
              <a:solidFill>
                <a:schemeClr val="accent5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2910" y="3152847"/>
            <a:ext cx="35718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Input:</a:t>
            </a:r>
          </a:p>
          <a:p>
            <a:endParaRPr lang="en-US" altLang="zh-TW" b="1" dirty="0" smtClean="0"/>
          </a:p>
          <a:p>
            <a:r>
              <a:rPr lang="en-US" altLang="zh-TW" dirty="0" smtClean="0"/>
              <a:t>2 </a:t>
            </a:r>
          </a:p>
          <a:p>
            <a:r>
              <a:rPr lang="en-US" altLang="zh-TW" dirty="0" smtClean="0"/>
              <a:t>3 </a:t>
            </a:r>
          </a:p>
          <a:p>
            <a:r>
              <a:rPr lang="en-US" altLang="zh-TW" dirty="0" smtClean="0"/>
              <a:t>100 </a:t>
            </a:r>
          </a:p>
          <a:p>
            <a:r>
              <a:rPr lang="en-US" altLang="zh-TW" dirty="0" smtClean="0"/>
              <a:t>200 100 </a:t>
            </a:r>
          </a:p>
          <a:p>
            <a:r>
              <a:rPr lang="en-US" altLang="zh-TW" dirty="0" smtClean="0"/>
              <a:t>3 </a:t>
            </a:r>
          </a:p>
          <a:p>
            <a:r>
              <a:rPr lang="en-US" altLang="zh-TW" dirty="0" smtClean="0"/>
              <a:t>100 </a:t>
            </a:r>
          </a:p>
          <a:p>
            <a:r>
              <a:rPr lang="en-US" altLang="zh-TW" dirty="0" smtClean="0"/>
              <a:t>300 100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1528" y="3201131"/>
            <a:ext cx="4643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Output:</a:t>
            </a:r>
          </a:p>
          <a:p>
            <a:endParaRPr lang="en-US" altLang="zh-TW" b="1" dirty="0" smtClean="0"/>
          </a:p>
          <a:p>
            <a:r>
              <a:rPr lang="en-US" altLang="zh-TW" dirty="0" smtClean="0"/>
              <a:t>Case #1: </a:t>
            </a:r>
          </a:p>
          <a:p>
            <a:r>
              <a:rPr lang="en-US" altLang="zh-TW" dirty="0" smtClean="0"/>
              <a:t>2 </a:t>
            </a:r>
          </a:p>
          <a:p>
            <a:r>
              <a:rPr lang="en-US" altLang="zh-TW" dirty="0" smtClean="0"/>
              <a:t>1 2 100 </a:t>
            </a:r>
          </a:p>
          <a:p>
            <a:r>
              <a:rPr lang="en-US" altLang="zh-TW" dirty="0" smtClean="0"/>
              <a:t>2 3 100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Case #2:  </a:t>
            </a:r>
          </a:p>
          <a:p>
            <a:r>
              <a:rPr lang="en-US" altLang="zh-TW" dirty="0" smtClean="0"/>
              <a:t>Need better measurements.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5400000" flipV="1">
            <a:off x="4492886" y="402364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 flipV="1">
            <a:off x="4482000" y="4959160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5400000" flipV="1">
            <a:off x="4482000" y="229486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3728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Algorithm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08" y="410211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Fast Algorithm (SPFA)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Bellman Ford 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728" y="501317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Dijkstra Algorithm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Transitive Closure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BellmanFord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   for each v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 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d[v] = ;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d[s]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for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=1 to |V|-1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for each edge 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  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   Relax(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, w(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Relax(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u,v,w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): if (d[v] &gt; d[u]+w) then d[v]=d[u]+w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57818" y="1495436"/>
            <a:ext cx="3324225" cy="1371600"/>
            <a:chOff x="3456" y="1008"/>
            <a:chExt cx="2094" cy="864"/>
          </a:xfrm>
        </p:grpSpPr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Initialize d[], which</a:t>
              </a:r>
            </a:p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will converge to </a:t>
              </a:r>
              <a:br>
                <a:rPr lang="en-US" altLang="zh-TW" sz="1800" b="1">
                  <a:latin typeface="Courier New" pitchFamily="49" charset="0"/>
                  <a:ea typeface="新細明體" charset="-120"/>
                </a:rPr>
              </a:br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shortest-path value </a:t>
              </a:r>
              <a:r>
                <a:rPr lang="en-US" altLang="zh-TW" sz="1800" b="1">
                  <a:latin typeface="Courier New" pitchFamily="49" charset="0"/>
                  <a:ea typeface="新細明體" charset="-120"/>
                  <a:sym typeface="Symbol" pitchFamily="18" charset="2"/>
                </a:rPr>
                <a:t></a:t>
              </a:r>
              <a:endParaRPr lang="en-US" altLang="zh-TW" sz="1800" b="1">
                <a:latin typeface="Courier New" pitchFamily="49" charset="0"/>
                <a:ea typeface="新細明體" charset="-12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357818" y="2867036"/>
            <a:ext cx="3051175" cy="1066800"/>
            <a:chOff x="3456" y="1872"/>
            <a:chExt cx="1922" cy="672"/>
          </a:xfrm>
        </p:grpSpPr>
        <p:sp>
          <p:nvSpPr>
            <p:cNvPr id="10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Relaxation: </a:t>
              </a:r>
              <a:br>
                <a:rPr lang="en-US" altLang="zh-TW" sz="1800" b="1">
                  <a:latin typeface="Courier New" pitchFamily="49" charset="0"/>
                  <a:ea typeface="新細明體" charset="-120"/>
                </a:rPr>
              </a:br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Make |V|-1 passes, </a:t>
              </a:r>
            </a:p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relaxing each edge</a:t>
              </a:r>
            </a:p>
          </p:txBody>
        </p:sp>
      </p:grp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Running time: O(VE)</a:t>
            </a:r>
          </a:p>
          <a:p>
            <a:pPr lvl="1">
              <a:tabLst>
                <a:tab pos="2281238" algn="l"/>
              </a:tabLst>
            </a:pPr>
            <a:r>
              <a:rPr lang="en-US" altLang="zh-TW" sz="2400" dirty="0" smtClean="0">
                <a:ea typeface="新細明體" charset="-120"/>
              </a:rPr>
              <a:t>Not so good for large dense graphs</a:t>
            </a:r>
          </a:p>
          <a:p>
            <a:pPr lvl="1">
              <a:tabLst>
                <a:tab pos="2281238" algn="l"/>
              </a:tabLst>
            </a:pPr>
            <a:r>
              <a:rPr lang="en-US" altLang="zh-TW" sz="2400" dirty="0" smtClean="0">
                <a:ea typeface="新細明體" charset="-120"/>
              </a:rPr>
              <a:t>But a very practical algorithm in many ways</a:t>
            </a: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19050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114800" y="36020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63246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63246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19050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2590800" y="2230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2590800" y="24590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>
            <a:off x="2590800" y="5278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21336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7818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2438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4724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H="1">
            <a:off x="2438400" y="40592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4724400" y="41354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 flipV="1">
            <a:off x="2514600" y="42116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4327525" y="18859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4327525" y="24193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1736725" y="36385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6765925" y="3486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55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5622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29559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59" name="Text Box 36"/>
          <p:cNvSpPr txBox="1">
            <a:spLocks noChangeArrowheads="1"/>
          </p:cNvSpPr>
          <p:nvPr/>
        </p:nvSpPr>
        <p:spPr bwMode="auto">
          <a:xfrm>
            <a:off x="53943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3413125" y="4629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4175125" y="5238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08125" y="1428736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6858000" y="15446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4038600" y="29162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25146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68580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19050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4114800" y="36020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63246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63246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19050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2590800" y="2230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2590800" y="2459023"/>
            <a:ext cx="3733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 flipH="1">
            <a:off x="2590800" y="5278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2133600" y="2687623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>
            <a:off x="67818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2438400" y="2611423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H="1">
            <a:off x="4724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2438400" y="40592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4724400" y="41354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V="1">
            <a:off x="2514600" y="42116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4327525" y="18859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4327525" y="24193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1736725" y="36385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6765925" y="3486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2955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84" name="Text Box 22"/>
          <p:cNvSpPr txBox="1">
            <a:spLocks noChangeArrowheads="1"/>
          </p:cNvSpPr>
          <p:nvPr/>
        </p:nvSpPr>
        <p:spPr bwMode="auto">
          <a:xfrm>
            <a:off x="5622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85" name="Text Box 23"/>
          <p:cNvSpPr txBox="1">
            <a:spLocks noChangeArrowheads="1"/>
          </p:cNvSpPr>
          <p:nvPr/>
        </p:nvSpPr>
        <p:spPr bwMode="auto">
          <a:xfrm>
            <a:off x="29559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53943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3413125" y="4629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4175125" y="5238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508125" y="1428736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6858000" y="1544623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</a:t>
            </a:r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4038600" y="2916223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</a:t>
            </a: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2514600" y="550702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68580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 flipH="1">
            <a:off x="2895600" y="5888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5" name="Line 35"/>
          <p:cNvSpPr>
            <a:spLocks noChangeShapeType="1"/>
          </p:cNvSpPr>
          <p:nvPr/>
        </p:nvSpPr>
        <p:spPr bwMode="auto">
          <a:xfrm flipH="1">
            <a:off x="4495800" y="3068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 flipH="1">
            <a:off x="4419600" y="3297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 flipH="1">
            <a:off x="7315200" y="1697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8" name="Line 38"/>
          <p:cNvSpPr>
            <a:spLocks noChangeShapeType="1"/>
          </p:cNvSpPr>
          <p:nvPr/>
        </p:nvSpPr>
        <p:spPr bwMode="auto">
          <a:xfrm flipH="1">
            <a:off x="7239000" y="1925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 flipH="1">
            <a:off x="2971800" y="5583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19050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4114800" y="36020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63246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3246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19050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2590800" y="2230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H="1">
            <a:off x="2590800" y="2459023"/>
            <a:ext cx="3733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2590800" y="5278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133600" y="2687623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67818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2438400" y="2611423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>
            <a:off x="4724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H="1">
            <a:off x="2438400" y="40592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4724400" y="4135423"/>
            <a:ext cx="1676400" cy="990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2514600" y="42116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27525" y="18859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4327525" y="24193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736725" y="36385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765925" y="3486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2955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5622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29559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53943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3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3413125" y="4629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4175125" y="5238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508125" y="1428736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858000" y="1544623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4038600" y="2916223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2514600" y="550702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6858000" y="5507023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C</a:t>
            </a:r>
          </a:p>
          <a:p>
            <a:r>
              <a:rPr lang="en-US" altLang="zh-TW" dirty="0">
                <a:ea typeface="新細明體" charset="-120"/>
                <a:cs typeface="Arial" charset="0"/>
              </a:rPr>
              <a:t>d: ∞ </a:t>
            </a:r>
            <a:r>
              <a:rPr lang="en-US" altLang="zh-TW" dirty="0" smtClean="0">
                <a:ea typeface="新細明體" charset="-120"/>
                <a:cs typeface="Arial" charset="0"/>
              </a:rPr>
              <a:t>5</a:t>
            </a:r>
            <a:endParaRPr lang="en-US" altLang="zh-TW" dirty="0">
              <a:ea typeface="新細明體" charset="-120"/>
              <a:cs typeface="Arial" charset="0"/>
            </a:endParaRPr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 flipH="1">
            <a:off x="2895600" y="5888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" name="Line 33"/>
          <p:cNvSpPr>
            <a:spLocks noChangeShapeType="1"/>
          </p:cNvSpPr>
          <p:nvPr/>
        </p:nvSpPr>
        <p:spPr bwMode="auto">
          <a:xfrm flipH="1">
            <a:off x="4495800" y="3068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34"/>
          <p:cNvSpPr>
            <a:spLocks noChangeShapeType="1"/>
          </p:cNvSpPr>
          <p:nvPr/>
        </p:nvSpPr>
        <p:spPr bwMode="auto">
          <a:xfrm flipH="1">
            <a:off x="4419600" y="3297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35"/>
          <p:cNvSpPr>
            <a:spLocks noChangeShapeType="1"/>
          </p:cNvSpPr>
          <p:nvPr/>
        </p:nvSpPr>
        <p:spPr bwMode="auto">
          <a:xfrm flipH="1">
            <a:off x="7315200" y="1697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H="1">
            <a:off x="7239000" y="1925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37"/>
          <p:cNvSpPr>
            <a:spLocks noChangeShapeType="1"/>
          </p:cNvSpPr>
          <p:nvPr/>
        </p:nvSpPr>
        <p:spPr bwMode="auto">
          <a:xfrm flipH="1">
            <a:off x="2971800" y="5583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Line 39"/>
          <p:cNvSpPr>
            <a:spLocks noChangeShapeType="1"/>
          </p:cNvSpPr>
          <p:nvPr/>
        </p:nvSpPr>
        <p:spPr bwMode="auto">
          <a:xfrm flipH="1">
            <a:off x="7315200" y="56594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0" name="Line 40"/>
          <p:cNvSpPr>
            <a:spLocks noChangeShapeType="1"/>
          </p:cNvSpPr>
          <p:nvPr/>
        </p:nvSpPr>
        <p:spPr bwMode="auto">
          <a:xfrm flipH="1">
            <a:off x="7239000" y="5888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So…</a:t>
            </a:r>
            <a:r>
              <a:rPr lang="en-US" altLang="zh-TW" sz="2000" dirty="0" smtClean="0">
                <a:ea typeface="新細明體" charset="-120"/>
              </a:rPr>
              <a:t>consider the negative cycle…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9050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114800" y="36020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3246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3246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9050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590800" y="2230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24590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590800" y="5278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336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7818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438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724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438400" y="40592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724400" y="41354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514600" y="42116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27525" y="18859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27525" y="24193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36725" y="36385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765925" y="3486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955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622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9559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3943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413125" y="4629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175125" y="5238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508125" y="1428736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858000" y="15446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038600" y="29162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5146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8580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5400000" flipV="1">
            <a:off x="4492886" y="402364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 flipV="1">
            <a:off x="4482000" y="4959160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5400000" flipV="1">
            <a:off x="4482000" y="229486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3728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Algorithm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08" y="410211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Fast Algorithm (SPFA)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Bellman Ford 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728" y="501317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Dijkstra Algorithm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Transitive Closure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19050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4114800" y="36020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324600" y="2001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3246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1905000" y="5049823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590800" y="2230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2590800" y="2459023"/>
            <a:ext cx="3733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>
            <a:off x="2590800" y="527842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2133600" y="2687623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781800" y="268762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2438400" y="2611423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724400" y="2611423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2438400" y="40592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724400" y="41354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V="1">
            <a:off x="2514600" y="4211623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327525" y="18859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4327525" y="24193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1736725" y="36385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765925" y="3486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2955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22925" y="3105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9559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5394325" y="42481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413125" y="4629136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4175125" y="5238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1508125" y="1428736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6858000" y="1544623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4038600" y="2916223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514600" y="550702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858000" y="5507023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∞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2895600" y="5888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 flipH="1">
            <a:off x="4430484" y="3068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4354284" y="3297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 flipH="1">
            <a:off x="7315200" y="16970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 flipH="1">
            <a:off x="7239000" y="19256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H="1">
            <a:off x="2971800" y="558322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19050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4103914" y="357552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63246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63246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19050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2590800" y="2225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590800" y="2454294"/>
            <a:ext cx="3733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2590800" y="5273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2133600" y="2682894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>
            <a:off x="6781800" y="2682894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>
            <a:off x="2438400" y="2606694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H="1">
            <a:off x="4724400" y="2606694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 flipH="1">
            <a:off x="2438400" y="40544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6"/>
          <p:cNvSpPr>
            <a:spLocks noChangeShapeType="1"/>
          </p:cNvSpPr>
          <p:nvPr/>
        </p:nvSpPr>
        <p:spPr bwMode="auto">
          <a:xfrm flipV="1">
            <a:off x="2514600" y="42068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4327525" y="18812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88" name="Text Box 18"/>
          <p:cNvSpPr txBox="1">
            <a:spLocks noChangeArrowheads="1"/>
          </p:cNvSpPr>
          <p:nvPr/>
        </p:nvSpPr>
        <p:spPr bwMode="auto">
          <a:xfrm>
            <a:off x="4327525" y="24146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1736725" y="36338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6765925" y="3481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2955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5622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29559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43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1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3413125" y="4624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175125" y="52340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1508125" y="1424007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858000" y="1539894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4038600" y="2911494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 </a:t>
            </a:r>
            <a:r>
              <a:rPr lang="en-US" altLang="zh-TW" dirty="0">
                <a:ea typeface="新細明體" charset="-120"/>
                <a:cs typeface="Arial" charset="0"/>
              </a:rPr>
              <a:t>B</a:t>
            </a: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2 0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514600" y="550229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6858000" y="5502294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</a:t>
            </a:r>
            <a:r>
              <a:rPr lang="en-US" altLang="zh-TW" dirty="0" smtClean="0">
                <a:ea typeface="新細明體" charset="-120"/>
                <a:cs typeface="Arial" charset="0"/>
              </a:rPr>
              <a:t>nil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 smtClean="0">
                <a:ea typeface="新細明體" charset="-120"/>
                <a:cs typeface="Arial" charset="0"/>
              </a:rPr>
              <a:t>∞</a:t>
            </a:r>
            <a:endParaRPr lang="en-US" altLang="zh-TW" dirty="0">
              <a:ea typeface="新細明體" charset="-120"/>
              <a:cs typeface="Arial" charset="0"/>
            </a:endParaRPr>
          </a:p>
        </p:txBody>
      </p:sp>
      <p:sp>
        <p:nvSpPr>
          <p:cNvPr id="102" name="Line 32"/>
          <p:cNvSpPr>
            <a:spLocks noChangeShapeType="1"/>
          </p:cNvSpPr>
          <p:nvPr/>
        </p:nvSpPr>
        <p:spPr bwMode="auto">
          <a:xfrm flipH="1">
            <a:off x="2895600" y="5883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3" name="Line 33"/>
          <p:cNvSpPr>
            <a:spLocks noChangeShapeType="1"/>
          </p:cNvSpPr>
          <p:nvPr/>
        </p:nvSpPr>
        <p:spPr bwMode="auto">
          <a:xfrm flipH="1">
            <a:off x="4495800" y="3063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" name="Line 34"/>
          <p:cNvSpPr>
            <a:spLocks noChangeShapeType="1"/>
          </p:cNvSpPr>
          <p:nvPr/>
        </p:nvSpPr>
        <p:spPr bwMode="auto">
          <a:xfrm flipH="1">
            <a:off x="4419600" y="3292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35"/>
          <p:cNvSpPr>
            <a:spLocks noChangeShapeType="1"/>
          </p:cNvSpPr>
          <p:nvPr/>
        </p:nvSpPr>
        <p:spPr bwMode="auto">
          <a:xfrm flipH="1">
            <a:off x="7315200" y="1692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36"/>
          <p:cNvSpPr>
            <a:spLocks noChangeShapeType="1"/>
          </p:cNvSpPr>
          <p:nvPr/>
        </p:nvSpPr>
        <p:spPr bwMode="auto">
          <a:xfrm flipH="1">
            <a:off x="7239000" y="1920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37"/>
          <p:cNvSpPr>
            <a:spLocks noChangeShapeType="1"/>
          </p:cNvSpPr>
          <p:nvPr/>
        </p:nvSpPr>
        <p:spPr bwMode="auto">
          <a:xfrm flipH="1">
            <a:off x="2971800" y="5578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0" name="Line 40"/>
          <p:cNvSpPr>
            <a:spLocks noChangeShapeType="1"/>
          </p:cNvSpPr>
          <p:nvPr/>
        </p:nvSpPr>
        <p:spPr bwMode="auto">
          <a:xfrm flipH="1">
            <a:off x="4565878" y="3292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 flipH="1">
            <a:off x="4642078" y="3063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4736648" y="4099836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19050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35972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63246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63246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19050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2590800" y="2225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2590800" y="2454294"/>
            <a:ext cx="3733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2590800" y="5273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2133600" y="2682894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781800" y="2682894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2438400" y="2606694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H="1">
            <a:off x="4724400" y="2606694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 flipH="1">
            <a:off x="2438400" y="40544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35286" y="4130694"/>
            <a:ext cx="1676400" cy="990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 flipV="1">
            <a:off x="2514600" y="42068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4327525" y="18812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327525" y="24146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1736725" y="36338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6765925" y="3481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2955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5622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29559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53943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413125" y="4624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4175125" y="52340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1508125" y="1424007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858000" y="1539894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</a:t>
            </a: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4038600" y="2911494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 </a:t>
            </a:r>
            <a:r>
              <a:rPr lang="en-US" altLang="zh-TW" dirty="0">
                <a:ea typeface="新細明體" charset="-120"/>
                <a:cs typeface="Arial" charset="0"/>
              </a:rPr>
              <a:t>B</a:t>
            </a: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2 0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514600" y="550229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6858000" y="550229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C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∞ </a:t>
            </a:r>
            <a:r>
              <a:rPr lang="en-US" altLang="zh-TW" dirty="0" smtClean="0">
                <a:ea typeface="新細明體" charset="-120"/>
                <a:cs typeface="Arial" charset="0"/>
              </a:rPr>
              <a:t>1</a:t>
            </a:r>
            <a:endParaRPr lang="en-US" altLang="zh-TW" dirty="0">
              <a:ea typeface="新細明體" charset="-120"/>
              <a:cs typeface="Arial" charset="0"/>
            </a:endParaRPr>
          </a:p>
        </p:txBody>
      </p:sp>
      <p:sp>
        <p:nvSpPr>
          <p:cNvPr id="114" name="Line 32"/>
          <p:cNvSpPr>
            <a:spLocks noChangeShapeType="1"/>
          </p:cNvSpPr>
          <p:nvPr/>
        </p:nvSpPr>
        <p:spPr bwMode="auto">
          <a:xfrm flipH="1">
            <a:off x="2895600" y="5883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5" name="Line 33"/>
          <p:cNvSpPr>
            <a:spLocks noChangeShapeType="1"/>
          </p:cNvSpPr>
          <p:nvPr/>
        </p:nvSpPr>
        <p:spPr bwMode="auto">
          <a:xfrm flipH="1">
            <a:off x="4495800" y="3063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6" name="Line 34"/>
          <p:cNvSpPr>
            <a:spLocks noChangeShapeType="1"/>
          </p:cNvSpPr>
          <p:nvPr/>
        </p:nvSpPr>
        <p:spPr bwMode="auto">
          <a:xfrm flipH="1">
            <a:off x="4419600" y="3292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7" name="Line 35"/>
          <p:cNvSpPr>
            <a:spLocks noChangeShapeType="1"/>
          </p:cNvSpPr>
          <p:nvPr/>
        </p:nvSpPr>
        <p:spPr bwMode="auto">
          <a:xfrm flipH="1">
            <a:off x="7315200" y="1692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 flipH="1">
            <a:off x="7239000" y="1920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9" name="Line 37"/>
          <p:cNvSpPr>
            <a:spLocks noChangeShapeType="1"/>
          </p:cNvSpPr>
          <p:nvPr/>
        </p:nvSpPr>
        <p:spPr bwMode="auto">
          <a:xfrm flipH="1">
            <a:off x="2971800" y="5578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0" name="Line 38"/>
          <p:cNvSpPr>
            <a:spLocks noChangeShapeType="1"/>
          </p:cNvSpPr>
          <p:nvPr/>
        </p:nvSpPr>
        <p:spPr bwMode="auto">
          <a:xfrm flipH="1">
            <a:off x="7239000" y="5883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 flipH="1">
            <a:off x="7315200" y="56546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4582884" y="3292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3" name="Line 41"/>
          <p:cNvSpPr>
            <a:spLocks noChangeShapeType="1"/>
          </p:cNvSpPr>
          <p:nvPr/>
        </p:nvSpPr>
        <p:spPr bwMode="auto">
          <a:xfrm flipH="1">
            <a:off x="4659084" y="3063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19050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73" name="Oval 3"/>
          <p:cNvSpPr>
            <a:spLocks noChangeArrowheads="1"/>
          </p:cNvSpPr>
          <p:nvPr/>
        </p:nvSpPr>
        <p:spPr bwMode="auto">
          <a:xfrm>
            <a:off x="4114800" y="35972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6324600" y="1997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63246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1905000" y="5045094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2590800" y="2225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2590800" y="24542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2590800" y="5273694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2133600" y="2682894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>
            <a:off x="6781800" y="2682894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>
            <a:off x="2438400" y="2606694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H="1">
            <a:off x="4724400" y="2606694"/>
            <a:ext cx="16764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 flipH="1">
            <a:off x="2438400" y="40544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>
            <a:off x="4724400" y="4130694"/>
            <a:ext cx="1676400" cy="990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Line 16"/>
          <p:cNvSpPr>
            <a:spLocks noChangeShapeType="1"/>
          </p:cNvSpPr>
          <p:nvPr/>
        </p:nvSpPr>
        <p:spPr bwMode="auto">
          <a:xfrm flipV="1">
            <a:off x="2514600" y="4206894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8" name="Text Box 17"/>
          <p:cNvSpPr txBox="1">
            <a:spLocks noChangeArrowheads="1"/>
          </p:cNvSpPr>
          <p:nvPr/>
        </p:nvSpPr>
        <p:spPr bwMode="auto">
          <a:xfrm>
            <a:off x="4327525" y="18812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4327525" y="24146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1736725" y="36338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6765925" y="3481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-3</a:t>
            </a: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2955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5622925" y="3100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94" name="Text Box 23"/>
          <p:cNvSpPr txBox="1">
            <a:spLocks noChangeArrowheads="1"/>
          </p:cNvSpPr>
          <p:nvPr/>
        </p:nvSpPr>
        <p:spPr bwMode="auto">
          <a:xfrm>
            <a:off x="29559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5394325" y="42434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ea typeface="新細明體" charset="-120"/>
              </a:rPr>
              <a:t>1</a:t>
            </a:r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3413125" y="4624407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-1</a:t>
            </a:r>
          </a:p>
        </p:txBody>
      </p:sp>
      <p:sp>
        <p:nvSpPr>
          <p:cNvPr id="97" name="Text Box 26"/>
          <p:cNvSpPr txBox="1">
            <a:spLocks noChangeArrowheads="1"/>
          </p:cNvSpPr>
          <p:nvPr/>
        </p:nvSpPr>
        <p:spPr bwMode="auto">
          <a:xfrm>
            <a:off x="4175125" y="523400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4</a:t>
            </a: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1508125" y="1424007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0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6858000" y="1539894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 E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-1 -2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3810000" y="291149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A </a:t>
            </a:r>
            <a:r>
              <a:rPr lang="en-US" altLang="zh-TW" dirty="0">
                <a:ea typeface="新細明體" charset="-120"/>
                <a:cs typeface="Arial" charset="0"/>
              </a:rPr>
              <a:t>B B</a:t>
            </a:r>
          </a:p>
          <a:p>
            <a:r>
              <a:rPr lang="en-US" altLang="zh-TW" dirty="0">
                <a:ea typeface="新細明體" charset="-120"/>
                <a:cs typeface="Arial" charset="0"/>
              </a:rPr>
              <a:t>d: </a:t>
            </a:r>
            <a:r>
              <a:rPr lang="en-US" altLang="zh-TW" dirty="0">
                <a:ea typeface="新細明體" charset="-120"/>
              </a:rPr>
              <a:t>∞ </a:t>
            </a:r>
            <a:r>
              <a:rPr lang="en-US" altLang="zh-TW" dirty="0">
                <a:ea typeface="新細明體" charset="-120"/>
                <a:cs typeface="Arial" charset="0"/>
              </a:rPr>
              <a:t>2 0 -1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2514600" y="550229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cs typeface="Arial" charset="0"/>
              </a:rPr>
              <a:t>π</a:t>
            </a:r>
            <a:r>
              <a:rPr lang="en-US" altLang="zh-TW">
                <a:ea typeface="新細明體" charset="-120"/>
                <a:cs typeface="Arial" charset="0"/>
              </a:rPr>
              <a:t>: nil A</a:t>
            </a:r>
          </a:p>
          <a:p>
            <a:r>
              <a:rPr lang="en-US" altLang="zh-TW">
                <a:ea typeface="新細明體" charset="-120"/>
                <a:cs typeface="Arial" charset="0"/>
              </a:rPr>
              <a:t>d: </a:t>
            </a:r>
            <a:r>
              <a:rPr lang="en-US" altLang="zh-TW">
                <a:ea typeface="新細明體" charset="-120"/>
              </a:rPr>
              <a:t>∞ </a:t>
            </a:r>
            <a:r>
              <a:rPr lang="en-US" altLang="zh-TW">
                <a:ea typeface="新細明體" charset="-120"/>
                <a:cs typeface="Arial" charset="0"/>
              </a:rPr>
              <a:t>4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6858000" y="550229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cs typeface="Arial" charset="0"/>
              </a:rPr>
              <a:t>π</a:t>
            </a:r>
            <a:r>
              <a:rPr lang="en-US" altLang="zh-TW" dirty="0">
                <a:ea typeface="新細明體" charset="-120"/>
                <a:cs typeface="Arial" charset="0"/>
              </a:rPr>
              <a:t>: nil </a:t>
            </a:r>
            <a:r>
              <a:rPr lang="en-US" altLang="zh-TW" dirty="0" smtClean="0">
                <a:ea typeface="新細明體" charset="-120"/>
                <a:cs typeface="Arial" charset="0"/>
              </a:rPr>
              <a:t>C</a:t>
            </a:r>
            <a:endParaRPr lang="en-US" altLang="zh-TW" dirty="0">
              <a:ea typeface="新細明體" charset="-120"/>
              <a:cs typeface="Arial" charset="0"/>
            </a:endParaRPr>
          </a:p>
          <a:p>
            <a:r>
              <a:rPr lang="en-US" altLang="zh-TW" dirty="0">
                <a:ea typeface="新細明體" charset="-120"/>
                <a:cs typeface="Arial" charset="0"/>
              </a:rPr>
              <a:t>d: ∞ </a:t>
            </a:r>
            <a:r>
              <a:rPr lang="en-US" altLang="zh-TW" dirty="0" smtClean="0">
                <a:ea typeface="新細明體" charset="-120"/>
                <a:cs typeface="Arial" charset="0"/>
              </a:rPr>
              <a:t>1</a:t>
            </a:r>
            <a:endParaRPr lang="en-US" altLang="zh-TW" dirty="0">
              <a:ea typeface="新細明體" charset="-120"/>
              <a:cs typeface="Arial" charset="0"/>
            </a:endParaRPr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 flipH="1">
            <a:off x="2895600" y="5883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" name="Line 33"/>
          <p:cNvSpPr>
            <a:spLocks noChangeShapeType="1"/>
          </p:cNvSpPr>
          <p:nvPr/>
        </p:nvSpPr>
        <p:spPr bwMode="auto">
          <a:xfrm flipH="1">
            <a:off x="4430484" y="3063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34"/>
          <p:cNvSpPr>
            <a:spLocks noChangeShapeType="1"/>
          </p:cNvSpPr>
          <p:nvPr/>
        </p:nvSpPr>
        <p:spPr bwMode="auto">
          <a:xfrm flipH="1">
            <a:off x="4354284" y="3292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35"/>
          <p:cNvSpPr>
            <a:spLocks noChangeShapeType="1"/>
          </p:cNvSpPr>
          <p:nvPr/>
        </p:nvSpPr>
        <p:spPr bwMode="auto">
          <a:xfrm flipH="1">
            <a:off x="7315200" y="1692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H="1">
            <a:off x="7239000" y="1920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37"/>
          <p:cNvSpPr>
            <a:spLocks noChangeShapeType="1"/>
          </p:cNvSpPr>
          <p:nvPr/>
        </p:nvSpPr>
        <p:spPr bwMode="auto">
          <a:xfrm flipH="1">
            <a:off x="2971800" y="55784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Line 38"/>
          <p:cNvSpPr>
            <a:spLocks noChangeShapeType="1"/>
          </p:cNvSpPr>
          <p:nvPr/>
        </p:nvSpPr>
        <p:spPr bwMode="auto">
          <a:xfrm flipH="1">
            <a:off x="7173684" y="5883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0" name="Line 39"/>
          <p:cNvSpPr>
            <a:spLocks noChangeShapeType="1"/>
          </p:cNvSpPr>
          <p:nvPr/>
        </p:nvSpPr>
        <p:spPr bwMode="auto">
          <a:xfrm flipH="1">
            <a:off x="7249884" y="56546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1" name="Line 40"/>
          <p:cNvSpPr>
            <a:spLocks noChangeShapeType="1"/>
          </p:cNvSpPr>
          <p:nvPr/>
        </p:nvSpPr>
        <p:spPr bwMode="auto">
          <a:xfrm flipH="1">
            <a:off x="4484912" y="335780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2" name="Line 41"/>
          <p:cNvSpPr>
            <a:spLocks noChangeShapeType="1"/>
          </p:cNvSpPr>
          <p:nvPr/>
        </p:nvSpPr>
        <p:spPr bwMode="auto">
          <a:xfrm flipH="1">
            <a:off x="4637312" y="305300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6" name="Line 44"/>
          <p:cNvSpPr>
            <a:spLocks noChangeShapeType="1"/>
          </p:cNvSpPr>
          <p:nvPr/>
        </p:nvSpPr>
        <p:spPr bwMode="auto">
          <a:xfrm flipH="1">
            <a:off x="7467598" y="16922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7" name="Line 45"/>
          <p:cNvSpPr>
            <a:spLocks noChangeShapeType="1"/>
          </p:cNvSpPr>
          <p:nvPr/>
        </p:nvSpPr>
        <p:spPr bwMode="auto">
          <a:xfrm flipH="1">
            <a:off x="7467598" y="19208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8" name="Line 46"/>
          <p:cNvSpPr>
            <a:spLocks noChangeShapeType="1"/>
          </p:cNvSpPr>
          <p:nvPr/>
        </p:nvSpPr>
        <p:spPr bwMode="auto">
          <a:xfrm flipH="1">
            <a:off x="4267200" y="298769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9" name="Line 47"/>
          <p:cNvSpPr>
            <a:spLocks noChangeShapeType="1"/>
          </p:cNvSpPr>
          <p:nvPr/>
        </p:nvSpPr>
        <p:spPr bwMode="auto">
          <a:xfrm flipH="1">
            <a:off x="4147456" y="33251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Bellman Ford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91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BellmanFord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</a:rPr>
              <a:t>   for each v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 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d[v] = ;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d[s]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for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=1 to |V|-1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for each edge 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  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   Relax(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, w(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for each edge 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  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if (d[v] &gt; d[u] + w(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           return “no solution”;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Relax(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u,v,w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charset="-120"/>
                <a:cs typeface="Times New Roman" pitchFamily="18" charset="0"/>
                <a:sym typeface="Symbol" pitchFamily="18" charset="2"/>
              </a:rPr>
              <a:t>): if (d[v] &gt; d[u]+w) then d[v]=d[u]+w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357818" y="1495436"/>
            <a:ext cx="3324225" cy="1371600"/>
            <a:chOff x="3456" y="1008"/>
            <a:chExt cx="2094" cy="864"/>
          </a:xfrm>
        </p:grpSpPr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Initialize d[], which</a:t>
              </a:r>
            </a:p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will converge to </a:t>
              </a:r>
              <a:br>
                <a:rPr lang="en-US" altLang="zh-TW" sz="1800" b="1">
                  <a:latin typeface="Courier New" pitchFamily="49" charset="0"/>
                  <a:ea typeface="新細明體" charset="-120"/>
                </a:rPr>
              </a:br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shortest-path value </a:t>
              </a:r>
              <a:r>
                <a:rPr lang="en-US" altLang="zh-TW" sz="1800" b="1">
                  <a:latin typeface="Courier New" pitchFamily="49" charset="0"/>
                  <a:ea typeface="新細明體" charset="-120"/>
                  <a:sym typeface="Symbol" pitchFamily="18" charset="2"/>
                </a:rPr>
                <a:t></a:t>
              </a:r>
              <a:endParaRPr lang="en-US" altLang="zh-TW" sz="1800" b="1">
                <a:latin typeface="Courier New" pitchFamily="49" charset="0"/>
                <a:ea typeface="新細明體" charset="-12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57818" y="2867036"/>
            <a:ext cx="3051175" cy="1066800"/>
            <a:chOff x="3456" y="1872"/>
            <a:chExt cx="1922" cy="672"/>
          </a:xfrm>
        </p:grpSpPr>
        <p:sp>
          <p:nvSpPr>
            <p:cNvPr id="10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Relaxation: </a:t>
              </a:r>
              <a:br>
                <a:rPr lang="en-US" altLang="zh-TW" sz="1800" b="1">
                  <a:latin typeface="Courier New" pitchFamily="49" charset="0"/>
                  <a:ea typeface="新細明體" charset="-120"/>
                </a:rPr>
              </a:br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Make |V|-1 passes, </a:t>
              </a:r>
            </a:p>
            <a:p>
              <a:r>
                <a:rPr lang="en-US" altLang="zh-TW" sz="1800" b="1">
                  <a:latin typeface="Courier New" pitchFamily="49" charset="0"/>
                  <a:ea typeface="新細明體" charset="-120"/>
                </a:rPr>
                <a:t>relaxing each edge</a:t>
              </a:r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357818" y="3933836"/>
            <a:ext cx="3460750" cy="1066800"/>
            <a:chOff x="3456" y="2544"/>
            <a:chExt cx="2180" cy="672"/>
          </a:xfrm>
        </p:grpSpPr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3456" y="2544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628" y="2591"/>
              <a:ext cx="2008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rgbClr val="FF0000"/>
                  </a:solidFill>
                  <a:latin typeface="Courier New" pitchFamily="49" charset="0"/>
                  <a:ea typeface="新細明體" charset="-120"/>
                </a:rPr>
                <a:t>Test for solution:</a:t>
              </a:r>
            </a:p>
            <a:p>
              <a:r>
                <a:rPr lang="en-US" altLang="zh-TW" sz="1800" b="1" dirty="0">
                  <a:solidFill>
                    <a:srgbClr val="FF0000"/>
                  </a:solidFill>
                  <a:latin typeface="Courier New" pitchFamily="49" charset="0"/>
                  <a:ea typeface="新細明體" charset="-120"/>
                </a:rPr>
                <a:t>have we converged yet?</a:t>
              </a:r>
            </a:p>
            <a:p>
              <a:r>
                <a:rPr lang="en-US" altLang="zh-TW" sz="1800" b="1" dirty="0" err="1">
                  <a:solidFill>
                    <a:srgbClr val="FF0000"/>
                  </a:solidFill>
                  <a:latin typeface="Courier New" pitchFamily="49" charset="0"/>
                  <a:ea typeface="新細明體" charset="-120"/>
                </a:rPr>
                <a:t>Ie</a:t>
              </a:r>
              <a:r>
                <a:rPr lang="en-US" altLang="zh-TW" sz="1800" b="1" dirty="0">
                  <a:solidFill>
                    <a:srgbClr val="FF0000"/>
                  </a:solidFill>
                  <a:latin typeface="Courier New" pitchFamily="49" charset="0"/>
                  <a:ea typeface="新細明體" charset="-120"/>
                </a:rPr>
                <a:t>, </a:t>
              </a:r>
              <a:r>
                <a:rPr lang="en-US" altLang="zh-TW" sz="1800" b="1" dirty="0">
                  <a:solidFill>
                    <a:srgbClr val="FF0000"/>
                  </a:solidFill>
                  <a:latin typeface="Courier New" pitchFamily="49" charset="0"/>
                  <a:ea typeface="新細明體" charset="-120"/>
                  <a:sym typeface="Symbol" pitchFamily="18" charset="2"/>
                </a:rPr>
                <a:t> </a:t>
              </a:r>
              <a:r>
                <a:rPr lang="en-US" altLang="zh-TW" sz="1800" b="1" dirty="0">
                  <a:solidFill>
                    <a:srgbClr val="FF0000"/>
                  </a:solidFill>
                  <a:latin typeface="Courier New" pitchFamily="49" charset="0"/>
                  <a:ea typeface="新細明體" charset="-120"/>
                </a:rPr>
                <a:t>negative cycle?</a:t>
              </a:r>
            </a:p>
          </p:txBody>
        </p:sp>
      </p:grp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5400000" flipV="1">
            <a:off x="4492886" y="402364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 flipV="1">
            <a:off x="4482000" y="4959160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5400000" flipV="1">
            <a:off x="4482000" y="229486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3728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Algorithm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08" y="410211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Fast Algorithm (SPFA)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Bellman Ford 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728" y="501317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Dijkstra Algorithm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Transitive Closure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SPFA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Shortest path fast algorithm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ea typeface="新細明體" charset="-120"/>
              </a:rPr>
              <a:t>A modified bellman ford algorithm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ea typeface="新細明體" charset="-120"/>
              </a:rPr>
              <a:t>A modified bfs search algorithm</a:t>
            </a: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600066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588224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←判斷負環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88224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←是否在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裡面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88224" y="40770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←起點到各點的距離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844824"/>
            <a:ext cx="3168352" cy="117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SPFA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Shortest path fast algorithm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ea typeface="新細明體" charset="-120"/>
              </a:rPr>
              <a:t>A modified bellman ford algorithm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ea typeface="新細明體" charset="-120"/>
              </a:rPr>
              <a:t>A modified bfs search algorithm</a:t>
            </a: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5576" y="314096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令要 </a:t>
            </a:r>
            <a:r>
              <a:rPr lang="en-US" altLang="zh-TW" dirty="0" smtClean="0"/>
              <a:t>BFS </a:t>
            </a:r>
            <a:r>
              <a:rPr lang="zh-TW" altLang="en-US" dirty="0" smtClean="0"/>
              <a:t>的點為</a:t>
            </a:r>
            <a:r>
              <a:rPr lang="en-US" altLang="zh-TW" dirty="0" smtClean="0"/>
              <a:t>nowv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對 </a:t>
            </a:r>
            <a:r>
              <a:rPr lang="en-US" altLang="zh-TW" dirty="0" smtClean="0"/>
              <a:t>nowv </a:t>
            </a:r>
            <a:r>
              <a:rPr lang="zh-TW" altLang="en-US" dirty="0" smtClean="0"/>
              <a:t>相鄰的點做 </a:t>
            </a:r>
            <a:r>
              <a:rPr lang="en-US" altLang="zh-TW" dirty="0" smtClean="0"/>
              <a:t>relax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如果相鄰的點不在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 裡面，則丟進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count </a:t>
            </a:r>
            <a:r>
              <a:rPr lang="zh-TW" altLang="en-US" dirty="0" smtClean="0"/>
              <a:t>記得</a:t>
            </a:r>
            <a:r>
              <a:rPr lang="en-US" altLang="zh-TW" dirty="0" smtClean="0"/>
              <a:t>+1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Uva 10801</a:t>
            </a:r>
          </a:p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Uva 10841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5400000" flipV="1">
            <a:off x="4492886" y="402364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 flipV="1">
            <a:off x="4482000" y="4959160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5400000" flipV="1">
            <a:off x="4482000" y="229486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3728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Algorithm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08" y="410211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Fast Algorithm (SPFA)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Bellman Ford 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728" y="501317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Dijkstra Algorithm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Transitive Closure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Single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 source shortest path problem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Problem: given a weighted directed graph G, find the minimum-weight path from a given source vertex s to another vertex v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“Shortest-path” = minimum weight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Weight of path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is sum of edges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E.g., a road map: what is the shortest path from Chapel Hill to Charlottesville?</a:t>
            </a: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045FB785-8717-420B-802B-3388BA4E0601}" type="slidenum">
              <a:rPr lang="en-US" altLang="zh-TW"/>
              <a:pPr/>
              <a:t>30</a:t>
            </a:fld>
            <a:endParaRPr lang="en-US" altLang="zh-TW" sz="1400"/>
          </a:p>
        </p:txBody>
      </p:sp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Dijkstra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Find shortest path from s to t.</a:t>
            </a:r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082F00DE-4056-4C6B-9F41-631024126E22}" type="slidenum">
              <a:rPr lang="en-US" altLang="zh-TW"/>
              <a:pPr/>
              <a:t>31</a:t>
            </a:fld>
            <a:endParaRPr lang="en-US" altLang="zh-TW" sz="1400"/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distance label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s, 2, 3, 4, 5, 6, 7, t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88F8F45E-6BC5-4D9C-89F5-09CB0342F693}" type="slidenum">
              <a:rPr lang="en-US" altLang="zh-TW"/>
              <a:pPr/>
              <a:t>32</a:t>
            </a:fld>
            <a:endParaRPr lang="en-US" altLang="zh-TW" sz="1400"/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distance label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270DF290-FD7A-49EC-9C2C-6F4AD88B6DAF}" type="slidenum">
              <a:rPr lang="en-US" altLang="zh-TW"/>
              <a:pPr/>
              <a:t>33</a:t>
            </a:fld>
            <a:endParaRPr lang="en-US" altLang="zh-TW" sz="1400"/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distance label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decrease key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84DAF9FA-1570-4C6F-8137-240FE4CBFC5B}" type="slidenum">
              <a:rPr lang="en-US" altLang="zh-TW"/>
              <a:pPr/>
              <a:t>34</a:t>
            </a:fld>
            <a:endParaRPr lang="en-US" altLang="zh-TW" sz="1400"/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distance label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FED298BD-2498-4746-ABD7-15BA3A2666A4}" type="slidenum">
              <a:rPr lang="en-US" altLang="zh-TW"/>
              <a:pPr/>
              <a:t>35</a:t>
            </a:fld>
            <a:endParaRPr lang="en-US" altLang="zh-TW" sz="1400"/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227B6C98-80B1-4251-AECB-1865FD663CDD}" type="slidenum">
              <a:rPr lang="en-US" altLang="zh-TW"/>
              <a:pPr/>
              <a:t>36</a:t>
            </a:fld>
            <a:endParaRPr lang="en-US" altLang="zh-TW" sz="1400"/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decrease key</a:t>
            </a: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3D543430-69AF-488A-B9E1-A8E208FE8FF6}" type="slidenum">
              <a:rPr lang="en-US" altLang="zh-TW"/>
              <a:pPr/>
              <a:t>37</a:t>
            </a:fld>
            <a:endParaRPr lang="en-US" altLang="zh-TW" sz="1400"/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72C91F28-FD1E-460E-9E68-E7C2C45BC75D}" type="slidenum">
              <a:rPr lang="en-US" altLang="zh-TW"/>
              <a:pPr/>
              <a:t>38</a:t>
            </a:fld>
            <a:endParaRPr lang="en-US" altLang="zh-TW" sz="1400"/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9DE155A5-EDA1-4280-929A-7665659610CF}" type="slidenum">
              <a:rPr lang="en-US" altLang="zh-TW"/>
              <a:pPr/>
              <a:t>39</a:t>
            </a:fld>
            <a:endParaRPr lang="en-US" altLang="zh-TW" sz="1400"/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b="1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 b="1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66" name="標題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Single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Optimal substructure</a:t>
            </a:r>
            <a:r>
              <a:rPr lang="en-US" altLang="zh-TW" dirty="0" smtClean="0">
                <a:ea typeface="新細明體" charset="-120"/>
              </a:rPr>
              <a:t>: the shortest path consists of shortest </a:t>
            </a:r>
            <a:r>
              <a:rPr lang="en-US" altLang="zh-TW" dirty="0" err="1" smtClean="0">
                <a:ea typeface="新細明體" charset="-120"/>
              </a:rPr>
              <a:t>subpaths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Let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u,v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be the weight of the shortest path from u to v.  Shortest paths satisfy the </a:t>
            </a:r>
            <a:r>
              <a:rPr lang="en-US" altLang="zh-TW" i="1" dirty="0" smtClean="0">
                <a:solidFill>
                  <a:schemeClr val="tx2"/>
                </a:solidFill>
                <a:ea typeface="新細明體" charset="-120"/>
                <a:sym typeface="Symbol" pitchFamily="18" charset="2"/>
              </a:rPr>
              <a:t>triangle inequality</a:t>
            </a:r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pPr lvl="1"/>
            <a:r>
              <a:rPr lang="en-US" altLang="zh-TW" i="1" dirty="0" smtClean="0">
                <a:solidFill>
                  <a:schemeClr val="tx2"/>
                </a:solidFill>
                <a:ea typeface="新細明體" charset="-120"/>
                <a:sym typeface="Symbol" pitchFamily="18" charset="2"/>
              </a:rPr>
              <a:t>triangle inequality :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u,v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 (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u,x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+ (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x,v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</a:t>
            </a:r>
          </a:p>
          <a:p>
            <a:r>
              <a:rPr lang="en-US" altLang="zh-TW" dirty="0" smtClean="0">
                <a:ea typeface="新細明體" charset="-120"/>
              </a:rPr>
              <a:t>In graphs with negative weight cycles, some shortest paths will not exist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8F430922-0AF5-42DA-A445-9F4B4D0A402B}" type="slidenum">
              <a:rPr lang="en-US" altLang="zh-TW"/>
              <a:pPr/>
              <a:t>40</a:t>
            </a:fld>
            <a:endParaRPr lang="en-US" altLang="zh-TW" sz="1400"/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8388424" y="558924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68" name="標題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7285ADE3-4F5A-4036-B6BA-F33F16B14642}" type="slidenum">
              <a:rPr lang="en-US" altLang="zh-TW"/>
              <a:pPr/>
              <a:t>41</a:t>
            </a:fld>
            <a:endParaRPr lang="en-US" altLang="zh-TW" sz="140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8388424" y="558924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dirty="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 dirty="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 dirty="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70" name="標題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59819072-AB0D-4FA5-9CF4-D3041065C45D}" type="slidenum">
              <a:rPr lang="en-US" altLang="zh-TW"/>
              <a:pPr/>
              <a:t>42</a:t>
            </a:fld>
            <a:endParaRPr lang="en-US" altLang="zh-TW" sz="1400"/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72" name="標題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4665B04A-1DEF-4BDE-8A52-C6747D3B6852}" type="slidenum">
              <a:rPr lang="en-US" altLang="zh-TW"/>
              <a:pPr/>
              <a:t>43</a:t>
            </a:fld>
            <a:endParaRPr lang="en-US" altLang="zh-TW" sz="1400"/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74" name="標題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3DAA7503-62C3-4C2E-B03F-00821A8EFA17}" type="slidenum">
              <a:rPr lang="en-US" altLang="zh-TW"/>
              <a:pPr/>
              <a:t>44</a:t>
            </a:fld>
            <a:endParaRPr lang="en-US" altLang="zh-TW" sz="1400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76" name="標題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FCCA35CA-EA34-4952-B369-E05B7557CC5A}" type="slidenum">
              <a:rPr lang="en-US" altLang="zh-TW"/>
              <a:pPr/>
              <a:t>45</a:t>
            </a:fld>
            <a:endParaRPr lang="en-US" altLang="zh-TW" sz="1400"/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78" name="標題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2E7C178F-4A41-4AC5-B69C-BFFBD744312B}" type="slidenum">
              <a:rPr lang="en-US" altLang="zh-TW"/>
              <a:pPr/>
              <a:t>46</a:t>
            </a:fld>
            <a:endParaRPr lang="en-US" altLang="zh-TW" sz="1400"/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76" name="標題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8270BEB3-345C-4BD2-8BC4-020A69426804}" type="slidenum">
              <a:rPr lang="en-US" altLang="zh-TW"/>
              <a:pPr/>
              <a:t>47</a:t>
            </a:fld>
            <a:endParaRPr lang="en-US" altLang="zh-TW" sz="1400"/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charset="-120"/>
              </a:rPr>
              <a:t>delmin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78" name="標題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9F43A6AB-31BD-4D36-8B8E-82287A69C4E6}" type="slidenum">
              <a:rPr lang="en-US" altLang="zh-TW"/>
              <a:pPr/>
              <a:t>48</a:t>
            </a:fld>
            <a:endParaRPr lang="en-US" altLang="zh-TW" sz="1400"/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zh-TW" altLang="en-US"/>
          </a:p>
        </p:txBody>
      </p:sp>
      <p:sp>
        <p:nvSpPr>
          <p:cNvPr id="76" name="標題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fld id="{CD8DE0FE-C006-4A99-9AA5-F294E2ECB39C}" type="slidenum">
              <a:rPr lang="en-US" altLang="zh-TW"/>
              <a:pPr/>
              <a:t>49</a:t>
            </a:fld>
            <a:endParaRPr lang="en-US" altLang="zh-TW" sz="1400"/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TW" sz="1600">
                <a:ea typeface="新細明體" charset="-120"/>
              </a:rPr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14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zh-TW">
                <a:ea typeface="新細明體" charset="-120"/>
              </a:rPr>
              <a:t>PQ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59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51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34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50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45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rgbClr val="006600"/>
                </a:solidFill>
                <a:ea typeface="新細明體" charset="-120"/>
                <a:sym typeface="Symbol" charset="2"/>
              </a:rPr>
              <a:t></a:t>
            </a:r>
            <a:endParaRPr lang="en-US" altLang="zh-TW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33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ea typeface="新細明體" charset="-120"/>
              </a:rPr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>
                <a:solidFill>
                  <a:srgbClr val="006600"/>
                </a:solidFill>
                <a:ea typeface="新細明體" charset="-120"/>
              </a:rPr>
              <a:t> </a:t>
            </a:r>
            <a:r>
              <a:rPr lang="en-US" altLang="zh-TW" sz="1600">
                <a:solidFill>
                  <a:srgbClr val="006600"/>
                </a:solidFill>
                <a:ea typeface="新細明體" charset="-120"/>
                <a:sym typeface="Symbol" charset="2"/>
              </a:rPr>
              <a:t>32</a:t>
            </a:r>
            <a:endParaRPr lang="en-US" altLang="zh-TW" sz="1600">
              <a:solidFill>
                <a:srgbClr val="006600"/>
              </a:solidFill>
              <a:ea typeface="新細明體" charset="-120"/>
            </a:endParaRPr>
          </a:p>
        </p:txBody>
      </p:sp>
      <p:sp>
        <p:nvSpPr>
          <p:cNvPr id="75" name="標題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Single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Key technique: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relaxation</a:t>
            </a:r>
            <a:endParaRPr lang="en-US" altLang="zh-TW" b="1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Maintain upper bound d[</a:t>
            </a:r>
            <a:r>
              <a:rPr lang="en-US" altLang="zh-TW" i="1" dirty="0" smtClean="0">
                <a:ea typeface="新細明體" charset="-120"/>
              </a:rPr>
              <a:t>v</a:t>
            </a:r>
            <a:r>
              <a:rPr lang="en-US" altLang="zh-TW" dirty="0" smtClean="0">
                <a:ea typeface="新細明體" charset="-120"/>
              </a:rPr>
              <a:t>] on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s,v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):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charset="-120"/>
                <a:sym typeface="Symbol" pitchFamily="18" charset="2"/>
              </a:rPr>
              <a:t>	Relax(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  <a:sym typeface="Symbol" pitchFamily="18" charset="2"/>
              </a:rPr>
              <a:t>u,v,w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  <a:sym typeface="Symbol" pitchFamily="18" charset="2"/>
              </a:rPr>
              <a:t>) { 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charset="-120"/>
                <a:sym typeface="Symbol" pitchFamily="18" charset="2"/>
              </a:rPr>
              <a:t>    if (d[v] &gt; d[u]+w) then d[v]=d[u]+w;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charset="-120"/>
                <a:sym typeface="Symbol" pitchFamily="18" charset="2"/>
              </a:rPr>
              <a:t>	}</a:t>
            </a:r>
            <a:endParaRPr lang="en-US" altLang="zh-TW" sz="2400" b="1" dirty="0">
              <a:latin typeface="Courier New" pitchFamily="49" charset="0"/>
              <a:ea typeface="新細明體" charset="-120"/>
              <a:sym typeface="Symbol" pitchFamily="18" charset="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57224" y="3767154"/>
            <a:ext cx="2963863" cy="2019300"/>
            <a:chOff x="768" y="2772"/>
            <a:chExt cx="1867" cy="127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5</a:t>
              </a:r>
            </a:p>
          </p:txBody>
        </p:sp>
        <p:cxnSp>
          <p:nvCxnSpPr>
            <p:cNvPr id="7" name="AutoShape 7"/>
            <p:cNvCxnSpPr>
              <a:cxnSpLocks noChangeShapeType="1"/>
              <a:stCxn id="6" idx="6"/>
              <a:endCxn id="5" idx="2"/>
            </p:cNvCxnSpPr>
            <p:nvPr/>
          </p:nvCxnSpPr>
          <p:spPr bwMode="auto">
            <a:xfrm flipV="1">
              <a:off x="1108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7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5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 flipV="1">
              <a:off x="1108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2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latin typeface="Courier New" pitchFamily="49" charset="0"/>
                  <a:ea typeface="新細明體" charset="-120"/>
                </a:rPr>
                <a:t>Relax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827562" y="3767154"/>
            <a:ext cx="2963862" cy="2019300"/>
            <a:chOff x="3269" y="2772"/>
            <a:chExt cx="1867" cy="1272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6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5</a:t>
              </a:r>
            </a:p>
          </p:txBody>
        </p:sp>
        <p:cxnSp>
          <p:nvCxnSpPr>
            <p:cNvPr id="18" name="AutoShape 18"/>
            <p:cNvCxnSpPr>
              <a:cxnSpLocks noChangeShapeType="1"/>
              <a:stCxn id="17" idx="6"/>
              <a:endCxn id="16" idx="2"/>
            </p:cNvCxnSpPr>
            <p:nvPr/>
          </p:nvCxnSpPr>
          <p:spPr bwMode="auto">
            <a:xfrm flipV="1">
              <a:off x="3609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2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6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5</a:t>
              </a:r>
            </a:p>
          </p:txBody>
        </p:sp>
        <p:cxnSp>
          <p:nvCxnSpPr>
            <p:cNvPr id="22" name="AutoShape 22"/>
            <p:cNvCxnSpPr>
              <a:cxnSpLocks noChangeShapeType="1"/>
              <a:stCxn id="21" idx="6"/>
              <a:endCxn id="20" idx="2"/>
            </p:cNvCxnSpPr>
            <p:nvPr/>
          </p:nvCxnSpPr>
          <p:spPr bwMode="auto">
            <a:xfrm flipV="1">
              <a:off x="3609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Courier New" pitchFamily="49" charset="0"/>
                  <a:ea typeface="新細明體" charset="-120"/>
                </a:rPr>
                <a:t>2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latin typeface="Courier New" pitchFamily="49" charset="0"/>
                  <a:ea typeface="新細明體" charset="-120"/>
                </a:rPr>
                <a:t>Relax</a:t>
              </a:r>
            </a:p>
          </p:txBody>
        </p:sp>
      </p:grp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Dijkstra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  <a:tabLst>
                <a:tab pos="2281238" algn="l"/>
              </a:tabLst>
            </a:pPr>
            <a:r>
              <a:rPr lang="en-US" altLang="zh-TW" dirty="0" smtClean="0"/>
              <a:t>Queue </a:t>
            </a:r>
            <a:r>
              <a:rPr lang="zh-TW" altLang="en-US" dirty="0" smtClean="0"/>
              <a:t>改成 </a:t>
            </a:r>
            <a:r>
              <a:rPr lang="en-US" altLang="zh-TW" dirty="0" smtClean="0"/>
              <a:t>Priority_queue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  <a:tabLst>
                <a:tab pos="2281238" algn="l"/>
              </a:tabLst>
            </a:pPr>
            <a:r>
              <a:rPr lang="en-US" altLang="zh-TW" dirty="0" smtClean="0"/>
              <a:t>Uva 10841</a:t>
            </a:r>
          </a:p>
          <a:p>
            <a:pPr marL="514350" indent="-514350">
              <a:buNone/>
              <a:tabLst>
                <a:tab pos="2281238" algn="l"/>
              </a:tabLst>
            </a:pPr>
            <a:r>
              <a:rPr lang="en-US" altLang="zh-TW" dirty="0" smtClean="0"/>
              <a:t>PKU 1724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Difference Constraint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Given : </a:t>
            </a:r>
          </a:p>
          <a:p>
            <a:pPr>
              <a:buNone/>
              <a:tabLst>
                <a:tab pos="2281238" algn="l"/>
              </a:tabLst>
            </a:pPr>
            <a:r>
              <a:rPr lang="en-US" altLang="zh-TW" sz="2800" dirty="0" smtClean="0"/>
              <a:t>	X1 - X2 &lt;= 0</a:t>
            </a:r>
            <a:br>
              <a:rPr lang="en-US" altLang="zh-TW" sz="2800" dirty="0" smtClean="0"/>
            </a:br>
            <a:r>
              <a:rPr lang="en-US" altLang="zh-TW" sz="2800" dirty="0" smtClean="0"/>
              <a:t>X1 - X5 &lt;= -1</a:t>
            </a:r>
            <a:br>
              <a:rPr lang="en-US" altLang="zh-TW" sz="2800" dirty="0" smtClean="0"/>
            </a:br>
            <a:r>
              <a:rPr lang="en-US" altLang="zh-TW" sz="2800" dirty="0" smtClean="0"/>
              <a:t>X2 - X5 &lt;= 1</a:t>
            </a:r>
            <a:br>
              <a:rPr lang="en-US" altLang="zh-TW" sz="2800" dirty="0" smtClean="0"/>
            </a:br>
            <a:r>
              <a:rPr lang="en-US" altLang="zh-TW" sz="2800" dirty="0" smtClean="0"/>
              <a:t>X3 - X1 &lt;= 5</a:t>
            </a:r>
            <a:br>
              <a:rPr lang="en-US" altLang="zh-TW" sz="2800" dirty="0" smtClean="0"/>
            </a:br>
            <a:r>
              <a:rPr lang="en-US" altLang="zh-TW" sz="2800" dirty="0" smtClean="0"/>
              <a:t>X4 - X1 &lt;= 4</a:t>
            </a:r>
            <a:br>
              <a:rPr lang="en-US" altLang="zh-TW" sz="2800" dirty="0" smtClean="0"/>
            </a:br>
            <a:r>
              <a:rPr lang="en-US" altLang="zh-TW" sz="2800" dirty="0" smtClean="0"/>
              <a:t>X4 - X3 &lt;= -1</a:t>
            </a:r>
            <a:br>
              <a:rPr lang="en-US" altLang="zh-TW" sz="2800" dirty="0" smtClean="0"/>
            </a:br>
            <a:r>
              <a:rPr lang="en-US" altLang="zh-TW" sz="2800" dirty="0" smtClean="0"/>
              <a:t>X5 - X3 &lt;= -3</a:t>
            </a:r>
            <a:br>
              <a:rPr lang="en-US" altLang="zh-TW" sz="2800" dirty="0" smtClean="0"/>
            </a:br>
            <a:r>
              <a:rPr lang="en-US" altLang="zh-TW" sz="2800" dirty="0" smtClean="0"/>
              <a:t>X5 - X4 &lt;= -3 	</a:t>
            </a:r>
          </a:p>
          <a:p>
            <a:pPr>
              <a:buNone/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Find :</a:t>
            </a:r>
          </a:p>
          <a:p>
            <a:pPr>
              <a:buNone/>
              <a:tabLst>
                <a:tab pos="2281238" algn="l"/>
              </a:tabLst>
            </a:pPr>
            <a:r>
              <a:rPr lang="en-US" altLang="zh-TW" sz="2800" dirty="0" smtClean="0"/>
              <a:t>	A feasible solution of X1, X2, …,X5</a:t>
            </a:r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/>
          </a:p>
          <a:p>
            <a:pPr lvl="1">
              <a:tabLst>
                <a:tab pos="2281238" algn="l"/>
              </a:tabLst>
            </a:pPr>
            <a:endParaRPr lang="en-US" altLang="zh-TW" dirty="0" smtClean="0"/>
          </a:p>
          <a:p>
            <a:pPr>
              <a:tabLst>
                <a:tab pos="2281238" algn="l"/>
              </a:tabLst>
            </a:pP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Difference Constraint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1026" name="Picture 2" descr="http://node1.foto.ycstatic.com/200612/12/b/22291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199484" cy="401143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Difference Constraint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PKU-1201    </a:t>
            </a:r>
          </a:p>
          <a:p>
            <a:pPr>
              <a:buNone/>
              <a:tabLst>
                <a:tab pos="2281238" algn="l"/>
              </a:tabLst>
            </a:pPr>
            <a:r>
              <a:rPr lang="en-US" altLang="zh-TW" sz="2800" b="1" dirty="0" smtClean="0"/>
              <a:t>PKU-2983</a:t>
            </a: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K-shortest Path</a:t>
            </a:r>
            <a:endParaRPr lang="zh-TW" altLang="en-US" dirty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  <a:tabLst>
                <a:tab pos="2281238" algn="l"/>
              </a:tabLst>
            </a:pPr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 smtClean="0"/>
              <a:t>Uva 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104,  125,  186,  350,  408,  436,  517,  523,  821,  925,  10075,  10171,  10246,  10518,  10591,  10724,  10793,  10803,  11015, 11053,  11156,  11284,  10296,  10987,  11549</a:t>
            </a:r>
            <a:endParaRPr lang="en-US" altLang="zh-TW" sz="2800" dirty="0" smtClean="0">
              <a:ea typeface="新細明體" charset="-120"/>
            </a:endParaRPr>
          </a:p>
          <a:p>
            <a:pPr lvl="1"/>
            <a:endParaRPr lang="en-US" altLang="zh-TW" dirty="0" smtClean="0"/>
          </a:p>
          <a:p>
            <a:pPr>
              <a:tabLst>
                <a:tab pos="2281238" algn="l"/>
              </a:tabLst>
            </a:pPr>
            <a:r>
              <a:rPr lang="en-US" altLang="zh-TW" sz="2800" dirty="0" smtClean="0">
                <a:ea typeface="新細明體" charset="-120"/>
              </a:rPr>
              <a:t>Shortest Path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solidFill>
                  <a:srgbClr val="008080"/>
                </a:solidFill>
              </a:rPr>
              <a:t>POJ   1860, 3259, 1062, 2253, 1125, 2240, 2949, 1511, 3635, 1376, 3159, 1201, 2983,   1724</a:t>
            </a:r>
          </a:p>
          <a:p>
            <a:pPr lvl="1">
              <a:tabLst>
                <a:tab pos="2281238" algn="l"/>
              </a:tabLst>
            </a:pPr>
            <a:r>
              <a:rPr lang="en-US" altLang="zh-TW" dirty="0" smtClean="0">
                <a:solidFill>
                  <a:srgbClr val="008080"/>
                </a:solidFill>
                <a:ea typeface="新細明體" charset="-120"/>
              </a:rPr>
              <a:t>UVA   563, 753,  820, 10249, 10330, 10380, 10779, 10801, 10841, 10278, 10187, 10039 , 10740,   10986</a:t>
            </a:r>
          </a:p>
          <a:p>
            <a:pPr lvl="1">
              <a:tabLst>
                <a:tab pos="2281238" algn="l"/>
              </a:tabLst>
            </a:pPr>
            <a:endParaRPr lang="en-US" altLang="zh-TW" dirty="0" smtClean="0">
              <a:ea typeface="新細明體" charset="-120"/>
            </a:endParaRPr>
          </a:p>
        </p:txBody>
      </p:sp>
      <p:sp>
        <p:nvSpPr>
          <p:cNvPr id="2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rot="5400000" flipV="1">
            <a:off x="4495648" y="3168876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5400000" flipV="1">
            <a:off x="4492886" y="402364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 flipV="1">
            <a:off x="4482000" y="4959160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5400000" flipV="1">
            <a:off x="4482000" y="229486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3728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Algorithm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08" y="410211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Shortest Path Fast Algorithm (SPFA)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43108" y="324485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Bellman Ford 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728" y="501317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Dijkstra Algorithm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42088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Transitive Closure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Transitive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Transitive Closure</a:t>
            </a:r>
          </a:p>
          <a:p>
            <a:pPr lvl="1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relation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on a set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is transitive if, for all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 whenever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 R y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y R z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then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 R z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lvl="1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Examples of transitive relations include the equality relation on any set, the "less than or equal" relation on any linearly ordered set, and the relation "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was born before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 on the set of all people.</a:t>
            </a:r>
          </a:p>
          <a:p>
            <a:pPr lvl="1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X &gt; Y,  Y &gt; Z </a:t>
            </a:r>
            <a:r>
              <a:rPr lang="en-US" altLang="zh-TW" b="1" dirty="0" smtClean="0">
                <a:solidFill>
                  <a:srgbClr val="FF0000"/>
                </a:solidFill>
              </a:rPr>
              <a:t>=&gt;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X &gt; Z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X &lt; Y,  Y &lt; Z </a:t>
            </a:r>
            <a:r>
              <a:rPr lang="en-US" altLang="zh-TW" b="1" dirty="0" smtClean="0">
                <a:solidFill>
                  <a:srgbClr val="FF0000"/>
                </a:solidFill>
              </a:rPr>
              <a:t>=&gt; X &lt; Z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Transitive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The strategy for deriving a transitive closure matrix will be based on this simple idea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Reachability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Start with an pair (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 j)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Check if can 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 to j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If an dedicated path (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, j) return true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Else enumerate a vertex k, check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-&gt;k and k-&gt;j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This will require the use of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3 nested for-loops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, one for the starting vertex of a path, one for the destination vertex of a path, and one to see if a path already exists from start to this point and from this point to destination</a:t>
            </a: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Transitive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Sample Code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k=0;k&lt;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n;k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=0;i&lt;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    for(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j=0;j&lt;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n;j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++)</a:t>
            </a:r>
          </a:p>
          <a:p>
            <a:pPr lvl="1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            reach[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][j] = reach[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][j] | (reach[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i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  <a:sym typeface="Wingdings" pitchFamily="2" charset="2"/>
              </a:rPr>
              <a:t>][k] &amp;&amp; reach[k][j]);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2629</TotalTime>
  <Words>3658</Words>
  <Application>Microsoft Office PowerPoint</Application>
  <PresentationFormat>如螢幕大小 (4:3)</PresentationFormat>
  <Paragraphs>1421</Paragraphs>
  <Slides>56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投影片 1</vt:lpstr>
      <vt:lpstr>Outline</vt:lpstr>
      <vt:lpstr>Single Source</vt:lpstr>
      <vt:lpstr>Single Source</vt:lpstr>
      <vt:lpstr>Single Source</vt:lpstr>
      <vt:lpstr>Outline</vt:lpstr>
      <vt:lpstr>Transitive Closure</vt:lpstr>
      <vt:lpstr>Transitive Closure</vt:lpstr>
      <vt:lpstr>Transitive Closure</vt:lpstr>
      <vt:lpstr>Floyd-Warshall</vt:lpstr>
      <vt:lpstr>example</vt:lpstr>
      <vt:lpstr>Outline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Bellman Ford</vt:lpstr>
      <vt:lpstr>Outline</vt:lpstr>
      <vt:lpstr>SPFA</vt:lpstr>
      <vt:lpstr>SPFA</vt:lpstr>
      <vt:lpstr>example</vt:lpstr>
      <vt:lpstr>Outline</vt:lpstr>
      <vt:lpstr>Dijkstra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Dijkstra</vt:lpstr>
      <vt:lpstr>example</vt:lpstr>
      <vt:lpstr>Difference Constraint</vt:lpstr>
      <vt:lpstr>Difference Constraint</vt:lpstr>
      <vt:lpstr>Difference Constraint</vt:lpstr>
      <vt:lpstr>K-shortest Path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953</cp:revision>
  <dcterms:created xsi:type="dcterms:W3CDTF">2009-11-10T06:48:42Z</dcterms:created>
  <dcterms:modified xsi:type="dcterms:W3CDTF">2013-04-17T10:51:10Z</dcterms:modified>
</cp:coreProperties>
</file>