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316" r:id="rId4"/>
    <p:sldId id="317" r:id="rId5"/>
    <p:sldId id="318" r:id="rId6"/>
    <p:sldId id="319" r:id="rId7"/>
    <p:sldId id="320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7" r:id="rId23"/>
    <p:sldId id="336" r:id="rId24"/>
    <p:sldId id="321" r:id="rId25"/>
    <p:sldId id="311" r:id="rId26"/>
    <p:sldId id="312" r:id="rId27"/>
    <p:sldId id="313" r:id="rId28"/>
    <p:sldId id="315" r:id="rId29"/>
    <p:sldId id="277" r:id="rId30"/>
  </p:sldIdLst>
  <p:sldSz cx="9144000" cy="6858000" type="screen4x3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3379" autoAdjust="0"/>
  </p:normalViewPr>
  <p:slideViewPr>
    <p:cSldViewPr>
      <p:cViewPr>
        <p:scale>
          <a:sx n="70" d="100"/>
          <a:sy n="70" d="100"/>
        </p:scale>
        <p:origin x="-5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2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0B2D5-229B-4FC3-8CFC-CB9C39A51765}" type="datetimeFigureOut">
              <a:rPr lang="zh-TW" altLang="en-US" smtClean="0"/>
              <a:pPr/>
              <a:t>2013/5/8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D9130-0988-439C-A5F1-8A7F382A7F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pic>
        <p:nvPicPr>
          <p:cNvPr id="2050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gray">
          <a:xfrm>
            <a:off x="457200" y="314325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en-US" altLang="zh-TW" sz="2000" dirty="0" smtClean="0"/>
              <a:t>1</a:t>
            </a:r>
          </a:p>
          <a:p>
            <a:pPr lvl="2"/>
            <a:r>
              <a:rPr lang="en-US" altLang="zh-TW" sz="1600" dirty="0" smtClean="0"/>
              <a:t>2</a:t>
            </a:r>
            <a:endParaRPr lang="zh-TW" altLang="en-US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gray">
          <a:xfrm>
            <a:off x="457200" y="135729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-252536" y="6525344"/>
            <a:ext cx="5715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pic>
        <p:nvPicPr>
          <p:cNvPr id="9" name="Picture 7" descr="ncku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8746" y="5918224"/>
            <a:ext cx="90011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 userDrawn="1"/>
        </p:nvSpPr>
        <p:spPr>
          <a:xfrm>
            <a:off x="5796136" y="6309320"/>
            <a:ext cx="25322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1" i="1" dirty="0" smtClean="0">
                <a:latin typeface="Calibri" pitchFamily="34" charset="0"/>
              </a:rPr>
              <a:t>made by  free999</a:t>
            </a:r>
            <a:endParaRPr lang="zh-TW" altLang="en-US" sz="1600" b="1" i="1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" name="WordArt 19"/>
          <p:cNvSpPr>
            <a:spLocks noChangeArrowheads="1" noChangeShapeType="1" noTextEdit="1"/>
          </p:cNvSpPr>
          <p:nvPr/>
        </p:nvSpPr>
        <p:spPr bwMode="gray">
          <a:xfrm>
            <a:off x="428596" y="1428754"/>
            <a:ext cx="8286808" cy="142874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NCKU Programming Contest Training Course </a:t>
            </a:r>
          </a:p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2013/05/18</a:t>
            </a:r>
            <a:endParaRPr lang="zh-TW" alt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0" y="3286124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b="1" dirty="0" smtClean="0">
                <a:latin typeface="Arial" charset="0"/>
              </a:rPr>
              <a:t>Pinchieh Huang (free999)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i="1" dirty="0" smtClean="0">
                <a:latin typeface="Arial" charset="0"/>
              </a:rPr>
              <a:t>Pinchieh.huang@gmail.com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b="1" i="1" dirty="0" smtClean="0">
                <a:solidFill>
                  <a:srgbClr val="0070C0"/>
                </a:solidFill>
                <a:latin typeface="Arial" charset="0"/>
              </a:rPr>
              <a:t>http://myweb.ncku.edu.tw/~</a:t>
            </a:r>
            <a:r>
              <a:rPr lang="en-US" altLang="zh-TW" sz="2000" b="1" i="1" dirty="0" smtClean="0">
                <a:solidFill>
                  <a:srgbClr val="0070C0"/>
                </a:solidFill>
                <a:latin typeface="Arial" charset="0"/>
              </a:rPr>
              <a:t>p76014143/20130508.rar</a:t>
            </a:r>
            <a:endParaRPr lang="en-US" altLang="zh-TW" sz="2000" b="1" i="1" dirty="0" smtClean="0">
              <a:solidFill>
                <a:srgbClr val="0070C0"/>
              </a:solidFill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2000" i="1" dirty="0">
              <a:latin typeface="Arial" charset="0"/>
            </a:endParaRP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Department of Computer Science and Information Engineering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National Cheng Kung University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Tainan, Taiwan</a:t>
            </a:r>
          </a:p>
        </p:txBody>
      </p:sp>
      <p:pic>
        <p:nvPicPr>
          <p:cNvPr id="9" name="Picture 18" descr="ncku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5489594"/>
            <a:ext cx="7207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75000"/>
                  </a:schemeClr>
                </a:solidFill>
              </a:rPr>
              <a:t>Chinese Postman Problem</a:t>
            </a:r>
            <a:endParaRPr lang="zh-TW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339752" y="3645024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923928" y="20608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508104" y="3645024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923928" y="5085184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線接點 7"/>
          <p:cNvCxnSpPr>
            <a:stCxn id="4" idx="7"/>
            <a:endCxn id="5" idx="3"/>
          </p:cNvCxnSpPr>
          <p:nvPr/>
        </p:nvCxnSpPr>
        <p:spPr>
          <a:xfrm flipV="1">
            <a:off x="2708528" y="2429624"/>
            <a:ext cx="1278672" cy="127867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5"/>
            <a:endCxn id="7" idx="1"/>
          </p:cNvCxnSpPr>
          <p:nvPr/>
        </p:nvCxnSpPr>
        <p:spPr>
          <a:xfrm>
            <a:off x="2708528" y="4013800"/>
            <a:ext cx="1278672" cy="1134656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5"/>
            <a:endCxn id="6" idx="1"/>
          </p:cNvCxnSpPr>
          <p:nvPr/>
        </p:nvCxnSpPr>
        <p:spPr>
          <a:xfrm>
            <a:off x="4292704" y="2429624"/>
            <a:ext cx="1278672" cy="127867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7"/>
            <a:endCxn id="6" idx="3"/>
          </p:cNvCxnSpPr>
          <p:nvPr/>
        </p:nvCxnSpPr>
        <p:spPr>
          <a:xfrm flipV="1">
            <a:off x="4292704" y="4013800"/>
            <a:ext cx="1278672" cy="1134656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759111" y="5472479"/>
            <a:ext cx="137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source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059832" y="45091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059832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932040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932040" y="45091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771800" y="3861048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563888" y="38610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81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75000"/>
                  </a:schemeClr>
                </a:solidFill>
              </a:rPr>
              <a:t>Chinese Postman Problem</a:t>
            </a:r>
            <a:endParaRPr lang="zh-TW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339752" y="3645024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923928" y="20608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508104" y="3645024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923928" y="5085184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線接點 7"/>
          <p:cNvCxnSpPr>
            <a:stCxn id="4" idx="7"/>
            <a:endCxn id="5" idx="3"/>
          </p:cNvCxnSpPr>
          <p:nvPr/>
        </p:nvCxnSpPr>
        <p:spPr>
          <a:xfrm flipV="1">
            <a:off x="2708528" y="2429624"/>
            <a:ext cx="1278672" cy="127867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5"/>
            <a:endCxn id="7" idx="1"/>
          </p:cNvCxnSpPr>
          <p:nvPr/>
        </p:nvCxnSpPr>
        <p:spPr>
          <a:xfrm>
            <a:off x="2708528" y="4013800"/>
            <a:ext cx="1278672" cy="1134656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5"/>
            <a:endCxn id="6" idx="1"/>
          </p:cNvCxnSpPr>
          <p:nvPr/>
        </p:nvCxnSpPr>
        <p:spPr>
          <a:xfrm>
            <a:off x="4292704" y="2429624"/>
            <a:ext cx="1278672" cy="127867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7"/>
            <a:endCxn id="6" idx="3"/>
          </p:cNvCxnSpPr>
          <p:nvPr/>
        </p:nvCxnSpPr>
        <p:spPr>
          <a:xfrm flipV="1">
            <a:off x="4292704" y="4013800"/>
            <a:ext cx="1278672" cy="1134656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759111" y="5472479"/>
            <a:ext cx="137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source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059832" y="45091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059832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932040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932040" y="45091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771800" y="3861048"/>
            <a:ext cx="2736304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563888" y="38610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2771800" y="3717032"/>
            <a:ext cx="273630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851920" y="33569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816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75000"/>
                  </a:schemeClr>
                </a:solidFill>
              </a:rPr>
              <a:t>Chinese Postman Problem</a:t>
            </a:r>
            <a:endParaRPr lang="zh-TW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339752" y="3645024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923928" y="20608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508104" y="3645024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923928" y="5085184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線接點 7"/>
          <p:cNvCxnSpPr>
            <a:stCxn id="4" idx="7"/>
            <a:endCxn id="5" idx="3"/>
          </p:cNvCxnSpPr>
          <p:nvPr/>
        </p:nvCxnSpPr>
        <p:spPr>
          <a:xfrm flipV="1">
            <a:off x="2708528" y="2429624"/>
            <a:ext cx="1278672" cy="127867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5"/>
            <a:endCxn id="7" idx="1"/>
          </p:cNvCxnSpPr>
          <p:nvPr/>
        </p:nvCxnSpPr>
        <p:spPr>
          <a:xfrm>
            <a:off x="2708528" y="4013800"/>
            <a:ext cx="1278672" cy="1134656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5"/>
            <a:endCxn id="6" idx="1"/>
          </p:cNvCxnSpPr>
          <p:nvPr/>
        </p:nvCxnSpPr>
        <p:spPr>
          <a:xfrm>
            <a:off x="4292704" y="2429624"/>
            <a:ext cx="1278672" cy="127867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7"/>
            <a:endCxn id="6" idx="3"/>
          </p:cNvCxnSpPr>
          <p:nvPr/>
        </p:nvCxnSpPr>
        <p:spPr>
          <a:xfrm flipV="1">
            <a:off x="4292704" y="4013800"/>
            <a:ext cx="1278672" cy="1134656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759111" y="5472479"/>
            <a:ext cx="137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source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059832" y="45091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059832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932040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932040" y="45091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771800" y="3861048"/>
            <a:ext cx="2736304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563888" y="38610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2771800" y="3717032"/>
            <a:ext cx="273630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563888" y="33569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最短路徑 </a:t>
            </a:r>
            <a:r>
              <a:rPr lang="en-US" altLang="zh-TW" dirty="0" smtClean="0">
                <a:solidFill>
                  <a:srgbClr val="FF0000"/>
                </a:solidFill>
              </a:rPr>
              <a:t>(9)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81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75000"/>
                  </a:schemeClr>
                </a:solidFill>
              </a:rPr>
              <a:t>Chinese Postman Problem</a:t>
            </a:r>
            <a:endParaRPr lang="zh-TW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339752" y="3645024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奇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923928" y="2060848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奇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508104" y="3645024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奇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995936" y="5157192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奇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線接點 7"/>
          <p:cNvCxnSpPr>
            <a:stCxn id="4" idx="7"/>
            <a:endCxn id="5" idx="3"/>
          </p:cNvCxnSpPr>
          <p:nvPr/>
        </p:nvCxnSpPr>
        <p:spPr>
          <a:xfrm flipV="1">
            <a:off x="2708528" y="2429624"/>
            <a:ext cx="1278672" cy="1278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5"/>
            <a:endCxn id="7" idx="1"/>
          </p:cNvCxnSpPr>
          <p:nvPr/>
        </p:nvCxnSpPr>
        <p:spPr>
          <a:xfrm>
            <a:off x="2708528" y="4013800"/>
            <a:ext cx="1350680" cy="12066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5"/>
            <a:endCxn id="6" idx="1"/>
          </p:cNvCxnSpPr>
          <p:nvPr/>
        </p:nvCxnSpPr>
        <p:spPr>
          <a:xfrm>
            <a:off x="4292704" y="2429624"/>
            <a:ext cx="1278672" cy="1278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7"/>
            <a:endCxn id="6" idx="3"/>
          </p:cNvCxnSpPr>
          <p:nvPr/>
        </p:nvCxnSpPr>
        <p:spPr>
          <a:xfrm flipV="1">
            <a:off x="4364712" y="4013800"/>
            <a:ext cx="1206664" cy="12066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4" idx="6"/>
            <a:endCxn id="6" idx="2"/>
          </p:cNvCxnSpPr>
          <p:nvPr/>
        </p:nvCxnSpPr>
        <p:spPr>
          <a:xfrm>
            <a:off x="2771800" y="3861048"/>
            <a:ext cx="27363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5" idx="4"/>
            <a:endCxn id="7" idx="0"/>
          </p:cNvCxnSpPr>
          <p:nvPr/>
        </p:nvCxnSpPr>
        <p:spPr>
          <a:xfrm>
            <a:off x="4139952" y="2492896"/>
            <a:ext cx="72008" cy="26642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481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75000"/>
                  </a:schemeClr>
                </a:solidFill>
              </a:rPr>
              <a:t>Chinese Postman Problem</a:t>
            </a:r>
            <a:endParaRPr lang="zh-TW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339752" y="3645024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奇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923928" y="2060848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奇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508104" y="3645024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奇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995936" y="5157192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奇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線接點 7"/>
          <p:cNvCxnSpPr>
            <a:stCxn id="4" idx="7"/>
            <a:endCxn id="5" idx="3"/>
          </p:cNvCxnSpPr>
          <p:nvPr/>
        </p:nvCxnSpPr>
        <p:spPr>
          <a:xfrm flipV="1">
            <a:off x="2708528" y="2429624"/>
            <a:ext cx="1278672" cy="1278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5"/>
            <a:endCxn id="7" idx="1"/>
          </p:cNvCxnSpPr>
          <p:nvPr/>
        </p:nvCxnSpPr>
        <p:spPr>
          <a:xfrm>
            <a:off x="2708528" y="4013800"/>
            <a:ext cx="1350680" cy="12066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5"/>
            <a:endCxn id="6" idx="1"/>
          </p:cNvCxnSpPr>
          <p:nvPr/>
        </p:nvCxnSpPr>
        <p:spPr>
          <a:xfrm>
            <a:off x="4292704" y="2429624"/>
            <a:ext cx="1278672" cy="1278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7"/>
            <a:endCxn id="6" idx="3"/>
          </p:cNvCxnSpPr>
          <p:nvPr/>
        </p:nvCxnSpPr>
        <p:spPr>
          <a:xfrm flipV="1">
            <a:off x="4364712" y="4013800"/>
            <a:ext cx="1206664" cy="12066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4" idx="6"/>
            <a:endCxn id="6" idx="2"/>
          </p:cNvCxnSpPr>
          <p:nvPr/>
        </p:nvCxnSpPr>
        <p:spPr>
          <a:xfrm>
            <a:off x="2771800" y="3861048"/>
            <a:ext cx="2736304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5" idx="4"/>
            <a:endCxn id="7" idx="0"/>
          </p:cNvCxnSpPr>
          <p:nvPr/>
        </p:nvCxnSpPr>
        <p:spPr>
          <a:xfrm>
            <a:off x="4139952" y="2492896"/>
            <a:ext cx="72008" cy="266429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481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75000"/>
                  </a:schemeClr>
                </a:solidFill>
              </a:rPr>
              <a:t>Chinese Postman Problem</a:t>
            </a:r>
            <a:endParaRPr lang="zh-TW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339752" y="3645024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奇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923928" y="2060848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奇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508104" y="3645024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奇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995936" y="5157192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奇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線接點 7"/>
          <p:cNvCxnSpPr>
            <a:stCxn id="4" idx="7"/>
            <a:endCxn id="5" idx="3"/>
          </p:cNvCxnSpPr>
          <p:nvPr/>
        </p:nvCxnSpPr>
        <p:spPr>
          <a:xfrm flipV="1">
            <a:off x="2708528" y="2429624"/>
            <a:ext cx="1278672" cy="1278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5"/>
            <a:endCxn id="7" idx="1"/>
          </p:cNvCxnSpPr>
          <p:nvPr/>
        </p:nvCxnSpPr>
        <p:spPr>
          <a:xfrm>
            <a:off x="2708528" y="4013800"/>
            <a:ext cx="1350680" cy="120666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5"/>
            <a:endCxn id="6" idx="1"/>
          </p:cNvCxnSpPr>
          <p:nvPr/>
        </p:nvCxnSpPr>
        <p:spPr>
          <a:xfrm>
            <a:off x="4292704" y="2429624"/>
            <a:ext cx="1278672" cy="127867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7"/>
            <a:endCxn id="6" idx="3"/>
          </p:cNvCxnSpPr>
          <p:nvPr/>
        </p:nvCxnSpPr>
        <p:spPr>
          <a:xfrm flipV="1">
            <a:off x="4364712" y="4013800"/>
            <a:ext cx="1206664" cy="12066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4" idx="6"/>
            <a:endCxn id="6" idx="2"/>
          </p:cNvCxnSpPr>
          <p:nvPr/>
        </p:nvCxnSpPr>
        <p:spPr>
          <a:xfrm>
            <a:off x="2771800" y="3861048"/>
            <a:ext cx="27363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5" idx="4"/>
            <a:endCxn id="7" idx="0"/>
          </p:cNvCxnSpPr>
          <p:nvPr/>
        </p:nvCxnSpPr>
        <p:spPr>
          <a:xfrm>
            <a:off x="4139952" y="2492896"/>
            <a:ext cx="72008" cy="26642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481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75000"/>
                  </a:schemeClr>
                </a:solidFill>
              </a:rPr>
              <a:t>Chinese Postman Problem</a:t>
            </a:r>
            <a:endParaRPr lang="zh-TW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339752" y="3645024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奇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923928" y="2060848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奇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508104" y="3645024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奇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995936" y="5157192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奇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線接點 7"/>
          <p:cNvCxnSpPr>
            <a:stCxn id="4" idx="7"/>
            <a:endCxn id="5" idx="3"/>
          </p:cNvCxnSpPr>
          <p:nvPr/>
        </p:nvCxnSpPr>
        <p:spPr>
          <a:xfrm flipV="1">
            <a:off x="2708528" y="2429624"/>
            <a:ext cx="1278672" cy="127867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5"/>
            <a:endCxn id="7" idx="1"/>
          </p:cNvCxnSpPr>
          <p:nvPr/>
        </p:nvCxnSpPr>
        <p:spPr>
          <a:xfrm>
            <a:off x="2708528" y="4013800"/>
            <a:ext cx="1350680" cy="12066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5"/>
            <a:endCxn id="6" idx="1"/>
          </p:cNvCxnSpPr>
          <p:nvPr/>
        </p:nvCxnSpPr>
        <p:spPr>
          <a:xfrm>
            <a:off x="4292704" y="2429624"/>
            <a:ext cx="1278672" cy="1278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7"/>
            <a:endCxn id="6" idx="3"/>
          </p:cNvCxnSpPr>
          <p:nvPr/>
        </p:nvCxnSpPr>
        <p:spPr>
          <a:xfrm flipV="1">
            <a:off x="4364712" y="4013800"/>
            <a:ext cx="1206664" cy="120666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4" idx="6"/>
            <a:endCxn id="6" idx="2"/>
          </p:cNvCxnSpPr>
          <p:nvPr/>
        </p:nvCxnSpPr>
        <p:spPr>
          <a:xfrm>
            <a:off x="2771800" y="3861048"/>
            <a:ext cx="27363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5" idx="4"/>
            <a:endCxn id="7" idx="0"/>
          </p:cNvCxnSpPr>
          <p:nvPr/>
        </p:nvCxnSpPr>
        <p:spPr>
          <a:xfrm>
            <a:off x="4139952" y="2492896"/>
            <a:ext cx="72008" cy="26642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481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75000"/>
                  </a:schemeClr>
                </a:solidFill>
              </a:rPr>
              <a:t>Chinese Postman Problem</a:t>
            </a:r>
            <a:endParaRPr lang="zh-TW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339752" y="36450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923928" y="20608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508104" y="36450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923928" y="5085184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線接點 7"/>
          <p:cNvCxnSpPr>
            <a:stCxn id="4" idx="7"/>
            <a:endCxn id="5" idx="3"/>
          </p:cNvCxnSpPr>
          <p:nvPr/>
        </p:nvCxnSpPr>
        <p:spPr>
          <a:xfrm flipV="1">
            <a:off x="2708528" y="2429624"/>
            <a:ext cx="1278672" cy="1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5"/>
            <a:endCxn id="7" idx="1"/>
          </p:cNvCxnSpPr>
          <p:nvPr/>
        </p:nvCxnSpPr>
        <p:spPr>
          <a:xfrm>
            <a:off x="2708528" y="4013800"/>
            <a:ext cx="1278672" cy="1134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5"/>
            <a:endCxn id="6" idx="1"/>
          </p:cNvCxnSpPr>
          <p:nvPr/>
        </p:nvCxnSpPr>
        <p:spPr>
          <a:xfrm>
            <a:off x="4292704" y="2429624"/>
            <a:ext cx="1278672" cy="1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7"/>
            <a:endCxn id="6" idx="3"/>
          </p:cNvCxnSpPr>
          <p:nvPr/>
        </p:nvCxnSpPr>
        <p:spPr>
          <a:xfrm flipV="1">
            <a:off x="4292704" y="4013800"/>
            <a:ext cx="1278672" cy="1134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4"/>
            <a:endCxn id="7" idx="0"/>
          </p:cNvCxnSpPr>
          <p:nvPr/>
        </p:nvCxnSpPr>
        <p:spPr>
          <a:xfrm>
            <a:off x="4139952" y="2492896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4" idx="6"/>
            <a:endCxn id="6" idx="2"/>
          </p:cNvCxnSpPr>
          <p:nvPr/>
        </p:nvCxnSpPr>
        <p:spPr>
          <a:xfrm>
            <a:off x="2771800" y="3861048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759111" y="5472479"/>
            <a:ext cx="137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source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059832" y="45091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059832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932040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932040" y="45091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067944" y="30689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563888" y="38610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2771800" y="3789040"/>
            <a:ext cx="2736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563888" y="34290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4067944" y="2492896"/>
            <a:ext cx="0" cy="25922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707904" y="30689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816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211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211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211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211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75000"/>
                  </a:schemeClr>
                </a:solidFill>
              </a:rPr>
              <a:t>Chinese Postman Problem</a:t>
            </a:r>
            <a:endParaRPr lang="zh-TW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339752" y="36450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923928" y="20608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508104" y="36450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923928" y="5085184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線接點 7"/>
          <p:cNvCxnSpPr>
            <a:stCxn id="4" idx="7"/>
            <a:endCxn id="5" idx="3"/>
          </p:cNvCxnSpPr>
          <p:nvPr/>
        </p:nvCxnSpPr>
        <p:spPr>
          <a:xfrm flipV="1">
            <a:off x="2708528" y="2429624"/>
            <a:ext cx="1278672" cy="1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5"/>
            <a:endCxn id="7" idx="1"/>
          </p:cNvCxnSpPr>
          <p:nvPr/>
        </p:nvCxnSpPr>
        <p:spPr>
          <a:xfrm>
            <a:off x="2708528" y="4013800"/>
            <a:ext cx="1278672" cy="1134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5"/>
            <a:endCxn id="6" idx="1"/>
          </p:cNvCxnSpPr>
          <p:nvPr/>
        </p:nvCxnSpPr>
        <p:spPr>
          <a:xfrm>
            <a:off x="4292704" y="2429624"/>
            <a:ext cx="1278672" cy="1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7"/>
            <a:endCxn id="6" idx="3"/>
          </p:cNvCxnSpPr>
          <p:nvPr/>
        </p:nvCxnSpPr>
        <p:spPr>
          <a:xfrm flipV="1">
            <a:off x="4292704" y="4013800"/>
            <a:ext cx="1278672" cy="1134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4"/>
            <a:endCxn id="7" idx="0"/>
          </p:cNvCxnSpPr>
          <p:nvPr/>
        </p:nvCxnSpPr>
        <p:spPr>
          <a:xfrm>
            <a:off x="4139952" y="2492896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4" idx="6"/>
            <a:endCxn id="6" idx="2"/>
          </p:cNvCxnSpPr>
          <p:nvPr/>
        </p:nvCxnSpPr>
        <p:spPr>
          <a:xfrm>
            <a:off x="2771800" y="3861048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759111" y="5472479"/>
            <a:ext cx="137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source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059832" y="45091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3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059832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932040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5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932040" y="45091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067944" y="30689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563888" y="38610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2771800" y="3789040"/>
            <a:ext cx="2736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563888" y="34290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4067944" y="2492896"/>
            <a:ext cx="0" cy="25922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707904" y="30689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81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75000"/>
                  </a:schemeClr>
                </a:solidFill>
              </a:rPr>
              <a:t>Chinese Postman Problem</a:t>
            </a:r>
            <a:endParaRPr lang="zh-TW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339752" y="36450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923928" y="20608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508104" y="36450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923928" y="5085184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線接點 7"/>
          <p:cNvCxnSpPr>
            <a:stCxn id="4" idx="7"/>
            <a:endCxn id="5" idx="3"/>
          </p:cNvCxnSpPr>
          <p:nvPr/>
        </p:nvCxnSpPr>
        <p:spPr>
          <a:xfrm flipV="1">
            <a:off x="2708528" y="2429624"/>
            <a:ext cx="1278672" cy="127867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5"/>
            <a:endCxn id="7" idx="1"/>
          </p:cNvCxnSpPr>
          <p:nvPr/>
        </p:nvCxnSpPr>
        <p:spPr>
          <a:xfrm>
            <a:off x="2708528" y="4013800"/>
            <a:ext cx="1278672" cy="1134656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5"/>
            <a:endCxn id="6" idx="1"/>
          </p:cNvCxnSpPr>
          <p:nvPr/>
        </p:nvCxnSpPr>
        <p:spPr>
          <a:xfrm>
            <a:off x="4292704" y="2429624"/>
            <a:ext cx="1278672" cy="127867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7"/>
            <a:endCxn id="6" idx="3"/>
          </p:cNvCxnSpPr>
          <p:nvPr/>
        </p:nvCxnSpPr>
        <p:spPr>
          <a:xfrm flipV="1">
            <a:off x="4292704" y="4013800"/>
            <a:ext cx="1278672" cy="1134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4"/>
            <a:endCxn id="7" idx="0"/>
          </p:cNvCxnSpPr>
          <p:nvPr/>
        </p:nvCxnSpPr>
        <p:spPr>
          <a:xfrm>
            <a:off x="4139952" y="2492896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4" idx="6"/>
            <a:endCxn id="6" idx="2"/>
          </p:cNvCxnSpPr>
          <p:nvPr/>
        </p:nvCxnSpPr>
        <p:spPr>
          <a:xfrm>
            <a:off x="2771800" y="3861048"/>
            <a:ext cx="2736304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759111" y="5472479"/>
            <a:ext cx="137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source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059832" y="45091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059832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932040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932040" y="45091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067944" y="30689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563888" y="38610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81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 rot="5400000" flipV="1">
            <a:off x="4495648" y="3168876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143108" y="3244854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Difference Constraint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23728" y="2420888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Chinese Postman Problem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FE1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75000"/>
                  </a:schemeClr>
                </a:solidFill>
              </a:rPr>
              <a:t>Chinese Postman Problem</a:t>
            </a:r>
            <a:endParaRPr lang="zh-TW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339752" y="36450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923928" y="20608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508104" y="36450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923928" y="5085184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線接點 7"/>
          <p:cNvCxnSpPr>
            <a:stCxn id="4" idx="7"/>
            <a:endCxn id="5" idx="3"/>
          </p:cNvCxnSpPr>
          <p:nvPr/>
        </p:nvCxnSpPr>
        <p:spPr>
          <a:xfrm flipV="1">
            <a:off x="2708528" y="2429624"/>
            <a:ext cx="1278672" cy="127867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5"/>
            <a:endCxn id="7" idx="1"/>
          </p:cNvCxnSpPr>
          <p:nvPr/>
        </p:nvCxnSpPr>
        <p:spPr>
          <a:xfrm>
            <a:off x="2708528" y="4013800"/>
            <a:ext cx="1278672" cy="1134656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5"/>
            <a:endCxn id="6" idx="1"/>
          </p:cNvCxnSpPr>
          <p:nvPr/>
        </p:nvCxnSpPr>
        <p:spPr>
          <a:xfrm>
            <a:off x="4292704" y="2429624"/>
            <a:ext cx="1278672" cy="127867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7"/>
            <a:endCxn id="6" idx="3"/>
          </p:cNvCxnSpPr>
          <p:nvPr/>
        </p:nvCxnSpPr>
        <p:spPr>
          <a:xfrm flipV="1">
            <a:off x="4292704" y="4013800"/>
            <a:ext cx="1278672" cy="1134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4"/>
            <a:endCxn id="7" idx="0"/>
          </p:cNvCxnSpPr>
          <p:nvPr/>
        </p:nvCxnSpPr>
        <p:spPr>
          <a:xfrm>
            <a:off x="4139952" y="2492896"/>
            <a:ext cx="0" cy="259228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4" idx="6"/>
            <a:endCxn id="6" idx="2"/>
          </p:cNvCxnSpPr>
          <p:nvPr/>
        </p:nvCxnSpPr>
        <p:spPr>
          <a:xfrm>
            <a:off x="2771800" y="3861048"/>
            <a:ext cx="2736304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759111" y="5472479"/>
            <a:ext cx="137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source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059832" y="45091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059832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932040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932040" y="45091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067944" y="30689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563888" y="38610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cxnSp>
        <p:nvCxnSpPr>
          <p:cNvPr id="21" name="直線接點 20"/>
          <p:cNvCxnSpPr/>
          <p:nvPr/>
        </p:nvCxnSpPr>
        <p:spPr>
          <a:xfrm>
            <a:off x="2771800" y="3933056"/>
            <a:ext cx="1278672" cy="113465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481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75000"/>
                  </a:schemeClr>
                </a:solidFill>
              </a:rPr>
              <a:t>Chinese Postman Problem</a:t>
            </a:r>
            <a:endParaRPr lang="zh-TW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339752" y="36450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923928" y="20608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508104" y="36450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923928" y="5085184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線接點 7"/>
          <p:cNvCxnSpPr>
            <a:stCxn id="4" idx="7"/>
            <a:endCxn id="5" idx="3"/>
          </p:cNvCxnSpPr>
          <p:nvPr/>
        </p:nvCxnSpPr>
        <p:spPr>
          <a:xfrm flipV="1">
            <a:off x="2708528" y="2429624"/>
            <a:ext cx="1278672" cy="127867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5"/>
            <a:endCxn id="7" idx="1"/>
          </p:cNvCxnSpPr>
          <p:nvPr/>
        </p:nvCxnSpPr>
        <p:spPr>
          <a:xfrm>
            <a:off x="2708528" y="4013800"/>
            <a:ext cx="1278672" cy="1134656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5"/>
            <a:endCxn id="6" idx="1"/>
          </p:cNvCxnSpPr>
          <p:nvPr/>
        </p:nvCxnSpPr>
        <p:spPr>
          <a:xfrm>
            <a:off x="4292704" y="2429624"/>
            <a:ext cx="1278672" cy="127867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7"/>
            <a:endCxn id="6" idx="3"/>
          </p:cNvCxnSpPr>
          <p:nvPr/>
        </p:nvCxnSpPr>
        <p:spPr>
          <a:xfrm flipV="1">
            <a:off x="4292704" y="4013800"/>
            <a:ext cx="1278672" cy="1134656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4"/>
            <a:endCxn id="7" idx="0"/>
          </p:cNvCxnSpPr>
          <p:nvPr/>
        </p:nvCxnSpPr>
        <p:spPr>
          <a:xfrm>
            <a:off x="4139952" y="2492896"/>
            <a:ext cx="0" cy="259228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4" idx="6"/>
            <a:endCxn id="6" idx="2"/>
          </p:cNvCxnSpPr>
          <p:nvPr/>
        </p:nvCxnSpPr>
        <p:spPr>
          <a:xfrm>
            <a:off x="2771800" y="3861048"/>
            <a:ext cx="2736304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759111" y="5472479"/>
            <a:ext cx="137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source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059832" y="45091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059832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932040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932040" y="45091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067944" y="30689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563888" y="38610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cxnSp>
        <p:nvCxnSpPr>
          <p:cNvPr id="21" name="直線接點 20"/>
          <p:cNvCxnSpPr/>
          <p:nvPr/>
        </p:nvCxnSpPr>
        <p:spPr>
          <a:xfrm>
            <a:off x="2771800" y="3933056"/>
            <a:ext cx="1278672" cy="113465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4283968" y="2492896"/>
            <a:ext cx="1278672" cy="127867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481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75000"/>
                  </a:schemeClr>
                </a:solidFill>
              </a:rPr>
              <a:t>match</a:t>
            </a:r>
            <a:endParaRPr lang="zh-TW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內容版面配置區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dp[bit] = </a:t>
            </a:r>
            <a:r>
              <a:rPr lang="zh-TW" altLang="en-US" dirty="0" smtClean="0"/>
              <a:t>走過 </a:t>
            </a:r>
            <a:r>
              <a:rPr lang="en-US" altLang="zh-TW" dirty="0" smtClean="0"/>
              <a:t>bit </a:t>
            </a:r>
            <a:r>
              <a:rPr lang="zh-TW" altLang="en-US" dirty="0" smtClean="0"/>
              <a:t>上的點的最短距離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求 </a:t>
            </a:r>
            <a:r>
              <a:rPr lang="en-US" altLang="zh-TW" dirty="0" smtClean="0"/>
              <a:t>dp[ (1&lt;&lt;N) -1 ] </a:t>
            </a:r>
          </a:p>
          <a:p>
            <a:pPr>
              <a:buNone/>
            </a:pPr>
            <a:r>
              <a:rPr lang="zh-TW" altLang="en-US" dirty="0" smtClean="0"/>
              <a:t>枚舉任兩個拜訪過的點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4139952" y="4149080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5724128" y="2564904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7308304" y="4149080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5796136" y="5661248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線接點 27"/>
          <p:cNvCxnSpPr>
            <a:stCxn id="24" idx="7"/>
            <a:endCxn id="25" idx="3"/>
          </p:cNvCxnSpPr>
          <p:nvPr/>
        </p:nvCxnSpPr>
        <p:spPr>
          <a:xfrm flipV="1">
            <a:off x="4508728" y="2933680"/>
            <a:ext cx="1278672" cy="1278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24" idx="5"/>
            <a:endCxn id="27" idx="1"/>
          </p:cNvCxnSpPr>
          <p:nvPr/>
        </p:nvCxnSpPr>
        <p:spPr>
          <a:xfrm>
            <a:off x="4508728" y="4517856"/>
            <a:ext cx="1350680" cy="12066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5" idx="5"/>
            <a:endCxn id="26" idx="1"/>
          </p:cNvCxnSpPr>
          <p:nvPr/>
        </p:nvCxnSpPr>
        <p:spPr>
          <a:xfrm>
            <a:off x="6092904" y="2933680"/>
            <a:ext cx="1278672" cy="1278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7" idx="7"/>
            <a:endCxn id="26" idx="3"/>
          </p:cNvCxnSpPr>
          <p:nvPr/>
        </p:nvCxnSpPr>
        <p:spPr>
          <a:xfrm flipV="1">
            <a:off x="6164912" y="4517856"/>
            <a:ext cx="1206664" cy="12066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24" idx="6"/>
            <a:endCxn id="26" idx="2"/>
          </p:cNvCxnSpPr>
          <p:nvPr/>
        </p:nvCxnSpPr>
        <p:spPr>
          <a:xfrm>
            <a:off x="4572000" y="4365104"/>
            <a:ext cx="27363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5" idx="4"/>
            <a:endCxn id="27" idx="0"/>
          </p:cNvCxnSpPr>
          <p:nvPr/>
        </p:nvCxnSpPr>
        <p:spPr>
          <a:xfrm>
            <a:off x="5940152" y="2996952"/>
            <a:ext cx="72008" cy="26642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4816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zh-TW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內容版面配置區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UVa 10296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81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 rot="5400000" flipV="1">
            <a:off x="4495648" y="3168876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143108" y="3244854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Difference Constraint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23728" y="2420888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Chinese Postman Problem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FE1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Difference Constraint</a:t>
            </a:r>
            <a:endParaRPr lang="zh-TW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524000"/>
            <a:ext cx="8229600" cy="4691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新細明體" charset="-12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  <a:tabLst>
                <a:tab pos="2281238" algn="l"/>
              </a:tabLst>
            </a:pPr>
            <a:r>
              <a:rPr lang="en-US" altLang="zh-TW" sz="2800" b="1" dirty="0" smtClean="0"/>
              <a:t>Given : </a:t>
            </a:r>
          </a:p>
          <a:p>
            <a:pPr>
              <a:buNone/>
              <a:tabLst>
                <a:tab pos="2281238" algn="l"/>
              </a:tabLst>
            </a:pPr>
            <a:r>
              <a:rPr lang="en-US" altLang="zh-TW" sz="2800" dirty="0" smtClean="0"/>
              <a:t>	X1 - X2 &lt;= 0</a:t>
            </a:r>
            <a:br>
              <a:rPr lang="en-US" altLang="zh-TW" sz="2800" dirty="0" smtClean="0"/>
            </a:br>
            <a:r>
              <a:rPr lang="en-US" altLang="zh-TW" sz="2800" dirty="0" smtClean="0"/>
              <a:t>X1 - X5 &lt;= -1</a:t>
            </a:r>
            <a:br>
              <a:rPr lang="en-US" altLang="zh-TW" sz="2800" dirty="0" smtClean="0"/>
            </a:br>
            <a:r>
              <a:rPr lang="en-US" altLang="zh-TW" sz="2800" dirty="0" smtClean="0"/>
              <a:t>X2 - X5 &lt;= 1</a:t>
            </a:r>
            <a:br>
              <a:rPr lang="en-US" altLang="zh-TW" sz="2800" dirty="0" smtClean="0"/>
            </a:br>
            <a:r>
              <a:rPr lang="en-US" altLang="zh-TW" sz="2800" dirty="0" smtClean="0"/>
              <a:t>X3 - X1 &lt;= 5</a:t>
            </a:r>
            <a:br>
              <a:rPr lang="en-US" altLang="zh-TW" sz="2800" dirty="0" smtClean="0"/>
            </a:br>
            <a:r>
              <a:rPr lang="en-US" altLang="zh-TW" sz="2800" dirty="0" smtClean="0"/>
              <a:t>X4 - X1 &lt;= 4</a:t>
            </a:r>
            <a:br>
              <a:rPr lang="en-US" altLang="zh-TW" sz="2800" dirty="0" smtClean="0"/>
            </a:br>
            <a:r>
              <a:rPr lang="en-US" altLang="zh-TW" sz="2800" dirty="0" smtClean="0"/>
              <a:t>X4 - X3 &lt;= -1</a:t>
            </a:r>
            <a:br>
              <a:rPr lang="en-US" altLang="zh-TW" sz="2800" dirty="0" smtClean="0"/>
            </a:br>
            <a:r>
              <a:rPr lang="en-US" altLang="zh-TW" sz="2800" dirty="0" smtClean="0"/>
              <a:t>X5 - X3 &lt;= -3</a:t>
            </a:r>
            <a:br>
              <a:rPr lang="en-US" altLang="zh-TW" sz="2800" dirty="0" smtClean="0"/>
            </a:br>
            <a:r>
              <a:rPr lang="en-US" altLang="zh-TW" sz="2800" dirty="0" smtClean="0"/>
              <a:t>X5 - X4 &lt;= -3 	</a:t>
            </a:r>
          </a:p>
          <a:p>
            <a:pPr>
              <a:buNone/>
              <a:tabLst>
                <a:tab pos="2281238" algn="l"/>
              </a:tabLst>
            </a:pPr>
            <a:endParaRPr lang="en-US" altLang="zh-TW" sz="2800" dirty="0" smtClean="0"/>
          </a:p>
          <a:p>
            <a:pPr>
              <a:buNone/>
              <a:tabLst>
                <a:tab pos="2281238" algn="l"/>
              </a:tabLst>
            </a:pPr>
            <a:r>
              <a:rPr lang="en-US" altLang="zh-TW" sz="2800" b="1" dirty="0" smtClean="0"/>
              <a:t>Find :</a:t>
            </a:r>
          </a:p>
          <a:p>
            <a:pPr>
              <a:buNone/>
              <a:tabLst>
                <a:tab pos="2281238" algn="l"/>
              </a:tabLst>
            </a:pPr>
            <a:r>
              <a:rPr lang="en-US" altLang="zh-TW" sz="2800" dirty="0" smtClean="0"/>
              <a:t>	A feasible solution of X1, X2, …,X5</a:t>
            </a:r>
          </a:p>
          <a:p>
            <a:pPr>
              <a:tabLst>
                <a:tab pos="2281238" algn="l"/>
              </a:tabLst>
            </a:pPr>
            <a:endParaRPr lang="en-US" altLang="zh-TW" sz="2800" dirty="0" smtClean="0"/>
          </a:p>
          <a:p>
            <a:pPr>
              <a:tabLst>
                <a:tab pos="2281238" algn="l"/>
              </a:tabLst>
            </a:pPr>
            <a:endParaRPr lang="en-US" altLang="zh-TW" sz="2800" dirty="0" smtClean="0"/>
          </a:p>
          <a:p>
            <a:pPr>
              <a:tabLst>
                <a:tab pos="2281238" algn="l"/>
              </a:tabLst>
            </a:pPr>
            <a:endParaRPr lang="en-US" altLang="zh-TW" sz="2800" dirty="0" smtClean="0"/>
          </a:p>
          <a:p>
            <a:pPr>
              <a:tabLst>
                <a:tab pos="2281238" algn="l"/>
              </a:tabLst>
            </a:pPr>
            <a:endParaRPr lang="en-US" altLang="zh-TW" sz="2800" dirty="0" smtClean="0"/>
          </a:p>
          <a:p>
            <a:pPr lvl="1">
              <a:tabLst>
                <a:tab pos="2281238" algn="l"/>
              </a:tabLst>
            </a:pPr>
            <a:endParaRPr lang="en-US" altLang="zh-TW" dirty="0" smtClean="0"/>
          </a:p>
          <a:p>
            <a:pPr>
              <a:tabLst>
                <a:tab pos="2281238" algn="l"/>
              </a:tabLst>
            </a:pPr>
            <a:endParaRPr lang="en-US" altLang="zh-TW" sz="2800" dirty="0" smtClean="0">
              <a:ea typeface="新細明體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Difference Constraint</a:t>
            </a:r>
            <a:endParaRPr lang="zh-TW" altLang="en-US" dirty="0"/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pic>
        <p:nvPicPr>
          <p:cNvPr id="1026" name="Picture 2" descr="http://node1.foto.ycstatic.com/200612/12/b/222910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44824"/>
            <a:ext cx="5199484" cy="401143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zh-TW" altLang="en-US" dirty="0"/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  <a:tabLst>
                <a:tab pos="2281238" algn="l"/>
              </a:tabLst>
            </a:pPr>
            <a:r>
              <a:rPr lang="en-US" altLang="zh-TW" sz="2800" b="1" dirty="0" smtClean="0"/>
              <a:t>Uva  515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K-shortest Path</a:t>
            </a:r>
            <a:endParaRPr lang="zh-TW" altLang="en-US" dirty="0"/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  <a:tabLst>
                <a:tab pos="2281238" algn="l"/>
              </a:tabLst>
            </a:pPr>
            <a:endParaRPr lang="en-US" altLang="zh-TW" sz="2800" dirty="0" smtClean="0">
              <a:ea typeface="新細明體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TW" dirty="0" smtClean="0"/>
              <a:t>Uva </a:t>
            </a:r>
          </a:p>
          <a:p>
            <a:pPr lvl="1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   515,</a:t>
            </a:r>
          </a:p>
          <a:p>
            <a:pPr lvl="1">
              <a:buNone/>
            </a:pPr>
            <a:r>
              <a:rPr lang="en-US" altLang="zh-TW" dirty="0" smtClean="0">
                <a:ea typeface="新細明體" charset="-120"/>
              </a:rPr>
              <a:t>POJ</a:t>
            </a:r>
          </a:p>
          <a:p>
            <a:pPr lvl="1">
              <a:buNone/>
            </a:pPr>
            <a:r>
              <a:rPr lang="en-US" altLang="zh-TW" dirty="0" smtClean="0">
                <a:solidFill>
                  <a:srgbClr val="008080"/>
                </a:solidFill>
                <a:ea typeface="新細明體" charset="-120"/>
              </a:rPr>
              <a:t>	1201, 2983, 1364, 1275</a:t>
            </a:r>
          </a:p>
        </p:txBody>
      </p:sp>
      <p:sp>
        <p:nvSpPr>
          <p:cNvPr id="2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75000"/>
                  </a:schemeClr>
                </a:solidFill>
              </a:rPr>
              <a:t>Chinese Postman Problem</a:t>
            </a:r>
            <a:endParaRPr lang="zh-TW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Problem Definition</a:t>
            </a:r>
          </a:p>
          <a:p>
            <a:pPr lvl="1"/>
            <a:r>
              <a:rPr lang="en-US" altLang="zh-TW" dirty="0" smtClean="0"/>
              <a:t>Given a (weighted) graph G(V, E). Start from a given vertex, finding the shortest route that cover each </a:t>
            </a:r>
            <a:r>
              <a:rPr lang="en-US" altLang="zh-TW" dirty="0" smtClean="0">
                <a:solidFill>
                  <a:srgbClr val="FF0000"/>
                </a:solidFill>
              </a:rPr>
              <a:t>at least once </a:t>
            </a:r>
            <a:r>
              <a:rPr lang="en-US" altLang="zh-TW" dirty="0" smtClean="0"/>
              <a:t>and back to the origin vertex.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619672" y="407707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411760" y="36450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203848" y="407707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411760" y="4509120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4" idx="7"/>
            <a:endCxn id="10" idx="2"/>
          </p:cNvCxnSpPr>
          <p:nvPr/>
        </p:nvCxnSpPr>
        <p:spPr>
          <a:xfrm flipV="1">
            <a:off x="1988448" y="3861048"/>
            <a:ext cx="423312" cy="27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4" idx="5"/>
            <a:endCxn id="12" idx="2"/>
          </p:cNvCxnSpPr>
          <p:nvPr/>
        </p:nvCxnSpPr>
        <p:spPr>
          <a:xfrm>
            <a:off x="1988448" y="4445848"/>
            <a:ext cx="423312" cy="27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0" idx="6"/>
            <a:endCxn id="11" idx="1"/>
          </p:cNvCxnSpPr>
          <p:nvPr/>
        </p:nvCxnSpPr>
        <p:spPr>
          <a:xfrm>
            <a:off x="2843808" y="3861048"/>
            <a:ext cx="423312" cy="27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2" idx="6"/>
            <a:endCxn id="11" idx="3"/>
          </p:cNvCxnSpPr>
          <p:nvPr/>
        </p:nvCxnSpPr>
        <p:spPr>
          <a:xfrm flipV="1">
            <a:off x="2843808" y="4445848"/>
            <a:ext cx="423312" cy="27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4"/>
            <a:endCxn id="12" idx="0"/>
          </p:cNvCxnSpPr>
          <p:nvPr/>
        </p:nvCxnSpPr>
        <p:spPr>
          <a:xfrm>
            <a:off x="2627784" y="4077072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260461" y="4869160"/>
            <a:ext cx="137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source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5292080" y="407707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6084168" y="3284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6876256" y="407707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6084168" y="4869160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>
            <a:stCxn id="30" idx="7"/>
            <a:endCxn id="31" idx="3"/>
          </p:cNvCxnSpPr>
          <p:nvPr/>
        </p:nvCxnSpPr>
        <p:spPr>
          <a:xfrm flipV="1">
            <a:off x="5660856" y="3653760"/>
            <a:ext cx="486584" cy="48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30" idx="5"/>
            <a:endCxn id="33" idx="1"/>
          </p:cNvCxnSpPr>
          <p:nvPr/>
        </p:nvCxnSpPr>
        <p:spPr>
          <a:xfrm>
            <a:off x="5660856" y="4445848"/>
            <a:ext cx="486584" cy="48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31" idx="5"/>
            <a:endCxn id="32" idx="1"/>
          </p:cNvCxnSpPr>
          <p:nvPr/>
        </p:nvCxnSpPr>
        <p:spPr>
          <a:xfrm>
            <a:off x="6452944" y="3653760"/>
            <a:ext cx="486584" cy="48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33" idx="7"/>
            <a:endCxn id="32" idx="3"/>
          </p:cNvCxnSpPr>
          <p:nvPr/>
        </p:nvCxnSpPr>
        <p:spPr>
          <a:xfrm flipV="1">
            <a:off x="6452944" y="4445848"/>
            <a:ext cx="486584" cy="48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31" idx="4"/>
            <a:endCxn id="33" idx="0"/>
          </p:cNvCxnSpPr>
          <p:nvPr/>
        </p:nvCxnSpPr>
        <p:spPr>
          <a:xfrm>
            <a:off x="6300192" y="3717032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30" idx="6"/>
            <a:endCxn id="32" idx="2"/>
          </p:cNvCxnSpPr>
          <p:nvPr/>
        </p:nvCxnSpPr>
        <p:spPr>
          <a:xfrm>
            <a:off x="5724128" y="4293096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919351" y="5256455"/>
            <a:ext cx="137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source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4067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75000"/>
                  </a:schemeClr>
                </a:solidFill>
              </a:rPr>
              <a:t>Chinese Postman Problem</a:t>
            </a:r>
            <a:endParaRPr lang="zh-TW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Euler Path (Circuit)</a:t>
            </a:r>
          </a:p>
          <a:p>
            <a:pPr lvl="1"/>
            <a:r>
              <a:rPr lang="en-US" altLang="zh-TW" b="1" dirty="0" err="1" smtClean="0"/>
              <a:t>Eulerian</a:t>
            </a:r>
            <a:r>
              <a:rPr lang="en-US" altLang="zh-TW" b="1" dirty="0" smtClean="0"/>
              <a:t> </a:t>
            </a:r>
            <a:r>
              <a:rPr lang="en-US" altLang="zh-TW" b="1" dirty="0"/>
              <a:t>trail</a:t>
            </a:r>
            <a:r>
              <a:rPr lang="en-US" altLang="zh-TW" dirty="0"/>
              <a:t> (or </a:t>
            </a:r>
            <a:r>
              <a:rPr lang="en-US" altLang="zh-TW" b="1" dirty="0" err="1"/>
              <a:t>Eulerian</a:t>
            </a:r>
            <a:r>
              <a:rPr lang="en-US" altLang="zh-TW" b="1" dirty="0"/>
              <a:t> path</a:t>
            </a:r>
            <a:r>
              <a:rPr lang="en-US" altLang="zh-TW" dirty="0"/>
              <a:t>) is a trail in a graph which visits every edge exactly </a:t>
            </a:r>
            <a:r>
              <a:rPr lang="en-US" altLang="zh-TW" dirty="0" smtClean="0"/>
              <a:t>once. </a:t>
            </a:r>
            <a:r>
              <a:rPr lang="en-US" altLang="zh-TW" dirty="0"/>
              <a:t>Similarly, an </a:t>
            </a:r>
            <a:r>
              <a:rPr lang="en-US" altLang="zh-TW" b="1" dirty="0" err="1"/>
              <a:t>Eulerian</a:t>
            </a:r>
            <a:r>
              <a:rPr lang="en-US" altLang="zh-TW" b="1" dirty="0"/>
              <a:t> circuit</a:t>
            </a:r>
            <a:r>
              <a:rPr lang="en-US" altLang="zh-TW" dirty="0"/>
              <a:t> or </a:t>
            </a:r>
            <a:r>
              <a:rPr lang="en-US" altLang="zh-TW" b="1" dirty="0" err="1"/>
              <a:t>Eulerian</a:t>
            </a:r>
            <a:r>
              <a:rPr lang="en-US" altLang="zh-TW" b="1" dirty="0"/>
              <a:t> cycle</a:t>
            </a:r>
            <a:r>
              <a:rPr lang="en-US" altLang="zh-TW" dirty="0"/>
              <a:t> is an </a:t>
            </a:r>
            <a:r>
              <a:rPr lang="en-US" altLang="zh-TW" dirty="0" err="1"/>
              <a:t>Eulerian</a:t>
            </a:r>
            <a:r>
              <a:rPr lang="en-US" altLang="zh-TW" dirty="0"/>
              <a:t> trail which starts and ends on the same vertex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34786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75000"/>
                  </a:schemeClr>
                </a:solidFill>
              </a:rPr>
              <a:t>Chinese Postman Problem</a:t>
            </a:r>
            <a:endParaRPr lang="zh-TW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determine whether a Euler Path (Circuit)  can be found?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348880"/>
            <a:ext cx="2808312" cy="221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059832" y="4566919"/>
            <a:ext cx="2827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Seven Bridges of </a:t>
            </a:r>
            <a:r>
              <a:rPr lang="en-US" altLang="zh-TW" dirty="0" err="1"/>
              <a:t>Königsberg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39481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75000"/>
                  </a:schemeClr>
                </a:solidFill>
              </a:rPr>
              <a:t>Chinese Postman Problem</a:t>
            </a:r>
            <a:endParaRPr lang="zh-TW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478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Lemma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Euler </a:t>
            </a:r>
            <a:r>
              <a:rPr lang="en-US" altLang="zh-TW" dirty="0" smtClean="0"/>
              <a:t>Path can be found in a graph if the number of vertexes with odd degree are </a:t>
            </a:r>
            <a:r>
              <a:rPr lang="en-US" altLang="zh-TW" dirty="0" smtClean="0">
                <a:solidFill>
                  <a:srgbClr val="FF0000"/>
                </a:solidFill>
              </a:rPr>
              <a:t>less or equal than two</a:t>
            </a:r>
            <a:r>
              <a:rPr lang="en-US" altLang="zh-TW" dirty="0" smtClean="0"/>
              <a:t>. </a:t>
            </a:r>
            <a:r>
              <a:rPr lang="en-US" altLang="zh-TW" dirty="0"/>
              <a:t>A Euler </a:t>
            </a:r>
            <a:r>
              <a:rPr lang="en-US" altLang="zh-TW" dirty="0" smtClean="0"/>
              <a:t>Circuit </a:t>
            </a:r>
            <a:r>
              <a:rPr lang="en-US" altLang="zh-TW" dirty="0"/>
              <a:t>can be found in a graph </a:t>
            </a:r>
            <a:r>
              <a:rPr lang="en-US" altLang="zh-TW" dirty="0" smtClean="0"/>
              <a:t>if </a:t>
            </a:r>
            <a:r>
              <a:rPr lang="en-US" altLang="zh-TW" dirty="0"/>
              <a:t>the number of vertexes with odd degree </a:t>
            </a:r>
            <a:r>
              <a:rPr lang="en-US" altLang="zh-TW" dirty="0" smtClean="0"/>
              <a:t>is </a:t>
            </a:r>
            <a:r>
              <a:rPr lang="en-US" altLang="zh-TW" dirty="0" smtClean="0">
                <a:solidFill>
                  <a:srgbClr val="FF0000"/>
                </a:solidFill>
              </a:rPr>
              <a:t>equal to 0</a:t>
            </a:r>
            <a:r>
              <a:rPr lang="en-US" altLang="zh-TW" dirty="0" smtClean="0"/>
              <a:t>. </a:t>
            </a:r>
          </a:p>
        </p:txBody>
      </p:sp>
      <p:sp>
        <p:nvSpPr>
          <p:cNvPr id="4" name="橢圓 3"/>
          <p:cNvSpPr/>
          <p:nvPr/>
        </p:nvSpPr>
        <p:spPr>
          <a:xfrm>
            <a:off x="3563888" y="42117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355976" y="37797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148064" y="42117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355976" y="4643844"/>
            <a:ext cx="432048" cy="43204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4" idx="7"/>
            <a:endCxn id="5" idx="2"/>
          </p:cNvCxnSpPr>
          <p:nvPr/>
        </p:nvCxnSpPr>
        <p:spPr>
          <a:xfrm flipV="1">
            <a:off x="3932664" y="3995772"/>
            <a:ext cx="423312" cy="27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5"/>
            <a:endCxn id="7" idx="2"/>
          </p:cNvCxnSpPr>
          <p:nvPr/>
        </p:nvCxnSpPr>
        <p:spPr>
          <a:xfrm>
            <a:off x="3932664" y="4580572"/>
            <a:ext cx="423312" cy="27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6"/>
            <a:endCxn id="6" idx="1"/>
          </p:cNvCxnSpPr>
          <p:nvPr/>
        </p:nvCxnSpPr>
        <p:spPr>
          <a:xfrm>
            <a:off x="4788024" y="3995772"/>
            <a:ext cx="423312" cy="27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6"/>
            <a:endCxn id="6" idx="3"/>
          </p:cNvCxnSpPr>
          <p:nvPr/>
        </p:nvCxnSpPr>
        <p:spPr>
          <a:xfrm flipV="1">
            <a:off x="4788024" y="4580572"/>
            <a:ext cx="423312" cy="27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4"/>
            <a:endCxn id="7" idx="0"/>
          </p:cNvCxnSpPr>
          <p:nvPr/>
        </p:nvCxnSpPr>
        <p:spPr>
          <a:xfrm>
            <a:off x="4572000" y="421179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563888" y="52106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number of  </a:t>
            </a:r>
            <a:r>
              <a:rPr lang="en-US" altLang="zh-TW" dirty="0" err="1" smtClean="0"/>
              <a:t>V</a:t>
            </a:r>
            <a:r>
              <a:rPr lang="en-US" altLang="zh-TW" baseline="-25000" dirty="0" err="1" smtClean="0"/>
              <a:t>odd</a:t>
            </a:r>
            <a:r>
              <a:rPr lang="en-US" altLang="zh-TW" dirty="0" smtClean="0"/>
              <a:t> =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6372200" y="42838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372200" y="34917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6372200" y="50038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740352" y="428745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16" idx="6"/>
            <a:endCxn id="19" idx="2"/>
          </p:cNvCxnSpPr>
          <p:nvPr/>
        </p:nvCxnSpPr>
        <p:spPr>
          <a:xfrm>
            <a:off x="6804248" y="4499828"/>
            <a:ext cx="936104" cy="3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7" idx="5"/>
            <a:endCxn id="19" idx="0"/>
          </p:cNvCxnSpPr>
          <p:nvPr/>
        </p:nvCxnSpPr>
        <p:spPr>
          <a:xfrm>
            <a:off x="6740976" y="3860492"/>
            <a:ext cx="1215400" cy="426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8" idx="7"/>
            <a:endCxn id="19" idx="4"/>
          </p:cNvCxnSpPr>
          <p:nvPr/>
        </p:nvCxnSpPr>
        <p:spPr>
          <a:xfrm flipV="1">
            <a:off x="6740976" y="4719502"/>
            <a:ext cx="1215400" cy="347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" name="弧形 3075"/>
          <p:cNvSpPr/>
          <p:nvPr/>
        </p:nvSpPr>
        <p:spPr>
          <a:xfrm>
            <a:off x="6502974" y="3923764"/>
            <a:ext cx="238002" cy="404062"/>
          </a:xfrm>
          <a:prstGeom prst="arc">
            <a:avLst>
              <a:gd name="adj1" fmla="val 16200000"/>
              <a:gd name="adj2" fmla="val 4621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弧形 36"/>
          <p:cNvSpPr/>
          <p:nvPr/>
        </p:nvSpPr>
        <p:spPr>
          <a:xfrm flipH="1">
            <a:off x="6449066" y="3923764"/>
            <a:ext cx="283174" cy="404062"/>
          </a:xfrm>
          <a:prstGeom prst="arc">
            <a:avLst>
              <a:gd name="adj1" fmla="val 16200000"/>
              <a:gd name="adj2" fmla="val 4621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>
            <a:off x="6498116" y="4671830"/>
            <a:ext cx="238002" cy="404062"/>
          </a:xfrm>
          <a:prstGeom prst="arc">
            <a:avLst>
              <a:gd name="adj1" fmla="val 16200000"/>
              <a:gd name="adj2" fmla="val 4621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弧形 38"/>
          <p:cNvSpPr/>
          <p:nvPr/>
        </p:nvSpPr>
        <p:spPr>
          <a:xfrm flipH="1">
            <a:off x="6444208" y="4671830"/>
            <a:ext cx="283174" cy="404062"/>
          </a:xfrm>
          <a:prstGeom prst="arc">
            <a:avLst>
              <a:gd name="adj1" fmla="val 16200000"/>
              <a:gd name="adj2" fmla="val 4621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6372200" y="55079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number of  </a:t>
            </a:r>
            <a:r>
              <a:rPr lang="en-US" altLang="zh-TW" dirty="0" err="1" smtClean="0"/>
              <a:t>V</a:t>
            </a:r>
            <a:r>
              <a:rPr lang="en-US" altLang="zh-TW" baseline="-25000" dirty="0" err="1" smtClean="0"/>
              <a:t>odd</a:t>
            </a:r>
            <a:r>
              <a:rPr lang="en-US" altLang="zh-TW" dirty="0" smtClean="0"/>
              <a:t> =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683568" y="42117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1475656" y="37797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2267744" y="42117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1475656" y="4643844"/>
            <a:ext cx="432048" cy="43204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>
            <a:stCxn id="41" idx="7"/>
            <a:endCxn id="42" idx="2"/>
          </p:cNvCxnSpPr>
          <p:nvPr/>
        </p:nvCxnSpPr>
        <p:spPr>
          <a:xfrm flipV="1">
            <a:off x="1052344" y="3995772"/>
            <a:ext cx="423312" cy="27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41" idx="5"/>
            <a:endCxn id="44" idx="2"/>
          </p:cNvCxnSpPr>
          <p:nvPr/>
        </p:nvCxnSpPr>
        <p:spPr>
          <a:xfrm>
            <a:off x="1052344" y="4580572"/>
            <a:ext cx="423312" cy="27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42" idx="6"/>
            <a:endCxn id="43" idx="1"/>
          </p:cNvCxnSpPr>
          <p:nvPr/>
        </p:nvCxnSpPr>
        <p:spPr>
          <a:xfrm>
            <a:off x="1907704" y="3995772"/>
            <a:ext cx="423312" cy="27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44" idx="6"/>
            <a:endCxn id="43" idx="3"/>
          </p:cNvCxnSpPr>
          <p:nvPr/>
        </p:nvCxnSpPr>
        <p:spPr>
          <a:xfrm flipV="1">
            <a:off x="1907704" y="4580572"/>
            <a:ext cx="423312" cy="27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弧形 49"/>
          <p:cNvSpPr/>
          <p:nvPr/>
        </p:nvSpPr>
        <p:spPr>
          <a:xfrm>
            <a:off x="1597694" y="4167774"/>
            <a:ext cx="238002" cy="552446"/>
          </a:xfrm>
          <a:prstGeom prst="arc">
            <a:avLst>
              <a:gd name="adj1" fmla="val 16200000"/>
              <a:gd name="adj2" fmla="val 4621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flipH="1">
            <a:off x="1543786" y="4167774"/>
            <a:ext cx="283174" cy="552446"/>
          </a:xfrm>
          <a:prstGeom prst="arc">
            <a:avLst>
              <a:gd name="adj1" fmla="val 16200000"/>
              <a:gd name="adj2" fmla="val 4621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755576" y="521990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number of  </a:t>
            </a:r>
            <a:r>
              <a:rPr lang="en-US" altLang="zh-TW" dirty="0" err="1" smtClean="0"/>
              <a:t>V</a:t>
            </a:r>
            <a:r>
              <a:rPr lang="en-US" altLang="zh-TW" baseline="-25000" dirty="0" err="1" smtClean="0"/>
              <a:t>odd</a:t>
            </a:r>
            <a:r>
              <a:rPr lang="en-US" altLang="zh-TW" dirty="0" smtClean="0"/>
              <a:t> =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81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75000"/>
                  </a:schemeClr>
                </a:solidFill>
              </a:rPr>
              <a:t>Chinese Postman Problem</a:t>
            </a:r>
            <a:endParaRPr lang="zh-TW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Lets return the original problem..</a:t>
            </a:r>
          </a:p>
          <a:p>
            <a:pPr marL="457200" indent="-457200">
              <a:buAutoNum type="arabicParenBoth"/>
            </a:pPr>
            <a:r>
              <a:rPr lang="en-US" altLang="zh-TW" dirty="0" smtClean="0"/>
              <a:t>If we can found an </a:t>
            </a:r>
            <a:r>
              <a:rPr lang="en-US" altLang="zh-TW" dirty="0" smtClean="0">
                <a:solidFill>
                  <a:srgbClr val="FF0000"/>
                </a:solidFill>
              </a:rPr>
              <a:t>Euler circuit</a:t>
            </a:r>
            <a:r>
              <a:rPr lang="en-US" altLang="zh-TW" dirty="0" smtClean="0"/>
              <a:t> in the given graph, the answer is obvious the summation of all edges’ weight.</a:t>
            </a:r>
            <a:endParaRPr lang="en-US" altLang="zh-TW" dirty="0"/>
          </a:p>
          <a:p>
            <a:pPr marL="457200" indent="-457200">
              <a:buAutoNum type="arabicParenBoth"/>
            </a:pPr>
            <a:r>
              <a:rPr lang="en-US" altLang="zh-TW" dirty="0" smtClean="0"/>
              <a:t>If we can’t…. ??</a:t>
            </a:r>
          </a:p>
        </p:txBody>
      </p:sp>
    </p:spTree>
    <p:extLst>
      <p:ext uri="{BB962C8B-B14F-4D97-AF65-F5344CB8AC3E}">
        <p14:creationId xmlns:p14="http://schemas.microsoft.com/office/powerpoint/2010/main" xmlns="" val="39481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75000"/>
                  </a:schemeClr>
                </a:solidFill>
              </a:rPr>
              <a:t>Chinese Postman Problem</a:t>
            </a:r>
            <a:endParaRPr lang="zh-TW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339752" y="36450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923928" y="20608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508104" y="36450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923928" y="5085184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線接點 7"/>
          <p:cNvCxnSpPr>
            <a:stCxn id="4" idx="7"/>
            <a:endCxn id="5" idx="3"/>
          </p:cNvCxnSpPr>
          <p:nvPr/>
        </p:nvCxnSpPr>
        <p:spPr>
          <a:xfrm flipV="1">
            <a:off x="2708528" y="2429624"/>
            <a:ext cx="1278672" cy="1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5"/>
            <a:endCxn id="7" idx="1"/>
          </p:cNvCxnSpPr>
          <p:nvPr/>
        </p:nvCxnSpPr>
        <p:spPr>
          <a:xfrm>
            <a:off x="2708528" y="4013800"/>
            <a:ext cx="1278672" cy="1134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5"/>
            <a:endCxn id="6" idx="1"/>
          </p:cNvCxnSpPr>
          <p:nvPr/>
        </p:nvCxnSpPr>
        <p:spPr>
          <a:xfrm>
            <a:off x="4292704" y="2429624"/>
            <a:ext cx="1278672" cy="1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7"/>
            <a:endCxn id="6" idx="3"/>
          </p:cNvCxnSpPr>
          <p:nvPr/>
        </p:nvCxnSpPr>
        <p:spPr>
          <a:xfrm flipV="1">
            <a:off x="4292704" y="4013800"/>
            <a:ext cx="1278672" cy="1134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4"/>
            <a:endCxn id="7" idx="0"/>
          </p:cNvCxnSpPr>
          <p:nvPr/>
        </p:nvCxnSpPr>
        <p:spPr>
          <a:xfrm>
            <a:off x="4139952" y="2492896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4" idx="6"/>
            <a:endCxn id="6" idx="2"/>
          </p:cNvCxnSpPr>
          <p:nvPr/>
        </p:nvCxnSpPr>
        <p:spPr>
          <a:xfrm>
            <a:off x="2771800" y="3861048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759111" y="5472479"/>
            <a:ext cx="137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source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059832" y="45091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059832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932040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932040" y="45091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067944" y="30689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563888" y="38610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81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75000"/>
                  </a:schemeClr>
                </a:solidFill>
              </a:rPr>
              <a:t>Chinese Postman Problem</a:t>
            </a:r>
            <a:endParaRPr lang="zh-TW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339752" y="36450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923928" y="20608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508104" y="36450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923928" y="5085184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線接點 7"/>
          <p:cNvCxnSpPr>
            <a:stCxn id="4" idx="7"/>
            <a:endCxn id="5" idx="3"/>
          </p:cNvCxnSpPr>
          <p:nvPr/>
        </p:nvCxnSpPr>
        <p:spPr>
          <a:xfrm flipV="1">
            <a:off x="2708528" y="2429624"/>
            <a:ext cx="1278672" cy="127867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5"/>
            <a:endCxn id="7" idx="1"/>
          </p:cNvCxnSpPr>
          <p:nvPr/>
        </p:nvCxnSpPr>
        <p:spPr>
          <a:xfrm>
            <a:off x="2708528" y="4013800"/>
            <a:ext cx="1278672" cy="1134656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5"/>
            <a:endCxn id="6" idx="1"/>
          </p:cNvCxnSpPr>
          <p:nvPr/>
        </p:nvCxnSpPr>
        <p:spPr>
          <a:xfrm>
            <a:off x="4292704" y="2429624"/>
            <a:ext cx="1278672" cy="127867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7"/>
            <a:endCxn id="6" idx="3"/>
          </p:cNvCxnSpPr>
          <p:nvPr/>
        </p:nvCxnSpPr>
        <p:spPr>
          <a:xfrm flipV="1">
            <a:off x="4292704" y="4013800"/>
            <a:ext cx="1278672" cy="1134656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759111" y="5472479"/>
            <a:ext cx="137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source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059832" y="45091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059832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932040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932040" y="45091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81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細水長流</Template>
  <TotalTime>3877</TotalTime>
  <Words>492</Words>
  <Application>Microsoft Office PowerPoint</Application>
  <PresentationFormat>如螢幕大小 (4:3)</PresentationFormat>
  <Paragraphs>216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Office 佈景主題</vt:lpstr>
      <vt:lpstr>投影片 1</vt:lpstr>
      <vt:lpstr>Outline</vt:lpstr>
      <vt:lpstr>Chinese Postman Problem</vt:lpstr>
      <vt:lpstr>Chinese Postman Problem</vt:lpstr>
      <vt:lpstr>Chinese Postman Problem</vt:lpstr>
      <vt:lpstr>Chinese Postman Problem</vt:lpstr>
      <vt:lpstr>Chinese Postman Problem</vt:lpstr>
      <vt:lpstr>Chinese Postman Problem</vt:lpstr>
      <vt:lpstr>Chinese Postman Problem</vt:lpstr>
      <vt:lpstr>Chinese Postman Problem</vt:lpstr>
      <vt:lpstr>Chinese Postman Problem</vt:lpstr>
      <vt:lpstr>Chinese Postman Problem</vt:lpstr>
      <vt:lpstr>Chinese Postman Problem</vt:lpstr>
      <vt:lpstr>Chinese Postman Problem</vt:lpstr>
      <vt:lpstr>Chinese Postman Problem</vt:lpstr>
      <vt:lpstr>Chinese Postman Problem</vt:lpstr>
      <vt:lpstr>Chinese Postman Problem</vt:lpstr>
      <vt:lpstr>Chinese Postman Problem</vt:lpstr>
      <vt:lpstr>Chinese Postman Problem</vt:lpstr>
      <vt:lpstr>Chinese Postman Problem</vt:lpstr>
      <vt:lpstr>Chinese Postman Problem</vt:lpstr>
      <vt:lpstr>match</vt:lpstr>
      <vt:lpstr>Example</vt:lpstr>
      <vt:lpstr>Outline</vt:lpstr>
      <vt:lpstr>Difference Constraint</vt:lpstr>
      <vt:lpstr>Difference Constraint</vt:lpstr>
      <vt:lpstr>example</vt:lpstr>
      <vt:lpstr>K-shortest Path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electron</dc:creator>
  <cp:lastModifiedBy>Free</cp:lastModifiedBy>
  <cp:revision>959</cp:revision>
  <dcterms:created xsi:type="dcterms:W3CDTF">2009-11-10T06:48:42Z</dcterms:created>
  <dcterms:modified xsi:type="dcterms:W3CDTF">2013-05-08T10:39:28Z</dcterms:modified>
</cp:coreProperties>
</file>