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4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9" r:id="rId17"/>
    <p:sldId id="381" r:id="rId18"/>
    <p:sldId id="380" r:id="rId19"/>
    <p:sldId id="376" r:id="rId20"/>
    <p:sldId id="377" r:id="rId21"/>
    <p:sldId id="378" r:id="rId22"/>
    <p:sldId id="384" r:id="rId23"/>
    <p:sldId id="382" r:id="rId24"/>
    <p:sldId id="375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70" r:id="rId37"/>
    <p:sldId id="383" r:id="rId3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3379" autoAdjust="0"/>
  </p:normalViewPr>
  <p:slideViewPr>
    <p:cSldViewPr>
      <p:cViewPr>
        <p:scale>
          <a:sx n="70" d="100"/>
          <a:sy n="70" d="100"/>
        </p:scale>
        <p:origin x="-5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2013/5/20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47D588-F573-4C56-B9DE-4C7F6E46D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日期版面配置區 3"/>
          <p:cNvSpPr txBox="1">
            <a:spLocks/>
          </p:cNvSpPr>
          <p:nvPr userDrawn="1"/>
        </p:nvSpPr>
        <p:spPr bwMode="auto">
          <a:xfrm>
            <a:off x="457200" y="6207147"/>
            <a:ext cx="354329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NCKU CSIE Programming Contest Training Course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47D588-F573-4C56-B9DE-4C7F6E46D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日期版面配置區 3"/>
          <p:cNvSpPr txBox="1">
            <a:spLocks/>
          </p:cNvSpPr>
          <p:nvPr userDrawn="1"/>
        </p:nvSpPr>
        <p:spPr bwMode="auto">
          <a:xfrm>
            <a:off x="457200" y="6207147"/>
            <a:ext cx="354329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NCKU CSIE Programming Contest Training Course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47D588-F573-4C56-B9DE-4C7F6E46D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1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日期版面配置區 3"/>
          <p:cNvSpPr txBox="1">
            <a:spLocks/>
          </p:cNvSpPr>
          <p:nvPr userDrawn="1"/>
        </p:nvSpPr>
        <p:spPr bwMode="auto">
          <a:xfrm>
            <a:off x="457200" y="6207147"/>
            <a:ext cx="3543296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NCKU CSIE Programming Contest Training Course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324544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5364088" y="6305573"/>
            <a:ext cx="2708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</a:t>
            </a:r>
            <a:r>
              <a:rPr lang="en-US" altLang="zh-TW" sz="1600" b="1" i="1" dirty="0" smtClean="0">
                <a:latin typeface="Calibri" pitchFamily="34" charset="0"/>
              </a:rPr>
              <a:t>electron &amp; free999</a:t>
            </a: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2013/05/22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Pin-Chieh </a:t>
            </a:r>
            <a:r>
              <a:rPr lang="en-US" altLang="zh-TW" sz="2000" b="1" dirty="0" smtClean="0">
                <a:latin typeface="Arial" charset="0"/>
              </a:rPr>
              <a:t>Huang </a:t>
            </a:r>
            <a:r>
              <a:rPr lang="en-US" altLang="zh-TW" sz="2000" b="1" dirty="0" smtClean="0">
                <a:latin typeface="Arial" charset="0"/>
              </a:rPr>
              <a:t>(free999)</a:t>
            </a:r>
            <a:endParaRPr lang="en-US" altLang="zh-TW" sz="2000" b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i="1" dirty="0" smtClean="0">
                <a:latin typeface="Arial" charset="0"/>
              </a:rPr>
              <a:t>Pinchieh.huang@gmail.com</a:t>
            </a:r>
            <a:endParaRPr lang="en-US" altLang="zh-TW" sz="2000" i="1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http://myweb.ncku.edu.tw</a:t>
            </a:r>
            <a:r>
              <a:rPr lang="en-US" altLang="zh-TW" sz="2000" b="1" i="1" dirty="0" smtClean="0">
                <a:solidFill>
                  <a:srgbClr val="0070C0"/>
                </a:solidFill>
                <a:latin typeface="Arial" charset="0"/>
              </a:rPr>
              <a:t>/~P76014143/20130522_Flow.rar</a:t>
            </a:r>
            <a:endParaRPr lang="en-US" altLang="zh-TW" sz="2000" b="1" i="1" dirty="0" smtClean="0">
              <a:solidFill>
                <a:srgbClr val="0070C0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FORD-FULKERSON-METHOD(</a:t>
            </a:r>
            <a:r>
              <a:rPr lang="en-US" altLang="zh-CN" dirty="0" err="1" smtClean="0"/>
              <a:t>G,s,t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initialize flow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to </a:t>
            </a:r>
            <a:r>
              <a:rPr lang="en-US" altLang="zh-CN" i="1" dirty="0" smtClean="0"/>
              <a:t>0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en-US" altLang="zh-CN" dirty="0" smtClean="0"/>
              <a:t> there exists an </a:t>
            </a:r>
            <a:r>
              <a:rPr lang="en-US" altLang="zh-CN" i="1" dirty="0" smtClean="0"/>
              <a:t>augmenting</a:t>
            </a:r>
            <a:r>
              <a:rPr lang="en-US" altLang="zh-CN" dirty="0" smtClean="0"/>
              <a:t> path </a:t>
            </a:r>
            <a:r>
              <a:rPr lang="en-US" altLang="zh-CN" i="1" dirty="0" smtClean="0"/>
              <a:t>p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 	do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augment</a:t>
            </a:r>
            <a:r>
              <a:rPr lang="en-US" altLang="zh-CN" dirty="0" smtClean="0"/>
              <a:t> flow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along </a:t>
            </a:r>
            <a:r>
              <a:rPr lang="en-US" altLang="zh-CN" i="1" dirty="0" smtClean="0"/>
              <a:t>p</a:t>
            </a:r>
          </a:p>
          <a:p>
            <a:pPr>
              <a:buNone/>
            </a:pPr>
            <a:r>
              <a:rPr lang="en-US" altLang="zh-CN" dirty="0" smtClean="0"/>
              <a:t>    return </a:t>
            </a:r>
            <a:r>
              <a:rPr lang="en-US" altLang="zh-CN" i="1" dirty="0" smtClean="0"/>
              <a:t>f</a:t>
            </a:r>
            <a:endParaRPr lang="en-US" altLang="zh-CN" i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 smtClean="0"/>
              <a:t>Given a flow network and a flow, the </a:t>
            </a:r>
            <a:r>
              <a:rPr lang="en-US" altLang="zh-CN" b="1" dirty="0" smtClean="0"/>
              <a:t>residual network</a:t>
            </a:r>
            <a:r>
              <a:rPr lang="en-US" altLang="zh-CN" dirty="0" smtClean="0"/>
              <a:t> consists of edges that can admit more net flow.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/>
              <a:t> G=(V,E) --a flow network  with source s and sink t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/>
              <a:t> f: a flow in G</a:t>
            </a:r>
            <a:r>
              <a:rPr lang="en-US" altLang="zh-CN" dirty="0" smtClean="0">
                <a:sym typeface="Symbol" pitchFamily="18" charset="2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ym typeface="Symbol" pitchFamily="18" charset="2"/>
              </a:rPr>
              <a:t>The amount of additional net flow  from u to v before exceeding the capacity c(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 is the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residual capacity</a:t>
            </a:r>
            <a:r>
              <a:rPr lang="en-US" altLang="zh-CN" dirty="0" smtClean="0">
                <a:sym typeface="Symbol" pitchFamily="18" charset="2"/>
              </a:rPr>
              <a:t> of 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), given by: 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ym typeface="Symbol" pitchFamily="18" charset="2"/>
              </a:rPr>
              <a:t>In the regular direction: 	</a:t>
            </a:r>
            <a:r>
              <a:rPr lang="en-US" altLang="zh-CN" dirty="0" err="1" smtClean="0">
                <a:sym typeface="Symbol" pitchFamily="18" charset="2"/>
              </a:rPr>
              <a:t>c</a:t>
            </a:r>
            <a:r>
              <a:rPr lang="en-US" altLang="zh-CN" baseline="-25000" dirty="0" err="1" smtClean="0">
                <a:sym typeface="Symbol" pitchFamily="18" charset="2"/>
              </a:rPr>
              <a:t>f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)=c(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)-f(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in the other direction:      	</a:t>
            </a:r>
            <a:r>
              <a:rPr lang="en-US" altLang="zh-CN" dirty="0" err="1" smtClean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(v, u)=c(v, u)+f(u, v).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dirty="0">
              <a:sym typeface="Symbol" pitchFamily="18" charset="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631098" y="2238361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7569561" y="2708261"/>
            <a:ext cx="839787" cy="5619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31498" y="173829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85411" y="2289161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61542" y="2471723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/>
              <a:t>9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889986" y="3082911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50461" y="3082911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326798" y="233202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150461" y="1581136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89986" y="1581136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050198" y="1955786"/>
            <a:ext cx="839788" cy="4699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310673" y="1862123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487011" y="1955786"/>
            <a:ext cx="922338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967648" y="2708261"/>
            <a:ext cx="922338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310673" y="3270236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974123" y="2049448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6226536" y="2049448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7402873" y="2049448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310673" y="2049448"/>
            <a:ext cx="923925" cy="1033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012098" y="173829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16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935898" y="288129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59898" y="135729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70886" y="233202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231298" y="234789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831498" y="295749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383698" y="341469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14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46042" y="3742048"/>
            <a:ext cx="4114800" cy="2514600"/>
            <a:chOff x="2928" y="1200"/>
            <a:chExt cx="2592" cy="1584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37" name="Oval 35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39" name="Oval 37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/>
                  <a:t>4/12</a:t>
                </a:r>
              </a:p>
            </p:txBody>
          </p:sp>
          <p:sp>
            <p:nvSpPr>
              <p:cNvPr id="53" name="Text Box 51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55" name="Text Box 53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58" name="Text Box 5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5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6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6700838" y="5086352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4643438" y="474821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 flipH="1">
            <a:off x="5176838" y="447675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5902326" y="5592765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7162801" y="559276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66" name="Oval 8"/>
          <p:cNvSpPr>
            <a:spLocks noChangeArrowheads="1"/>
          </p:cNvSpPr>
          <p:nvPr/>
        </p:nvSpPr>
        <p:spPr bwMode="auto">
          <a:xfrm>
            <a:off x="8339138" y="4841877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7162801" y="4090990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68" name="Oval 10"/>
          <p:cNvSpPr>
            <a:spLocks noChangeArrowheads="1"/>
          </p:cNvSpPr>
          <p:nvPr/>
        </p:nvSpPr>
        <p:spPr bwMode="auto">
          <a:xfrm>
            <a:off x="5902326" y="4090990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V="1">
            <a:off x="5024438" y="4248152"/>
            <a:ext cx="839788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6319838" y="4171952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7499351" y="4465640"/>
            <a:ext cx="922338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>
            <a:off x="4979988" y="5218115"/>
            <a:ext cx="922338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6323013" y="5780090"/>
            <a:ext cx="83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5986463" y="4559302"/>
            <a:ext cx="0" cy="1033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V="1">
            <a:off x="6167438" y="4552952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flipV="1">
            <a:off x="7415213" y="4559302"/>
            <a:ext cx="0" cy="1033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 flipH="1">
            <a:off x="6319838" y="4705352"/>
            <a:ext cx="923925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Text Box 21"/>
          <p:cNvSpPr txBox="1">
            <a:spLocks noChangeArrowheads="1"/>
          </p:cNvSpPr>
          <p:nvPr/>
        </p:nvSpPr>
        <p:spPr bwMode="auto">
          <a:xfrm>
            <a:off x="5100638" y="40195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</a:t>
            </a:r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5024438" y="53911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6548438" y="382905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/>
              <a:t>8</a:t>
            </a: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5483226" y="484187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6091238" y="47815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83" name="Text Box 26"/>
          <p:cNvSpPr txBox="1">
            <a:spLocks noChangeArrowheads="1"/>
          </p:cNvSpPr>
          <p:nvPr/>
        </p:nvSpPr>
        <p:spPr bwMode="auto">
          <a:xfrm>
            <a:off x="7767638" y="42481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7834313" y="54038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7462838" y="49339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624638" y="59245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5329238" y="46291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88" name="Line 32"/>
          <p:cNvSpPr>
            <a:spLocks noChangeShapeType="1"/>
          </p:cNvSpPr>
          <p:nvPr/>
        </p:nvSpPr>
        <p:spPr bwMode="auto">
          <a:xfrm flipH="1">
            <a:off x="6396038" y="440055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6624638" y="44005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90" name="Line 34"/>
          <p:cNvSpPr>
            <a:spLocks noChangeShapeType="1"/>
          </p:cNvSpPr>
          <p:nvPr/>
        </p:nvSpPr>
        <p:spPr bwMode="auto">
          <a:xfrm flipV="1">
            <a:off x="6243638" y="4552952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6532563" y="474662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92" name="Line 36"/>
          <p:cNvSpPr>
            <a:spLocks noChangeShapeType="1"/>
          </p:cNvSpPr>
          <p:nvPr/>
        </p:nvSpPr>
        <p:spPr bwMode="auto">
          <a:xfrm flipH="1">
            <a:off x="6319838" y="592455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Text Box 37"/>
          <p:cNvSpPr txBox="1">
            <a:spLocks noChangeArrowheads="1"/>
          </p:cNvSpPr>
          <p:nvPr/>
        </p:nvSpPr>
        <p:spPr bwMode="auto">
          <a:xfrm>
            <a:off x="6624638" y="53911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94" name="Line 38"/>
          <p:cNvSpPr>
            <a:spLocks noChangeShapeType="1"/>
          </p:cNvSpPr>
          <p:nvPr/>
        </p:nvSpPr>
        <p:spPr bwMode="auto">
          <a:xfrm flipH="1">
            <a:off x="7615238" y="516255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130504" y="215327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96" name="Line 3"/>
          <p:cNvSpPr>
            <a:spLocks noChangeShapeType="1"/>
          </p:cNvSpPr>
          <p:nvPr/>
        </p:nvSpPr>
        <p:spPr bwMode="auto">
          <a:xfrm flipV="1">
            <a:off x="3068967" y="2623175"/>
            <a:ext cx="839787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3330904" y="16532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2884817" y="220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260948" y="2386637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/>
              <a:t>9</a:t>
            </a:r>
          </a:p>
        </p:txBody>
      </p:sp>
      <p:sp>
        <p:nvSpPr>
          <p:cNvPr id="100" name="Oval 8"/>
          <p:cNvSpPr>
            <a:spLocks noChangeArrowheads="1"/>
          </p:cNvSpPr>
          <p:nvPr/>
        </p:nvSpPr>
        <p:spPr bwMode="auto">
          <a:xfrm>
            <a:off x="1389392" y="2997825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101" name="Oval 9"/>
          <p:cNvSpPr>
            <a:spLocks noChangeArrowheads="1"/>
          </p:cNvSpPr>
          <p:nvPr/>
        </p:nvSpPr>
        <p:spPr bwMode="auto">
          <a:xfrm>
            <a:off x="2649867" y="29978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3826204" y="2246937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103" name="Oval 11"/>
          <p:cNvSpPr>
            <a:spLocks noChangeArrowheads="1"/>
          </p:cNvSpPr>
          <p:nvPr/>
        </p:nvSpPr>
        <p:spPr bwMode="auto">
          <a:xfrm>
            <a:off x="2649867" y="1496050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104" name="Oval 12"/>
          <p:cNvSpPr>
            <a:spLocks noChangeArrowheads="1"/>
          </p:cNvSpPr>
          <p:nvPr/>
        </p:nvSpPr>
        <p:spPr bwMode="auto">
          <a:xfrm>
            <a:off x="1389392" y="1496050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105" name="Line 13"/>
          <p:cNvSpPr>
            <a:spLocks noChangeShapeType="1"/>
          </p:cNvSpPr>
          <p:nvPr/>
        </p:nvSpPr>
        <p:spPr bwMode="auto">
          <a:xfrm flipV="1">
            <a:off x="549604" y="1870700"/>
            <a:ext cx="839788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6" name="Line 14"/>
          <p:cNvSpPr>
            <a:spLocks noChangeShapeType="1"/>
          </p:cNvSpPr>
          <p:nvPr/>
        </p:nvSpPr>
        <p:spPr bwMode="auto">
          <a:xfrm>
            <a:off x="1810079" y="1777037"/>
            <a:ext cx="83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2986417" y="1870700"/>
            <a:ext cx="922338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Line 16"/>
          <p:cNvSpPr>
            <a:spLocks noChangeShapeType="1"/>
          </p:cNvSpPr>
          <p:nvPr/>
        </p:nvSpPr>
        <p:spPr bwMode="auto">
          <a:xfrm>
            <a:off x="467054" y="2623175"/>
            <a:ext cx="922338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Line 17"/>
          <p:cNvSpPr>
            <a:spLocks noChangeShapeType="1"/>
          </p:cNvSpPr>
          <p:nvPr/>
        </p:nvSpPr>
        <p:spPr bwMode="auto">
          <a:xfrm>
            <a:off x="1810079" y="3185150"/>
            <a:ext cx="83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Line 18"/>
          <p:cNvSpPr>
            <a:spLocks noChangeShapeType="1"/>
          </p:cNvSpPr>
          <p:nvPr/>
        </p:nvSpPr>
        <p:spPr bwMode="auto">
          <a:xfrm>
            <a:off x="1473529" y="1964362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Line 19"/>
          <p:cNvSpPr>
            <a:spLocks noChangeShapeType="1"/>
          </p:cNvSpPr>
          <p:nvPr/>
        </p:nvSpPr>
        <p:spPr bwMode="auto">
          <a:xfrm flipV="1">
            <a:off x="1725942" y="1964362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Line 20"/>
          <p:cNvSpPr>
            <a:spLocks noChangeShapeType="1"/>
          </p:cNvSpPr>
          <p:nvPr/>
        </p:nvSpPr>
        <p:spPr bwMode="auto">
          <a:xfrm flipV="1">
            <a:off x="2902279" y="1964362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Line 21"/>
          <p:cNvSpPr>
            <a:spLocks noChangeShapeType="1"/>
          </p:cNvSpPr>
          <p:nvPr/>
        </p:nvSpPr>
        <p:spPr bwMode="auto">
          <a:xfrm flipH="1">
            <a:off x="1810079" y="1964362"/>
            <a:ext cx="923925" cy="1033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4" name="Text Box 22"/>
          <p:cNvSpPr txBox="1">
            <a:spLocks noChangeArrowheads="1"/>
          </p:cNvSpPr>
          <p:nvPr/>
        </p:nvSpPr>
        <p:spPr bwMode="auto">
          <a:xfrm>
            <a:off x="511504" y="16532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16</a:t>
            </a:r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435304" y="27962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1959304" y="1386516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/>
              <a:t>12</a:t>
            </a:r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970292" y="224693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1730704" y="22628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3330904" y="28724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120" name="Text Box 28"/>
          <p:cNvSpPr txBox="1">
            <a:spLocks noChangeArrowheads="1"/>
          </p:cNvSpPr>
          <p:nvPr/>
        </p:nvSpPr>
        <p:spPr bwMode="auto">
          <a:xfrm>
            <a:off x="1883104" y="332961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Oval 58"/>
          <p:cNvSpPr>
            <a:spLocks noChangeArrowheads="1"/>
          </p:cNvSpPr>
          <p:nvPr/>
        </p:nvSpPr>
        <p:spPr bwMode="auto">
          <a:xfrm>
            <a:off x="1143000" y="3857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60"/>
          <p:cNvSpPr>
            <a:spLocks noChangeArrowheads="1"/>
          </p:cNvSpPr>
          <p:nvPr/>
        </p:nvSpPr>
        <p:spPr bwMode="auto">
          <a:xfrm>
            <a:off x="3048000" y="5000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1"/>
          <p:cNvSpPr>
            <a:spLocks noChangeArrowheads="1"/>
          </p:cNvSpPr>
          <p:nvPr/>
        </p:nvSpPr>
        <p:spPr bwMode="auto">
          <a:xfrm>
            <a:off x="2971800" y="1952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62"/>
          <p:cNvSpPr>
            <a:spLocks noChangeArrowheads="1"/>
          </p:cNvSpPr>
          <p:nvPr/>
        </p:nvSpPr>
        <p:spPr bwMode="auto">
          <a:xfrm>
            <a:off x="7086600" y="36290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5105400" y="50768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64"/>
          <p:cNvSpPr>
            <a:spLocks noChangeArrowheads="1"/>
          </p:cNvSpPr>
          <p:nvPr/>
        </p:nvSpPr>
        <p:spPr bwMode="auto">
          <a:xfrm>
            <a:off x="4876800" y="18764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 flipV="1">
            <a:off x="1752600" y="2562212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1752600" y="4467212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68"/>
          <p:cNvSpPr>
            <a:spLocks noChangeShapeType="1"/>
          </p:cNvSpPr>
          <p:nvPr/>
        </p:nvSpPr>
        <p:spPr bwMode="auto">
          <a:xfrm>
            <a:off x="3657600" y="225741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69"/>
          <p:cNvSpPr>
            <a:spLocks noChangeShapeType="1"/>
          </p:cNvSpPr>
          <p:nvPr/>
        </p:nvSpPr>
        <p:spPr bwMode="auto">
          <a:xfrm>
            <a:off x="3733800" y="538161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Line 70"/>
          <p:cNvSpPr>
            <a:spLocks noChangeShapeType="1"/>
          </p:cNvSpPr>
          <p:nvPr/>
        </p:nvSpPr>
        <p:spPr bwMode="auto">
          <a:xfrm>
            <a:off x="3581400" y="2562212"/>
            <a:ext cx="1600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5562600" y="2333612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Line 72"/>
          <p:cNvSpPr>
            <a:spLocks noChangeShapeType="1"/>
          </p:cNvSpPr>
          <p:nvPr/>
        </p:nvSpPr>
        <p:spPr bwMode="auto">
          <a:xfrm flipV="1">
            <a:off x="5791200" y="4162412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828800" y="279081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6096000" y="4162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362200" y="44672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038600" y="50006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3886200" y="1571612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24600" y="25622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419600" y="3400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143000" y="3854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048000" y="4997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71800" y="1949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255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05400" y="50733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76800" y="18729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752600" y="2558758"/>
            <a:ext cx="1295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52600" y="4463758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57600" y="22539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733800" y="53781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81400" y="2558758"/>
            <a:ext cx="160020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562600" y="2330158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5791200" y="4158958"/>
            <a:ext cx="1295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828800" y="279081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096000" y="4162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362200" y="44672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038600" y="50006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3886200" y="1571612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324600" y="25622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419600" y="3400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143000" y="3854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048000" y="4997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71800" y="1949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255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05400" y="50733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76800" y="18729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752600" y="4463758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57600" y="22539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33800" y="53781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562600" y="2330158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6324600" y="263495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362200" y="44637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4038600" y="499715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886200" y="156815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143000" y="3854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048000" y="4997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71800" y="19491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255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05400" y="50733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76800" y="1872958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752600" y="4463758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57600" y="22539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33800" y="53781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562600" y="2330158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6324600" y="263495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362200" y="44637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4038600" y="499715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886200" y="156815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143000" y="3857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048000" y="5000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971800" y="19526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290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105400" y="50768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876800" y="1876412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752600" y="4467212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57600" y="2257412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733800" y="5381612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562600" y="2333612"/>
            <a:ext cx="152400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676400" y="2486012"/>
            <a:ext cx="13716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 flipV="1">
            <a:off x="3581400" y="2562212"/>
            <a:ext cx="1828800" cy="2590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791200" y="4238612"/>
            <a:ext cx="13716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66898" y="279081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096000" y="4162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362200" y="44672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038600" y="50006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86200" y="378141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886200" y="1571612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400800" y="25622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5109-1E0E-4514-AE47-C96BCFBA648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2171712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5110175" y="3255963"/>
            <a:ext cx="839787" cy="5619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5372112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4926025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4344990" y="3019425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/>
              <a:t>9</a:t>
            </a:r>
          </a:p>
        </p:txBody>
      </p:sp>
      <p:sp>
        <p:nvSpPr>
          <p:cNvPr id="44072" name="Oval 40"/>
          <p:cNvSpPr>
            <a:spLocks noChangeArrowheads="1"/>
          </p:cNvSpPr>
          <p:nvPr/>
        </p:nvSpPr>
        <p:spPr bwMode="auto">
          <a:xfrm>
            <a:off x="3430600" y="3630613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44073" name="Oval 41"/>
          <p:cNvSpPr>
            <a:spLocks noChangeArrowheads="1"/>
          </p:cNvSpPr>
          <p:nvPr/>
        </p:nvSpPr>
        <p:spPr bwMode="auto">
          <a:xfrm>
            <a:off x="4691075" y="363061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44074" name="Oval 42"/>
          <p:cNvSpPr>
            <a:spLocks noChangeArrowheads="1"/>
          </p:cNvSpPr>
          <p:nvPr/>
        </p:nvSpPr>
        <p:spPr bwMode="auto">
          <a:xfrm>
            <a:off x="5867412" y="28797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44075" name="Oval 43"/>
          <p:cNvSpPr>
            <a:spLocks noChangeArrowheads="1"/>
          </p:cNvSpPr>
          <p:nvPr/>
        </p:nvSpPr>
        <p:spPr bwMode="auto">
          <a:xfrm>
            <a:off x="4691075" y="2128838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3430600" y="2128838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 flipV="1">
            <a:off x="2590812" y="2503488"/>
            <a:ext cx="839788" cy="4699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3851287" y="2409825"/>
            <a:ext cx="8397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5027625" y="2503488"/>
            <a:ext cx="922338" cy="4699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2508262" y="3255963"/>
            <a:ext cx="922338" cy="4683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3851287" y="3817938"/>
            <a:ext cx="8397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3514737" y="2597150"/>
            <a:ext cx="0" cy="10334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 flipV="1">
            <a:off x="3767150" y="2597150"/>
            <a:ext cx="0" cy="10334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 flipV="1">
            <a:off x="4943487" y="2597150"/>
            <a:ext cx="0" cy="10334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6" name="Line 54"/>
          <p:cNvSpPr>
            <a:spLocks noChangeShapeType="1"/>
          </p:cNvSpPr>
          <p:nvPr/>
        </p:nvSpPr>
        <p:spPr bwMode="auto">
          <a:xfrm flipH="1">
            <a:off x="3851287" y="2597150"/>
            <a:ext cx="923925" cy="10334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2552712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16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2476512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4000512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</a:t>
            </a:r>
          </a:p>
        </p:txBody>
      </p:sp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3011500" y="28797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3771912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5372112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3924312" y="3962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3786182" y="457200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FF0000"/>
                </a:solidFill>
              </a:rPr>
              <a:t>Initial</a:t>
            </a:r>
            <a:endParaRPr lang="en-US" altLang="zh-CN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5109-1E0E-4514-AE47-C96BCFBA648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3319463" y="3255963"/>
            <a:ext cx="839787" cy="5619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35814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2400300" y="3019425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9</a:t>
            </a:r>
          </a:p>
        </p:txBody>
      </p:sp>
      <p:sp>
        <p:nvSpPr>
          <p:cNvPr id="44072" name="Oval 40"/>
          <p:cNvSpPr>
            <a:spLocks noChangeArrowheads="1"/>
          </p:cNvSpPr>
          <p:nvPr/>
        </p:nvSpPr>
        <p:spPr bwMode="auto">
          <a:xfrm>
            <a:off x="1639888" y="3630613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44073" name="Oval 41"/>
          <p:cNvSpPr>
            <a:spLocks noChangeArrowheads="1"/>
          </p:cNvSpPr>
          <p:nvPr/>
        </p:nvSpPr>
        <p:spPr bwMode="auto">
          <a:xfrm>
            <a:off x="2900363" y="363061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44074" name="Oval 42"/>
          <p:cNvSpPr>
            <a:spLocks noChangeArrowheads="1"/>
          </p:cNvSpPr>
          <p:nvPr/>
        </p:nvSpPr>
        <p:spPr bwMode="auto">
          <a:xfrm>
            <a:off x="4076700" y="28797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44075" name="Oval 43"/>
          <p:cNvSpPr>
            <a:spLocks noChangeArrowheads="1"/>
          </p:cNvSpPr>
          <p:nvPr/>
        </p:nvSpPr>
        <p:spPr bwMode="auto">
          <a:xfrm>
            <a:off x="2900363" y="2128838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1639888" y="2128838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 flipV="1">
            <a:off x="800100" y="2503488"/>
            <a:ext cx="839788" cy="4699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2060575" y="2409825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3236913" y="2503488"/>
            <a:ext cx="922338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717550" y="3255963"/>
            <a:ext cx="922338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2060575" y="3817938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1724025" y="2597150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 flipV="1">
            <a:off x="1976438" y="2597150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 flipV="1">
            <a:off x="3152775" y="2597150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6" name="Line 54"/>
          <p:cNvSpPr>
            <a:spLocks noChangeShapeType="1"/>
          </p:cNvSpPr>
          <p:nvPr/>
        </p:nvSpPr>
        <p:spPr bwMode="auto">
          <a:xfrm flipH="1">
            <a:off x="2060575" y="2597150"/>
            <a:ext cx="923925" cy="1033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762000" y="2286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16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6858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2209800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</a:t>
            </a:r>
          </a:p>
        </p:txBody>
      </p:sp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1220788" y="28797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35814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133600" y="3962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14</a:t>
            </a:r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648200" y="1905000"/>
            <a:ext cx="4114800" cy="2514600"/>
            <a:chOff x="2928" y="1200"/>
            <a:chExt cx="2592" cy="1584"/>
          </a:xfrm>
        </p:grpSpPr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44099" name="Oval 67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4100" name="Oval 68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4101" name="Oval 69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4102" name="Oval 70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4103" name="Oval 71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4104" name="Oval 72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4105" name="Line 73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6" name="Line 74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7" name="Line 75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8" name="Line 76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09" name="Line 77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0" name="Line 78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1" name="Line 79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2" name="Line 80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3" name="Line 81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4" name="Line 82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115" name="Text Box 83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44116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41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4118" name="Text Box 86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44119" name="Text Box 87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4120" name="Text Box 88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20</a:t>
                </a:r>
              </a:p>
            </p:txBody>
          </p:sp>
          <p:sp>
            <p:nvSpPr>
              <p:cNvPr id="44121" name="Text Box 89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4122" name="Text Box 90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44123" name="Text Box 91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4191000" y="5181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303054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Maximum Network Flow</a:t>
            </a:r>
            <a:endParaRPr lang="en-US" altLang="zh-TW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1B61-F73B-47FE-9C47-BFA557B4BEC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29718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28600" y="26336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>
            <a:off x="762000" y="2362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487488" y="3478213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747963" y="347821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924300" y="27273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47963" y="1976438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487488" y="1976438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609600" y="2133600"/>
            <a:ext cx="839788" cy="4699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905000" y="2057400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084513" y="2351088"/>
            <a:ext cx="922338" cy="4699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65150" y="3103563"/>
            <a:ext cx="922338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1908175" y="3665538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571625" y="2444750"/>
            <a:ext cx="0" cy="1033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1752600" y="2438400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V="1">
            <a:off x="3000375" y="2444750"/>
            <a:ext cx="0" cy="1033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1905000" y="2590800"/>
            <a:ext cx="923925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685800" y="1905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609600" y="3276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133600" y="160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8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1068388" y="2727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676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352800" y="2133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20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3419475" y="32893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30480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22098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9144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1981200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22098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V="1">
            <a:off x="1828800" y="24384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21177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>
            <a:off x="19050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2209800" y="3276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3200400" y="3048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800600" y="1828800"/>
            <a:ext cx="4114800" cy="2465388"/>
            <a:chOff x="2928" y="1200"/>
            <a:chExt cx="2592" cy="1553"/>
          </a:xfrm>
        </p:grpSpPr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4200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2928" y="1200"/>
              <a:ext cx="2592" cy="1553"/>
              <a:chOff x="2928" y="1200"/>
              <a:chExt cx="2592" cy="1553"/>
            </a:xfrm>
          </p:grpSpPr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2928" y="175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5099" name="Oval 43"/>
              <p:cNvSpPr>
                <a:spLocks noChangeArrowheads="1"/>
              </p:cNvSpPr>
              <p:nvPr/>
            </p:nvSpPr>
            <p:spPr bwMode="auto">
              <a:xfrm>
                <a:off x="3721" y="2287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5100" name="Oval 44"/>
              <p:cNvSpPr>
                <a:spLocks noChangeArrowheads="1"/>
              </p:cNvSpPr>
              <p:nvPr/>
            </p:nvSpPr>
            <p:spPr bwMode="auto">
              <a:xfrm>
                <a:off x="4515" y="228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5101" name="Oval 45"/>
              <p:cNvSpPr>
                <a:spLocks noChangeArrowheads="1"/>
              </p:cNvSpPr>
              <p:nvPr/>
            </p:nvSpPr>
            <p:spPr bwMode="auto">
              <a:xfrm>
                <a:off x="5256" y="1814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4515" y="1341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5103" name="Oval 47"/>
              <p:cNvSpPr>
                <a:spLocks noChangeArrowheads="1"/>
              </p:cNvSpPr>
              <p:nvPr/>
            </p:nvSpPr>
            <p:spPr bwMode="auto">
              <a:xfrm>
                <a:off x="3721" y="1341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 flipV="1">
                <a:off x="3192" y="1577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>
                <a:off x="3986" y="1518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06" name="Line 50"/>
              <p:cNvSpPr>
                <a:spLocks noChangeShapeType="1"/>
              </p:cNvSpPr>
              <p:nvPr/>
            </p:nvSpPr>
            <p:spPr bwMode="auto">
              <a:xfrm>
                <a:off x="4727" y="1577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>
                <a:off x="3140" y="2051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>
                <a:off x="3986" y="2405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09" name="Line 53"/>
              <p:cNvSpPr>
                <a:spLocks noChangeShapeType="1"/>
              </p:cNvSpPr>
              <p:nvPr/>
            </p:nvSpPr>
            <p:spPr bwMode="auto">
              <a:xfrm flipV="1">
                <a:off x="4779" y="2051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10" name="Line 54"/>
              <p:cNvSpPr>
                <a:spLocks noChangeShapeType="1"/>
              </p:cNvSpPr>
              <p:nvPr/>
            </p:nvSpPr>
            <p:spPr bwMode="auto">
              <a:xfrm>
                <a:off x="37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11" name="Line 55"/>
              <p:cNvSpPr>
                <a:spLocks noChangeShapeType="1"/>
              </p:cNvSpPr>
              <p:nvPr/>
            </p:nvSpPr>
            <p:spPr bwMode="auto">
              <a:xfrm flipV="1">
                <a:off x="3933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12" name="Line 56"/>
              <p:cNvSpPr>
                <a:spLocks noChangeShapeType="1"/>
              </p:cNvSpPr>
              <p:nvPr/>
            </p:nvSpPr>
            <p:spPr bwMode="auto">
              <a:xfrm flipV="1">
                <a:off x="46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13" name="Line 57"/>
              <p:cNvSpPr>
                <a:spLocks noChangeShapeType="1"/>
              </p:cNvSpPr>
              <p:nvPr/>
            </p:nvSpPr>
            <p:spPr bwMode="auto">
              <a:xfrm flipH="1">
                <a:off x="3986" y="1636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5115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5117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824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7/10</a:t>
                </a:r>
              </a:p>
            </p:txBody>
          </p:sp>
          <p:sp>
            <p:nvSpPr>
              <p:cNvPr id="45118" name="Text Box 62"/>
              <p:cNvSpPr txBox="1">
                <a:spLocks noChangeArrowheads="1"/>
              </p:cNvSpPr>
              <p:nvPr/>
            </p:nvSpPr>
            <p:spPr bwMode="auto">
              <a:xfrm>
                <a:off x="3880" y="181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45119" name="Text Box 63"/>
              <p:cNvSpPr txBox="1">
                <a:spLocks noChangeArrowheads="1"/>
              </p:cNvSpPr>
              <p:nvPr/>
            </p:nvSpPr>
            <p:spPr bwMode="auto">
              <a:xfrm>
                <a:off x="4885" y="14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7/20</a:t>
                </a:r>
              </a:p>
            </p:txBody>
          </p:sp>
          <p:sp>
            <p:nvSpPr>
              <p:cNvPr id="45120" name="Text Box 64"/>
              <p:cNvSpPr txBox="1">
                <a:spLocks noChangeArrowheads="1"/>
              </p:cNvSpPr>
              <p:nvPr/>
            </p:nvSpPr>
            <p:spPr bwMode="auto">
              <a:xfrm>
                <a:off x="4938" y="216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5121" name="Text Box 65"/>
              <p:cNvSpPr txBox="1">
                <a:spLocks noChangeArrowheads="1"/>
              </p:cNvSpPr>
              <p:nvPr/>
            </p:nvSpPr>
            <p:spPr bwMode="auto">
              <a:xfrm>
                <a:off x="4663" y="1787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3988" y="2465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191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1DB7-1FFC-4B90-8C79-CDEBB7A9BF8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14600" y="3124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81000" y="278606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1639888" y="3630613"/>
            <a:ext cx="420688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2</a:t>
            </a:r>
            <a:endParaRPr lang="en-US" altLang="zh-CN" i="0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2900363" y="3630613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4</a:t>
            </a:r>
            <a:endParaRPr lang="en-US" altLang="zh-CN" i="0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4076700" y="28797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900363" y="2128838"/>
            <a:ext cx="419100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3</a:t>
            </a:r>
            <a:endParaRPr lang="en-US" altLang="zh-CN" i="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639888" y="2128838"/>
            <a:ext cx="420688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v</a:t>
            </a:r>
            <a:r>
              <a:rPr lang="en-US" altLang="zh-CN" i="0" baseline="-25000"/>
              <a:t>1</a:t>
            </a:r>
            <a:endParaRPr lang="en-US" altLang="zh-CN" i="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762000" y="2286000"/>
            <a:ext cx="839788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2057400" y="2209800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276600" y="2362200"/>
            <a:ext cx="922338" cy="4699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717550" y="3255963"/>
            <a:ext cx="922338" cy="4683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060575" y="3817938"/>
            <a:ext cx="839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1724025" y="2597150"/>
            <a:ext cx="0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1976438" y="2597150"/>
            <a:ext cx="0" cy="10334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2133600" y="2667000"/>
            <a:ext cx="923925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914400" y="213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5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762000" y="34290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286000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8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371600" y="2895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3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1905000" y="2895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6576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135313" y="28368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2209800" y="3962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11</a:t>
            </a:r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H="1">
            <a:off x="8382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1066800" y="2590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</a:t>
            </a: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 flipH="1">
            <a:off x="20574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3622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V="1">
            <a:off x="2057400" y="2590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346325" y="2632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2346325" y="3394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3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>
            <a:off x="20574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>
            <a:off x="31242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3352800" y="3276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657600" y="2209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13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H="1" flipV="1">
            <a:off x="3276600" y="2514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581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00600" y="1828800"/>
            <a:ext cx="4114800" cy="2617788"/>
            <a:chOff x="384" y="288"/>
            <a:chExt cx="2592" cy="1649"/>
          </a:xfrm>
        </p:grpSpPr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1656" y="1086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384" y="288"/>
              <a:ext cx="2592" cy="1649"/>
              <a:chOff x="384" y="288"/>
              <a:chExt cx="2592" cy="1649"/>
            </a:xfrm>
          </p:grpSpPr>
          <p:sp>
            <p:nvSpPr>
              <p:cNvPr id="46126" name="Oval 46"/>
              <p:cNvSpPr>
                <a:spLocks noChangeArrowheads="1"/>
              </p:cNvSpPr>
              <p:nvPr/>
            </p:nvSpPr>
            <p:spPr bwMode="auto">
              <a:xfrm>
                <a:off x="384" y="9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6127" name="Oval 47"/>
              <p:cNvSpPr>
                <a:spLocks noChangeArrowheads="1"/>
              </p:cNvSpPr>
              <p:nvPr/>
            </p:nvSpPr>
            <p:spPr bwMode="auto">
              <a:xfrm>
                <a:off x="1177" y="1471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6128" name="Oval 48"/>
              <p:cNvSpPr>
                <a:spLocks noChangeArrowheads="1"/>
              </p:cNvSpPr>
              <p:nvPr/>
            </p:nvSpPr>
            <p:spPr bwMode="auto">
              <a:xfrm>
                <a:off x="1971" y="1471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6129" name="Oval 49"/>
              <p:cNvSpPr>
                <a:spLocks noChangeArrowheads="1"/>
              </p:cNvSpPr>
              <p:nvPr/>
            </p:nvSpPr>
            <p:spPr bwMode="auto">
              <a:xfrm>
                <a:off x="2712" y="998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46130" name="Oval 50"/>
              <p:cNvSpPr>
                <a:spLocks noChangeArrowheads="1"/>
              </p:cNvSpPr>
              <p:nvPr/>
            </p:nvSpPr>
            <p:spPr bwMode="auto">
              <a:xfrm>
                <a:off x="1971" y="525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46131" name="Oval 51"/>
              <p:cNvSpPr>
                <a:spLocks noChangeArrowheads="1"/>
              </p:cNvSpPr>
              <p:nvPr/>
            </p:nvSpPr>
            <p:spPr bwMode="auto">
              <a:xfrm>
                <a:off x="1177" y="525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 flipV="1">
                <a:off x="648" y="761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3" name="Line 53"/>
              <p:cNvSpPr>
                <a:spLocks noChangeShapeType="1"/>
              </p:cNvSpPr>
              <p:nvPr/>
            </p:nvSpPr>
            <p:spPr bwMode="auto">
              <a:xfrm>
                <a:off x="1442" y="702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2183" y="761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596" y="1235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6" name="Line 56"/>
              <p:cNvSpPr>
                <a:spLocks noChangeShapeType="1"/>
              </p:cNvSpPr>
              <p:nvPr/>
            </p:nvSpPr>
            <p:spPr bwMode="auto">
              <a:xfrm>
                <a:off x="1442" y="1589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 flipV="1">
                <a:off x="2235" y="1235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>
                <a:off x="12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 flipV="1">
                <a:off x="1389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21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41" name="Line 61"/>
              <p:cNvSpPr>
                <a:spLocks noChangeShapeType="1"/>
              </p:cNvSpPr>
              <p:nvPr/>
            </p:nvSpPr>
            <p:spPr bwMode="auto">
              <a:xfrm flipH="1">
                <a:off x="1442" y="820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142" name="Text Box 62"/>
              <p:cNvSpPr txBox="1">
                <a:spLocks noChangeArrowheads="1"/>
              </p:cNvSpPr>
              <p:nvPr/>
            </p:nvSpPr>
            <p:spPr bwMode="auto">
              <a:xfrm>
                <a:off x="490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46143" name="Text Box 63"/>
              <p:cNvSpPr txBox="1">
                <a:spLocks noChangeArrowheads="1"/>
              </p:cNvSpPr>
              <p:nvPr/>
            </p:nvSpPr>
            <p:spPr bwMode="auto">
              <a:xfrm>
                <a:off x="490" y="1352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8/13</a:t>
                </a:r>
              </a:p>
            </p:txBody>
          </p:sp>
          <p:sp>
            <p:nvSpPr>
              <p:cNvPr id="46144" name="Text Box 64"/>
              <p:cNvSpPr txBox="1">
                <a:spLocks noChangeArrowheads="1"/>
              </p:cNvSpPr>
              <p:nvPr/>
            </p:nvSpPr>
            <p:spPr bwMode="auto">
              <a:xfrm>
                <a:off x="1444" y="2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46145" name="Text Box 65"/>
              <p:cNvSpPr txBox="1">
                <a:spLocks noChangeArrowheads="1"/>
              </p:cNvSpPr>
              <p:nvPr/>
            </p:nvSpPr>
            <p:spPr bwMode="auto">
              <a:xfrm>
                <a:off x="913" y="99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 smtClean="0"/>
                  <a:t>10</a:t>
                </a:r>
                <a:endParaRPr lang="en-US" altLang="zh-CN" i="0" dirty="0"/>
              </a:p>
            </p:txBody>
          </p:sp>
          <p:sp>
            <p:nvSpPr>
              <p:cNvPr id="46146" name="Text Box 66"/>
              <p:cNvSpPr txBox="1">
                <a:spLocks noChangeArrowheads="1"/>
              </p:cNvSpPr>
              <p:nvPr/>
            </p:nvSpPr>
            <p:spPr bwMode="auto">
              <a:xfrm>
                <a:off x="1336" y="99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46147" name="Text Box 67"/>
              <p:cNvSpPr txBox="1">
                <a:spLocks noChangeArrowheads="1"/>
              </p:cNvSpPr>
              <p:nvPr/>
            </p:nvSpPr>
            <p:spPr bwMode="auto">
              <a:xfrm>
                <a:off x="2341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15/20</a:t>
                </a:r>
              </a:p>
            </p:txBody>
          </p:sp>
          <p:sp>
            <p:nvSpPr>
              <p:cNvPr id="46148" name="Text Box 68"/>
              <p:cNvSpPr txBox="1">
                <a:spLocks noChangeArrowheads="1"/>
              </p:cNvSpPr>
              <p:nvPr/>
            </p:nvSpPr>
            <p:spPr bwMode="auto">
              <a:xfrm>
                <a:off x="2394" y="1352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46149" name="Text Box 69"/>
              <p:cNvSpPr txBox="1">
                <a:spLocks noChangeArrowheads="1"/>
              </p:cNvSpPr>
              <p:nvPr/>
            </p:nvSpPr>
            <p:spPr bwMode="auto">
              <a:xfrm>
                <a:off x="2119" y="971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46150" name="Text Box 70"/>
              <p:cNvSpPr txBox="1">
                <a:spLocks noChangeArrowheads="1"/>
              </p:cNvSpPr>
              <p:nvPr/>
            </p:nvSpPr>
            <p:spPr bwMode="auto">
              <a:xfrm>
                <a:off x="1444" y="1649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46151" name="Text Box 71"/>
          <p:cNvSpPr txBox="1">
            <a:spLocks noChangeArrowheads="1"/>
          </p:cNvSpPr>
          <p:nvPr/>
        </p:nvSpPr>
        <p:spPr bwMode="auto">
          <a:xfrm>
            <a:off x="4191000" y="5029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 smtClean="0">
                <a:sym typeface="Symbol" pitchFamily="18" charset="2"/>
              </a:rPr>
              <a:t>Uva 820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4546" y="303054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/>
              <a:t>Bipartite Matching</a:t>
            </a:r>
            <a:endParaRPr lang="en-US" altLang="zh-TW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524000" y="1696524"/>
            <a:ext cx="2286000" cy="4138990"/>
            <a:chOff x="576" y="576"/>
            <a:chExt cx="1440" cy="2784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76" y="576"/>
              <a:ext cx="1440" cy="2352"/>
              <a:chOff x="576" y="576"/>
              <a:chExt cx="1440" cy="2352"/>
            </a:xfrm>
          </p:grpSpPr>
          <p:sp>
            <p:nvSpPr>
              <p:cNvPr id="7" name="Oval 2"/>
              <p:cNvSpPr>
                <a:spLocks noChangeArrowheads="1"/>
              </p:cNvSpPr>
              <p:nvPr/>
            </p:nvSpPr>
            <p:spPr bwMode="auto">
              <a:xfrm>
                <a:off x="576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576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776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776" y="81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816" y="720"/>
                <a:ext cx="960" cy="192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V="1">
                <a:off x="816" y="1008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V="1">
                <a:off x="816" y="1488"/>
                <a:ext cx="9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960" cy="24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10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816" y="2064"/>
                <a:ext cx="96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1008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576" y="30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L</a:t>
              </a:r>
              <a:endParaRPr lang="en-US" altLang="zh-CN" b="1" i="0" baseline="-25000"/>
            </a:p>
          </p:txBody>
        </p: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429000" y="5407342"/>
            <a:ext cx="38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0"/>
              <a:t>R</a:t>
            </a:r>
            <a:endParaRPr lang="en-US" altLang="zh-CN" i="0" baseline="-25000"/>
          </a:p>
        </p:txBody>
      </p:sp>
      <p:sp>
        <p:nvSpPr>
          <p:cNvPr id="26" name="Text Box 68"/>
          <p:cNvSpPr txBox="1">
            <a:spLocks noChangeArrowheads="1"/>
          </p:cNvSpPr>
          <p:nvPr/>
        </p:nvSpPr>
        <p:spPr bwMode="auto">
          <a:xfrm>
            <a:off x="2270125" y="5753417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0"/>
              <a:t>(a)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029200" y="1720714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824"/>
              <a:ext cx="100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5029200" y="5431534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6934200" y="5431534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5943600" y="5734822"/>
            <a:ext cx="53975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/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2843808" y="1772816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2843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4748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203848" y="2780929"/>
            <a:ext cx="1584176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843808" y="1772816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2843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4748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203848" y="2780929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843808" y="1772816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2843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4748808" y="5483636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3203848" y="2780929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71600" y="1700808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971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876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331640" y="2708921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4283968" y="3429000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5076056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4644008" y="3284984"/>
            <a:ext cx="432048" cy="21279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5076056" y="3933056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4644008" y="3717032"/>
            <a:ext cx="432048" cy="28803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71600" y="1700808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971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876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331640" y="2708921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4283968" y="3429000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5076056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4644008" y="3284984"/>
            <a:ext cx="432048" cy="21279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5076056" y="3933056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4644008" y="3717032"/>
            <a:ext cx="432048" cy="28803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5868144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5436096" y="3212976"/>
            <a:ext cx="43204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6228184" y="3212976"/>
            <a:ext cx="43204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6660232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Network flow problem</a:t>
            </a:r>
          </a:p>
          <a:p>
            <a:pPr lvl="1" algn="just"/>
            <a:endParaRPr lang="en-US" altLang="zh-TW" b="1" dirty="0" smtClean="0">
              <a:solidFill>
                <a:srgbClr val="FF0000"/>
              </a:solidFill>
            </a:endParaRP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91680" y="2060848"/>
            <a:ext cx="5686436" cy="4317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71600" y="1700808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971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876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331640" y="2708921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4283968" y="3429000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5076056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4644008" y="3284984"/>
            <a:ext cx="432048" cy="21279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5076056" y="3933056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4644008" y="3717032"/>
            <a:ext cx="432048" cy="28803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5868144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5436096" y="3212976"/>
            <a:ext cx="43204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6228184" y="3212976"/>
            <a:ext cx="43204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6660232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7020272" y="3212976"/>
            <a:ext cx="432048" cy="0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47"/>
          <p:cNvSpPr>
            <a:spLocks noChangeArrowheads="1"/>
          </p:cNvSpPr>
          <p:nvPr/>
        </p:nvSpPr>
        <p:spPr bwMode="auto">
          <a:xfrm>
            <a:off x="7452320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8" name="乘號 57"/>
          <p:cNvSpPr/>
          <p:nvPr/>
        </p:nvSpPr>
        <p:spPr>
          <a:xfrm>
            <a:off x="5436096" y="2852936"/>
            <a:ext cx="3024336" cy="720080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71600" y="1700808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971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876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331640" y="2708921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4283968" y="3429000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5076056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4644008" y="3284984"/>
            <a:ext cx="432048" cy="212794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5076056" y="3933056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4644008" y="3717032"/>
            <a:ext cx="432048" cy="288032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5868144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5436096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6228184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6660232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7020272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47"/>
          <p:cNvSpPr>
            <a:spLocks noChangeArrowheads="1"/>
          </p:cNvSpPr>
          <p:nvPr/>
        </p:nvSpPr>
        <p:spPr bwMode="auto">
          <a:xfrm>
            <a:off x="7452320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971600" y="1700808"/>
            <a:ext cx="2286000" cy="3496734"/>
            <a:chOff x="3264" y="288"/>
            <a:chExt cx="1440" cy="2352"/>
          </a:xfrm>
        </p:grpSpPr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36" name="Oval 49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37" name="Oval 50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39" name="Oval 52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2" name="Oval 55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3552" y="1257"/>
              <a:ext cx="937" cy="12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971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2876600" y="5411628"/>
            <a:ext cx="381000" cy="42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331640" y="2708921"/>
            <a:ext cx="1584176" cy="216024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4283968" y="3429000"/>
            <a:ext cx="381000" cy="35681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5076056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4644008" y="3284984"/>
            <a:ext cx="432048" cy="212794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52"/>
          <p:cNvSpPr>
            <a:spLocks noChangeArrowheads="1"/>
          </p:cNvSpPr>
          <p:nvPr/>
        </p:nvSpPr>
        <p:spPr bwMode="auto">
          <a:xfrm>
            <a:off x="5076056" y="3933056"/>
            <a:ext cx="381000" cy="35681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4644008" y="3717032"/>
            <a:ext cx="432048" cy="288032"/>
          </a:xfrm>
          <a:prstGeom prst="line">
            <a:avLst/>
          </a:prstGeom>
          <a:ln w="3810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5868144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5436096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6228184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55"/>
          <p:cNvSpPr>
            <a:spLocks noChangeArrowheads="1"/>
          </p:cNvSpPr>
          <p:nvPr/>
        </p:nvSpPr>
        <p:spPr bwMode="auto">
          <a:xfrm>
            <a:off x="6660232" y="2996952"/>
            <a:ext cx="381000" cy="3568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7020272" y="3212976"/>
            <a:ext cx="43204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Oval 47"/>
          <p:cNvSpPr>
            <a:spLocks noChangeArrowheads="1"/>
          </p:cNvSpPr>
          <p:nvPr/>
        </p:nvSpPr>
        <p:spPr bwMode="auto">
          <a:xfrm>
            <a:off x="7452320" y="2996952"/>
            <a:ext cx="381000" cy="3568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380273" cy="434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7107040" cy="481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POJ 1274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Bipartite Matching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914400" y="1552596"/>
            <a:ext cx="2286000" cy="3733800"/>
            <a:chOff x="3264" y="288"/>
            <a:chExt cx="1440" cy="2352"/>
          </a:xfrm>
        </p:grpSpPr>
        <p:sp>
          <p:nvSpPr>
            <p:cNvPr id="11" name="Oval 46"/>
            <p:cNvSpPr>
              <a:spLocks noChangeArrowheads="1"/>
            </p:cNvSpPr>
            <p:nvPr/>
          </p:nvSpPr>
          <p:spPr bwMode="auto">
            <a:xfrm>
              <a:off x="3264" y="2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47"/>
            <p:cNvSpPr>
              <a:spLocks noChangeArrowheads="1"/>
            </p:cNvSpPr>
            <p:nvPr/>
          </p:nvSpPr>
          <p:spPr bwMode="auto">
            <a:xfrm>
              <a:off x="3264" y="8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326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3264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51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4464" y="15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4464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auto">
            <a:xfrm>
              <a:off x="3504" y="432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auto">
            <a:xfrm flipV="1">
              <a:off x="3504" y="720"/>
              <a:ext cx="960" cy="19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504" y="1008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58"/>
            <p:cNvSpPr>
              <a:spLocks noChangeShapeType="1"/>
            </p:cNvSpPr>
            <p:nvPr/>
          </p:nvSpPr>
          <p:spPr bwMode="auto">
            <a:xfrm flipV="1">
              <a:off x="3504" y="1200"/>
              <a:ext cx="960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3504" y="1488"/>
              <a:ext cx="96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60"/>
            <p:cNvSpPr>
              <a:spLocks noChangeShapeType="1"/>
            </p:cNvSpPr>
            <p:nvPr/>
          </p:nvSpPr>
          <p:spPr bwMode="auto">
            <a:xfrm>
              <a:off x="3456" y="1584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61"/>
            <p:cNvSpPr>
              <a:spLocks noChangeShapeType="1"/>
            </p:cNvSpPr>
            <p:nvPr/>
          </p:nvSpPr>
          <p:spPr bwMode="auto">
            <a:xfrm flipV="1">
              <a:off x="3504" y="1776"/>
              <a:ext cx="96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62"/>
            <p:cNvSpPr>
              <a:spLocks noChangeShapeType="1"/>
            </p:cNvSpPr>
            <p:nvPr/>
          </p:nvSpPr>
          <p:spPr bwMode="auto">
            <a:xfrm flipV="1">
              <a:off x="3552" y="1824"/>
              <a:ext cx="100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914400" y="535782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/>
              <a:t>L</a:t>
            </a:r>
            <a:endParaRPr lang="en-US" altLang="zh-CN" b="1" i="0" baseline="-25000" dirty="0"/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2819400" y="535782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1828800" y="5738826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(a)</a:t>
            </a:r>
          </a:p>
        </p:txBody>
      </p:sp>
      <p:sp>
        <p:nvSpPr>
          <p:cNvPr id="29" name="Oval 70"/>
          <p:cNvSpPr>
            <a:spLocks noChangeArrowheads="1"/>
          </p:cNvSpPr>
          <p:nvPr/>
        </p:nvSpPr>
        <p:spPr bwMode="auto">
          <a:xfrm>
            <a:off x="5257800" y="16287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71"/>
          <p:cNvSpPr>
            <a:spLocks noChangeArrowheads="1"/>
          </p:cNvSpPr>
          <p:nvPr/>
        </p:nvSpPr>
        <p:spPr bwMode="auto">
          <a:xfrm>
            <a:off x="5257800" y="24669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72"/>
          <p:cNvSpPr>
            <a:spLocks noChangeArrowheads="1"/>
          </p:cNvSpPr>
          <p:nvPr/>
        </p:nvSpPr>
        <p:spPr bwMode="auto">
          <a:xfrm>
            <a:off x="5257800" y="41433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73"/>
          <p:cNvSpPr>
            <a:spLocks noChangeArrowheads="1"/>
          </p:cNvSpPr>
          <p:nvPr/>
        </p:nvSpPr>
        <p:spPr bwMode="auto">
          <a:xfrm>
            <a:off x="5257800" y="49815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74"/>
          <p:cNvSpPr>
            <a:spLocks noChangeArrowheads="1"/>
          </p:cNvSpPr>
          <p:nvPr/>
        </p:nvSpPr>
        <p:spPr bwMode="auto">
          <a:xfrm>
            <a:off x="5257800" y="33051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Oval 75"/>
          <p:cNvSpPr>
            <a:spLocks noChangeArrowheads="1"/>
          </p:cNvSpPr>
          <p:nvPr/>
        </p:nvSpPr>
        <p:spPr bwMode="auto">
          <a:xfrm>
            <a:off x="7162800" y="46005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Oval 76"/>
          <p:cNvSpPr>
            <a:spLocks noChangeArrowheads="1"/>
          </p:cNvSpPr>
          <p:nvPr/>
        </p:nvSpPr>
        <p:spPr bwMode="auto">
          <a:xfrm>
            <a:off x="7162800" y="36861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Oval 77"/>
          <p:cNvSpPr>
            <a:spLocks noChangeArrowheads="1"/>
          </p:cNvSpPr>
          <p:nvPr/>
        </p:nvSpPr>
        <p:spPr bwMode="auto">
          <a:xfrm>
            <a:off x="7162800" y="28479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Oval 78"/>
          <p:cNvSpPr>
            <a:spLocks noChangeArrowheads="1"/>
          </p:cNvSpPr>
          <p:nvPr/>
        </p:nvSpPr>
        <p:spPr bwMode="auto">
          <a:xfrm>
            <a:off x="7162800" y="20097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Text Box 87"/>
          <p:cNvSpPr txBox="1">
            <a:spLocks noChangeArrowheads="1"/>
          </p:cNvSpPr>
          <p:nvPr/>
        </p:nvSpPr>
        <p:spPr bwMode="auto">
          <a:xfrm>
            <a:off x="5257800" y="543402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L</a:t>
            </a:r>
            <a:endParaRPr lang="en-US" altLang="zh-CN" b="1" i="0" baseline="-25000"/>
          </a:p>
        </p:txBody>
      </p:sp>
      <p:sp>
        <p:nvSpPr>
          <p:cNvPr id="39" name="Text Box 88"/>
          <p:cNvSpPr txBox="1">
            <a:spLocks noChangeArrowheads="1"/>
          </p:cNvSpPr>
          <p:nvPr/>
        </p:nvSpPr>
        <p:spPr bwMode="auto">
          <a:xfrm>
            <a:off x="7162800" y="5434026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R</a:t>
            </a:r>
          </a:p>
        </p:txBody>
      </p:sp>
      <p:sp>
        <p:nvSpPr>
          <p:cNvPr id="40" name="Text Box 89"/>
          <p:cNvSpPr txBox="1">
            <a:spLocks noChangeArrowheads="1"/>
          </p:cNvSpPr>
          <p:nvPr/>
        </p:nvSpPr>
        <p:spPr bwMode="auto">
          <a:xfrm>
            <a:off x="6172200" y="577216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(b)</a:t>
            </a:r>
          </a:p>
        </p:txBody>
      </p:sp>
      <p:sp>
        <p:nvSpPr>
          <p:cNvPr id="41" name="Oval 90"/>
          <p:cNvSpPr>
            <a:spLocks noChangeArrowheads="1"/>
          </p:cNvSpPr>
          <p:nvPr/>
        </p:nvSpPr>
        <p:spPr bwMode="auto">
          <a:xfrm>
            <a:off x="3962400" y="32289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s</a:t>
            </a:r>
          </a:p>
        </p:txBody>
      </p:sp>
      <p:sp>
        <p:nvSpPr>
          <p:cNvPr id="42" name="Oval 116"/>
          <p:cNvSpPr>
            <a:spLocks noChangeArrowheads="1"/>
          </p:cNvSpPr>
          <p:nvPr/>
        </p:nvSpPr>
        <p:spPr bwMode="auto">
          <a:xfrm>
            <a:off x="8229600" y="3381396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/>
              <a:t>t</a:t>
            </a:r>
          </a:p>
        </p:txBody>
      </p:sp>
      <p:sp>
        <p:nvSpPr>
          <p:cNvPr id="43" name="Line 117"/>
          <p:cNvSpPr>
            <a:spLocks noChangeShapeType="1"/>
          </p:cNvSpPr>
          <p:nvPr/>
        </p:nvSpPr>
        <p:spPr bwMode="auto">
          <a:xfrm>
            <a:off x="5638800" y="1857396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118"/>
          <p:cNvSpPr>
            <a:spLocks noChangeShapeType="1"/>
          </p:cNvSpPr>
          <p:nvPr/>
        </p:nvSpPr>
        <p:spPr bwMode="auto">
          <a:xfrm flipV="1">
            <a:off x="5638800" y="2314596"/>
            <a:ext cx="1524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Line 119"/>
          <p:cNvSpPr>
            <a:spLocks noChangeShapeType="1"/>
          </p:cNvSpPr>
          <p:nvPr/>
        </p:nvSpPr>
        <p:spPr bwMode="auto">
          <a:xfrm>
            <a:off x="5638800" y="2771796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120"/>
          <p:cNvSpPr>
            <a:spLocks noChangeShapeType="1"/>
          </p:cNvSpPr>
          <p:nvPr/>
        </p:nvSpPr>
        <p:spPr bwMode="auto">
          <a:xfrm flipV="1">
            <a:off x="5638800" y="3152796"/>
            <a:ext cx="152400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Line 121"/>
          <p:cNvSpPr>
            <a:spLocks noChangeShapeType="1"/>
          </p:cNvSpPr>
          <p:nvPr/>
        </p:nvSpPr>
        <p:spPr bwMode="auto">
          <a:xfrm>
            <a:off x="5638800" y="3609996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" name="Line 122"/>
          <p:cNvSpPr>
            <a:spLocks noChangeShapeType="1"/>
          </p:cNvSpPr>
          <p:nvPr/>
        </p:nvSpPr>
        <p:spPr bwMode="auto">
          <a:xfrm>
            <a:off x="5562600" y="3686196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Line 123"/>
          <p:cNvSpPr>
            <a:spLocks noChangeShapeType="1"/>
          </p:cNvSpPr>
          <p:nvPr/>
        </p:nvSpPr>
        <p:spPr bwMode="auto">
          <a:xfrm flipV="1">
            <a:off x="5638800" y="4067196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Line 124"/>
          <p:cNvSpPr>
            <a:spLocks noChangeShapeType="1"/>
          </p:cNvSpPr>
          <p:nvPr/>
        </p:nvSpPr>
        <p:spPr bwMode="auto">
          <a:xfrm flipV="1">
            <a:off x="5638800" y="4143396"/>
            <a:ext cx="1600200" cy="1066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125"/>
          <p:cNvSpPr>
            <a:spLocks noChangeShapeType="1"/>
          </p:cNvSpPr>
          <p:nvPr/>
        </p:nvSpPr>
        <p:spPr bwMode="auto">
          <a:xfrm flipV="1">
            <a:off x="4267200" y="1933596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126"/>
          <p:cNvSpPr>
            <a:spLocks noChangeShapeType="1"/>
          </p:cNvSpPr>
          <p:nvPr/>
        </p:nvSpPr>
        <p:spPr bwMode="auto">
          <a:xfrm flipV="1">
            <a:off x="4343400" y="2695596"/>
            <a:ext cx="9144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127"/>
          <p:cNvSpPr>
            <a:spLocks noChangeShapeType="1"/>
          </p:cNvSpPr>
          <p:nvPr/>
        </p:nvSpPr>
        <p:spPr bwMode="auto">
          <a:xfrm>
            <a:off x="4343400" y="3381396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Line 128"/>
          <p:cNvSpPr>
            <a:spLocks noChangeShapeType="1"/>
          </p:cNvSpPr>
          <p:nvPr/>
        </p:nvSpPr>
        <p:spPr bwMode="auto">
          <a:xfrm>
            <a:off x="4343400" y="3533796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Line 129"/>
          <p:cNvSpPr>
            <a:spLocks noChangeShapeType="1"/>
          </p:cNvSpPr>
          <p:nvPr/>
        </p:nvSpPr>
        <p:spPr bwMode="auto">
          <a:xfrm>
            <a:off x="4267200" y="3609996"/>
            <a:ext cx="990600" cy="1447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Line 130"/>
          <p:cNvSpPr>
            <a:spLocks noChangeShapeType="1"/>
          </p:cNvSpPr>
          <p:nvPr/>
        </p:nvSpPr>
        <p:spPr bwMode="auto">
          <a:xfrm>
            <a:off x="7543800" y="2314596"/>
            <a:ext cx="762000" cy="1066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Line 131"/>
          <p:cNvSpPr>
            <a:spLocks noChangeShapeType="1"/>
          </p:cNvSpPr>
          <p:nvPr/>
        </p:nvSpPr>
        <p:spPr bwMode="auto">
          <a:xfrm>
            <a:off x="7467600" y="3152796"/>
            <a:ext cx="7620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Line 132"/>
          <p:cNvSpPr>
            <a:spLocks noChangeShapeType="1"/>
          </p:cNvSpPr>
          <p:nvPr/>
        </p:nvSpPr>
        <p:spPr bwMode="auto">
          <a:xfrm flipV="1">
            <a:off x="7543800" y="3609996"/>
            <a:ext cx="609600" cy="228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Line 133"/>
          <p:cNvSpPr>
            <a:spLocks noChangeShapeType="1"/>
          </p:cNvSpPr>
          <p:nvPr/>
        </p:nvSpPr>
        <p:spPr bwMode="auto">
          <a:xfrm flipV="1">
            <a:off x="7543800" y="3686196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 smtClean="0">
                <a:sym typeface="Symbol" pitchFamily="18" charset="2"/>
              </a:rPr>
              <a:t>POJ:</a:t>
            </a:r>
            <a:endParaRPr lang="en-US" altLang="zh-CN" dirty="0" smtClean="0">
              <a:sym typeface="Symbol" pitchFamily="18" charset="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Flow</a:t>
            </a:r>
            <a:r>
              <a:rPr lang="en-US" altLang="zh-CN" dirty="0" smtClean="0">
                <a:sym typeface="Symbol" pitchFamily="18" charset="2"/>
              </a:rPr>
              <a:t>: 1149,  1459,  2112,  2289,  2396,  2455,  2584,  3189,  3228</a:t>
            </a: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Matching</a:t>
            </a:r>
            <a:r>
              <a:rPr lang="en-US" altLang="zh-CN" dirty="0" smtClean="0">
                <a:sym typeface="Symbol" pitchFamily="18" charset="2"/>
              </a:rPr>
              <a:t>: 1274,  1325,  1422,  1466,  1469,  2060,  2226,  2239,  2446,  2536,  2594,  2724,  3020,  3041,  3207,  3216,  3343,  </a:t>
            </a:r>
            <a:r>
              <a:rPr lang="en-US" altLang="zh-CN" dirty="0" smtClean="0">
                <a:sym typeface="Symbol" pitchFamily="18" charset="2"/>
              </a:rPr>
              <a:t>3692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ym typeface="Symbol" pitchFamily="18" charset="2"/>
              </a:rPr>
              <a:t>UVa:</a:t>
            </a:r>
            <a:endParaRPr lang="en-US" altLang="zh-CN" dirty="0" smtClean="0">
              <a:sym typeface="Symbol" pitchFamily="18" charset="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Flow</a:t>
            </a:r>
            <a:r>
              <a:rPr lang="en-US" altLang="zh-CN" dirty="0" smtClean="0">
                <a:sym typeface="Symbol" pitchFamily="18" charset="2"/>
              </a:rPr>
              <a:t>: </a:t>
            </a:r>
            <a:r>
              <a:rPr lang="en-US" altLang="zh-CN" dirty="0" smtClean="0">
                <a:sym typeface="Symbol" pitchFamily="18" charset="2"/>
              </a:rPr>
              <a:t>820, 10330, 10779, 563, 10511, 10983, 10806, 10380</a:t>
            </a:r>
            <a:endParaRPr lang="en-US" altLang="zh-CN" dirty="0" smtClean="0">
              <a:sym typeface="Symbol" pitchFamily="18" charset="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Matching</a:t>
            </a:r>
            <a:r>
              <a:rPr lang="en-US" altLang="zh-CN" dirty="0" smtClean="0">
                <a:sym typeface="Symbol" pitchFamily="18" charset="2"/>
              </a:rPr>
              <a:t>: 259, 670, 753, 10080, 10092, 10243, 10418, 10984, 663</a:t>
            </a:r>
          </a:p>
          <a:p>
            <a:pPr lvl="1" algn="just">
              <a:lnSpc>
                <a:spcPct val="90000"/>
              </a:lnSpc>
            </a:pPr>
            <a:endParaRPr lang="en-US" altLang="zh-CN" dirty="0" smtClean="0">
              <a:sym typeface="Symbol" pitchFamily="18" charset="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Network flow problem</a:t>
            </a:r>
          </a:p>
          <a:p>
            <a:pPr lvl="1" algn="just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chemeClr val="accent2"/>
                </a:solidFill>
              </a:rPr>
              <a:t>flow network</a:t>
            </a:r>
            <a:r>
              <a:rPr lang="en-US" altLang="zh-CN" dirty="0" smtClean="0"/>
              <a:t> G=(V,E): a directed graph, where each edge 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itchFamily="18" charset="2"/>
              </a:rPr>
              <a:t>E has a nonnegative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capacity</a:t>
            </a:r>
            <a:r>
              <a:rPr lang="en-US" altLang="zh-CN" dirty="0" smtClean="0">
                <a:sym typeface="Symbol" pitchFamily="18" charset="2"/>
              </a:rPr>
              <a:t> c(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)&gt;=0.</a:t>
            </a:r>
          </a:p>
          <a:p>
            <a:pPr lvl="1" algn="just"/>
            <a:r>
              <a:rPr lang="en-US" altLang="zh-CN" dirty="0" smtClean="0">
                <a:sym typeface="Symbol" pitchFamily="18" charset="2"/>
              </a:rPr>
              <a:t>If 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)E, we assume that c(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)=0.</a:t>
            </a:r>
          </a:p>
          <a:p>
            <a:pPr lvl="1" algn="just"/>
            <a:r>
              <a:rPr lang="en-US" altLang="zh-CN" dirty="0" smtClean="0">
                <a:sym typeface="Symbol" pitchFamily="18" charset="2"/>
              </a:rPr>
              <a:t>two distinct  vertices :</a:t>
            </a:r>
            <a:r>
              <a:rPr lang="en-US" altLang="zh-CN" b="1" dirty="0" smtClean="0">
                <a:sym typeface="Symbol" pitchFamily="18" charset="2"/>
              </a:rPr>
              <a:t>a </a:t>
            </a:r>
            <a:r>
              <a:rPr lang="en-US" altLang="zh-CN" b="1" dirty="0" smtClean="0">
                <a:solidFill>
                  <a:schemeClr val="accent2"/>
                </a:solidFill>
                <a:sym typeface="Symbol" pitchFamily="18" charset="2"/>
              </a:rPr>
              <a:t>source</a:t>
            </a:r>
            <a:r>
              <a:rPr lang="en-US" altLang="zh-CN" b="1" dirty="0" smtClean="0">
                <a:sym typeface="Symbol" pitchFamily="18" charset="2"/>
              </a:rPr>
              <a:t> s and a </a:t>
            </a:r>
            <a:r>
              <a:rPr lang="en-US" altLang="zh-CN" b="1" dirty="0" smtClean="0">
                <a:solidFill>
                  <a:schemeClr val="accent2"/>
                </a:solidFill>
                <a:sym typeface="Symbol" pitchFamily="18" charset="2"/>
              </a:rPr>
              <a:t>sink</a:t>
            </a:r>
            <a:r>
              <a:rPr lang="en-US" altLang="zh-CN" b="1" dirty="0" smtClean="0">
                <a:sym typeface="Symbol" pitchFamily="18" charset="2"/>
              </a:rPr>
              <a:t> t.</a:t>
            </a:r>
            <a:endParaRPr lang="en-US" altLang="zh-CN" b="1" dirty="0" smtClean="0"/>
          </a:p>
          <a:p>
            <a:pPr lvl="1" algn="just"/>
            <a:endParaRPr lang="en-US" altLang="zh-TW" b="1" dirty="0" smtClean="0">
              <a:solidFill>
                <a:srgbClr val="FF0000"/>
              </a:solidFill>
            </a:endParaRPr>
          </a:p>
          <a:p>
            <a:pPr lvl="1" algn="just"/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714480" y="3571876"/>
            <a:ext cx="4953000" cy="2743200"/>
            <a:chOff x="1008" y="2426"/>
            <a:chExt cx="3120" cy="1728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008" y="2544"/>
              <a:ext cx="3120" cy="1484"/>
              <a:chOff x="1008" y="2544"/>
              <a:chExt cx="3120" cy="1484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008" y="3098"/>
                <a:ext cx="374" cy="332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1819" y="3652"/>
                <a:ext cx="375" cy="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2880" y="3696"/>
                <a:ext cx="374" cy="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3754" y="3098"/>
                <a:ext cx="374" cy="33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74" cy="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819" y="2544"/>
                <a:ext cx="375" cy="33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V="1">
                <a:off x="1382" y="2876"/>
                <a:ext cx="50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1320" y="3430"/>
                <a:ext cx="499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1882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flipV="1">
                <a:off x="2131" y="2876"/>
                <a:ext cx="0" cy="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2194" y="27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2194" y="38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3254" y="2821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V="1">
                <a:off x="3254" y="3430"/>
                <a:ext cx="50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3067" y="2880"/>
                <a:ext cx="5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>
                <a:off x="2194" y="2821"/>
                <a:ext cx="686" cy="8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92" y="27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390" y="242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494" y="27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584" y="316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102" y="31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2534" y="314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14" name="Text Box 30"/>
            <p:cNvSpPr txBox="1">
              <a:spLocks noChangeArrowheads="1"/>
            </p:cNvSpPr>
            <p:nvPr/>
          </p:nvSpPr>
          <p:spPr bwMode="auto">
            <a:xfrm>
              <a:off x="3072" y="3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542" y="35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1344" y="36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438" y="38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>
                <a:sym typeface="Symbol" pitchFamily="18" charset="2"/>
              </a:rPr>
              <a:t>G=(V,E):  a flow network with capacity function c.</a:t>
            </a:r>
          </a:p>
          <a:p>
            <a:pPr algn="just"/>
            <a:r>
              <a:rPr lang="en-US" altLang="zh-CN" i="1" dirty="0" smtClean="0"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 -- the source and  </a:t>
            </a:r>
            <a:r>
              <a:rPr lang="en-US" altLang="zh-CN" i="1" dirty="0" smtClean="0">
                <a:sym typeface="Symbol" pitchFamily="18" charset="2"/>
              </a:rPr>
              <a:t>t</a:t>
            </a:r>
            <a:r>
              <a:rPr lang="en-US" altLang="zh-CN" dirty="0" smtClean="0">
                <a:sym typeface="Symbol" pitchFamily="18" charset="2"/>
              </a:rPr>
              <a:t> -- the sink.</a:t>
            </a:r>
          </a:p>
          <a:p>
            <a:pPr algn="just"/>
            <a:r>
              <a:rPr lang="en-US" altLang="zh-CN" dirty="0" smtClean="0">
                <a:sym typeface="Symbol" pitchFamily="18" charset="2"/>
              </a:rPr>
              <a:t>A flow in G: a real-valued function f:V*V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>
                <a:sym typeface="Symbol" pitchFamily="18" charset="2"/>
              </a:rPr>
              <a:t>   R  satisfying the following two properties:</a:t>
            </a:r>
          </a:p>
          <a:p>
            <a:pPr algn="just"/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Capacity constraint</a:t>
            </a:r>
            <a:r>
              <a:rPr lang="en-US" altLang="zh-CN" dirty="0" smtClean="0">
                <a:sym typeface="Symbol" pitchFamily="18" charset="2"/>
              </a:rPr>
              <a:t>: For all 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 V, </a:t>
            </a:r>
          </a:p>
          <a:p>
            <a:pPr algn="just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                                  we require f(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    c( </a:t>
            </a:r>
            <a:r>
              <a:rPr lang="en-US" altLang="zh-CN" dirty="0" err="1" smtClean="0">
                <a:sym typeface="Symbol" pitchFamily="18" charset="2"/>
              </a:rPr>
              <a:t>u,v</a:t>
            </a:r>
            <a:r>
              <a:rPr lang="en-US" altLang="zh-CN" dirty="0" smtClean="0">
                <a:sym typeface="Symbol" pitchFamily="18" charset="2"/>
              </a:rPr>
              <a:t>).</a:t>
            </a:r>
          </a:p>
          <a:p>
            <a:pPr algn="just"/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Flow conservation</a:t>
            </a:r>
            <a:r>
              <a:rPr lang="en-US" altLang="zh-CN" dirty="0" smtClean="0">
                <a:sym typeface="Symbol" pitchFamily="18" charset="2"/>
              </a:rPr>
              <a:t>: For all u V-{</a:t>
            </a:r>
            <a:r>
              <a:rPr lang="en-US" altLang="zh-CN" dirty="0" err="1" smtClean="0">
                <a:sym typeface="Symbol" pitchFamily="18" charset="2"/>
              </a:rPr>
              <a:t>s,t</a:t>
            </a:r>
            <a:r>
              <a:rPr lang="en-US" altLang="zh-CN" dirty="0" smtClean="0">
                <a:sym typeface="Symbol" pitchFamily="18" charset="2"/>
              </a:rPr>
              <a:t>}, we require </a:t>
            </a:r>
          </a:p>
          <a:p>
            <a:pPr algn="just"/>
            <a:endParaRPr lang="en-US" altLang="zh-CN" dirty="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altLang="zh-CN" dirty="0" smtClean="0">
                <a:sym typeface="Symbol" pitchFamily="18" charset="2"/>
              </a:rPr>
              <a:t>                               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5429256" y="5005398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4438656" y="492919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 flipV="1">
            <a:off x="4429124" y="5362588"/>
            <a:ext cx="1000132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V="1">
            <a:off x="6272864" y="4933960"/>
            <a:ext cx="728028" cy="357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6259216" y="53625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0" name="Object 13"/>
          <p:cNvGraphicFramePr>
            <a:graphicFrameLocks noChangeAspect="1"/>
          </p:cNvGraphicFramePr>
          <p:nvPr/>
        </p:nvGraphicFramePr>
        <p:xfrm>
          <a:off x="1071538" y="4996528"/>
          <a:ext cx="3000396" cy="861364"/>
        </p:xfrm>
        <a:graphic>
          <a:graphicData uri="http://schemas.openxmlformats.org/presentationml/2006/ole">
            <p:oleObj spid="_x0000_s34818" name="方程式" r:id="rId4" imgW="119376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lvl="0" algn="just">
              <a:defRPr/>
            </a:pPr>
            <a:r>
              <a:rPr lang="en-US" altLang="zh-CN" dirty="0" smtClean="0"/>
              <a:t>The quantity f 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 is called the </a:t>
            </a:r>
            <a:r>
              <a:rPr lang="en-US" altLang="zh-CN" dirty="0" smtClean="0">
                <a:solidFill>
                  <a:schemeClr val="accent2"/>
                </a:solidFill>
              </a:rPr>
              <a:t>net flow</a:t>
            </a:r>
            <a:r>
              <a:rPr lang="en-US" altLang="zh-CN" dirty="0" smtClean="0"/>
              <a:t> from vertex u to vertex v.</a:t>
            </a:r>
          </a:p>
          <a:p>
            <a:pPr lvl="0" algn="just">
              <a:defRPr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chemeClr val="accent2"/>
                </a:solidFill>
              </a:rPr>
              <a:t>value</a:t>
            </a:r>
            <a:r>
              <a:rPr lang="en-US" altLang="zh-CN" dirty="0" smtClean="0"/>
              <a:t> of a flow is defined as </a:t>
            </a:r>
          </a:p>
          <a:p>
            <a:pPr lvl="0" algn="just">
              <a:buNone/>
              <a:defRPr/>
            </a:pPr>
            <a:endParaRPr lang="en-US" altLang="zh-CN" sz="2800" dirty="0" smtClean="0"/>
          </a:p>
          <a:p>
            <a:pPr lvl="0" algn="just">
              <a:buNone/>
              <a:defRPr/>
            </a:pPr>
            <a:endParaRPr lang="en-US" altLang="zh-CN" sz="2800" dirty="0" smtClean="0"/>
          </a:p>
          <a:p>
            <a:pPr lvl="1" algn="just">
              <a:defRPr/>
            </a:pPr>
            <a:r>
              <a:rPr lang="en-US" altLang="zh-CN" dirty="0" smtClean="0"/>
              <a:t>The total flow from source to any other vertices.</a:t>
            </a:r>
          </a:p>
          <a:p>
            <a:pPr lvl="1" algn="just">
              <a:defRPr/>
            </a:pPr>
            <a:r>
              <a:rPr lang="en-US" altLang="zh-CN" dirty="0" smtClean="0"/>
              <a:t>The same as the total flow from any vertices to </a:t>
            </a:r>
            <a:r>
              <a:rPr lang="en-US" altLang="zh-CN" b="1" dirty="0" smtClean="0">
                <a:solidFill>
                  <a:schemeClr val="accent2"/>
                </a:solidFill>
              </a:rPr>
              <a:t>the sink.</a:t>
            </a:r>
            <a:endParaRPr lang="en-US" altLang="zh-CN" b="1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3331114" y="3068612"/>
          <a:ext cx="2133600" cy="774700"/>
        </p:xfrm>
        <a:graphic>
          <a:graphicData uri="http://schemas.openxmlformats.org/presentationml/2006/ole">
            <p:oleObj spid="_x0000_s35842" name="公式" r:id="rId4" imgW="9396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600200" y="2008206"/>
            <a:ext cx="5486400" cy="2879725"/>
            <a:chOff x="1008" y="2544"/>
            <a:chExt cx="3120" cy="148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008" y="3098"/>
              <a:ext cx="374" cy="332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819" y="3652"/>
              <a:ext cx="375" cy="3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880" y="3696"/>
              <a:ext cx="374" cy="3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754" y="3098"/>
              <a:ext cx="374" cy="33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880" y="2544"/>
              <a:ext cx="374" cy="3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819" y="2544"/>
              <a:ext cx="375" cy="3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382" y="2876"/>
              <a:ext cx="50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320" y="3430"/>
              <a:ext cx="499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882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2131" y="2876"/>
              <a:ext cx="0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194" y="271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194" y="387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54" y="2821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254" y="3430"/>
              <a:ext cx="50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067" y="2880"/>
              <a:ext cx="5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2194" y="2821"/>
              <a:ext cx="686" cy="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981200" y="2465406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11/16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810000" y="1779606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12/12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972175" y="2338406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15/20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613025" y="321946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505200" y="3227406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1/4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267200" y="3227406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4/9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257800" y="3227406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7/7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6019800" y="4065606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4/4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981200" y="4065606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8/13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962400" y="4675206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/>
              <a:t>11/14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752600" y="5513406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A flow f  in  G with value                . </a:t>
            </a:r>
          </a:p>
        </p:txBody>
      </p:sp>
      <p:graphicFrame>
        <p:nvGraphicFramePr>
          <p:cNvPr id="37" name="Object 31"/>
          <p:cNvGraphicFramePr>
            <a:graphicFrameLocks noChangeAspect="1"/>
          </p:cNvGraphicFramePr>
          <p:nvPr/>
        </p:nvGraphicFramePr>
        <p:xfrm>
          <a:off x="5029200" y="5513406"/>
          <a:ext cx="1066800" cy="558800"/>
        </p:xfrm>
        <a:graphic>
          <a:graphicData uri="http://schemas.openxmlformats.org/presentationml/2006/ole">
            <p:oleObj spid="_x0000_s36867" name="公式" r:id="rId4" imgW="4824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Given a flow network G with source s and sink 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Find a flow of maximum value</a:t>
            </a:r>
            <a:r>
              <a:rPr lang="en-US" altLang="zh-CN" dirty="0" smtClean="0"/>
              <a:t> from s to t.</a:t>
            </a:r>
          </a:p>
          <a:p>
            <a:r>
              <a:rPr lang="en-US" altLang="zh-CN" dirty="0" smtClean="0"/>
              <a:t>How to solve it efficiently ?</a:t>
            </a:r>
            <a:endParaRPr lang="en-US" altLang="zh-CN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/>
              <a:t>This section presents the Ford-Fulkerson method for solving the maximum-flow problem. We call it a “method” rather than an “algorithm” because it encompasses several implementations with different running time. The Ford-Fulkerson method depends on three important ideas that transcend the method and are relevant to many flow algorithms and problems: </a:t>
            </a:r>
            <a:r>
              <a:rPr lang="en-US" altLang="zh-CN" dirty="0" smtClean="0">
                <a:solidFill>
                  <a:schemeClr val="accent2"/>
                </a:solidFill>
              </a:rPr>
              <a:t>residual networks, augmenting paths, and cuts</a:t>
            </a:r>
            <a:r>
              <a:rPr lang="en-US" altLang="zh-CN" dirty="0" smtClean="0"/>
              <a:t>. These ideas are essential to the important max-flow min-cut theorem, which characterizes the value of maximum flow in terms of cuts of the flow network.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Maximum Flow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2123</TotalTime>
  <Words>1200</Words>
  <Application>Microsoft Office PowerPoint</Application>
  <PresentationFormat>如螢幕大小 (4:3)</PresentationFormat>
  <Paragraphs>525</Paragraphs>
  <Slides>37</Slides>
  <Notes>29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0" baseType="lpstr">
      <vt:lpstr>Office 佈景主題</vt:lpstr>
      <vt:lpstr>方程式</vt:lpstr>
      <vt:lpstr>公式</vt:lpstr>
      <vt:lpstr>投影片 1</vt:lpstr>
      <vt:lpstr>Outline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Maximum Flow</vt:lpstr>
      <vt:lpstr>投影片 18</vt:lpstr>
      <vt:lpstr>投影片 19</vt:lpstr>
      <vt:lpstr>投影片 20</vt:lpstr>
      <vt:lpstr>投影片 21</vt:lpstr>
      <vt:lpstr>Example</vt:lpstr>
      <vt:lpstr>Outline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Bipartite Matching</vt:lpstr>
      <vt:lpstr>Example</vt:lpstr>
      <vt:lpstr>Bipartite Matching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Free</cp:lastModifiedBy>
  <cp:revision>864</cp:revision>
  <dcterms:created xsi:type="dcterms:W3CDTF">2009-11-10T06:48:42Z</dcterms:created>
  <dcterms:modified xsi:type="dcterms:W3CDTF">2013-05-20T13:24:33Z</dcterms:modified>
</cp:coreProperties>
</file>