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392" r:id="rId4"/>
    <p:sldId id="393" r:id="rId5"/>
    <p:sldId id="394" r:id="rId6"/>
    <p:sldId id="390" r:id="rId7"/>
    <p:sldId id="348" r:id="rId8"/>
    <p:sldId id="349" r:id="rId9"/>
    <p:sldId id="350" r:id="rId10"/>
    <p:sldId id="351" r:id="rId11"/>
    <p:sldId id="352" r:id="rId12"/>
    <p:sldId id="355" r:id="rId13"/>
    <p:sldId id="353" r:id="rId14"/>
    <p:sldId id="388" r:id="rId15"/>
    <p:sldId id="391"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9" r:id="rId48"/>
    <p:sldId id="354" r:id="rId49"/>
  </p:sldIdLst>
  <p:sldSz cx="9144000" cy="6858000" type="screen4x3"/>
  <p:notesSz cx="6797675" cy="98742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3379" autoAdjust="0"/>
  </p:normalViewPr>
  <p:slideViewPr>
    <p:cSldViewPr>
      <p:cViewPr>
        <p:scale>
          <a:sx n="70" d="100"/>
          <a:sy n="70" d="100"/>
        </p:scale>
        <p:origin x="-594"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2"/>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8AE0B2D5-229B-4FC3-8CFC-CB9C39A51765}" type="datetimeFigureOut">
              <a:rPr lang="zh-TW" altLang="en-US" smtClean="0"/>
              <a:pPr/>
              <a:t>2013/7/17</a:t>
            </a:fld>
            <a:endParaRPr lang="zh-TW" altLang="en-US"/>
          </a:p>
        </p:txBody>
      </p:sp>
      <p:sp>
        <p:nvSpPr>
          <p:cNvPr id="4" name="投影片圖像版面配置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B5FD9130-0988-439C-A5F1-8A7F382A7F8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4</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7</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9</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10</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600"/>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684584" y="6525344"/>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5076056" y="6305573"/>
            <a:ext cx="2996382" cy="338137"/>
          </a:xfrm>
          <a:prstGeom prst="rect">
            <a:avLst/>
          </a:prstGeom>
          <a:noFill/>
        </p:spPr>
        <p:txBody>
          <a:bodyPr wrap="square">
            <a:spAutoFit/>
          </a:bodyPr>
          <a:lstStyle/>
          <a:p>
            <a:pPr>
              <a:defRPr/>
            </a:pPr>
            <a:r>
              <a:rPr lang="en-US" altLang="zh-TW" sz="1600" b="1" i="1" dirty="0" smtClean="0">
                <a:latin typeface="Calibri" pitchFamily="34" charset="0"/>
              </a:rPr>
              <a:t>made by </a:t>
            </a:r>
            <a:r>
              <a:rPr lang="en-US" altLang="zh-TW" sz="1600" b="1" i="1" dirty="0" smtClean="0">
                <a:latin typeface="Calibri" pitchFamily="34" charset="0"/>
              </a:rPr>
              <a:t>free999</a:t>
            </a:r>
            <a:r>
              <a:rPr lang="en-US" altLang="zh-TW" sz="1600" b="1" i="1" baseline="0" dirty="0" smtClean="0">
                <a:latin typeface="Calibri" pitchFamily="34" charset="0"/>
              </a:rPr>
              <a:t> &amp; electron </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428742"/>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2013/07/17</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Pin-chieh Huang (free999)</a:t>
            </a:r>
            <a:endParaRPr lang="en-US" altLang="zh-TW" sz="2000" b="1"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rPr>
              <a:t>p</a:t>
            </a:r>
            <a:r>
              <a:rPr lang="en-US" altLang="zh-TW" sz="2000" i="1" dirty="0" smtClean="0">
                <a:latin typeface="Arial" charset="0"/>
              </a:rPr>
              <a:t>inchieh.huang@gmail.com</a:t>
            </a:r>
            <a:endParaRPr lang="en-US" altLang="zh-TW" sz="2000" i="1"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b="1" i="1" dirty="0" smtClean="0">
                <a:solidFill>
                  <a:srgbClr val="0070C0"/>
                </a:solidFill>
                <a:latin typeface="Arial" charset="0"/>
              </a:rPr>
              <a:t>http://myweb.ncku.edu.tw</a:t>
            </a:r>
            <a:r>
              <a:rPr lang="en-US" altLang="zh-TW" sz="2000" b="1" i="1" dirty="0" smtClean="0">
                <a:solidFill>
                  <a:srgbClr val="0070C0"/>
                </a:solidFill>
                <a:latin typeface="Arial" charset="0"/>
              </a:rPr>
              <a:t>/~p76014143/20130717.rar</a:t>
            </a:r>
            <a:endParaRPr lang="en-US" altLang="zh-TW" sz="2000" b="1" i="1" dirty="0" smtClean="0">
              <a:solidFill>
                <a:srgbClr val="0070C0"/>
              </a:solidFill>
              <a:latin typeface="Arial" charset="0"/>
            </a:endParaRPr>
          </a:p>
          <a:p>
            <a:pPr algn="ctr">
              <a:lnSpc>
                <a:spcPct val="90000"/>
              </a:lnSpc>
              <a:spcBef>
                <a:spcPct val="20000"/>
              </a:spcBef>
              <a:buClr>
                <a:schemeClr val="tx1"/>
              </a:buClr>
              <a:buSzPct val="120000"/>
              <a:buFont typeface="標楷體" pitchFamily="65" charset="-120"/>
              <a:buNone/>
            </a:pPr>
            <a:endParaRPr lang="en-US" altLang="zh-TW" sz="2000" i="1" dirty="0">
              <a:latin typeface="Arial" charset="0"/>
            </a:endParaRP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Department 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2" cstate="print"/>
          <a:srcRect/>
          <a:stretch>
            <a:fillRect/>
          </a:stretch>
        </p:blipFill>
        <p:spPr bwMode="auto">
          <a:xfrm>
            <a:off x="4211638" y="5489594"/>
            <a:ext cx="720725" cy="654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Vertex</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21" name="內容版面配置區 2"/>
          <p:cNvSpPr>
            <a:spLocks noGrp="1"/>
          </p:cNvSpPr>
          <p:nvPr>
            <p:ph idx="1"/>
          </p:nvPr>
        </p:nvSpPr>
        <p:spPr>
          <a:xfrm>
            <a:off x="457200" y="1600200"/>
            <a:ext cx="7901014" cy="3829064"/>
          </a:xfrm>
        </p:spPr>
        <p:txBody>
          <a:bodyPr>
            <a:normAutofit/>
          </a:bodyPr>
          <a:lstStyle/>
          <a:p>
            <a:r>
              <a:rPr lang="en-US" altLang="zh-TW" dirty="0" smtClean="0"/>
              <a:t>Observation</a:t>
            </a:r>
          </a:p>
          <a:p>
            <a:pPr lvl="1"/>
            <a:r>
              <a:rPr lang="en-US" altLang="zh-TW" dirty="0" smtClean="0">
                <a:solidFill>
                  <a:schemeClr val="accent5">
                    <a:lumMod val="75000"/>
                  </a:schemeClr>
                </a:solidFill>
              </a:rPr>
              <a:t>If root has two child, </a:t>
            </a:r>
            <a:r>
              <a:rPr lang="en-US" altLang="zh-TW" dirty="0" smtClean="0">
                <a:solidFill>
                  <a:srgbClr val="FF0000"/>
                </a:solidFill>
              </a:rPr>
              <a:t>=&gt;</a:t>
            </a:r>
            <a:r>
              <a:rPr lang="en-US" altLang="zh-TW" dirty="0" smtClean="0">
                <a:solidFill>
                  <a:schemeClr val="accent5">
                    <a:lumMod val="75000"/>
                  </a:schemeClr>
                </a:solidFill>
              </a:rPr>
              <a:t> </a:t>
            </a:r>
            <a:r>
              <a:rPr lang="en-US" altLang="zh-TW" dirty="0" smtClean="0">
                <a:solidFill>
                  <a:srgbClr val="FF0000"/>
                </a:solidFill>
              </a:rPr>
              <a:t>the root is an articulation point</a:t>
            </a:r>
          </a:p>
          <a:p>
            <a:pPr lvl="1"/>
            <a:r>
              <a:rPr lang="en-US" altLang="zh-TW" dirty="0" smtClean="0">
                <a:solidFill>
                  <a:schemeClr val="accent5">
                    <a:lumMod val="75000"/>
                  </a:schemeClr>
                </a:solidFill>
              </a:rPr>
              <a:t>If a vertex u has a child w, so that w and w can’t back to </a:t>
            </a:r>
            <a:r>
              <a:rPr lang="en-US" altLang="zh-TW" dirty="0" err="1" smtClean="0">
                <a:solidFill>
                  <a:schemeClr val="accent5">
                    <a:lumMod val="75000"/>
                  </a:schemeClr>
                </a:solidFill>
              </a:rPr>
              <a:t>u’s</a:t>
            </a:r>
            <a:r>
              <a:rPr lang="en-US" altLang="zh-TW" dirty="0" smtClean="0">
                <a:solidFill>
                  <a:schemeClr val="accent5">
                    <a:lumMod val="75000"/>
                  </a:schemeClr>
                </a:solidFill>
              </a:rPr>
              <a:t> parent </a:t>
            </a:r>
            <a:r>
              <a:rPr lang="en-US" altLang="zh-TW" dirty="0" smtClean="0">
                <a:solidFill>
                  <a:srgbClr val="FF0000"/>
                </a:solidFill>
              </a:rPr>
              <a:t>=&gt; u is articulation point</a:t>
            </a:r>
          </a:p>
          <a:p>
            <a:r>
              <a:rPr lang="en-US" altLang="zh-TW" dirty="0" smtClean="0"/>
              <a:t>Define</a:t>
            </a:r>
          </a:p>
          <a:p>
            <a:pPr lvl="1"/>
            <a:r>
              <a:rPr lang="en-US" altLang="zh-TW" dirty="0" smtClean="0"/>
              <a:t>low(u):  the minimum </a:t>
            </a:r>
            <a:r>
              <a:rPr lang="en-US" altLang="zh-TW" dirty="0" err="1" smtClean="0"/>
              <a:t>dfn</a:t>
            </a:r>
            <a:r>
              <a:rPr lang="en-US" altLang="zh-TW" dirty="0" smtClean="0"/>
              <a:t> value can obtain by u</a:t>
            </a:r>
          </a:p>
          <a:p>
            <a:pPr lvl="1"/>
            <a:r>
              <a:rPr lang="en-US" altLang="zh-TW" dirty="0" smtClean="0"/>
              <a:t>low(u) </a:t>
            </a:r>
          </a:p>
          <a:p>
            <a:pPr lvl="2"/>
            <a:r>
              <a:rPr lang="en-US" altLang="zh-TW" sz="1800" dirty="0" smtClean="0">
                <a:solidFill>
                  <a:srgbClr val="FF0000"/>
                </a:solidFill>
              </a:rPr>
              <a:t>(1) </a:t>
            </a:r>
            <a:r>
              <a:rPr lang="en-US" altLang="zh-TW" sz="1800" b="1" dirty="0" smtClean="0">
                <a:solidFill>
                  <a:srgbClr val="FF0000"/>
                </a:solidFill>
              </a:rPr>
              <a:t>Directed Edge: </a:t>
            </a:r>
            <a:r>
              <a:rPr lang="en-US" altLang="zh-TW" sz="2000" dirty="0" smtClean="0">
                <a:solidFill>
                  <a:schemeClr val="accent5">
                    <a:lumMod val="75000"/>
                  </a:schemeClr>
                </a:solidFill>
              </a:rPr>
              <a:t>min{ </a:t>
            </a:r>
            <a:r>
              <a:rPr lang="en-US" altLang="zh-TW" sz="2000" dirty="0" err="1" smtClean="0">
                <a:solidFill>
                  <a:schemeClr val="accent5">
                    <a:lumMod val="75000"/>
                  </a:schemeClr>
                </a:solidFill>
              </a:rPr>
              <a:t>dfn</a:t>
            </a:r>
            <a:r>
              <a:rPr lang="en-US" altLang="zh-TW" sz="2000" dirty="0" smtClean="0">
                <a:solidFill>
                  <a:schemeClr val="accent5">
                    <a:lumMod val="75000"/>
                  </a:schemeClr>
                </a:solidFill>
              </a:rPr>
              <a:t>(u), min{low(w)|w</a:t>
            </a:r>
            <a:r>
              <a:rPr lang="zh-TW" altLang="en-US" sz="2000" dirty="0" smtClean="0">
                <a:solidFill>
                  <a:schemeClr val="accent5">
                    <a:lumMod val="75000"/>
                  </a:schemeClr>
                </a:solidFill>
              </a:rPr>
              <a:t>是</a:t>
            </a:r>
            <a:r>
              <a:rPr lang="en-US" altLang="zh-TW" sz="2000" dirty="0" smtClean="0">
                <a:solidFill>
                  <a:schemeClr val="accent5">
                    <a:lumMod val="75000"/>
                  </a:schemeClr>
                </a:solidFill>
              </a:rPr>
              <a:t>u</a:t>
            </a:r>
            <a:r>
              <a:rPr lang="zh-TW" altLang="en-US" sz="2000" dirty="0" smtClean="0">
                <a:solidFill>
                  <a:schemeClr val="accent5">
                    <a:lumMod val="75000"/>
                  </a:schemeClr>
                </a:solidFill>
              </a:rPr>
              <a:t>的</a:t>
            </a:r>
            <a:r>
              <a:rPr lang="en-US" altLang="zh-TW" sz="2000" dirty="0" smtClean="0">
                <a:solidFill>
                  <a:schemeClr val="accent5">
                    <a:lumMod val="75000"/>
                  </a:schemeClr>
                </a:solidFill>
              </a:rPr>
              <a:t>child},</a:t>
            </a:r>
            <a:endParaRPr lang="en-US" altLang="zh-TW" sz="1800" dirty="0" smtClean="0">
              <a:solidFill>
                <a:schemeClr val="accent5">
                  <a:lumMod val="75000"/>
                </a:schemeClr>
              </a:solidFill>
            </a:endParaRPr>
          </a:p>
          <a:p>
            <a:pPr lvl="2"/>
            <a:r>
              <a:rPr lang="en-US" altLang="zh-TW" sz="1800" dirty="0" smtClean="0">
                <a:solidFill>
                  <a:srgbClr val="FF0000"/>
                </a:solidFill>
              </a:rPr>
              <a:t>(2) </a:t>
            </a:r>
            <a:r>
              <a:rPr lang="en-US" altLang="zh-TW" sz="1800" b="1" dirty="0" smtClean="0">
                <a:solidFill>
                  <a:srgbClr val="FF0000"/>
                </a:solidFill>
              </a:rPr>
              <a:t>Back (cross) edge: </a:t>
            </a:r>
            <a:r>
              <a:rPr lang="en-US" altLang="zh-TW" sz="2000" dirty="0" smtClean="0">
                <a:solidFill>
                  <a:schemeClr val="accent5">
                    <a:lumMod val="75000"/>
                  </a:schemeClr>
                </a:solidFill>
              </a:rPr>
              <a:t>min{</a:t>
            </a:r>
            <a:r>
              <a:rPr lang="en-US" altLang="zh-TW" sz="2000" dirty="0" err="1" smtClean="0">
                <a:solidFill>
                  <a:schemeClr val="accent5">
                    <a:lumMod val="75000"/>
                  </a:schemeClr>
                </a:solidFill>
              </a:rPr>
              <a:t>dfn</a:t>
            </a:r>
            <a:r>
              <a:rPr lang="en-US" altLang="zh-TW" sz="2000" dirty="0" smtClean="0">
                <a:solidFill>
                  <a:schemeClr val="accent5">
                    <a:lumMod val="75000"/>
                  </a:schemeClr>
                </a:solidFill>
              </a:rPr>
              <a:t>(w)|(</a:t>
            </a:r>
            <a:r>
              <a:rPr lang="en-US" altLang="zh-TW" sz="2000" dirty="0" err="1" smtClean="0">
                <a:solidFill>
                  <a:schemeClr val="accent5">
                    <a:lumMod val="75000"/>
                  </a:schemeClr>
                </a:solidFill>
              </a:rPr>
              <a:t>u,w</a:t>
            </a:r>
            <a:r>
              <a:rPr lang="en-US" altLang="zh-TW" sz="2000" dirty="0" smtClean="0">
                <a:solidFill>
                  <a:schemeClr val="accent5">
                    <a:lumMod val="75000"/>
                  </a:schemeClr>
                </a:solidFill>
              </a:rPr>
              <a:t>)</a:t>
            </a:r>
            <a:r>
              <a:rPr lang="zh-TW" altLang="en-US" sz="2000" dirty="0" smtClean="0">
                <a:solidFill>
                  <a:schemeClr val="accent5">
                    <a:lumMod val="75000"/>
                  </a:schemeClr>
                </a:solidFill>
              </a:rPr>
              <a:t>是</a:t>
            </a:r>
            <a:r>
              <a:rPr lang="en-US" altLang="zh-TW" sz="2000" dirty="0" smtClean="0">
                <a:solidFill>
                  <a:schemeClr val="accent5">
                    <a:lumMod val="75000"/>
                  </a:schemeClr>
                </a:solidFill>
              </a:rPr>
              <a:t>back edge}}</a:t>
            </a:r>
            <a:endParaRPr lang="en-US" altLang="zh-TW" sz="1800" dirty="0">
              <a:solidFill>
                <a:schemeClr val="accent5">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3" end="3"/>
                                            </p:txEl>
                                          </p:spTgt>
                                        </p:tgtEl>
                                        <p:attrNameLst>
                                          <p:attrName>style.visibility</p:attrName>
                                        </p:attrNameLst>
                                      </p:cBhvr>
                                      <p:to>
                                        <p:strVal val="visible"/>
                                      </p:to>
                                    </p:set>
                                    <p:animEffect transition="in" filter="fade">
                                      <p:cBhvr>
                                        <p:cTn id="7" dur="500"/>
                                        <p:tgtEl>
                                          <p:spTgt spid="12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1">
                                            <p:txEl>
                                              <p:pRg st="4" end="4"/>
                                            </p:txEl>
                                          </p:spTgt>
                                        </p:tgtEl>
                                        <p:attrNameLst>
                                          <p:attrName>style.visibility</p:attrName>
                                        </p:attrNameLst>
                                      </p:cBhvr>
                                      <p:to>
                                        <p:strVal val="visible"/>
                                      </p:to>
                                    </p:set>
                                    <p:animEffect transition="in" filter="fade">
                                      <p:cBhvr>
                                        <p:cTn id="10" dur="500"/>
                                        <p:tgtEl>
                                          <p:spTgt spid="12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1">
                                            <p:txEl>
                                              <p:pRg st="5" end="5"/>
                                            </p:txEl>
                                          </p:spTgt>
                                        </p:tgtEl>
                                        <p:attrNameLst>
                                          <p:attrName>style.visibility</p:attrName>
                                        </p:attrNameLst>
                                      </p:cBhvr>
                                      <p:to>
                                        <p:strVal val="visible"/>
                                      </p:to>
                                    </p:set>
                                    <p:animEffect transition="in" filter="fade">
                                      <p:cBhvr>
                                        <p:cTn id="15" dur="500"/>
                                        <p:tgtEl>
                                          <p:spTgt spid="121">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1">
                                            <p:txEl>
                                              <p:pRg st="6" end="6"/>
                                            </p:txEl>
                                          </p:spTgt>
                                        </p:tgtEl>
                                        <p:attrNameLst>
                                          <p:attrName>style.visibility</p:attrName>
                                        </p:attrNameLst>
                                      </p:cBhvr>
                                      <p:to>
                                        <p:strVal val="visible"/>
                                      </p:to>
                                    </p:set>
                                    <p:animEffect transition="in" filter="fade">
                                      <p:cBhvr>
                                        <p:cTn id="18" dur="500"/>
                                        <p:tgtEl>
                                          <p:spTgt spid="121">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1">
                                            <p:txEl>
                                              <p:pRg st="7" end="7"/>
                                            </p:txEl>
                                          </p:spTgt>
                                        </p:tgtEl>
                                        <p:attrNameLst>
                                          <p:attrName>style.visibility</p:attrName>
                                        </p:attrNameLst>
                                      </p:cBhvr>
                                      <p:to>
                                        <p:strVal val="visible"/>
                                      </p:to>
                                    </p:set>
                                    <p:animEffect transition="in" filter="fade">
                                      <p:cBhvr>
                                        <p:cTn id="21" dur="500"/>
                                        <p:tgtEl>
                                          <p:spTgt spid="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ph idx="1"/>
          </p:nvPr>
        </p:nvGraphicFramePr>
        <p:xfrm>
          <a:off x="714348" y="1571612"/>
          <a:ext cx="4464051" cy="1126475"/>
        </p:xfrm>
        <a:graphic>
          <a:graphicData uri="http://schemas.openxmlformats.org/presentationml/2006/ole">
            <p:oleObj spid="_x0000_s1026" name="方程式" r:id="rId3" imgW="2666880" imgH="672840" progId="Equation.3">
              <p:embed/>
            </p:oleObj>
          </a:graphicData>
        </a:graphic>
      </p:graphicFrame>
      <p:sp>
        <p:nvSpPr>
          <p:cNvPr id="6" name="Line 7"/>
          <p:cNvSpPr>
            <a:spLocks noChangeShapeType="1"/>
          </p:cNvSpPr>
          <p:nvPr/>
        </p:nvSpPr>
        <p:spPr bwMode="auto">
          <a:xfrm>
            <a:off x="2824134" y="4176733"/>
            <a:ext cx="0" cy="1584325"/>
          </a:xfrm>
          <a:prstGeom prst="line">
            <a:avLst/>
          </a:prstGeom>
          <a:noFill/>
          <a:ln w="38100">
            <a:solidFill>
              <a:schemeClr val="tx1"/>
            </a:solidFill>
            <a:round/>
            <a:headEnd/>
            <a:tailEnd/>
          </a:ln>
          <a:effectLst/>
        </p:spPr>
        <p:txBody>
          <a:bodyPr/>
          <a:lstStyle/>
          <a:p>
            <a:endParaRPr lang="zh-TW" altLang="en-US"/>
          </a:p>
        </p:txBody>
      </p:sp>
      <p:sp>
        <p:nvSpPr>
          <p:cNvPr id="7" name="Line 8"/>
          <p:cNvSpPr>
            <a:spLocks noChangeShapeType="1"/>
          </p:cNvSpPr>
          <p:nvPr/>
        </p:nvSpPr>
        <p:spPr bwMode="auto">
          <a:xfrm flipH="1">
            <a:off x="1671609" y="4968895"/>
            <a:ext cx="792163" cy="0"/>
          </a:xfrm>
          <a:prstGeom prst="line">
            <a:avLst/>
          </a:prstGeom>
          <a:noFill/>
          <a:ln w="38100">
            <a:solidFill>
              <a:schemeClr val="tx1"/>
            </a:solidFill>
            <a:round/>
            <a:headEnd/>
            <a:tailEnd/>
          </a:ln>
          <a:effectLst/>
        </p:spPr>
        <p:txBody>
          <a:bodyPr/>
          <a:lstStyle/>
          <a:p>
            <a:endParaRPr lang="zh-TW" altLang="en-US"/>
          </a:p>
        </p:txBody>
      </p:sp>
      <p:sp>
        <p:nvSpPr>
          <p:cNvPr id="8" name="Line 9"/>
          <p:cNvSpPr>
            <a:spLocks noChangeShapeType="1"/>
          </p:cNvSpPr>
          <p:nvPr/>
        </p:nvSpPr>
        <p:spPr bwMode="auto">
          <a:xfrm>
            <a:off x="1239809" y="3384570"/>
            <a:ext cx="0" cy="863600"/>
          </a:xfrm>
          <a:prstGeom prst="line">
            <a:avLst/>
          </a:prstGeom>
          <a:noFill/>
          <a:ln w="38100">
            <a:solidFill>
              <a:schemeClr val="tx1"/>
            </a:solidFill>
            <a:round/>
            <a:headEnd/>
            <a:tailEnd/>
          </a:ln>
          <a:effectLst/>
        </p:spPr>
        <p:txBody>
          <a:bodyPr/>
          <a:lstStyle/>
          <a:p>
            <a:endParaRPr lang="zh-TW" altLang="en-US"/>
          </a:p>
        </p:txBody>
      </p:sp>
      <p:sp>
        <p:nvSpPr>
          <p:cNvPr id="9" name="Line 10"/>
          <p:cNvSpPr>
            <a:spLocks noChangeShapeType="1"/>
          </p:cNvSpPr>
          <p:nvPr/>
        </p:nvSpPr>
        <p:spPr bwMode="auto">
          <a:xfrm flipH="1">
            <a:off x="808009" y="4176733"/>
            <a:ext cx="431800" cy="792163"/>
          </a:xfrm>
          <a:prstGeom prst="line">
            <a:avLst/>
          </a:prstGeom>
          <a:noFill/>
          <a:ln w="38100">
            <a:solidFill>
              <a:schemeClr val="tx1"/>
            </a:solidFill>
            <a:round/>
            <a:headEnd/>
            <a:tailEnd/>
          </a:ln>
          <a:effectLst/>
        </p:spPr>
        <p:txBody>
          <a:bodyPr/>
          <a:lstStyle/>
          <a:p>
            <a:endParaRPr lang="zh-TW" altLang="en-US"/>
          </a:p>
        </p:txBody>
      </p:sp>
      <p:sp>
        <p:nvSpPr>
          <p:cNvPr id="10" name="Line 11"/>
          <p:cNvSpPr>
            <a:spLocks noChangeShapeType="1"/>
          </p:cNvSpPr>
          <p:nvPr/>
        </p:nvSpPr>
        <p:spPr bwMode="auto">
          <a:xfrm>
            <a:off x="1239809" y="4176733"/>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11" name="Line 12"/>
          <p:cNvSpPr>
            <a:spLocks noChangeShapeType="1"/>
          </p:cNvSpPr>
          <p:nvPr/>
        </p:nvSpPr>
        <p:spPr bwMode="auto">
          <a:xfrm>
            <a:off x="808009" y="4968895"/>
            <a:ext cx="503238" cy="792163"/>
          </a:xfrm>
          <a:prstGeom prst="line">
            <a:avLst/>
          </a:prstGeom>
          <a:noFill/>
          <a:ln w="38100">
            <a:solidFill>
              <a:schemeClr val="tx1"/>
            </a:solidFill>
            <a:round/>
            <a:headEnd/>
            <a:tailEnd/>
          </a:ln>
          <a:effectLst/>
        </p:spPr>
        <p:txBody>
          <a:bodyPr/>
          <a:lstStyle/>
          <a:p>
            <a:endParaRPr lang="zh-TW" altLang="en-US"/>
          </a:p>
        </p:txBody>
      </p:sp>
      <p:sp>
        <p:nvSpPr>
          <p:cNvPr id="12" name="Line 13"/>
          <p:cNvSpPr>
            <a:spLocks noChangeShapeType="1"/>
          </p:cNvSpPr>
          <p:nvPr/>
        </p:nvSpPr>
        <p:spPr bwMode="auto">
          <a:xfrm flipH="1" flipV="1">
            <a:off x="2463772" y="4895870"/>
            <a:ext cx="360363" cy="865188"/>
          </a:xfrm>
          <a:prstGeom prst="line">
            <a:avLst/>
          </a:prstGeom>
          <a:noFill/>
          <a:ln w="38100">
            <a:solidFill>
              <a:schemeClr val="tx1"/>
            </a:solidFill>
            <a:round/>
            <a:headEnd/>
            <a:tailEnd/>
          </a:ln>
          <a:effectLst/>
        </p:spPr>
        <p:txBody>
          <a:bodyPr/>
          <a:lstStyle/>
          <a:p>
            <a:endParaRPr lang="zh-TW" altLang="en-US"/>
          </a:p>
        </p:txBody>
      </p:sp>
      <p:sp>
        <p:nvSpPr>
          <p:cNvPr id="13" name="Line 14"/>
          <p:cNvSpPr>
            <a:spLocks noChangeShapeType="1"/>
          </p:cNvSpPr>
          <p:nvPr/>
        </p:nvSpPr>
        <p:spPr bwMode="auto">
          <a:xfrm>
            <a:off x="2824134" y="3384570"/>
            <a:ext cx="0" cy="863600"/>
          </a:xfrm>
          <a:prstGeom prst="line">
            <a:avLst/>
          </a:prstGeom>
          <a:noFill/>
          <a:ln w="38100">
            <a:solidFill>
              <a:schemeClr val="tx1"/>
            </a:solidFill>
            <a:round/>
            <a:headEnd/>
            <a:tailEnd/>
          </a:ln>
          <a:effectLst/>
        </p:spPr>
        <p:txBody>
          <a:bodyPr/>
          <a:lstStyle/>
          <a:p>
            <a:endParaRPr lang="zh-TW" altLang="en-US"/>
          </a:p>
        </p:txBody>
      </p:sp>
      <p:sp>
        <p:nvSpPr>
          <p:cNvPr id="14" name="Line 15"/>
          <p:cNvSpPr>
            <a:spLocks noChangeShapeType="1"/>
          </p:cNvSpPr>
          <p:nvPr/>
        </p:nvSpPr>
        <p:spPr bwMode="auto">
          <a:xfrm flipH="1">
            <a:off x="2824134" y="3384570"/>
            <a:ext cx="792163" cy="792163"/>
          </a:xfrm>
          <a:prstGeom prst="line">
            <a:avLst/>
          </a:prstGeom>
          <a:noFill/>
          <a:ln w="38100">
            <a:solidFill>
              <a:schemeClr val="tx1"/>
            </a:solidFill>
            <a:round/>
            <a:headEnd/>
            <a:tailEnd/>
          </a:ln>
          <a:effectLst/>
        </p:spPr>
        <p:txBody>
          <a:bodyPr/>
          <a:lstStyle/>
          <a:p>
            <a:endParaRPr lang="zh-TW" altLang="en-US"/>
          </a:p>
        </p:txBody>
      </p:sp>
      <p:sp>
        <p:nvSpPr>
          <p:cNvPr id="15" name="Line 16"/>
          <p:cNvSpPr>
            <a:spLocks noChangeShapeType="1"/>
          </p:cNvSpPr>
          <p:nvPr/>
        </p:nvSpPr>
        <p:spPr bwMode="auto">
          <a:xfrm flipH="1">
            <a:off x="1311247" y="4968895"/>
            <a:ext cx="360363" cy="792163"/>
          </a:xfrm>
          <a:prstGeom prst="line">
            <a:avLst/>
          </a:prstGeom>
          <a:noFill/>
          <a:ln w="38100">
            <a:solidFill>
              <a:schemeClr val="tx1"/>
            </a:solidFill>
            <a:round/>
            <a:headEnd/>
            <a:tailEnd/>
          </a:ln>
          <a:effectLst/>
        </p:spPr>
        <p:txBody>
          <a:bodyPr/>
          <a:lstStyle/>
          <a:p>
            <a:endParaRPr lang="zh-TW" altLang="en-US"/>
          </a:p>
        </p:txBody>
      </p:sp>
      <p:sp>
        <p:nvSpPr>
          <p:cNvPr id="16" name="Line 17"/>
          <p:cNvSpPr>
            <a:spLocks noChangeShapeType="1"/>
          </p:cNvSpPr>
          <p:nvPr/>
        </p:nvSpPr>
        <p:spPr bwMode="auto">
          <a:xfrm flipH="1">
            <a:off x="2463772" y="4248170"/>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17" name="Oval 18"/>
          <p:cNvSpPr>
            <a:spLocks noChangeArrowheads="1"/>
          </p:cNvSpPr>
          <p:nvPr/>
        </p:nvSpPr>
        <p:spPr bwMode="auto">
          <a:xfrm>
            <a:off x="1023909"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19"/>
          <p:cNvSpPr>
            <a:spLocks noChangeArrowheads="1"/>
          </p:cNvSpPr>
          <p:nvPr/>
        </p:nvSpPr>
        <p:spPr bwMode="auto">
          <a:xfrm>
            <a:off x="1023909"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20"/>
          <p:cNvSpPr>
            <a:spLocks noChangeArrowheads="1"/>
          </p:cNvSpPr>
          <p:nvPr/>
        </p:nvSpPr>
        <p:spPr bwMode="auto">
          <a:xfrm>
            <a:off x="5921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21"/>
          <p:cNvSpPr>
            <a:spLocks noChangeArrowheads="1"/>
          </p:cNvSpPr>
          <p:nvPr/>
        </p:nvSpPr>
        <p:spPr bwMode="auto">
          <a:xfrm>
            <a:off x="14557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22"/>
          <p:cNvSpPr>
            <a:spLocks noChangeArrowheads="1"/>
          </p:cNvSpPr>
          <p:nvPr/>
        </p:nvSpPr>
        <p:spPr bwMode="auto">
          <a:xfrm>
            <a:off x="1023909"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23"/>
          <p:cNvSpPr>
            <a:spLocks noChangeArrowheads="1"/>
          </p:cNvSpPr>
          <p:nvPr/>
        </p:nvSpPr>
        <p:spPr bwMode="auto">
          <a:xfrm>
            <a:off x="2247872"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24"/>
          <p:cNvSpPr>
            <a:spLocks noChangeArrowheads="1"/>
          </p:cNvSpPr>
          <p:nvPr/>
        </p:nvSpPr>
        <p:spPr bwMode="auto">
          <a:xfrm>
            <a:off x="2608234"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25"/>
          <p:cNvSpPr>
            <a:spLocks noChangeArrowheads="1"/>
          </p:cNvSpPr>
          <p:nvPr/>
        </p:nvSpPr>
        <p:spPr bwMode="auto">
          <a:xfrm>
            <a:off x="2608234"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26"/>
          <p:cNvSpPr>
            <a:spLocks noChangeArrowheads="1"/>
          </p:cNvSpPr>
          <p:nvPr/>
        </p:nvSpPr>
        <p:spPr bwMode="auto">
          <a:xfrm>
            <a:off x="2608234"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27"/>
          <p:cNvSpPr>
            <a:spLocks noChangeArrowheads="1"/>
          </p:cNvSpPr>
          <p:nvPr/>
        </p:nvSpPr>
        <p:spPr bwMode="auto">
          <a:xfrm>
            <a:off x="3400397"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7" name="Text Box 28"/>
          <p:cNvSpPr txBox="1">
            <a:spLocks noChangeArrowheads="1"/>
          </p:cNvSpPr>
          <p:nvPr/>
        </p:nvSpPr>
        <p:spPr bwMode="auto">
          <a:xfrm>
            <a:off x="1652559"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28" name="Text Box 29"/>
          <p:cNvSpPr txBox="1">
            <a:spLocks noChangeArrowheads="1"/>
          </p:cNvSpPr>
          <p:nvPr/>
        </p:nvSpPr>
        <p:spPr bwMode="auto">
          <a:xfrm>
            <a:off x="1004859" y="5919808"/>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29" name="Text Box 30"/>
          <p:cNvSpPr txBox="1">
            <a:spLocks noChangeArrowheads="1"/>
          </p:cNvSpPr>
          <p:nvPr/>
        </p:nvSpPr>
        <p:spPr bwMode="auto">
          <a:xfrm>
            <a:off x="500034"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30" name="Text Box 31"/>
          <p:cNvSpPr txBox="1">
            <a:spLocks noChangeArrowheads="1"/>
          </p:cNvSpPr>
          <p:nvPr/>
        </p:nvSpPr>
        <p:spPr bwMode="auto">
          <a:xfrm>
            <a:off x="860397" y="3759220"/>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31" name="Text Box 32"/>
          <p:cNvSpPr txBox="1">
            <a:spLocks noChangeArrowheads="1"/>
          </p:cNvSpPr>
          <p:nvPr/>
        </p:nvSpPr>
        <p:spPr bwMode="auto">
          <a:xfrm>
            <a:off x="931834" y="282259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32" name="Text Box 33"/>
          <p:cNvSpPr txBox="1">
            <a:spLocks noChangeArrowheads="1"/>
          </p:cNvSpPr>
          <p:nvPr/>
        </p:nvSpPr>
        <p:spPr bwMode="auto">
          <a:xfrm>
            <a:off x="2228822"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33" name="Text Box 34"/>
          <p:cNvSpPr txBox="1">
            <a:spLocks noChangeArrowheads="1"/>
          </p:cNvSpPr>
          <p:nvPr/>
        </p:nvSpPr>
        <p:spPr bwMode="auto">
          <a:xfrm>
            <a:off x="2947959" y="5272108"/>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34" name="Text Box 35"/>
          <p:cNvSpPr txBox="1">
            <a:spLocks noChangeArrowheads="1"/>
          </p:cNvSpPr>
          <p:nvPr/>
        </p:nvSpPr>
        <p:spPr bwMode="auto">
          <a:xfrm>
            <a:off x="2947959" y="4191020"/>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35" name="Text Box 36"/>
          <p:cNvSpPr txBox="1">
            <a:spLocks noChangeArrowheads="1"/>
          </p:cNvSpPr>
          <p:nvPr/>
        </p:nvSpPr>
        <p:spPr bwMode="auto">
          <a:xfrm>
            <a:off x="2589184" y="282259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36" name="Text Box 37"/>
          <p:cNvSpPr txBox="1">
            <a:spLocks noChangeArrowheads="1"/>
          </p:cNvSpPr>
          <p:nvPr/>
        </p:nvSpPr>
        <p:spPr bwMode="auto">
          <a:xfrm>
            <a:off x="3381347" y="2822595"/>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grpSp>
        <p:nvGrpSpPr>
          <p:cNvPr id="37" name="Group 38"/>
          <p:cNvGrpSpPr>
            <a:grpSpLocks/>
          </p:cNvGrpSpPr>
          <p:nvPr/>
        </p:nvGrpSpPr>
        <p:grpSpPr bwMode="auto">
          <a:xfrm>
            <a:off x="4929190" y="2857496"/>
            <a:ext cx="2857520" cy="3286148"/>
            <a:chOff x="4000" y="1249"/>
            <a:chExt cx="1703" cy="2635"/>
          </a:xfrm>
        </p:grpSpPr>
        <p:sp>
          <p:nvSpPr>
            <p:cNvPr id="38" name="Line 39"/>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39" name="Line 40"/>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40" name="Line 41"/>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41" name="Line 42"/>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42" name="Line 43"/>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43" name="Line 44"/>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44" name="Line 45"/>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45" name="Line 46"/>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46" name="Line 47"/>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47" name="Oval 48"/>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8" name="Oval 49"/>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9" name="Oval 50"/>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50" name="Oval 51"/>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51" name="Oval 52"/>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2" name="Oval 53"/>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3" name="Oval 54"/>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4" name="Oval 55"/>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5" name="Oval 56"/>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56" name="Oval 57"/>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7" name="Text Box 58"/>
            <p:cNvSpPr txBox="1">
              <a:spLocks noChangeArrowheads="1"/>
            </p:cNvSpPr>
            <p:nvPr/>
          </p:nvSpPr>
          <p:spPr bwMode="auto">
            <a:xfrm>
              <a:off x="4545" y="1249"/>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58" name="Text Box 59"/>
            <p:cNvSpPr txBox="1">
              <a:spLocks noChangeArrowheads="1"/>
            </p:cNvSpPr>
            <p:nvPr/>
          </p:nvSpPr>
          <p:spPr bwMode="auto">
            <a:xfrm>
              <a:off x="4059" y="1752"/>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59" name="Text Box 60"/>
            <p:cNvSpPr txBox="1">
              <a:spLocks noChangeArrowheads="1"/>
            </p:cNvSpPr>
            <p:nvPr/>
          </p:nvSpPr>
          <p:spPr bwMode="auto">
            <a:xfrm>
              <a:off x="4000" y="2341"/>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60" name="Text Box 61"/>
            <p:cNvSpPr txBox="1">
              <a:spLocks noChangeArrowheads="1"/>
            </p:cNvSpPr>
            <p:nvPr/>
          </p:nvSpPr>
          <p:spPr bwMode="auto">
            <a:xfrm>
              <a:off x="4000" y="2882"/>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61" name="Text Box 62"/>
            <p:cNvSpPr txBox="1">
              <a:spLocks noChangeArrowheads="1"/>
            </p:cNvSpPr>
            <p:nvPr/>
          </p:nvSpPr>
          <p:spPr bwMode="auto">
            <a:xfrm>
              <a:off x="4000" y="3401"/>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62" name="Text Box 63"/>
            <p:cNvSpPr txBox="1">
              <a:spLocks noChangeArrowheads="1"/>
            </p:cNvSpPr>
            <p:nvPr/>
          </p:nvSpPr>
          <p:spPr bwMode="auto">
            <a:xfrm>
              <a:off x="4876" y="1752"/>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63" name="Text Box 64"/>
            <p:cNvSpPr txBox="1">
              <a:spLocks noChangeArrowheads="1"/>
            </p:cNvSpPr>
            <p:nvPr/>
          </p:nvSpPr>
          <p:spPr bwMode="auto">
            <a:xfrm>
              <a:off x="4953" y="2383"/>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64" name="Text Box 65"/>
            <p:cNvSpPr txBox="1">
              <a:spLocks noChangeArrowheads="1"/>
            </p:cNvSpPr>
            <p:nvPr/>
          </p:nvSpPr>
          <p:spPr bwMode="auto">
            <a:xfrm>
              <a:off x="4921" y="2886"/>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65" name="Text Box 66"/>
            <p:cNvSpPr txBox="1">
              <a:spLocks noChangeArrowheads="1"/>
            </p:cNvSpPr>
            <p:nvPr/>
          </p:nvSpPr>
          <p:spPr bwMode="auto">
            <a:xfrm>
              <a:off x="4625" y="3411"/>
              <a:ext cx="239" cy="306"/>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66" name="Text Box 67"/>
            <p:cNvSpPr txBox="1">
              <a:spLocks noChangeArrowheads="1"/>
            </p:cNvSpPr>
            <p:nvPr/>
          </p:nvSpPr>
          <p:spPr bwMode="auto">
            <a:xfrm>
              <a:off x="5373" y="3426"/>
              <a:ext cx="330" cy="306"/>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cxnSp>
          <p:nvCxnSpPr>
            <p:cNvPr id="67" name="AutoShape 68"/>
            <p:cNvCxnSpPr>
              <a:cxnSpLocks noChangeShapeType="1"/>
              <a:stCxn id="48" idx="2"/>
              <a:endCxn id="50"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68" name="AutoShape 69"/>
            <p:cNvCxnSpPr>
              <a:cxnSpLocks noChangeShapeType="1"/>
              <a:stCxn id="53" idx="6"/>
              <a:endCxn id="52"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sp>
        <p:nvSpPr>
          <p:cNvPr id="70"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Vertex</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ph idx="1"/>
          </p:nvPr>
        </p:nvGraphicFramePr>
        <p:xfrm>
          <a:off x="714348" y="1571612"/>
          <a:ext cx="4464051" cy="1126475"/>
        </p:xfrm>
        <a:graphic>
          <a:graphicData uri="http://schemas.openxmlformats.org/presentationml/2006/ole">
            <p:oleObj spid="_x0000_s34818" name="方程式" r:id="rId3" imgW="2666880" imgH="672840" progId="Equation.3">
              <p:embed/>
            </p:oleObj>
          </a:graphicData>
        </a:graphic>
      </p:graphicFrame>
      <p:sp>
        <p:nvSpPr>
          <p:cNvPr id="6" name="Line 7"/>
          <p:cNvSpPr>
            <a:spLocks noChangeShapeType="1"/>
          </p:cNvSpPr>
          <p:nvPr/>
        </p:nvSpPr>
        <p:spPr bwMode="auto">
          <a:xfrm>
            <a:off x="2824134" y="4176733"/>
            <a:ext cx="0" cy="1584325"/>
          </a:xfrm>
          <a:prstGeom prst="line">
            <a:avLst/>
          </a:prstGeom>
          <a:noFill/>
          <a:ln w="38100">
            <a:solidFill>
              <a:schemeClr val="tx1"/>
            </a:solidFill>
            <a:round/>
            <a:headEnd/>
            <a:tailEnd/>
          </a:ln>
          <a:effectLst/>
        </p:spPr>
        <p:txBody>
          <a:bodyPr/>
          <a:lstStyle/>
          <a:p>
            <a:endParaRPr lang="zh-TW" altLang="en-US"/>
          </a:p>
        </p:txBody>
      </p:sp>
      <p:sp>
        <p:nvSpPr>
          <p:cNvPr id="7" name="Line 8"/>
          <p:cNvSpPr>
            <a:spLocks noChangeShapeType="1"/>
          </p:cNvSpPr>
          <p:nvPr/>
        </p:nvSpPr>
        <p:spPr bwMode="auto">
          <a:xfrm flipH="1">
            <a:off x="1671609" y="4968895"/>
            <a:ext cx="792163" cy="0"/>
          </a:xfrm>
          <a:prstGeom prst="line">
            <a:avLst/>
          </a:prstGeom>
          <a:noFill/>
          <a:ln w="38100">
            <a:solidFill>
              <a:schemeClr val="tx1"/>
            </a:solidFill>
            <a:round/>
            <a:headEnd/>
            <a:tailEnd/>
          </a:ln>
          <a:effectLst/>
        </p:spPr>
        <p:txBody>
          <a:bodyPr/>
          <a:lstStyle/>
          <a:p>
            <a:endParaRPr lang="zh-TW" altLang="en-US"/>
          </a:p>
        </p:txBody>
      </p:sp>
      <p:sp>
        <p:nvSpPr>
          <p:cNvPr id="8" name="Line 9"/>
          <p:cNvSpPr>
            <a:spLocks noChangeShapeType="1"/>
          </p:cNvSpPr>
          <p:nvPr/>
        </p:nvSpPr>
        <p:spPr bwMode="auto">
          <a:xfrm>
            <a:off x="1239809" y="3384570"/>
            <a:ext cx="0" cy="863600"/>
          </a:xfrm>
          <a:prstGeom prst="line">
            <a:avLst/>
          </a:prstGeom>
          <a:noFill/>
          <a:ln w="38100">
            <a:solidFill>
              <a:schemeClr val="tx1"/>
            </a:solidFill>
            <a:round/>
            <a:headEnd/>
            <a:tailEnd/>
          </a:ln>
          <a:effectLst/>
        </p:spPr>
        <p:txBody>
          <a:bodyPr/>
          <a:lstStyle/>
          <a:p>
            <a:endParaRPr lang="zh-TW" altLang="en-US"/>
          </a:p>
        </p:txBody>
      </p:sp>
      <p:sp>
        <p:nvSpPr>
          <p:cNvPr id="9" name="Line 10"/>
          <p:cNvSpPr>
            <a:spLocks noChangeShapeType="1"/>
          </p:cNvSpPr>
          <p:nvPr/>
        </p:nvSpPr>
        <p:spPr bwMode="auto">
          <a:xfrm flipH="1">
            <a:off x="808009" y="4176733"/>
            <a:ext cx="431800" cy="792163"/>
          </a:xfrm>
          <a:prstGeom prst="line">
            <a:avLst/>
          </a:prstGeom>
          <a:noFill/>
          <a:ln w="38100">
            <a:solidFill>
              <a:schemeClr val="tx1"/>
            </a:solidFill>
            <a:round/>
            <a:headEnd/>
            <a:tailEnd/>
          </a:ln>
          <a:effectLst/>
        </p:spPr>
        <p:txBody>
          <a:bodyPr/>
          <a:lstStyle/>
          <a:p>
            <a:endParaRPr lang="zh-TW" altLang="en-US"/>
          </a:p>
        </p:txBody>
      </p:sp>
      <p:sp>
        <p:nvSpPr>
          <p:cNvPr id="10" name="Line 11"/>
          <p:cNvSpPr>
            <a:spLocks noChangeShapeType="1"/>
          </p:cNvSpPr>
          <p:nvPr/>
        </p:nvSpPr>
        <p:spPr bwMode="auto">
          <a:xfrm>
            <a:off x="1239809" y="4176733"/>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11" name="Line 12"/>
          <p:cNvSpPr>
            <a:spLocks noChangeShapeType="1"/>
          </p:cNvSpPr>
          <p:nvPr/>
        </p:nvSpPr>
        <p:spPr bwMode="auto">
          <a:xfrm>
            <a:off x="808009" y="4968895"/>
            <a:ext cx="503238" cy="792163"/>
          </a:xfrm>
          <a:prstGeom prst="line">
            <a:avLst/>
          </a:prstGeom>
          <a:noFill/>
          <a:ln w="38100">
            <a:solidFill>
              <a:schemeClr val="tx1"/>
            </a:solidFill>
            <a:round/>
            <a:headEnd/>
            <a:tailEnd/>
          </a:ln>
          <a:effectLst/>
        </p:spPr>
        <p:txBody>
          <a:bodyPr/>
          <a:lstStyle/>
          <a:p>
            <a:endParaRPr lang="zh-TW" altLang="en-US"/>
          </a:p>
        </p:txBody>
      </p:sp>
      <p:sp>
        <p:nvSpPr>
          <p:cNvPr id="12" name="Line 13"/>
          <p:cNvSpPr>
            <a:spLocks noChangeShapeType="1"/>
          </p:cNvSpPr>
          <p:nvPr/>
        </p:nvSpPr>
        <p:spPr bwMode="auto">
          <a:xfrm flipH="1" flipV="1">
            <a:off x="2463772" y="4895870"/>
            <a:ext cx="360363" cy="865188"/>
          </a:xfrm>
          <a:prstGeom prst="line">
            <a:avLst/>
          </a:prstGeom>
          <a:noFill/>
          <a:ln w="38100">
            <a:solidFill>
              <a:schemeClr val="tx1"/>
            </a:solidFill>
            <a:round/>
            <a:headEnd/>
            <a:tailEnd/>
          </a:ln>
          <a:effectLst/>
        </p:spPr>
        <p:txBody>
          <a:bodyPr/>
          <a:lstStyle/>
          <a:p>
            <a:endParaRPr lang="zh-TW" altLang="en-US"/>
          </a:p>
        </p:txBody>
      </p:sp>
      <p:sp>
        <p:nvSpPr>
          <p:cNvPr id="13" name="Line 14"/>
          <p:cNvSpPr>
            <a:spLocks noChangeShapeType="1"/>
          </p:cNvSpPr>
          <p:nvPr/>
        </p:nvSpPr>
        <p:spPr bwMode="auto">
          <a:xfrm>
            <a:off x="2824134" y="3384570"/>
            <a:ext cx="0" cy="863600"/>
          </a:xfrm>
          <a:prstGeom prst="line">
            <a:avLst/>
          </a:prstGeom>
          <a:noFill/>
          <a:ln w="38100">
            <a:solidFill>
              <a:schemeClr val="tx1"/>
            </a:solidFill>
            <a:round/>
            <a:headEnd/>
            <a:tailEnd/>
          </a:ln>
          <a:effectLst/>
        </p:spPr>
        <p:txBody>
          <a:bodyPr/>
          <a:lstStyle/>
          <a:p>
            <a:endParaRPr lang="zh-TW" altLang="en-US"/>
          </a:p>
        </p:txBody>
      </p:sp>
      <p:sp>
        <p:nvSpPr>
          <p:cNvPr id="14" name="Line 15"/>
          <p:cNvSpPr>
            <a:spLocks noChangeShapeType="1"/>
          </p:cNvSpPr>
          <p:nvPr/>
        </p:nvSpPr>
        <p:spPr bwMode="auto">
          <a:xfrm flipH="1">
            <a:off x="2824134" y="3384570"/>
            <a:ext cx="792163" cy="792163"/>
          </a:xfrm>
          <a:prstGeom prst="line">
            <a:avLst/>
          </a:prstGeom>
          <a:noFill/>
          <a:ln w="38100">
            <a:solidFill>
              <a:schemeClr val="tx1"/>
            </a:solidFill>
            <a:round/>
            <a:headEnd/>
            <a:tailEnd/>
          </a:ln>
          <a:effectLst/>
        </p:spPr>
        <p:txBody>
          <a:bodyPr/>
          <a:lstStyle/>
          <a:p>
            <a:endParaRPr lang="zh-TW" altLang="en-US"/>
          </a:p>
        </p:txBody>
      </p:sp>
      <p:sp>
        <p:nvSpPr>
          <p:cNvPr id="15" name="Line 16"/>
          <p:cNvSpPr>
            <a:spLocks noChangeShapeType="1"/>
          </p:cNvSpPr>
          <p:nvPr/>
        </p:nvSpPr>
        <p:spPr bwMode="auto">
          <a:xfrm flipH="1">
            <a:off x="1311247" y="4968895"/>
            <a:ext cx="360363" cy="792163"/>
          </a:xfrm>
          <a:prstGeom prst="line">
            <a:avLst/>
          </a:prstGeom>
          <a:noFill/>
          <a:ln w="38100">
            <a:solidFill>
              <a:schemeClr val="tx1"/>
            </a:solidFill>
            <a:round/>
            <a:headEnd/>
            <a:tailEnd/>
          </a:ln>
          <a:effectLst/>
        </p:spPr>
        <p:txBody>
          <a:bodyPr/>
          <a:lstStyle/>
          <a:p>
            <a:endParaRPr lang="zh-TW" altLang="en-US"/>
          </a:p>
        </p:txBody>
      </p:sp>
      <p:sp>
        <p:nvSpPr>
          <p:cNvPr id="16" name="Line 17"/>
          <p:cNvSpPr>
            <a:spLocks noChangeShapeType="1"/>
          </p:cNvSpPr>
          <p:nvPr/>
        </p:nvSpPr>
        <p:spPr bwMode="auto">
          <a:xfrm flipH="1">
            <a:off x="2463772" y="4248170"/>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17" name="Oval 18"/>
          <p:cNvSpPr>
            <a:spLocks noChangeArrowheads="1"/>
          </p:cNvSpPr>
          <p:nvPr/>
        </p:nvSpPr>
        <p:spPr bwMode="auto">
          <a:xfrm>
            <a:off x="1023909"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8" name="Oval 19"/>
          <p:cNvSpPr>
            <a:spLocks noChangeArrowheads="1"/>
          </p:cNvSpPr>
          <p:nvPr/>
        </p:nvSpPr>
        <p:spPr bwMode="auto">
          <a:xfrm>
            <a:off x="1023909"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9" name="Oval 20"/>
          <p:cNvSpPr>
            <a:spLocks noChangeArrowheads="1"/>
          </p:cNvSpPr>
          <p:nvPr/>
        </p:nvSpPr>
        <p:spPr bwMode="auto">
          <a:xfrm>
            <a:off x="5921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20" name="Oval 21"/>
          <p:cNvSpPr>
            <a:spLocks noChangeArrowheads="1"/>
          </p:cNvSpPr>
          <p:nvPr/>
        </p:nvSpPr>
        <p:spPr bwMode="auto">
          <a:xfrm>
            <a:off x="1455709"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21" name="Oval 22"/>
          <p:cNvSpPr>
            <a:spLocks noChangeArrowheads="1"/>
          </p:cNvSpPr>
          <p:nvPr/>
        </p:nvSpPr>
        <p:spPr bwMode="auto">
          <a:xfrm>
            <a:off x="1023909"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22" name="Oval 23"/>
          <p:cNvSpPr>
            <a:spLocks noChangeArrowheads="1"/>
          </p:cNvSpPr>
          <p:nvPr/>
        </p:nvSpPr>
        <p:spPr bwMode="auto">
          <a:xfrm>
            <a:off x="2247872" y="4752995"/>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23" name="Oval 24"/>
          <p:cNvSpPr>
            <a:spLocks noChangeArrowheads="1"/>
          </p:cNvSpPr>
          <p:nvPr/>
        </p:nvSpPr>
        <p:spPr bwMode="auto">
          <a:xfrm>
            <a:off x="2608234" y="3960833"/>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24" name="Oval 25"/>
          <p:cNvSpPr>
            <a:spLocks noChangeArrowheads="1"/>
          </p:cNvSpPr>
          <p:nvPr/>
        </p:nvSpPr>
        <p:spPr bwMode="auto">
          <a:xfrm>
            <a:off x="2608234" y="5545158"/>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25" name="Oval 26"/>
          <p:cNvSpPr>
            <a:spLocks noChangeArrowheads="1"/>
          </p:cNvSpPr>
          <p:nvPr/>
        </p:nvSpPr>
        <p:spPr bwMode="auto">
          <a:xfrm>
            <a:off x="2608234"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26" name="Oval 27"/>
          <p:cNvSpPr>
            <a:spLocks noChangeArrowheads="1"/>
          </p:cNvSpPr>
          <p:nvPr/>
        </p:nvSpPr>
        <p:spPr bwMode="auto">
          <a:xfrm>
            <a:off x="3400397" y="3168670"/>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27" name="Text Box 28"/>
          <p:cNvSpPr txBox="1">
            <a:spLocks noChangeArrowheads="1"/>
          </p:cNvSpPr>
          <p:nvPr/>
        </p:nvSpPr>
        <p:spPr bwMode="auto">
          <a:xfrm>
            <a:off x="1652559"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28" name="Text Box 29"/>
          <p:cNvSpPr txBox="1">
            <a:spLocks noChangeArrowheads="1"/>
          </p:cNvSpPr>
          <p:nvPr/>
        </p:nvSpPr>
        <p:spPr bwMode="auto">
          <a:xfrm>
            <a:off x="1004859" y="5919808"/>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29" name="Text Box 30"/>
          <p:cNvSpPr txBox="1">
            <a:spLocks noChangeArrowheads="1"/>
          </p:cNvSpPr>
          <p:nvPr/>
        </p:nvSpPr>
        <p:spPr bwMode="auto">
          <a:xfrm>
            <a:off x="500034"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30" name="Text Box 31"/>
          <p:cNvSpPr txBox="1">
            <a:spLocks noChangeArrowheads="1"/>
          </p:cNvSpPr>
          <p:nvPr/>
        </p:nvSpPr>
        <p:spPr bwMode="auto">
          <a:xfrm>
            <a:off x="860397" y="3759220"/>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31" name="Text Box 32"/>
          <p:cNvSpPr txBox="1">
            <a:spLocks noChangeArrowheads="1"/>
          </p:cNvSpPr>
          <p:nvPr/>
        </p:nvSpPr>
        <p:spPr bwMode="auto">
          <a:xfrm>
            <a:off x="931834" y="282259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32" name="Text Box 33"/>
          <p:cNvSpPr txBox="1">
            <a:spLocks noChangeArrowheads="1"/>
          </p:cNvSpPr>
          <p:nvPr/>
        </p:nvSpPr>
        <p:spPr bwMode="auto">
          <a:xfrm>
            <a:off x="2228822" y="447994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33" name="Text Box 34"/>
          <p:cNvSpPr txBox="1">
            <a:spLocks noChangeArrowheads="1"/>
          </p:cNvSpPr>
          <p:nvPr/>
        </p:nvSpPr>
        <p:spPr bwMode="auto">
          <a:xfrm>
            <a:off x="2947959" y="5272108"/>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34" name="Text Box 35"/>
          <p:cNvSpPr txBox="1">
            <a:spLocks noChangeArrowheads="1"/>
          </p:cNvSpPr>
          <p:nvPr/>
        </p:nvSpPr>
        <p:spPr bwMode="auto">
          <a:xfrm>
            <a:off x="2947959" y="4191020"/>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35" name="Text Box 36"/>
          <p:cNvSpPr txBox="1">
            <a:spLocks noChangeArrowheads="1"/>
          </p:cNvSpPr>
          <p:nvPr/>
        </p:nvSpPr>
        <p:spPr bwMode="auto">
          <a:xfrm>
            <a:off x="2589184" y="2822595"/>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36" name="Text Box 37"/>
          <p:cNvSpPr txBox="1">
            <a:spLocks noChangeArrowheads="1"/>
          </p:cNvSpPr>
          <p:nvPr/>
        </p:nvSpPr>
        <p:spPr bwMode="auto">
          <a:xfrm>
            <a:off x="3381347" y="2822595"/>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sp>
        <p:nvSpPr>
          <p:cNvPr id="70"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Vertex</a:t>
            </a:r>
            <a:endParaRPr lang="zh-TW" altLang="en-US" dirty="0"/>
          </a:p>
        </p:txBody>
      </p:sp>
      <p:pic>
        <p:nvPicPr>
          <p:cNvPr id="34819" name="Picture 3"/>
          <p:cNvPicPr>
            <a:picLocks noChangeAspect="1" noChangeArrowheads="1"/>
          </p:cNvPicPr>
          <p:nvPr/>
        </p:nvPicPr>
        <p:blipFill>
          <a:blip r:embed="rId4" cstate="print"/>
          <a:srcRect/>
          <a:stretch>
            <a:fillRect/>
          </a:stretch>
        </p:blipFill>
        <p:spPr bwMode="auto">
          <a:xfrm>
            <a:off x="3923913" y="2852936"/>
            <a:ext cx="5220087" cy="30243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Edge</a:t>
            </a:r>
            <a:endParaRPr lang="zh-TW" altLang="en-US" dirty="0"/>
          </a:p>
        </p:txBody>
      </p:sp>
      <p:sp>
        <p:nvSpPr>
          <p:cNvPr id="71" name="內容版面配置區 2"/>
          <p:cNvSpPr>
            <a:spLocks noGrp="1"/>
          </p:cNvSpPr>
          <p:nvPr>
            <p:ph idx="1"/>
          </p:nvPr>
        </p:nvSpPr>
        <p:spPr>
          <a:xfrm>
            <a:off x="457200" y="1600200"/>
            <a:ext cx="7615262" cy="3829064"/>
          </a:xfrm>
        </p:spPr>
        <p:txBody>
          <a:bodyPr>
            <a:normAutofit/>
          </a:bodyPr>
          <a:lstStyle/>
          <a:p>
            <a:r>
              <a:rPr lang="en-US" altLang="zh-TW" dirty="0" smtClean="0"/>
              <a:t>Observation</a:t>
            </a:r>
          </a:p>
          <a:p>
            <a:pPr lvl="1"/>
            <a:r>
              <a:rPr lang="en-US" altLang="zh-TW" dirty="0" smtClean="0"/>
              <a:t>Similar to cut vertex</a:t>
            </a:r>
          </a:p>
          <a:p>
            <a:pPr lvl="1"/>
            <a:r>
              <a:rPr lang="en-US" altLang="zh-TW" dirty="0" smtClean="0"/>
              <a:t>Given an edge (u, v), if now is tracing u -&gt; v and low[v] &gt; </a:t>
            </a:r>
            <a:r>
              <a:rPr lang="en-US" altLang="zh-TW" dirty="0" err="1" smtClean="0"/>
              <a:t>dfn</a:t>
            </a:r>
            <a:r>
              <a:rPr lang="en-US" altLang="zh-TW" dirty="0" smtClean="0"/>
              <a:t>[u] </a:t>
            </a:r>
            <a:r>
              <a:rPr lang="en-US" altLang="zh-TW" b="1" dirty="0" smtClean="0">
                <a:solidFill>
                  <a:srgbClr val="FF0000"/>
                </a:solidFill>
              </a:rPr>
              <a:t>=&gt; cut edge</a:t>
            </a:r>
          </a:p>
        </p:txBody>
      </p:sp>
      <p:sp>
        <p:nvSpPr>
          <p:cNvPr id="35" name="Line 7"/>
          <p:cNvSpPr>
            <a:spLocks noChangeShapeType="1"/>
          </p:cNvSpPr>
          <p:nvPr/>
        </p:nvSpPr>
        <p:spPr bwMode="auto">
          <a:xfrm>
            <a:off x="3635772" y="4581079"/>
            <a:ext cx="0" cy="1584325"/>
          </a:xfrm>
          <a:prstGeom prst="line">
            <a:avLst/>
          </a:prstGeom>
          <a:noFill/>
          <a:ln w="38100">
            <a:solidFill>
              <a:schemeClr val="tx1"/>
            </a:solidFill>
            <a:round/>
            <a:headEnd/>
            <a:tailEnd/>
          </a:ln>
          <a:effectLst/>
        </p:spPr>
        <p:txBody>
          <a:bodyPr/>
          <a:lstStyle/>
          <a:p>
            <a:endParaRPr lang="zh-TW" altLang="en-US"/>
          </a:p>
        </p:txBody>
      </p:sp>
      <p:sp>
        <p:nvSpPr>
          <p:cNvPr id="36" name="Line 8"/>
          <p:cNvSpPr>
            <a:spLocks noChangeShapeType="1"/>
          </p:cNvSpPr>
          <p:nvPr/>
        </p:nvSpPr>
        <p:spPr bwMode="auto">
          <a:xfrm flipH="1">
            <a:off x="2483247" y="5373241"/>
            <a:ext cx="792163" cy="0"/>
          </a:xfrm>
          <a:prstGeom prst="line">
            <a:avLst/>
          </a:prstGeom>
          <a:noFill/>
          <a:ln w="38100">
            <a:solidFill>
              <a:schemeClr val="tx1"/>
            </a:solidFill>
            <a:round/>
            <a:headEnd/>
            <a:tailEnd/>
          </a:ln>
          <a:effectLst/>
        </p:spPr>
        <p:txBody>
          <a:bodyPr/>
          <a:lstStyle/>
          <a:p>
            <a:endParaRPr lang="zh-TW" altLang="en-US"/>
          </a:p>
        </p:txBody>
      </p:sp>
      <p:sp>
        <p:nvSpPr>
          <p:cNvPr id="37" name="Line 9"/>
          <p:cNvSpPr>
            <a:spLocks noChangeShapeType="1"/>
          </p:cNvSpPr>
          <p:nvPr/>
        </p:nvSpPr>
        <p:spPr bwMode="auto">
          <a:xfrm>
            <a:off x="2051447" y="3788916"/>
            <a:ext cx="0" cy="863600"/>
          </a:xfrm>
          <a:prstGeom prst="line">
            <a:avLst/>
          </a:prstGeom>
          <a:noFill/>
          <a:ln w="38100">
            <a:solidFill>
              <a:schemeClr val="tx1"/>
            </a:solidFill>
            <a:round/>
            <a:headEnd/>
            <a:tailEnd/>
          </a:ln>
          <a:effectLst/>
        </p:spPr>
        <p:txBody>
          <a:bodyPr/>
          <a:lstStyle/>
          <a:p>
            <a:endParaRPr lang="zh-TW" altLang="en-US"/>
          </a:p>
        </p:txBody>
      </p:sp>
      <p:sp>
        <p:nvSpPr>
          <p:cNvPr id="38" name="Line 10"/>
          <p:cNvSpPr>
            <a:spLocks noChangeShapeType="1"/>
          </p:cNvSpPr>
          <p:nvPr/>
        </p:nvSpPr>
        <p:spPr bwMode="auto">
          <a:xfrm flipH="1">
            <a:off x="1619647" y="4581079"/>
            <a:ext cx="431800" cy="792163"/>
          </a:xfrm>
          <a:prstGeom prst="line">
            <a:avLst/>
          </a:prstGeom>
          <a:noFill/>
          <a:ln w="38100">
            <a:solidFill>
              <a:schemeClr val="tx1"/>
            </a:solidFill>
            <a:round/>
            <a:headEnd/>
            <a:tailEnd/>
          </a:ln>
          <a:effectLst/>
        </p:spPr>
        <p:txBody>
          <a:bodyPr/>
          <a:lstStyle/>
          <a:p>
            <a:endParaRPr lang="zh-TW" altLang="en-US"/>
          </a:p>
        </p:txBody>
      </p:sp>
      <p:sp>
        <p:nvSpPr>
          <p:cNvPr id="39" name="Line 11"/>
          <p:cNvSpPr>
            <a:spLocks noChangeShapeType="1"/>
          </p:cNvSpPr>
          <p:nvPr/>
        </p:nvSpPr>
        <p:spPr bwMode="auto">
          <a:xfrm>
            <a:off x="2051447" y="4581079"/>
            <a:ext cx="431800" cy="792163"/>
          </a:xfrm>
          <a:prstGeom prst="line">
            <a:avLst/>
          </a:prstGeom>
          <a:noFill/>
          <a:ln w="38100">
            <a:solidFill>
              <a:schemeClr val="tx1"/>
            </a:solidFill>
            <a:prstDash val="sysDot"/>
            <a:round/>
            <a:headEnd/>
            <a:tailEnd/>
          </a:ln>
          <a:effectLst/>
        </p:spPr>
        <p:txBody>
          <a:bodyPr/>
          <a:lstStyle/>
          <a:p>
            <a:endParaRPr lang="zh-TW" altLang="en-US"/>
          </a:p>
        </p:txBody>
      </p:sp>
      <p:sp>
        <p:nvSpPr>
          <p:cNvPr id="40" name="Line 12"/>
          <p:cNvSpPr>
            <a:spLocks noChangeShapeType="1"/>
          </p:cNvSpPr>
          <p:nvPr/>
        </p:nvSpPr>
        <p:spPr bwMode="auto">
          <a:xfrm>
            <a:off x="1619647" y="5373241"/>
            <a:ext cx="503238" cy="792163"/>
          </a:xfrm>
          <a:prstGeom prst="line">
            <a:avLst/>
          </a:prstGeom>
          <a:noFill/>
          <a:ln w="38100">
            <a:solidFill>
              <a:schemeClr val="tx1"/>
            </a:solidFill>
            <a:round/>
            <a:headEnd/>
            <a:tailEnd/>
          </a:ln>
          <a:effectLst/>
        </p:spPr>
        <p:txBody>
          <a:bodyPr/>
          <a:lstStyle/>
          <a:p>
            <a:endParaRPr lang="zh-TW" altLang="en-US"/>
          </a:p>
        </p:txBody>
      </p:sp>
      <p:sp>
        <p:nvSpPr>
          <p:cNvPr id="41" name="Line 13"/>
          <p:cNvSpPr>
            <a:spLocks noChangeShapeType="1"/>
          </p:cNvSpPr>
          <p:nvPr/>
        </p:nvSpPr>
        <p:spPr bwMode="auto">
          <a:xfrm flipH="1" flipV="1">
            <a:off x="3275410" y="5300216"/>
            <a:ext cx="360363" cy="865188"/>
          </a:xfrm>
          <a:prstGeom prst="line">
            <a:avLst/>
          </a:prstGeom>
          <a:noFill/>
          <a:ln w="38100">
            <a:solidFill>
              <a:schemeClr val="tx1"/>
            </a:solidFill>
            <a:round/>
            <a:headEnd/>
            <a:tailEnd/>
          </a:ln>
          <a:effectLst/>
        </p:spPr>
        <p:txBody>
          <a:bodyPr/>
          <a:lstStyle/>
          <a:p>
            <a:endParaRPr lang="zh-TW" altLang="en-US"/>
          </a:p>
        </p:txBody>
      </p:sp>
      <p:sp>
        <p:nvSpPr>
          <p:cNvPr id="42" name="Line 14"/>
          <p:cNvSpPr>
            <a:spLocks noChangeShapeType="1"/>
          </p:cNvSpPr>
          <p:nvPr/>
        </p:nvSpPr>
        <p:spPr bwMode="auto">
          <a:xfrm>
            <a:off x="3635772" y="3788916"/>
            <a:ext cx="0" cy="863600"/>
          </a:xfrm>
          <a:prstGeom prst="line">
            <a:avLst/>
          </a:prstGeom>
          <a:noFill/>
          <a:ln w="38100">
            <a:solidFill>
              <a:schemeClr val="tx1"/>
            </a:solidFill>
            <a:round/>
            <a:headEnd/>
            <a:tailEnd/>
          </a:ln>
          <a:effectLst/>
        </p:spPr>
        <p:txBody>
          <a:bodyPr/>
          <a:lstStyle/>
          <a:p>
            <a:endParaRPr lang="zh-TW" altLang="en-US"/>
          </a:p>
        </p:txBody>
      </p:sp>
      <p:sp>
        <p:nvSpPr>
          <p:cNvPr id="43" name="Line 15"/>
          <p:cNvSpPr>
            <a:spLocks noChangeShapeType="1"/>
          </p:cNvSpPr>
          <p:nvPr/>
        </p:nvSpPr>
        <p:spPr bwMode="auto">
          <a:xfrm flipH="1">
            <a:off x="3635772" y="3788916"/>
            <a:ext cx="792163" cy="792163"/>
          </a:xfrm>
          <a:prstGeom prst="line">
            <a:avLst/>
          </a:prstGeom>
          <a:noFill/>
          <a:ln w="38100">
            <a:solidFill>
              <a:schemeClr val="tx1"/>
            </a:solidFill>
            <a:round/>
            <a:headEnd/>
            <a:tailEnd/>
          </a:ln>
          <a:effectLst/>
        </p:spPr>
        <p:txBody>
          <a:bodyPr/>
          <a:lstStyle/>
          <a:p>
            <a:endParaRPr lang="zh-TW" altLang="en-US"/>
          </a:p>
        </p:txBody>
      </p:sp>
      <p:sp>
        <p:nvSpPr>
          <p:cNvPr id="44" name="Line 16"/>
          <p:cNvSpPr>
            <a:spLocks noChangeShapeType="1"/>
          </p:cNvSpPr>
          <p:nvPr/>
        </p:nvSpPr>
        <p:spPr bwMode="auto">
          <a:xfrm flipH="1">
            <a:off x="2122885" y="5373241"/>
            <a:ext cx="360363" cy="792163"/>
          </a:xfrm>
          <a:prstGeom prst="line">
            <a:avLst/>
          </a:prstGeom>
          <a:noFill/>
          <a:ln w="38100">
            <a:solidFill>
              <a:schemeClr val="tx1"/>
            </a:solidFill>
            <a:round/>
            <a:headEnd/>
            <a:tailEnd/>
          </a:ln>
          <a:effectLst/>
        </p:spPr>
        <p:txBody>
          <a:bodyPr/>
          <a:lstStyle/>
          <a:p>
            <a:endParaRPr lang="zh-TW" altLang="en-US"/>
          </a:p>
        </p:txBody>
      </p:sp>
      <p:sp>
        <p:nvSpPr>
          <p:cNvPr id="45" name="Line 17"/>
          <p:cNvSpPr>
            <a:spLocks noChangeShapeType="1"/>
          </p:cNvSpPr>
          <p:nvPr/>
        </p:nvSpPr>
        <p:spPr bwMode="auto">
          <a:xfrm flipH="1">
            <a:off x="3275410" y="4652516"/>
            <a:ext cx="360363" cy="647700"/>
          </a:xfrm>
          <a:prstGeom prst="line">
            <a:avLst/>
          </a:prstGeom>
          <a:noFill/>
          <a:ln w="38100">
            <a:solidFill>
              <a:schemeClr val="tx1"/>
            </a:solidFill>
            <a:prstDash val="sysDot"/>
            <a:round/>
            <a:headEnd/>
            <a:tailEnd/>
          </a:ln>
          <a:effectLst/>
        </p:spPr>
        <p:txBody>
          <a:bodyPr/>
          <a:lstStyle/>
          <a:p>
            <a:endParaRPr lang="zh-TW" altLang="en-US"/>
          </a:p>
        </p:txBody>
      </p:sp>
      <p:sp>
        <p:nvSpPr>
          <p:cNvPr id="46" name="Oval 18"/>
          <p:cNvSpPr>
            <a:spLocks noChangeArrowheads="1"/>
          </p:cNvSpPr>
          <p:nvPr/>
        </p:nvSpPr>
        <p:spPr bwMode="auto">
          <a:xfrm>
            <a:off x="1835547" y="3573016"/>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7" name="Oval 19"/>
          <p:cNvSpPr>
            <a:spLocks noChangeArrowheads="1"/>
          </p:cNvSpPr>
          <p:nvPr/>
        </p:nvSpPr>
        <p:spPr bwMode="auto">
          <a:xfrm>
            <a:off x="1835547" y="4365179"/>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8" name="Oval 20"/>
          <p:cNvSpPr>
            <a:spLocks noChangeArrowheads="1"/>
          </p:cNvSpPr>
          <p:nvPr/>
        </p:nvSpPr>
        <p:spPr bwMode="auto">
          <a:xfrm>
            <a:off x="1403747" y="5157341"/>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49" name="Oval 21"/>
          <p:cNvSpPr>
            <a:spLocks noChangeArrowheads="1"/>
          </p:cNvSpPr>
          <p:nvPr/>
        </p:nvSpPr>
        <p:spPr bwMode="auto">
          <a:xfrm>
            <a:off x="2267347" y="5157341"/>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50" name="Oval 22"/>
          <p:cNvSpPr>
            <a:spLocks noChangeArrowheads="1"/>
          </p:cNvSpPr>
          <p:nvPr/>
        </p:nvSpPr>
        <p:spPr bwMode="auto">
          <a:xfrm>
            <a:off x="1835547" y="5949504"/>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1" name="Oval 23"/>
          <p:cNvSpPr>
            <a:spLocks noChangeArrowheads="1"/>
          </p:cNvSpPr>
          <p:nvPr/>
        </p:nvSpPr>
        <p:spPr bwMode="auto">
          <a:xfrm>
            <a:off x="3059510" y="5157341"/>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2" name="Oval 24"/>
          <p:cNvSpPr>
            <a:spLocks noChangeArrowheads="1"/>
          </p:cNvSpPr>
          <p:nvPr/>
        </p:nvSpPr>
        <p:spPr bwMode="auto">
          <a:xfrm>
            <a:off x="3419872" y="4365179"/>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3" name="Oval 25"/>
          <p:cNvSpPr>
            <a:spLocks noChangeArrowheads="1"/>
          </p:cNvSpPr>
          <p:nvPr/>
        </p:nvSpPr>
        <p:spPr bwMode="auto">
          <a:xfrm>
            <a:off x="3419872" y="5949504"/>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4" name="Oval 26"/>
          <p:cNvSpPr>
            <a:spLocks noChangeArrowheads="1"/>
          </p:cNvSpPr>
          <p:nvPr/>
        </p:nvSpPr>
        <p:spPr bwMode="auto">
          <a:xfrm>
            <a:off x="3419872" y="3573016"/>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55" name="Oval 27"/>
          <p:cNvSpPr>
            <a:spLocks noChangeArrowheads="1"/>
          </p:cNvSpPr>
          <p:nvPr/>
        </p:nvSpPr>
        <p:spPr bwMode="auto">
          <a:xfrm>
            <a:off x="4212035" y="3573016"/>
            <a:ext cx="431800" cy="431800"/>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56" name="Text Box 28"/>
          <p:cNvSpPr txBox="1">
            <a:spLocks noChangeArrowheads="1"/>
          </p:cNvSpPr>
          <p:nvPr/>
        </p:nvSpPr>
        <p:spPr bwMode="auto">
          <a:xfrm>
            <a:off x="2464197" y="488429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1</a:t>
            </a:r>
          </a:p>
        </p:txBody>
      </p:sp>
      <p:sp>
        <p:nvSpPr>
          <p:cNvPr id="57" name="Text Box 29"/>
          <p:cNvSpPr txBox="1">
            <a:spLocks noChangeArrowheads="1"/>
          </p:cNvSpPr>
          <p:nvPr/>
        </p:nvSpPr>
        <p:spPr bwMode="auto">
          <a:xfrm>
            <a:off x="1816497" y="6324154"/>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2</a:t>
            </a:r>
          </a:p>
        </p:txBody>
      </p:sp>
      <p:sp>
        <p:nvSpPr>
          <p:cNvPr id="58" name="Text Box 30"/>
          <p:cNvSpPr txBox="1">
            <a:spLocks noChangeArrowheads="1"/>
          </p:cNvSpPr>
          <p:nvPr/>
        </p:nvSpPr>
        <p:spPr bwMode="auto">
          <a:xfrm>
            <a:off x="1311672" y="488429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3</a:t>
            </a:r>
          </a:p>
        </p:txBody>
      </p:sp>
      <p:sp>
        <p:nvSpPr>
          <p:cNvPr id="59" name="Text Box 31"/>
          <p:cNvSpPr txBox="1">
            <a:spLocks noChangeArrowheads="1"/>
          </p:cNvSpPr>
          <p:nvPr/>
        </p:nvSpPr>
        <p:spPr bwMode="auto">
          <a:xfrm>
            <a:off x="1672035" y="416356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4</a:t>
            </a:r>
          </a:p>
        </p:txBody>
      </p:sp>
      <p:sp>
        <p:nvSpPr>
          <p:cNvPr id="60" name="Text Box 32"/>
          <p:cNvSpPr txBox="1">
            <a:spLocks noChangeArrowheads="1"/>
          </p:cNvSpPr>
          <p:nvPr/>
        </p:nvSpPr>
        <p:spPr bwMode="auto">
          <a:xfrm>
            <a:off x="1743472" y="322694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5</a:t>
            </a:r>
          </a:p>
        </p:txBody>
      </p:sp>
      <p:sp>
        <p:nvSpPr>
          <p:cNvPr id="61" name="Text Box 33"/>
          <p:cNvSpPr txBox="1">
            <a:spLocks noChangeArrowheads="1"/>
          </p:cNvSpPr>
          <p:nvPr/>
        </p:nvSpPr>
        <p:spPr bwMode="auto">
          <a:xfrm>
            <a:off x="3040460" y="488429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6</a:t>
            </a:r>
          </a:p>
        </p:txBody>
      </p:sp>
      <p:sp>
        <p:nvSpPr>
          <p:cNvPr id="62" name="Text Box 34"/>
          <p:cNvSpPr txBox="1">
            <a:spLocks noChangeArrowheads="1"/>
          </p:cNvSpPr>
          <p:nvPr/>
        </p:nvSpPr>
        <p:spPr bwMode="auto">
          <a:xfrm>
            <a:off x="3759597" y="5676454"/>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7</a:t>
            </a:r>
          </a:p>
        </p:txBody>
      </p:sp>
      <p:sp>
        <p:nvSpPr>
          <p:cNvPr id="63" name="Text Box 35"/>
          <p:cNvSpPr txBox="1">
            <a:spLocks noChangeArrowheads="1"/>
          </p:cNvSpPr>
          <p:nvPr/>
        </p:nvSpPr>
        <p:spPr bwMode="auto">
          <a:xfrm>
            <a:off x="3759597" y="4595366"/>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8</a:t>
            </a:r>
          </a:p>
        </p:txBody>
      </p:sp>
      <p:sp>
        <p:nvSpPr>
          <p:cNvPr id="64" name="Text Box 36"/>
          <p:cNvSpPr txBox="1">
            <a:spLocks noChangeArrowheads="1"/>
          </p:cNvSpPr>
          <p:nvPr/>
        </p:nvSpPr>
        <p:spPr bwMode="auto">
          <a:xfrm>
            <a:off x="3400822" y="3226941"/>
            <a:ext cx="309563" cy="366713"/>
          </a:xfrm>
          <a:prstGeom prst="rect">
            <a:avLst/>
          </a:prstGeom>
          <a:noFill/>
          <a:ln w="9525">
            <a:noFill/>
            <a:miter lim="800000"/>
            <a:headEnd/>
            <a:tailEnd/>
          </a:ln>
          <a:effectLst/>
        </p:spPr>
        <p:txBody>
          <a:bodyPr wrap="none">
            <a:spAutoFit/>
          </a:bodyPr>
          <a:lstStyle/>
          <a:p>
            <a:r>
              <a:rPr lang="en-US" altLang="zh-TW" dirty="0">
                <a:solidFill>
                  <a:srgbClr val="FF0000"/>
                </a:solidFill>
              </a:rPr>
              <a:t>9</a:t>
            </a:r>
          </a:p>
        </p:txBody>
      </p:sp>
      <p:sp>
        <p:nvSpPr>
          <p:cNvPr id="65" name="Text Box 37"/>
          <p:cNvSpPr txBox="1">
            <a:spLocks noChangeArrowheads="1"/>
          </p:cNvSpPr>
          <p:nvPr/>
        </p:nvSpPr>
        <p:spPr bwMode="auto">
          <a:xfrm>
            <a:off x="4192985" y="3226941"/>
            <a:ext cx="415498" cy="369332"/>
          </a:xfrm>
          <a:prstGeom prst="rect">
            <a:avLst/>
          </a:prstGeom>
          <a:noFill/>
          <a:ln w="9525">
            <a:noFill/>
            <a:miter lim="800000"/>
            <a:headEnd/>
            <a:tailEnd/>
          </a:ln>
          <a:effectLst/>
        </p:spPr>
        <p:txBody>
          <a:bodyPr wrap="none">
            <a:spAutoFit/>
          </a:bodyPr>
          <a:lstStyle/>
          <a:p>
            <a:r>
              <a:rPr lang="en-US" altLang="zh-TW" dirty="0">
                <a:solidFill>
                  <a:srgbClr val="FF0000"/>
                </a:solidFill>
              </a:rPr>
              <a:t>10</a:t>
            </a:r>
          </a:p>
        </p:txBody>
      </p:sp>
      <p:graphicFrame>
        <p:nvGraphicFramePr>
          <p:cNvPr id="35842" name="Object 2"/>
          <p:cNvGraphicFramePr>
            <a:graphicFrameLocks noChangeAspect="1"/>
          </p:cNvGraphicFramePr>
          <p:nvPr/>
        </p:nvGraphicFramePr>
        <p:xfrm>
          <a:off x="4355976" y="4293096"/>
          <a:ext cx="4464050" cy="1127125"/>
        </p:xfrm>
        <a:graphic>
          <a:graphicData uri="http://schemas.openxmlformats.org/presentationml/2006/ole">
            <p:oleObj spid="_x0000_s35842" name="方程式" r:id="rId3" imgW="2666880" imgH="6728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Example</a:t>
            </a:r>
            <a:endParaRPr lang="zh-TW" altLang="en-US" dirty="0"/>
          </a:p>
        </p:txBody>
      </p:sp>
      <p:sp>
        <p:nvSpPr>
          <p:cNvPr id="71" name="內容版面配置區 2"/>
          <p:cNvSpPr>
            <a:spLocks noGrp="1"/>
          </p:cNvSpPr>
          <p:nvPr>
            <p:ph idx="1"/>
          </p:nvPr>
        </p:nvSpPr>
        <p:spPr>
          <a:xfrm>
            <a:off x="457200" y="1600200"/>
            <a:ext cx="7615262" cy="3829064"/>
          </a:xfrm>
        </p:spPr>
        <p:txBody>
          <a:bodyPr>
            <a:normAutofit/>
          </a:bodyPr>
          <a:lstStyle/>
          <a:p>
            <a:r>
              <a:rPr lang="en-US" altLang="zh-TW" b="1" dirty="0" smtClean="0">
                <a:solidFill>
                  <a:srgbClr val="FF0000"/>
                </a:solidFill>
              </a:rPr>
              <a:t>Uva 315</a:t>
            </a:r>
            <a:endParaRPr lang="en-US" altLang="zh-TW" b="1"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195736" y="342900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Cut vertex and Cut edge</a:t>
            </a:r>
            <a:endParaRPr lang="en-US" altLang="zh-TW"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195736" y="447008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lvl="1"/>
            <a:r>
              <a:rPr lang="en-US" altLang="zh-TW" dirty="0" smtClean="0"/>
              <a:t>Strongly-connected component</a:t>
            </a:r>
          </a:p>
        </p:txBody>
      </p:sp>
      <p:sp>
        <p:nvSpPr>
          <p:cNvPr id="16" name="向下箭號 383"/>
          <p:cNvSpPr>
            <a:spLocks noChangeArrowheads="1"/>
          </p:cNvSpPr>
          <p:nvPr/>
        </p:nvSpPr>
        <p:spPr bwMode="auto">
          <a:xfrm>
            <a:off x="4410299" y="4154169"/>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9" name="Rectangle 5"/>
          <p:cNvSpPr>
            <a:spLocks noChangeArrowheads="1"/>
          </p:cNvSpPr>
          <p:nvPr/>
        </p:nvSpPr>
        <p:spPr bwMode="auto">
          <a:xfrm>
            <a:off x="2195736" y="23488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Tree - diameter</a:t>
            </a:r>
            <a:endParaRPr lang="en-US" altLang="zh-TW" dirty="0"/>
          </a:p>
        </p:txBody>
      </p:sp>
      <p:sp>
        <p:nvSpPr>
          <p:cNvPr id="10" name="向下箭號 383"/>
          <p:cNvSpPr>
            <a:spLocks noChangeArrowheads="1"/>
          </p:cNvSpPr>
          <p:nvPr/>
        </p:nvSpPr>
        <p:spPr bwMode="auto">
          <a:xfrm>
            <a:off x="4355976" y="306896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15"/>
                                        </p:tgtEl>
                                        <p:attrNameLst>
                                          <p:attrName>fillcolor</p:attrName>
                                        </p:attrNameLst>
                                      </p:cBhvr>
                                      <p:to>
                                        <a:srgbClr val="ECFD11"/>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SCC</a:t>
            </a:r>
          </a:p>
          <a:p>
            <a:pPr lvl="1"/>
            <a:r>
              <a:rPr lang="en-US" altLang="zh-TW" dirty="0" smtClean="0"/>
              <a:t>Strongly-connected component</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1187624" y="321297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單箭頭接點 21"/>
          <p:cNvCxnSpPr>
            <a:stCxn id="6" idx="6"/>
            <a:endCxn id="52" idx="2"/>
          </p:cNvCxnSpPr>
          <p:nvPr/>
        </p:nvCxnSpPr>
        <p:spPr>
          <a:xfrm>
            <a:off x="1547664" y="339299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橢圓 51"/>
          <p:cNvSpPr/>
          <p:nvPr/>
        </p:nvSpPr>
        <p:spPr>
          <a:xfrm>
            <a:off x="2195736" y="321297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p:cNvSpPr/>
          <p:nvPr/>
        </p:nvSpPr>
        <p:spPr>
          <a:xfrm>
            <a:off x="2195736" y="407707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p:cNvSpPr/>
          <p:nvPr/>
        </p:nvSpPr>
        <p:spPr>
          <a:xfrm>
            <a:off x="1187624" y="407707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p:cNvSpPr/>
          <p:nvPr/>
        </p:nvSpPr>
        <p:spPr>
          <a:xfrm>
            <a:off x="3235747" y="321297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6" name="直線單箭頭接點 55"/>
          <p:cNvCxnSpPr>
            <a:stCxn id="55" idx="4"/>
            <a:endCxn id="59" idx="0"/>
          </p:cNvCxnSpPr>
          <p:nvPr/>
        </p:nvCxnSpPr>
        <p:spPr>
          <a:xfrm rot="5400000">
            <a:off x="3163739" y="382504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4243859" y="321297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p:cNvSpPr/>
          <p:nvPr/>
        </p:nvSpPr>
        <p:spPr>
          <a:xfrm>
            <a:off x="4243859" y="407707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p:cNvSpPr/>
          <p:nvPr/>
        </p:nvSpPr>
        <p:spPr>
          <a:xfrm>
            <a:off x="3235747" y="407707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單箭頭接點 61"/>
          <p:cNvCxnSpPr>
            <a:stCxn id="52" idx="4"/>
            <a:endCxn id="54" idx="0"/>
          </p:cNvCxnSpPr>
          <p:nvPr/>
        </p:nvCxnSpPr>
        <p:spPr>
          <a:xfrm rot="5400000">
            <a:off x="1619672" y="332098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52" idx="4"/>
            <a:endCxn id="53" idx="0"/>
          </p:cNvCxnSpPr>
          <p:nvPr/>
        </p:nvCxnSpPr>
        <p:spPr>
          <a:xfrm rot="5400000">
            <a:off x="2123728" y="382504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4" idx="0"/>
            <a:endCxn id="6" idx="4"/>
          </p:cNvCxnSpPr>
          <p:nvPr/>
        </p:nvCxnSpPr>
        <p:spPr>
          <a:xfrm rot="5400000" flipH="1" flipV="1">
            <a:off x="1115616" y="382504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4" idx="6"/>
            <a:endCxn id="53" idx="2"/>
          </p:cNvCxnSpPr>
          <p:nvPr/>
        </p:nvCxnSpPr>
        <p:spPr>
          <a:xfrm>
            <a:off x="1547664" y="425709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stCxn id="53" idx="7"/>
            <a:endCxn id="59" idx="1"/>
          </p:cNvCxnSpPr>
          <p:nvPr/>
        </p:nvCxnSpPr>
        <p:spPr>
          <a:xfrm rot="5400000" flipH="1" flipV="1">
            <a:off x="2895761" y="373708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9" idx="3"/>
            <a:endCxn id="53" idx="5"/>
          </p:cNvCxnSpPr>
          <p:nvPr/>
        </p:nvCxnSpPr>
        <p:spPr>
          <a:xfrm rot="5400000">
            <a:off x="2895762" y="399167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52" idx="6"/>
            <a:endCxn id="55" idx="2"/>
          </p:cNvCxnSpPr>
          <p:nvPr/>
        </p:nvCxnSpPr>
        <p:spPr>
          <a:xfrm>
            <a:off x="2555776" y="339299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5" idx="6"/>
            <a:endCxn id="57" idx="2"/>
          </p:cNvCxnSpPr>
          <p:nvPr/>
        </p:nvCxnSpPr>
        <p:spPr>
          <a:xfrm>
            <a:off x="3595787" y="339299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57" idx="4"/>
            <a:endCxn id="58" idx="0"/>
          </p:cNvCxnSpPr>
          <p:nvPr/>
        </p:nvCxnSpPr>
        <p:spPr>
          <a:xfrm rot="5400000">
            <a:off x="4171851" y="382504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57" idx="3"/>
            <a:endCxn id="55" idx="5"/>
          </p:cNvCxnSpPr>
          <p:nvPr/>
        </p:nvCxnSpPr>
        <p:spPr>
          <a:xfrm rot="5400000">
            <a:off x="3919823" y="314352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59" idx="6"/>
            <a:endCxn id="58" idx="2"/>
          </p:cNvCxnSpPr>
          <p:nvPr/>
        </p:nvCxnSpPr>
        <p:spPr>
          <a:xfrm>
            <a:off x="3595787" y="425709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橢圓 98"/>
          <p:cNvSpPr/>
          <p:nvPr/>
        </p:nvSpPr>
        <p:spPr>
          <a:xfrm>
            <a:off x="2915816" y="2852936"/>
            <a:ext cx="1944216"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195263" y="2605088"/>
            <a:ext cx="87534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195736" y="342900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Cut vertex and Cut edge</a:t>
            </a:r>
            <a:endParaRPr lang="en-US" altLang="zh-TW"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195736" y="447008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lvl="1"/>
            <a:r>
              <a:rPr lang="en-US" altLang="zh-TW" dirty="0" smtClean="0"/>
              <a:t>Strongly-connected component</a:t>
            </a:r>
          </a:p>
        </p:txBody>
      </p:sp>
      <p:sp>
        <p:nvSpPr>
          <p:cNvPr id="16" name="向下箭號 383"/>
          <p:cNvSpPr>
            <a:spLocks noChangeArrowheads="1"/>
          </p:cNvSpPr>
          <p:nvPr/>
        </p:nvSpPr>
        <p:spPr bwMode="auto">
          <a:xfrm>
            <a:off x="4410299" y="4154169"/>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9" name="Rectangle 5"/>
          <p:cNvSpPr>
            <a:spLocks noChangeArrowheads="1"/>
          </p:cNvSpPr>
          <p:nvPr/>
        </p:nvSpPr>
        <p:spPr bwMode="auto">
          <a:xfrm>
            <a:off x="2195736" y="23488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Tree - diameter</a:t>
            </a:r>
            <a:endParaRPr lang="en-US" altLang="zh-TW" dirty="0"/>
          </a:p>
        </p:txBody>
      </p:sp>
      <p:sp>
        <p:nvSpPr>
          <p:cNvPr id="10" name="向下箭號 383"/>
          <p:cNvSpPr>
            <a:spLocks noChangeArrowheads="1"/>
          </p:cNvSpPr>
          <p:nvPr/>
        </p:nvSpPr>
        <p:spPr bwMode="auto">
          <a:xfrm>
            <a:off x="4355976" y="306896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9"/>
                                        </p:tgtEl>
                                        <p:attrNameLst>
                                          <p:attrName>fillcolor</p:attrName>
                                        </p:attrNameLst>
                                      </p:cBhvr>
                                      <p:to>
                                        <a:srgbClr val="FFFF00"/>
                                      </p:to>
                                    </p:animClr>
                                    <p:set>
                                      <p:cBhvr>
                                        <p:cTn id="7" dur="500" fill="hold"/>
                                        <p:tgtEl>
                                          <p:spTgt spid="9"/>
                                        </p:tgtEl>
                                        <p:attrNameLst>
                                          <p:attrName>fill.type</p:attrName>
                                        </p:attrNameLst>
                                      </p:cBhvr>
                                      <p:to>
                                        <p:strVal val="solid"/>
                                      </p:to>
                                    </p:set>
                                    <p:set>
                                      <p:cBhvr>
                                        <p:cTn id="8" dur="5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Diameter</a:t>
            </a:r>
            <a:endParaRPr lang="zh-TW" altLang="en-US" dirty="0"/>
          </a:p>
        </p:txBody>
      </p:sp>
      <p:sp>
        <p:nvSpPr>
          <p:cNvPr id="3" name="內容版面配置區 2"/>
          <p:cNvSpPr>
            <a:spLocks noGrp="1"/>
          </p:cNvSpPr>
          <p:nvPr>
            <p:ph idx="1"/>
          </p:nvPr>
        </p:nvSpPr>
        <p:spPr>
          <a:xfrm>
            <a:off x="457200" y="1600200"/>
            <a:ext cx="8229600" cy="4543444"/>
          </a:xfrm>
        </p:spPr>
        <p:txBody>
          <a:bodyPr>
            <a:normAutofit/>
          </a:bodyPr>
          <a:lstStyle/>
          <a:p>
            <a:pPr algn="just"/>
            <a:r>
              <a:rPr lang="zh-TW" altLang="en-US" sz="2800" dirty="0" smtClean="0"/>
              <a:t>一棵無根樹的「直徑」，就是相離最遠的兩個點的距離。</a:t>
            </a:r>
            <a:endParaRPr lang="en-US" altLang="zh-TW" dirty="0">
              <a:solidFill>
                <a:schemeClr val="accent5">
                  <a:lumMod val="75000"/>
                </a:schemeClr>
              </a:solidFill>
              <a:ea typeface="新細明體" charset="-120"/>
            </a:endParaRP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38914" name="Picture 2" descr="http://www.csie.ntnu.edu.tw/~u91029/TreeDiameter.png"/>
          <p:cNvPicPr>
            <a:picLocks noChangeAspect="1" noChangeArrowheads="1"/>
          </p:cNvPicPr>
          <p:nvPr/>
        </p:nvPicPr>
        <p:blipFill>
          <a:blip r:embed="rId3" cstate="print"/>
          <a:srcRect/>
          <a:stretch>
            <a:fillRect/>
          </a:stretch>
        </p:blipFill>
        <p:spPr bwMode="auto">
          <a:xfrm>
            <a:off x="2699792" y="2852936"/>
            <a:ext cx="3365348" cy="295232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r>
              <a:rPr lang="en-US" altLang="zh-TW" dirty="0" smtClean="0"/>
              <a:t>Reverse the graph</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a:stCxn id="6" idx="6"/>
            <a:endCxn id="8" idx="2"/>
          </p:cNvCxnSpPr>
          <p:nvPr/>
        </p:nvCxnSpPr>
        <p:spPr>
          <a:xfrm>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a:stCxn id="11" idx="4"/>
            <a:endCxn id="15" idx="0"/>
          </p:cNvCxnSpPr>
          <p:nvPr/>
        </p:nvCxnSpPr>
        <p:spPr>
          <a:xfrm rot="5400000">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a:stCxn id="8" idx="4"/>
            <a:endCxn id="10" idx="0"/>
          </p:cNvCxnSpPr>
          <p:nvPr/>
        </p:nvCxnSpPr>
        <p:spPr>
          <a:xfrm rot="54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4"/>
            <a:endCxn id="9" idx="0"/>
          </p:cNvCxnSpPr>
          <p:nvPr/>
        </p:nvCxnSpPr>
        <p:spPr>
          <a:xfrm rot="5400000">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0" idx="0"/>
            <a:endCxn id="6" idx="4"/>
          </p:cNvCxnSpPr>
          <p:nvPr/>
        </p:nvCxnSpPr>
        <p:spPr>
          <a:xfrm rot="5400000" flipH="1" flipV="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6"/>
            <a:endCxn id="9" idx="2"/>
          </p:cNvCxnSpPr>
          <p:nvPr/>
        </p:nvCxnSpPr>
        <p:spPr>
          <a:xfrm>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9" idx="7"/>
            <a:endCxn id="15" idx="1"/>
          </p:cNvCxnSpPr>
          <p:nvPr/>
        </p:nvCxnSpPr>
        <p:spPr>
          <a:xfrm rot="5400000" flipH="1"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3"/>
            <a:endCxn id="9" idx="5"/>
          </p:cNvCxnSpPr>
          <p:nvPr/>
        </p:nvCxnSpPr>
        <p:spPr>
          <a:xfrm rot="5400000">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6"/>
            <a:endCxn id="11" idx="2"/>
          </p:cNvCxnSpPr>
          <p:nvPr/>
        </p:nvCxnSpPr>
        <p:spPr>
          <a:xfrm>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1" idx="6"/>
            <a:endCxn id="13" idx="2"/>
          </p:cNvCxnSpPr>
          <p:nvPr/>
        </p:nvCxnSpPr>
        <p:spPr>
          <a:xfrm>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3" idx="4"/>
            <a:endCxn id="14" idx="0"/>
          </p:cNvCxnSpPr>
          <p:nvPr/>
        </p:nvCxnSpPr>
        <p:spPr>
          <a:xfrm rot="5400000">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3" idx="3"/>
            <a:endCxn id="11" idx="5"/>
          </p:cNvCxnSpPr>
          <p:nvPr/>
        </p:nvCxnSpPr>
        <p:spPr>
          <a:xfrm rot="5400000">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5" idx="6"/>
            <a:endCxn id="14" idx="2"/>
          </p:cNvCxnSpPr>
          <p:nvPr/>
        </p:nvCxnSpPr>
        <p:spPr>
          <a:xfrm>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lstStyle/>
          <a:p>
            <a:r>
              <a:rPr lang="en-US" altLang="zh-TW" dirty="0" smtClean="0"/>
              <a:t>Algorithm</a:t>
            </a:r>
          </a:p>
          <a:p>
            <a:pPr lvl="1"/>
            <a:r>
              <a:rPr lang="en-US" altLang="zh-TW" dirty="0" smtClean="0"/>
              <a:t>Reverse the graph</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Diameter</a:t>
            </a:r>
            <a:endParaRPr lang="zh-TW" altLang="en-US" dirty="0"/>
          </a:p>
        </p:txBody>
      </p:sp>
      <p:sp>
        <p:nvSpPr>
          <p:cNvPr id="3" name="內容版面配置區 2"/>
          <p:cNvSpPr>
            <a:spLocks noGrp="1"/>
          </p:cNvSpPr>
          <p:nvPr>
            <p:ph idx="1"/>
          </p:nvPr>
        </p:nvSpPr>
        <p:spPr>
          <a:xfrm>
            <a:off x="457200" y="1600200"/>
            <a:ext cx="8229600" cy="4543444"/>
          </a:xfrm>
        </p:spPr>
        <p:txBody>
          <a:bodyPr>
            <a:normAutofit/>
          </a:bodyPr>
          <a:lstStyle/>
          <a:p>
            <a:pPr algn="just"/>
            <a:r>
              <a:rPr lang="zh-TW" altLang="en-US" sz="2800" dirty="0" smtClean="0"/>
              <a:t>任選</a:t>
            </a:r>
            <a:r>
              <a:rPr lang="zh-TW" altLang="en-US" sz="2800" dirty="0" smtClean="0"/>
              <a:t>一樹根</a:t>
            </a:r>
            <a:endParaRPr lang="en-US" altLang="zh-TW" sz="2800" dirty="0" smtClean="0"/>
          </a:p>
          <a:p>
            <a:pPr algn="just">
              <a:buNone/>
            </a:pPr>
            <a:r>
              <a:rPr lang="en-US" altLang="zh-TW" dirty="0" smtClean="0">
                <a:solidFill>
                  <a:schemeClr val="accent5">
                    <a:lumMod val="75000"/>
                  </a:schemeClr>
                </a:solidFill>
                <a:ea typeface="新細明體" charset="-120"/>
              </a:rPr>
              <a:t>Two method</a:t>
            </a:r>
          </a:p>
          <a:p>
            <a:pPr marL="457200" indent="-457200" algn="just">
              <a:buAutoNum type="arabicPeriod"/>
            </a:pPr>
            <a:r>
              <a:rPr lang="zh-TW" altLang="en-US" dirty="0" smtClean="0">
                <a:solidFill>
                  <a:schemeClr val="accent5">
                    <a:lumMod val="75000"/>
                  </a:schemeClr>
                </a:solidFill>
                <a:ea typeface="新細明體" charset="-120"/>
              </a:rPr>
              <a:t>找出最長和次長的</a:t>
            </a:r>
            <a:r>
              <a:rPr lang="en-US" altLang="zh-TW" dirty="0" smtClean="0">
                <a:solidFill>
                  <a:schemeClr val="accent5">
                    <a:lumMod val="75000"/>
                  </a:schemeClr>
                </a:solidFill>
                <a:ea typeface="新細明體" charset="-120"/>
              </a:rPr>
              <a:t>DFS</a:t>
            </a:r>
            <a:r>
              <a:rPr lang="zh-TW" altLang="en-US" dirty="0" smtClean="0">
                <a:solidFill>
                  <a:schemeClr val="accent5">
                    <a:lumMod val="75000"/>
                  </a:schemeClr>
                </a:solidFill>
                <a:ea typeface="新細明體" charset="-120"/>
              </a:rPr>
              <a:t>路徑</a:t>
            </a:r>
            <a:endParaRPr lang="en-US" altLang="zh-TW" dirty="0" smtClean="0">
              <a:solidFill>
                <a:schemeClr val="accent5">
                  <a:lumMod val="75000"/>
                </a:schemeClr>
              </a:solidFill>
              <a:ea typeface="新細明體" charset="-120"/>
            </a:endParaRPr>
          </a:p>
          <a:p>
            <a:pPr marL="457200" indent="-457200" algn="just">
              <a:buAutoNum type="arabicPeriod"/>
            </a:pPr>
            <a:r>
              <a:rPr lang="zh-TW" altLang="en-US" dirty="0" smtClean="0">
                <a:solidFill>
                  <a:schemeClr val="accent5">
                    <a:lumMod val="75000"/>
                  </a:schemeClr>
                </a:solidFill>
                <a:ea typeface="新細明體" charset="-120"/>
              </a:rPr>
              <a:t>找出最長的</a:t>
            </a:r>
            <a:r>
              <a:rPr lang="en-US" altLang="zh-TW" dirty="0" smtClean="0">
                <a:solidFill>
                  <a:schemeClr val="accent5">
                    <a:lumMod val="75000"/>
                  </a:schemeClr>
                </a:solidFill>
                <a:ea typeface="新細明體" charset="-120"/>
              </a:rPr>
              <a:t>DFS</a:t>
            </a:r>
            <a:r>
              <a:rPr lang="zh-TW" altLang="en-US" dirty="0" smtClean="0">
                <a:solidFill>
                  <a:schemeClr val="accent5">
                    <a:lumMod val="75000"/>
                  </a:schemeClr>
                </a:solidFill>
                <a:ea typeface="新細明體" charset="-120"/>
              </a:rPr>
              <a:t>路徑終點 </a:t>
            </a:r>
            <a:r>
              <a:rPr lang="en-US" altLang="zh-TW" dirty="0" smtClean="0">
                <a:solidFill>
                  <a:schemeClr val="accent5">
                    <a:lumMod val="75000"/>
                  </a:schemeClr>
                </a:solidFill>
                <a:ea typeface="新細明體" charset="-120"/>
              </a:rPr>
              <a:t>V,</a:t>
            </a:r>
          </a:p>
          <a:p>
            <a:pPr marL="457200" indent="-457200" algn="just">
              <a:buNone/>
            </a:pPr>
            <a:r>
              <a:rPr lang="zh-TW" altLang="en-US" dirty="0" smtClean="0">
                <a:solidFill>
                  <a:schemeClr val="accent5">
                    <a:lumMod val="75000"/>
                  </a:schemeClr>
                </a:solidFill>
                <a:ea typeface="新細明體" charset="-120"/>
              </a:rPr>
              <a:t>以 </a:t>
            </a:r>
            <a:r>
              <a:rPr lang="en-US" altLang="zh-TW" dirty="0" smtClean="0">
                <a:solidFill>
                  <a:schemeClr val="accent5">
                    <a:lumMod val="75000"/>
                  </a:schemeClr>
                </a:solidFill>
                <a:ea typeface="新細明體" charset="-120"/>
              </a:rPr>
              <a:t>V </a:t>
            </a:r>
            <a:r>
              <a:rPr lang="zh-TW" altLang="en-US" dirty="0" smtClean="0">
                <a:solidFill>
                  <a:schemeClr val="accent5">
                    <a:lumMod val="75000"/>
                  </a:schemeClr>
                </a:solidFill>
                <a:ea typeface="新細明體" charset="-120"/>
              </a:rPr>
              <a:t>為</a:t>
            </a:r>
            <a:r>
              <a:rPr lang="en-US" altLang="zh-TW" dirty="0" smtClean="0">
                <a:solidFill>
                  <a:schemeClr val="accent5">
                    <a:lumMod val="75000"/>
                  </a:schemeClr>
                </a:solidFill>
                <a:ea typeface="新細明體" charset="-120"/>
              </a:rPr>
              <a:t> </a:t>
            </a:r>
            <a:r>
              <a:rPr lang="en-US" altLang="zh-TW" dirty="0" smtClean="0">
                <a:solidFill>
                  <a:schemeClr val="accent5">
                    <a:lumMod val="75000"/>
                  </a:schemeClr>
                </a:solidFill>
                <a:ea typeface="新細明體" charset="-120"/>
              </a:rPr>
              <a:t>root </a:t>
            </a:r>
            <a:r>
              <a:rPr lang="zh-TW" altLang="en-US" dirty="0" smtClean="0">
                <a:solidFill>
                  <a:schemeClr val="accent5">
                    <a:lumMod val="75000"/>
                  </a:schemeClr>
                </a:solidFill>
                <a:ea typeface="新細明體" charset="-120"/>
              </a:rPr>
              <a:t>找出最長的</a:t>
            </a:r>
            <a:r>
              <a:rPr lang="en-US" altLang="zh-TW" dirty="0" smtClean="0">
                <a:solidFill>
                  <a:schemeClr val="accent5">
                    <a:lumMod val="75000"/>
                  </a:schemeClr>
                </a:solidFill>
                <a:ea typeface="新細明體" charset="-120"/>
              </a:rPr>
              <a:t>DFS</a:t>
            </a:r>
            <a:r>
              <a:rPr lang="zh-TW" altLang="en-US" dirty="0" smtClean="0">
                <a:solidFill>
                  <a:schemeClr val="accent5">
                    <a:lumMod val="75000"/>
                  </a:schemeClr>
                </a:solidFill>
                <a:ea typeface="新細明體" charset="-120"/>
              </a:rPr>
              <a:t>路徑</a:t>
            </a:r>
            <a:endParaRPr lang="en-US" altLang="zh-TW" dirty="0" smtClean="0">
              <a:solidFill>
                <a:schemeClr val="accent5">
                  <a:lumMod val="75000"/>
                </a:schemeClr>
              </a:solidFill>
              <a:ea typeface="新細明體" charset="-120"/>
            </a:endParaRPr>
          </a:p>
          <a:p>
            <a:pPr algn="just">
              <a:buNone/>
            </a:pPr>
            <a:endParaRPr lang="en-US" altLang="zh-TW" dirty="0">
              <a:solidFill>
                <a:schemeClr val="accent5">
                  <a:lumMod val="75000"/>
                </a:schemeClr>
              </a:solidFill>
              <a:ea typeface="新細明體" charset="-120"/>
            </a:endParaRP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38914" name="Picture 2" descr="http://www.csie.ntnu.edu.tw/~u91029/TreeDiameter.png"/>
          <p:cNvPicPr>
            <a:picLocks noChangeAspect="1" noChangeArrowheads="1"/>
          </p:cNvPicPr>
          <p:nvPr/>
        </p:nvPicPr>
        <p:blipFill>
          <a:blip r:embed="rId3" cstate="print"/>
          <a:srcRect/>
          <a:stretch>
            <a:fillRect/>
          </a:stretch>
        </p:blipFill>
        <p:spPr bwMode="auto">
          <a:xfrm>
            <a:off x="5076056" y="3068960"/>
            <a:ext cx="3365348" cy="29523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solidFill>
                      <a:srgbClr val="00B050"/>
                    </a:solidFill>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solidFill>
                      <a:srgbClr val="00B050"/>
                    </a:solidFill>
                  </a:tcPr>
                </a:tc>
                <a:tc>
                  <a:txBody>
                    <a:bodyPr/>
                    <a:lstStyle/>
                    <a:p>
                      <a:r>
                        <a:rPr lang="en-US" altLang="zh-TW" dirty="0" smtClean="0"/>
                        <a:t>f</a:t>
                      </a:r>
                      <a:endParaRPr lang="zh-TW" altLang="en-US" dirty="0"/>
                    </a:p>
                  </a:txBody>
                  <a:tcPr/>
                </a:tc>
                <a:tc>
                  <a:txBody>
                    <a:bodyPr/>
                    <a:lstStyle/>
                    <a:p>
                      <a:r>
                        <a:rPr lang="en-US" altLang="zh-TW" dirty="0" smtClean="0"/>
                        <a:t>g</a:t>
                      </a:r>
                      <a:endParaRPr lang="zh-TW" altLang="en-US" dirty="0"/>
                    </a:p>
                  </a:txBody>
                  <a:tcPr>
                    <a:solidFill>
                      <a:srgbClr val="7030A0"/>
                    </a:solidFill>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tc>
                <a:tc>
                  <a:txBody>
                    <a:bodyPr/>
                    <a:lstStyle/>
                    <a:p>
                      <a:r>
                        <a:rPr lang="en-US" altLang="zh-TW" dirty="0" smtClean="0"/>
                        <a:t>d</a:t>
                      </a:r>
                      <a:endParaRPr lang="zh-TW" altLang="en-US" dirty="0"/>
                    </a:p>
                  </a:txBody>
                  <a:tcPr>
                    <a:solidFill>
                      <a:srgbClr val="00B050"/>
                    </a:solidFill>
                  </a:tcPr>
                </a:tc>
                <a:tc>
                  <a:txBody>
                    <a:bodyPr/>
                    <a:lstStyle/>
                    <a:p>
                      <a:r>
                        <a:rPr lang="en-US" altLang="zh-TW" dirty="0" smtClean="0"/>
                        <a:t>f</a:t>
                      </a:r>
                      <a:endParaRPr lang="zh-TW" altLang="en-US" dirty="0"/>
                    </a:p>
                  </a:txBody>
                  <a:tcPr>
                    <a:solidFill>
                      <a:srgbClr val="7030A0"/>
                    </a:solidFill>
                  </a:tcPr>
                </a:tc>
                <a:tc>
                  <a:txBody>
                    <a:bodyPr/>
                    <a:lstStyle/>
                    <a:p>
                      <a:r>
                        <a:rPr lang="en-US" altLang="zh-TW" dirty="0" smtClean="0"/>
                        <a:t>g</a:t>
                      </a:r>
                      <a:endParaRPr lang="zh-TW" altLang="en-US" dirty="0"/>
                    </a:p>
                  </a:txBody>
                  <a:tcPr>
                    <a:solidFill>
                      <a:srgbClr val="7030A0"/>
                    </a:solidFill>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solidFill>
                      <a:schemeClr val="tx1">
                        <a:lumMod val="65000"/>
                        <a:lumOff val="35000"/>
                      </a:schemeClr>
                    </a:solidFill>
                  </a:tcPr>
                </a:tc>
                <a:tc>
                  <a:txBody>
                    <a:bodyPr/>
                    <a:lstStyle/>
                    <a:p>
                      <a:r>
                        <a:rPr lang="en-US" altLang="zh-TW" dirty="0" smtClean="0"/>
                        <a:t>d</a:t>
                      </a:r>
                      <a:endParaRPr lang="zh-TW" altLang="en-US" dirty="0"/>
                    </a:p>
                  </a:txBody>
                  <a:tcPr>
                    <a:solidFill>
                      <a:srgbClr val="00B050"/>
                    </a:solidFill>
                  </a:tcPr>
                </a:tc>
                <a:tc>
                  <a:txBody>
                    <a:bodyPr/>
                    <a:lstStyle/>
                    <a:p>
                      <a:r>
                        <a:rPr lang="en-US" altLang="zh-TW" dirty="0" smtClean="0"/>
                        <a:t>f</a:t>
                      </a:r>
                      <a:endParaRPr lang="zh-TW" altLang="en-US" dirty="0"/>
                    </a:p>
                  </a:txBody>
                  <a:tcPr>
                    <a:solidFill>
                      <a:srgbClr val="7030A0"/>
                    </a:solidFill>
                  </a:tcPr>
                </a:tc>
                <a:tc>
                  <a:txBody>
                    <a:bodyPr/>
                    <a:lstStyle/>
                    <a:p>
                      <a:r>
                        <a:rPr lang="en-US" altLang="zh-TW" dirty="0" smtClean="0"/>
                        <a:t>g</a:t>
                      </a:r>
                      <a:endParaRPr lang="zh-TW" altLang="en-US" dirty="0"/>
                    </a:p>
                  </a:txBody>
                  <a:tcPr>
                    <a:solidFill>
                      <a:srgbClr val="7030A0"/>
                    </a:solidFill>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fontScale="92500" lnSpcReduction="20000"/>
          </a:bodyPr>
          <a:lstStyle/>
          <a:p>
            <a:r>
              <a:rPr lang="en-US" altLang="zh-TW" dirty="0" smtClean="0"/>
              <a:t>Algorithm</a:t>
            </a:r>
          </a:p>
          <a:p>
            <a:pPr lvl="1"/>
            <a:r>
              <a:rPr lang="en-US" altLang="zh-TW" dirty="0" smtClean="0"/>
              <a:t>Reverse the graph</a:t>
            </a:r>
          </a:p>
          <a:p>
            <a:pPr lvl="1"/>
            <a:r>
              <a:rPr lang="en-US" altLang="zh-TW" dirty="0" smtClean="0"/>
              <a:t>Re-search by the ending time</a:t>
            </a:r>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SCC</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橢圓 5"/>
          <p:cNvSpPr/>
          <p:nvPr/>
        </p:nvSpPr>
        <p:spPr>
          <a:xfrm>
            <a:off x="2667893"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a:t>
            </a:r>
            <a:endParaRPr lang="zh-TW" altLang="en-US" dirty="0">
              <a:solidFill>
                <a:schemeClr val="tx1"/>
              </a:solidFill>
            </a:endParaRPr>
          </a:p>
        </p:txBody>
      </p:sp>
      <p:cxnSp>
        <p:nvCxnSpPr>
          <p:cNvPr id="7" name="直線單箭頭接點 6"/>
          <p:cNvCxnSpPr/>
          <p:nvPr/>
        </p:nvCxnSpPr>
        <p:spPr>
          <a:xfrm flipH="1">
            <a:off x="3027933"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3676005" y="2852936"/>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a:t>
            </a:r>
            <a:endParaRPr lang="zh-TW" altLang="en-US" dirty="0">
              <a:solidFill>
                <a:schemeClr val="tx1"/>
              </a:solidFill>
            </a:endParaRPr>
          </a:p>
        </p:txBody>
      </p:sp>
      <p:sp>
        <p:nvSpPr>
          <p:cNvPr id="9" name="橢圓 8"/>
          <p:cNvSpPr/>
          <p:nvPr/>
        </p:nvSpPr>
        <p:spPr>
          <a:xfrm>
            <a:off x="3676005"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a:t>
            </a:r>
            <a:endParaRPr lang="zh-TW" altLang="en-US" dirty="0">
              <a:solidFill>
                <a:schemeClr val="tx1"/>
              </a:solidFill>
            </a:endParaRPr>
          </a:p>
        </p:txBody>
      </p:sp>
      <p:sp>
        <p:nvSpPr>
          <p:cNvPr id="10" name="橢圓 9"/>
          <p:cNvSpPr/>
          <p:nvPr/>
        </p:nvSpPr>
        <p:spPr>
          <a:xfrm>
            <a:off x="2667893" y="3717032"/>
            <a:ext cx="360040" cy="36004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e</a:t>
            </a:r>
            <a:endParaRPr lang="zh-TW" altLang="en-US" dirty="0">
              <a:solidFill>
                <a:schemeClr val="tx1"/>
              </a:solidFill>
            </a:endParaRPr>
          </a:p>
        </p:txBody>
      </p:sp>
      <p:sp>
        <p:nvSpPr>
          <p:cNvPr id="11" name="橢圓 10"/>
          <p:cNvSpPr/>
          <p:nvPr/>
        </p:nvSpPr>
        <p:spPr>
          <a:xfrm>
            <a:off x="4716016"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a:t>
            </a:r>
            <a:endParaRPr lang="zh-TW" altLang="en-US" dirty="0">
              <a:solidFill>
                <a:schemeClr val="tx1"/>
              </a:solidFill>
            </a:endParaRPr>
          </a:p>
        </p:txBody>
      </p:sp>
      <p:cxnSp>
        <p:nvCxnSpPr>
          <p:cNvPr id="12" name="直線單箭頭接點 11"/>
          <p:cNvCxnSpPr/>
          <p:nvPr/>
        </p:nvCxnSpPr>
        <p:spPr>
          <a:xfrm rot="16200000" flipV="1">
            <a:off x="4644008"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5724128" y="2852936"/>
            <a:ext cx="360040" cy="36004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
            </a:r>
            <a:endParaRPr lang="zh-TW" altLang="en-US" dirty="0">
              <a:solidFill>
                <a:schemeClr val="tx1"/>
              </a:solidFill>
            </a:endParaRPr>
          </a:p>
        </p:txBody>
      </p:sp>
      <p:sp>
        <p:nvSpPr>
          <p:cNvPr id="14" name="橢圓 13"/>
          <p:cNvSpPr/>
          <p:nvPr/>
        </p:nvSpPr>
        <p:spPr>
          <a:xfrm>
            <a:off x="5724128" y="3717032"/>
            <a:ext cx="360040" cy="36004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t>
            </a:r>
            <a:endParaRPr lang="zh-TW" altLang="en-US" dirty="0">
              <a:solidFill>
                <a:schemeClr val="tx1"/>
              </a:solidFill>
            </a:endParaRPr>
          </a:p>
        </p:txBody>
      </p:sp>
      <p:sp>
        <p:nvSpPr>
          <p:cNvPr id="15" name="橢圓 14"/>
          <p:cNvSpPr/>
          <p:nvPr/>
        </p:nvSpPr>
        <p:spPr>
          <a:xfrm>
            <a:off x="4716016" y="3717032"/>
            <a:ext cx="360040" cy="36004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g</a:t>
            </a:r>
            <a:endParaRPr lang="zh-TW" altLang="en-US" dirty="0">
              <a:solidFill>
                <a:schemeClr val="tx1"/>
              </a:solidFill>
            </a:endParaRPr>
          </a:p>
        </p:txBody>
      </p:sp>
      <p:cxnSp>
        <p:nvCxnSpPr>
          <p:cNvPr id="16" name="直線單箭頭接點 15"/>
          <p:cNvCxnSpPr/>
          <p:nvPr/>
        </p:nvCxnSpPr>
        <p:spPr>
          <a:xfrm rot="16200000">
            <a:off x="3099941" y="2960948"/>
            <a:ext cx="504056" cy="1008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6200000" flipV="1">
            <a:off x="3603997"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2595885"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27933"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16200000" flipV="1">
            <a:off x="4376030" y="3377047"/>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H="1">
            <a:off x="4376031" y="3631633"/>
            <a:ext cx="1588" cy="7854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4036045" y="3032956"/>
            <a:ext cx="679971"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5076056" y="3032956"/>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flipV="1">
            <a:off x="5652120" y="3465004"/>
            <a:ext cx="5040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H="1">
            <a:off x="5400092" y="2783486"/>
            <a:ext cx="1588" cy="7535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5076056" y="3897052"/>
            <a:ext cx="64807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547664" y="5157192"/>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r>
                        <a:rPr lang="en-US" altLang="zh-TW" dirty="0" smtClean="0"/>
                        <a:t>h</a:t>
                      </a:r>
                      <a:endParaRPr lang="zh-TW" altLang="en-US" dirty="0"/>
                    </a:p>
                  </a:txBody>
                  <a:tcPr>
                    <a:solidFill>
                      <a:schemeClr val="tx1">
                        <a:lumMod val="65000"/>
                        <a:lumOff val="35000"/>
                      </a:schemeClr>
                    </a:solidFill>
                  </a:tcPr>
                </a:tc>
                <a:tc>
                  <a:txBody>
                    <a:bodyPr/>
                    <a:lstStyle/>
                    <a:p>
                      <a:r>
                        <a:rPr lang="en-US" altLang="zh-TW" dirty="0" smtClean="0"/>
                        <a:t>d</a:t>
                      </a:r>
                      <a:endParaRPr lang="zh-TW" altLang="en-US" dirty="0"/>
                    </a:p>
                  </a:txBody>
                  <a:tcPr>
                    <a:solidFill>
                      <a:srgbClr val="00B050"/>
                    </a:solidFill>
                  </a:tcPr>
                </a:tc>
                <a:tc>
                  <a:txBody>
                    <a:bodyPr/>
                    <a:lstStyle/>
                    <a:p>
                      <a:r>
                        <a:rPr lang="en-US" altLang="zh-TW" dirty="0" smtClean="0"/>
                        <a:t>f</a:t>
                      </a:r>
                      <a:endParaRPr lang="zh-TW" altLang="en-US" dirty="0"/>
                    </a:p>
                  </a:txBody>
                  <a:tcPr>
                    <a:solidFill>
                      <a:srgbClr val="7030A0"/>
                    </a:solidFill>
                  </a:tcPr>
                </a:tc>
                <a:tc>
                  <a:txBody>
                    <a:bodyPr/>
                    <a:lstStyle/>
                    <a:p>
                      <a:r>
                        <a:rPr lang="en-US" altLang="zh-TW" dirty="0" smtClean="0"/>
                        <a:t>g</a:t>
                      </a:r>
                      <a:endParaRPr lang="zh-TW" altLang="en-US" dirty="0"/>
                    </a:p>
                  </a:txBody>
                  <a:tcPr>
                    <a:solidFill>
                      <a:srgbClr val="7030A0"/>
                    </a:solidFill>
                  </a:tcPr>
                </a:tc>
                <a:tc>
                  <a:txBody>
                    <a:bodyPr/>
                    <a:lstStyle/>
                    <a:p>
                      <a:r>
                        <a:rPr lang="en-US" altLang="zh-TW" dirty="0" smtClean="0"/>
                        <a:t>c</a:t>
                      </a:r>
                      <a:endParaRPr lang="zh-TW" altLang="en-US" dirty="0"/>
                    </a:p>
                  </a:txBody>
                  <a:tcPr>
                    <a:solidFill>
                      <a:srgbClr val="00B050"/>
                    </a:solidFill>
                  </a:tcPr>
                </a:tc>
                <a:tc>
                  <a:txBody>
                    <a:bodyPr/>
                    <a:lstStyle/>
                    <a:p>
                      <a:r>
                        <a:rPr lang="en-US" altLang="zh-TW" dirty="0" smtClean="0"/>
                        <a:t>e</a:t>
                      </a:r>
                      <a:endParaRPr lang="zh-TW" altLang="en-US" dirty="0"/>
                    </a:p>
                  </a:txBody>
                  <a:tcPr>
                    <a:solidFill>
                      <a:srgbClr val="FFFF00"/>
                    </a:solidFill>
                  </a:tcPr>
                </a:tc>
                <a:tc>
                  <a:txBody>
                    <a:bodyPr/>
                    <a:lstStyle/>
                    <a:p>
                      <a:r>
                        <a:rPr lang="en-US" altLang="zh-TW" dirty="0" smtClean="0"/>
                        <a:t>b</a:t>
                      </a:r>
                      <a:endParaRPr lang="zh-TW" altLang="en-US" dirty="0"/>
                    </a:p>
                  </a:txBody>
                  <a:tcPr>
                    <a:solidFill>
                      <a:srgbClr val="FFFF00"/>
                    </a:solidFill>
                  </a:tcPr>
                </a:tc>
                <a:tc>
                  <a:txBody>
                    <a:bodyPr/>
                    <a:lstStyle/>
                    <a:p>
                      <a:r>
                        <a:rPr lang="en-US" altLang="zh-TW" dirty="0" smtClean="0"/>
                        <a:t>a</a:t>
                      </a:r>
                      <a:endParaRPr lang="zh-TW" altLang="en-US" dirty="0"/>
                    </a:p>
                  </a:txBody>
                  <a:tcPr>
                    <a:solidFill>
                      <a:srgbClr val="FFFF00"/>
                    </a:solidFill>
                  </a:tcPr>
                </a:tc>
                <a:tc>
                  <a:txBody>
                    <a:bodyPr/>
                    <a:lstStyle/>
                    <a:p>
                      <a:endParaRPr lang="zh-TW" altLang="en-US"/>
                    </a:p>
                  </a:txBody>
                  <a:tcPr/>
                </a:tc>
                <a:tc>
                  <a:txBody>
                    <a:bodyPr/>
                    <a:lstStyle/>
                    <a:p>
                      <a:endParaRPr lang="zh-TW" altLang="en-US" dirty="0"/>
                    </a:p>
                  </a:txBody>
                  <a:tcPr/>
                </a:tc>
              </a:tr>
            </a:tbl>
          </a:graphicData>
        </a:graphic>
      </p:graphicFrame>
      <p:sp>
        <p:nvSpPr>
          <p:cNvPr id="28" name="文字方塊 27"/>
          <p:cNvSpPr txBox="1"/>
          <p:nvPr/>
        </p:nvSpPr>
        <p:spPr>
          <a:xfrm>
            <a:off x="611560" y="3140968"/>
            <a:ext cx="1800200" cy="369332"/>
          </a:xfrm>
          <a:prstGeom prst="rect">
            <a:avLst/>
          </a:prstGeom>
          <a:noFill/>
        </p:spPr>
        <p:txBody>
          <a:bodyPr wrap="square" rtlCol="0">
            <a:spAutoFit/>
          </a:bodyPr>
          <a:lstStyle/>
          <a:p>
            <a:r>
              <a:rPr lang="en-US" altLang="zh-TW" b="1" dirty="0" smtClean="0">
                <a:solidFill>
                  <a:srgbClr val="FF0000"/>
                </a:solidFill>
              </a:rPr>
              <a:t>4 components</a:t>
            </a:r>
            <a:endParaRPr lang="zh-TW" altLang="en-US" b="1"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24"/>
          <p:cNvSpPr>
            <a:spLocks noGrp="1"/>
          </p:cNvSpPr>
          <p:nvPr>
            <p:ph idx="1"/>
          </p:nvPr>
        </p:nvSpPr>
        <p:spPr>
          <a:xfrm>
            <a:off x="457200" y="1600201"/>
            <a:ext cx="8229600" cy="964704"/>
          </a:xfrm>
        </p:spPr>
        <p:txBody>
          <a:bodyPr>
            <a:normAutofit/>
          </a:bodyPr>
          <a:lstStyle/>
          <a:p>
            <a:r>
              <a:rPr lang="en-US" altLang="zh-TW" dirty="0" smtClean="0"/>
              <a:t>ICPC 4262</a:t>
            </a:r>
          </a:p>
          <a:p>
            <a:pPr>
              <a:buNone/>
            </a:pPr>
            <a:r>
              <a:rPr lang="en-US" altLang="zh-TW" dirty="0" smtClean="0"/>
              <a:t>http://goo.gl/WctgJ</a:t>
            </a:r>
            <a:endParaRPr lang="en-US" altLang="zh-TW" dirty="0" smtClean="0"/>
          </a:p>
          <a:p>
            <a:pPr lvl="1"/>
            <a:endParaRPr lang="en-US" altLang="zh-TW" dirty="0" smtClean="0"/>
          </a:p>
          <a:p>
            <a:pPr lvl="1"/>
            <a:endParaRPr lang="zh-TW" altLang="en-US" dirty="0"/>
          </a:p>
        </p:txBody>
      </p:sp>
      <p:sp>
        <p:nvSpPr>
          <p:cNvPr id="2" name="標題 1"/>
          <p:cNvSpPr>
            <a:spLocks noGrp="1"/>
          </p:cNvSpPr>
          <p:nvPr>
            <p:ph type="title"/>
          </p:nvPr>
        </p:nvSpPr>
        <p:spPr/>
        <p:txBody>
          <a:bodyPr/>
          <a:lstStyle/>
          <a:p>
            <a:r>
              <a:rPr lang="en-US" altLang="zh-TW" b="1" dirty="0" smtClean="0">
                <a:solidFill>
                  <a:schemeClr val="accent1">
                    <a:lumMod val="75000"/>
                  </a:schemeClr>
                </a:solidFill>
              </a:rPr>
              <a:t>Example</a:t>
            </a:r>
            <a:endParaRPr lang="zh-TW" altLang="en-US" dirty="0"/>
          </a:p>
        </p:txBody>
      </p:sp>
      <p:sp>
        <p:nvSpPr>
          <p:cNvPr id="24" name="日期版面配置區 3"/>
          <p:cNvSpPr>
            <a:spLocks noGrp="1"/>
          </p:cNvSpPr>
          <p:nvPr>
            <p:ph type="dt" sz="half" idx="2"/>
          </p:nvPr>
        </p:nvSpPr>
        <p:spPr>
          <a:xfrm>
            <a:off x="457200" y="6207147"/>
            <a:ext cx="461885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Homework</a:t>
            </a:r>
            <a:endParaRPr lang="zh-TW" altLang="en-US" dirty="0"/>
          </a:p>
        </p:txBody>
      </p:sp>
      <p:sp>
        <p:nvSpPr>
          <p:cNvPr id="3" name="內容版面配置區 2"/>
          <p:cNvSpPr>
            <a:spLocks noGrp="1"/>
          </p:cNvSpPr>
          <p:nvPr>
            <p:ph idx="1"/>
          </p:nvPr>
        </p:nvSpPr>
        <p:spPr/>
        <p:txBody>
          <a:bodyPr/>
          <a:lstStyle/>
          <a:p>
            <a:r>
              <a:rPr lang="en-US" altLang="zh-TW" dirty="0" smtClean="0"/>
              <a:t>Cut </a:t>
            </a:r>
            <a:r>
              <a:rPr lang="en-US" altLang="zh-TW" dirty="0" smtClean="0"/>
              <a:t>vertex and </a:t>
            </a:r>
            <a:r>
              <a:rPr lang="en-US" altLang="zh-TW" dirty="0" smtClean="0"/>
              <a:t>edge:</a:t>
            </a:r>
            <a:endParaRPr lang="en-US" altLang="zh-TW" dirty="0" smtClean="0"/>
          </a:p>
          <a:p>
            <a:pPr lvl="1">
              <a:buNone/>
            </a:pPr>
            <a:r>
              <a:rPr lang="en-US" altLang="zh-TW" sz="1800" dirty="0" smtClean="0">
                <a:solidFill>
                  <a:schemeClr val="accent5">
                    <a:lumMod val="75000"/>
                  </a:schemeClr>
                </a:solidFill>
              </a:rPr>
              <a:t>315,  352,  610,  793,  796,  10178,  10199,  10301,  10607,  10685,  10707,   </a:t>
            </a:r>
          </a:p>
          <a:p>
            <a:pPr lvl="1">
              <a:buNone/>
            </a:pPr>
            <a:r>
              <a:rPr lang="en-US" altLang="zh-TW" sz="1800" dirty="0" smtClean="0">
                <a:solidFill>
                  <a:schemeClr val="accent5">
                    <a:lumMod val="75000"/>
                  </a:schemeClr>
                </a:solidFill>
              </a:rPr>
              <a:t>11503,  11600,  11665,  </a:t>
            </a:r>
            <a:r>
              <a:rPr lang="en-US" altLang="zh-TW" sz="1800" dirty="0" smtClean="0">
                <a:solidFill>
                  <a:schemeClr val="accent5">
                    <a:lumMod val="75000"/>
                  </a:schemeClr>
                </a:solidFill>
              </a:rPr>
              <a:t>11690</a:t>
            </a:r>
          </a:p>
          <a:p>
            <a:r>
              <a:rPr lang="en-US" altLang="zh-TW" dirty="0" smtClean="0"/>
              <a:t>SCC</a:t>
            </a:r>
          </a:p>
          <a:p>
            <a:pPr lvl="1"/>
            <a:r>
              <a:rPr lang="en-US" altLang="zh-TW" dirty="0" smtClean="0"/>
              <a:t>ICPC   4262, 4272</a:t>
            </a:r>
          </a:p>
          <a:p>
            <a:pPr lvl="1"/>
            <a:r>
              <a:rPr lang="en-US" altLang="zh-TW" dirty="0" smtClean="0"/>
              <a:t>POJ   2186</a:t>
            </a:r>
            <a:endParaRPr lang="en-US" altLang="zh-TW" sz="1800" dirty="0" smtClean="0">
              <a:solidFill>
                <a:schemeClr val="accent5">
                  <a:lumMod val="75000"/>
                </a:schemeClr>
              </a:solidFill>
            </a:endParaRPr>
          </a:p>
          <a:p>
            <a:pPr lvl="1"/>
            <a:r>
              <a:rPr lang="en-US" altLang="zh-TW" sz="1800" dirty="0" smtClean="0">
                <a:solidFill>
                  <a:schemeClr val="accent5">
                    <a:lumMod val="75000"/>
                  </a:schemeClr>
                </a:solidFill>
              </a:rPr>
              <a:t>Uva   111504 , 11709, 11710, 11838</a:t>
            </a:r>
            <a:endParaRPr lang="en-US" altLang="zh-TW"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Example</a:t>
            </a:r>
            <a:endParaRPr lang="zh-TW" altLang="en-US" dirty="0"/>
          </a:p>
        </p:txBody>
      </p:sp>
      <p:sp>
        <p:nvSpPr>
          <p:cNvPr id="3" name="內容版面配置區 2"/>
          <p:cNvSpPr>
            <a:spLocks noGrp="1"/>
          </p:cNvSpPr>
          <p:nvPr>
            <p:ph idx="1"/>
          </p:nvPr>
        </p:nvSpPr>
        <p:spPr>
          <a:xfrm>
            <a:off x="457200" y="1600200"/>
            <a:ext cx="8229600" cy="4543444"/>
          </a:xfrm>
        </p:spPr>
        <p:txBody>
          <a:bodyPr>
            <a:normAutofit/>
          </a:bodyPr>
          <a:lstStyle/>
          <a:p>
            <a:pPr algn="just">
              <a:buNone/>
            </a:pPr>
            <a:r>
              <a:rPr lang="en-US" altLang="zh-TW" dirty="0" smtClean="0">
                <a:solidFill>
                  <a:schemeClr val="accent5">
                    <a:lumMod val="75000"/>
                  </a:schemeClr>
                </a:solidFill>
                <a:ea typeface="新細明體" charset="-120"/>
              </a:rPr>
              <a:t>Uva 10308</a:t>
            </a:r>
            <a:endParaRPr lang="en-US" altLang="zh-TW" dirty="0">
              <a:solidFill>
                <a:schemeClr val="accent5">
                  <a:lumMod val="75000"/>
                </a:schemeClr>
              </a:solidFill>
              <a:ea typeface="新細明體" charset="-120"/>
            </a:endParaRP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pic>
        <p:nvPicPr>
          <p:cNvPr id="38914" name="Picture 2" descr="http://www.csie.ntnu.edu.tw/~u91029/TreeDiameter.png"/>
          <p:cNvPicPr>
            <a:picLocks noChangeAspect="1" noChangeArrowheads="1"/>
          </p:cNvPicPr>
          <p:nvPr/>
        </p:nvPicPr>
        <p:blipFill>
          <a:blip r:embed="rId3" cstate="print"/>
          <a:srcRect/>
          <a:stretch>
            <a:fillRect/>
          </a:stretch>
        </p:blipFill>
        <p:spPr bwMode="auto">
          <a:xfrm>
            <a:off x="5076056" y="3068960"/>
            <a:ext cx="3365348" cy="29523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195736" y="342900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Cut vertex and Cut edge</a:t>
            </a:r>
            <a:endParaRPr lang="en-US" altLang="zh-TW"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195736" y="4470082"/>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lvl="1"/>
            <a:r>
              <a:rPr lang="en-US" altLang="zh-TW" dirty="0" smtClean="0"/>
              <a:t>Strongly-connected component</a:t>
            </a:r>
          </a:p>
        </p:txBody>
      </p:sp>
      <p:sp>
        <p:nvSpPr>
          <p:cNvPr id="16" name="向下箭號 383"/>
          <p:cNvSpPr>
            <a:spLocks noChangeArrowheads="1"/>
          </p:cNvSpPr>
          <p:nvPr/>
        </p:nvSpPr>
        <p:spPr bwMode="auto">
          <a:xfrm>
            <a:off x="4410299" y="4154169"/>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9" name="Rectangle 5"/>
          <p:cNvSpPr>
            <a:spLocks noChangeArrowheads="1"/>
          </p:cNvSpPr>
          <p:nvPr/>
        </p:nvSpPr>
        <p:spPr bwMode="auto">
          <a:xfrm>
            <a:off x="2195736" y="23488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Tree - diameter</a:t>
            </a:r>
            <a:endParaRPr lang="en-US" altLang="zh-TW" dirty="0"/>
          </a:p>
        </p:txBody>
      </p:sp>
      <p:sp>
        <p:nvSpPr>
          <p:cNvPr id="10" name="向下箭號 383"/>
          <p:cNvSpPr>
            <a:spLocks noChangeArrowheads="1"/>
          </p:cNvSpPr>
          <p:nvPr/>
        </p:nvSpPr>
        <p:spPr bwMode="auto">
          <a:xfrm>
            <a:off x="4355976" y="306896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8"/>
                                        </p:tgtEl>
                                        <p:attrNameLst>
                                          <p:attrName>fillcolor</p:attrName>
                                        </p:attrNameLst>
                                      </p:cBhvr>
                                      <p:to>
                                        <a:srgbClr val="ECFD11"/>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Vertex and Edge</a:t>
            </a:r>
            <a:endParaRPr lang="zh-TW" altLang="en-US" dirty="0"/>
          </a:p>
        </p:txBody>
      </p:sp>
      <p:sp>
        <p:nvSpPr>
          <p:cNvPr id="3" name="內容版面配置區 2"/>
          <p:cNvSpPr>
            <a:spLocks noGrp="1"/>
          </p:cNvSpPr>
          <p:nvPr>
            <p:ph idx="1"/>
          </p:nvPr>
        </p:nvSpPr>
        <p:spPr>
          <a:xfrm>
            <a:off x="457200" y="1600200"/>
            <a:ext cx="8229600" cy="4543444"/>
          </a:xfrm>
        </p:spPr>
        <p:txBody>
          <a:bodyPr>
            <a:normAutofit/>
          </a:bodyPr>
          <a:lstStyle/>
          <a:p>
            <a:pPr algn="just"/>
            <a:r>
              <a:rPr lang="en-US" altLang="zh-TW" sz="2800" dirty="0" smtClean="0">
                <a:ea typeface="新細明體" charset="-120"/>
              </a:rPr>
              <a:t>Cut Vertex</a:t>
            </a:r>
          </a:p>
          <a:p>
            <a:pPr lvl="1" algn="just"/>
            <a:r>
              <a:rPr lang="en-US" altLang="zh-TW" dirty="0" smtClean="0">
                <a:solidFill>
                  <a:schemeClr val="accent5">
                    <a:lumMod val="75000"/>
                  </a:schemeClr>
                </a:solidFill>
              </a:rPr>
              <a:t>In mathematics and computer science, a </a:t>
            </a:r>
            <a:r>
              <a:rPr lang="en-US" altLang="zh-TW" b="1" dirty="0" smtClean="0">
                <a:solidFill>
                  <a:schemeClr val="accent5">
                    <a:lumMod val="75000"/>
                  </a:schemeClr>
                </a:solidFill>
              </a:rPr>
              <a:t>cut vertex</a:t>
            </a:r>
            <a:r>
              <a:rPr lang="en-US" altLang="zh-TW" dirty="0" smtClean="0">
                <a:solidFill>
                  <a:schemeClr val="accent5">
                    <a:lumMod val="75000"/>
                  </a:schemeClr>
                </a:solidFill>
              </a:rPr>
              <a:t> or </a:t>
            </a:r>
            <a:r>
              <a:rPr lang="en-US" altLang="zh-TW" b="1" dirty="0" smtClean="0">
                <a:solidFill>
                  <a:schemeClr val="accent5">
                    <a:lumMod val="75000"/>
                  </a:schemeClr>
                </a:solidFill>
              </a:rPr>
              <a:t>articulation point</a:t>
            </a:r>
            <a:r>
              <a:rPr lang="en-US" altLang="zh-TW" dirty="0" smtClean="0">
                <a:solidFill>
                  <a:schemeClr val="accent5">
                    <a:lumMod val="75000"/>
                  </a:schemeClr>
                </a:solidFill>
              </a:rPr>
              <a:t> is a vertex of a graph such that removal of the vertex causes an increase in the number of connected components. If the graph was connected before the removal of the vertex, it will be disconnected afterwards. Any connected graph with a cut vertex has a connectivity of 1.</a:t>
            </a:r>
          </a:p>
          <a:p>
            <a:pPr lvl="1" algn="just"/>
            <a:endParaRPr lang="en-US" altLang="zh-TW" dirty="0" smtClean="0">
              <a:solidFill>
                <a:schemeClr val="accent5">
                  <a:lumMod val="75000"/>
                </a:schemeClr>
              </a:solidFill>
            </a:endParaRPr>
          </a:p>
          <a:p>
            <a:pPr lvl="1" algn="just"/>
            <a:r>
              <a:rPr lang="en-US" altLang="zh-TW" dirty="0" smtClean="0">
                <a:solidFill>
                  <a:schemeClr val="accent5">
                    <a:lumMod val="75000"/>
                  </a:schemeClr>
                </a:solidFill>
              </a:rPr>
              <a:t>While well-defined even for directed graphs, cut vertices are primarily used in undirected graphs. In general, a connected, undirected graph with </a:t>
            </a:r>
            <a:r>
              <a:rPr lang="en-US" altLang="zh-TW" i="1" dirty="0" smtClean="0">
                <a:solidFill>
                  <a:schemeClr val="accent5">
                    <a:lumMod val="75000"/>
                  </a:schemeClr>
                </a:solidFill>
              </a:rPr>
              <a:t>n</a:t>
            </a:r>
            <a:r>
              <a:rPr lang="en-US" altLang="zh-TW" dirty="0" smtClean="0">
                <a:solidFill>
                  <a:schemeClr val="accent5">
                    <a:lumMod val="75000"/>
                  </a:schemeClr>
                </a:solidFill>
              </a:rPr>
              <a:t> vertices can have no more than </a:t>
            </a:r>
            <a:r>
              <a:rPr lang="en-US" altLang="zh-TW" i="1" dirty="0" smtClean="0">
                <a:solidFill>
                  <a:schemeClr val="accent5">
                    <a:lumMod val="75000"/>
                  </a:schemeClr>
                </a:solidFill>
              </a:rPr>
              <a:t>n</a:t>
            </a:r>
            <a:r>
              <a:rPr lang="en-US" altLang="zh-TW" dirty="0" smtClean="0">
                <a:solidFill>
                  <a:schemeClr val="accent5">
                    <a:lumMod val="75000"/>
                  </a:schemeClr>
                </a:solidFill>
              </a:rPr>
              <a:t>-2 cut vertices. Naturally, a graph may have no cut vertices at all.</a:t>
            </a:r>
            <a:endParaRPr lang="en-US" altLang="zh-TW" sz="1800" dirty="0" smtClean="0"/>
          </a:p>
          <a:p>
            <a:pPr lvl="1" algn="just"/>
            <a:endParaRPr lang="en-US" altLang="zh-TW" dirty="0">
              <a:solidFill>
                <a:schemeClr val="accent5">
                  <a:lumMod val="75000"/>
                </a:schemeClr>
              </a:solidFill>
              <a:ea typeface="新細明體" charset="-120"/>
            </a:endParaRP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線接點 10"/>
          <p:cNvCxnSpPr>
            <a:stCxn id="7" idx="4"/>
            <a:endCxn id="9" idx="0"/>
          </p:cNvCxnSpPr>
          <p:nvPr/>
        </p:nvCxnSpPr>
        <p:spPr>
          <a:xfrm rot="16200000" flipH="1">
            <a:off x="3038893" y="3644719"/>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a:stCxn id="6" idx="7"/>
            <a:endCxn id="7" idx="3"/>
          </p:cNvCxnSpPr>
          <p:nvPr/>
        </p:nvCxnSpPr>
        <p:spPr>
          <a:xfrm rot="5400000" flipH="1" flipV="1">
            <a:off x="2807577" y="2664709"/>
            <a:ext cx="602698" cy="1031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2500298" y="3571876"/>
            <a:ext cx="1357322" cy="107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rot="16200000" flipH="1">
            <a:off x="1678761" y="2893215"/>
            <a:ext cx="857256" cy="64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428728" y="3643314"/>
            <a:ext cx="1071570" cy="714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252480" y="274638"/>
            <a:ext cx="8229600" cy="1143000"/>
          </a:xfrm>
        </p:spPr>
        <p:txBody>
          <a:bodyPr>
            <a:normAutofit/>
          </a:bodyPr>
          <a:lstStyle/>
          <a:p>
            <a:r>
              <a:rPr lang="en-US" altLang="zh-TW" b="1" dirty="0" smtClean="0">
                <a:solidFill>
                  <a:schemeClr val="accent1">
                    <a:lumMod val="75000"/>
                  </a:schemeClr>
                </a:solidFill>
              </a:rPr>
              <a:t>Cut Vertex </a:t>
            </a:r>
            <a:endParaRPr lang="zh-TW" altLang="en-US" dirty="0"/>
          </a:p>
        </p:txBody>
      </p:sp>
      <p:sp>
        <p:nvSpPr>
          <p:cNvPr id="3" name="內容版面配置區 2"/>
          <p:cNvSpPr>
            <a:spLocks noGrp="1"/>
          </p:cNvSpPr>
          <p:nvPr>
            <p:ph idx="1"/>
          </p:nvPr>
        </p:nvSpPr>
        <p:spPr>
          <a:xfrm>
            <a:off x="457200" y="1600200"/>
            <a:ext cx="8229600" cy="685792"/>
          </a:xfrm>
        </p:spPr>
        <p:txBody>
          <a:bodyPr>
            <a:normAutofit/>
          </a:bodyPr>
          <a:lstStyle/>
          <a:p>
            <a:pPr algn="just"/>
            <a:r>
              <a:rPr lang="en-US" altLang="zh-TW" sz="2800" dirty="0" smtClean="0">
                <a:ea typeface="新細明體" charset="-120"/>
              </a:rPr>
              <a:t>Cut Vertex</a:t>
            </a:r>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橢圓 4"/>
          <p:cNvSpPr/>
          <p:nvPr/>
        </p:nvSpPr>
        <p:spPr>
          <a:xfrm>
            <a:off x="1571604" y="257174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2285984" y="3429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571868" y="257174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1214414" y="4286256"/>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3714744" y="45005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接點 21"/>
          <p:cNvCxnSpPr>
            <a:stCxn id="29" idx="4"/>
            <a:endCxn id="31" idx="0"/>
          </p:cNvCxnSpPr>
          <p:nvPr/>
        </p:nvCxnSpPr>
        <p:spPr>
          <a:xfrm rot="16200000" flipH="1">
            <a:off x="7179487" y="3716157"/>
            <a:ext cx="1568826" cy="142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a:stCxn id="28" idx="7"/>
            <a:endCxn id="29" idx="3"/>
          </p:cNvCxnSpPr>
          <p:nvPr/>
        </p:nvCxnSpPr>
        <p:spPr>
          <a:xfrm rot="5400000" flipH="1" flipV="1">
            <a:off x="6948171" y="2736147"/>
            <a:ext cx="602698" cy="1031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6640892" y="3643314"/>
            <a:ext cx="1357322" cy="1071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rot="16200000" flipH="1">
            <a:off x="5819355" y="2964653"/>
            <a:ext cx="857256" cy="64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5569322" y="3714752"/>
            <a:ext cx="1071570" cy="714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5712198" y="264318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6426578" y="350043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7712462" y="264318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5355008" y="435769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7855338" y="457200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內容版面配置區 2"/>
          <p:cNvSpPr txBox="1">
            <a:spLocks/>
          </p:cNvSpPr>
          <p:nvPr/>
        </p:nvSpPr>
        <p:spPr>
          <a:xfrm>
            <a:off x="4398630" y="3429000"/>
            <a:ext cx="571504" cy="428628"/>
          </a:xfrm>
          <a:prstGeom prst="rect">
            <a:avLst/>
          </a:prstGeom>
        </p:spPr>
        <p:txBody>
          <a:bodyPr vert="horz" lIns="91440" tIns="45720" rIns="91440" bIns="45720" rtlCol="0">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
                                        </p:tgtEl>
                                        <p:attrNameLst>
                                          <p:attrName>fillcolor</p:attrName>
                                        </p:attrNameLst>
                                      </p:cBhvr>
                                      <p:to>
                                        <a:srgbClr val="FFFF00"/>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2000"/>
                                        <p:tgtEl>
                                          <p:spTgt spid="15"/>
                                        </p:tgtEl>
                                      </p:cBhvr>
                                    </p:animEffect>
                                    <p:set>
                                      <p:cBhvr>
                                        <p:cTn id="13" dur="1" fill="hold">
                                          <p:stCondLst>
                                            <p:cond delay="1999"/>
                                          </p:stCondLst>
                                        </p:cTn>
                                        <p:tgtEl>
                                          <p:spTgt spid="1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20"/>
                                        </p:tgtEl>
                                      </p:cBhvr>
                                    </p:animEffect>
                                    <p:set>
                                      <p:cBhvr>
                                        <p:cTn id="16" dur="1" fill="hold">
                                          <p:stCondLst>
                                            <p:cond delay="1999"/>
                                          </p:stCondLst>
                                        </p:cTn>
                                        <p:tgtEl>
                                          <p:spTgt spid="2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17"/>
                                        </p:tgtEl>
                                      </p:cBhvr>
                                    </p:animEffect>
                                    <p:set>
                                      <p:cBhvr>
                                        <p:cTn id="19" dur="1" fill="hold">
                                          <p:stCondLst>
                                            <p:cond delay="19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12"/>
                                        </p:tgtEl>
                                      </p:cBhvr>
                                    </p:animEffect>
                                    <p:set>
                                      <p:cBhvr>
                                        <p:cTn id="22" dur="1" fill="hold">
                                          <p:stCondLst>
                                            <p:cond delay="19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p:cBhvr>
                                        <p:cTn id="26" dur="2000" fill="hold"/>
                                        <p:tgtEl>
                                          <p:spTgt spid="29"/>
                                        </p:tgtEl>
                                        <p:attrNameLst>
                                          <p:attrName>fillcolor</p:attrName>
                                        </p:attrNameLst>
                                      </p:cBhvr>
                                      <p:to>
                                        <a:srgbClr val="FFFF00"/>
                                      </p:to>
                                    </p:animClr>
                                    <p:set>
                                      <p:cBhvr>
                                        <p:cTn id="27" dur="2000" fill="hold"/>
                                        <p:tgtEl>
                                          <p:spTgt spid="29"/>
                                        </p:tgtEl>
                                        <p:attrNameLst>
                                          <p:attrName>fill.type</p:attrName>
                                        </p:attrNameLst>
                                      </p:cBhvr>
                                      <p:to>
                                        <p:strVal val="solid"/>
                                      </p:to>
                                    </p:set>
                                    <p:set>
                                      <p:cBhvr>
                                        <p:cTn id="28" dur="2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000"/>
                                        <p:tgtEl>
                                          <p:spTgt spid="23"/>
                                        </p:tgtEl>
                                      </p:cBhvr>
                                    </p:animEffect>
                                    <p:set>
                                      <p:cBhvr>
                                        <p:cTn id="33" dur="1" fill="hold">
                                          <p:stCondLst>
                                            <p:cond delay="19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22"/>
                                        </p:tgtEl>
                                      </p:cBhvr>
                                    </p:animEffect>
                                    <p:set>
                                      <p:cBhvr>
                                        <p:cTn id="36"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2480" y="274638"/>
            <a:ext cx="8229600" cy="1143000"/>
          </a:xfrm>
        </p:spPr>
        <p:txBody>
          <a:bodyPr/>
          <a:lstStyle/>
          <a:p>
            <a:r>
              <a:rPr lang="en-US" altLang="zh-TW" b="1" dirty="0" smtClean="0">
                <a:solidFill>
                  <a:schemeClr val="accent1">
                    <a:lumMod val="75000"/>
                  </a:schemeClr>
                </a:solidFill>
              </a:rPr>
              <a:t>Cut Vertex</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grpSp>
        <p:nvGrpSpPr>
          <p:cNvPr id="34" name="Group 59"/>
          <p:cNvGrpSpPr>
            <a:grpSpLocks/>
          </p:cNvGrpSpPr>
          <p:nvPr/>
        </p:nvGrpSpPr>
        <p:grpSpPr bwMode="auto">
          <a:xfrm>
            <a:off x="214282" y="3143248"/>
            <a:ext cx="2317738" cy="1941515"/>
            <a:chOff x="567" y="1253"/>
            <a:chExt cx="2041" cy="1769"/>
          </a:xfrm>
        </p:grpSpPr>
        <p:sp>
          <p:nvSpPr>
            <p:cNvPr id="35" name="Line 40"/>
            <p:cNvSpPr>
              <a:spLocks noChangeShapeType="1"/>
            </p:cNvSpPr>
            <p:nvPr/>
          </p:nvSpPr>
          <p:spPr bwMode="auto">
            <a:xfrm>
              <a:off x="1973" y="1888"/>
              <a:ext cx="0" cy="998"/>
            </a:xfrm>
            <a:prstGeom prst="line">
              <a:avLst/>
            </a:prstGeom>
            <a:noFill/>
            <a:ln w="38100">
              <a:solidFill>
                <a:schemeClr val="tx1"/>
              </a:solidFill>
              <a:round/>
              <a:headEnd/>
              <a:tailEnd/>
            </a:ln>
            <a:effectLst/>
          </p:spPr>
          <p:txBody>
            <a:bodyPr/>
            <a:lstStyle/>
            <a:p>
              <a:endParaRPr lang="zh-TW" altLang="en-US"/>
            </a:p>
          </p:txBody>
        </p:sp>
        <p:sp>
          <p:nvSpPr>
            <p:cNvPr id="36" name="Line 19"/>
            <p:cNvSpPr>
              <a:spLocks noChangeShapeType="1"/>
            </p:cNvSpPr>
            <p:nvPr/>
          </p:nvSpPr>
          <p:spPr bwMode="auto">
            <a:xfrm flipH="1">
              <a:off x="1247" y="2387"/>
              <a:ext cx="499" cy="0"/>
            </a:xfrm>
            <a:prstGeom prst="line">
              <a:avLst/>
            </a:prstGeom>
            <a:noFill/>
            <a:ln w="38100">
              <a:solidFill>
                <a:schemeClr val="tx1"/>
              </a:solidFill>
              <a:round/>
              <a:headEnd/>
              <a:tailEnd/>
            </a:ln>
            <a:effectLst/>
          </p:spPr>
          <p:txBody>
            <a:bodyPr/>
            <a:lstStyle/>
            <a:p>
              <a:endParaRPr lang="zh-TW" altLang="en-US"/>
            </a:p>
          </p:txBody>
        </p:sp>
        <p:sp>
          <p:nvSpPr>
            <p:cNvPr id="37" name="Line 14"/>
            <p:cNvSpPr>
              <a:spLocks noChangeShapeType="1"/>
            </p:cNvSpPr>
            <p:nvPr/>
          </p:nvSpPr>
          <p:spPr bwMode="auto">
            <a:xfrm>
              <a:off x="975" y="1389"/>
              <a:ext cx="0" cy="544"/>
            </a:xfrm>
            <a:prstGeom prst="line">
              <a:avLst/>
            </a:prstGeom>
            <a:noFill/>
            <a:ln w="38100">
              <a:solidFill>
                <a:schemeClr val="tx1"/>
              </a:solidFill>
              <a:round/>
              <a:headEnd/>
              <a:tailEnd/>
            </a:ln>
            <a:effectLst/>
          </p:spPr>
          <p:txBody>
            <a:bodyPr/>
            <a:lstStyle/>
            <a:p>
              <a:endParaRPr lang="zh-TW" altLang="en-US"/>
            </a:p>
          </p:txBody>
        </p:sp>
        <p:sp>
          <p:nvSpPr>
            <p:cNvPr id="38" name="Line 15"/>
            <p:cNvSpPr>
              <a:spLocks noChangeShapeType="1"/>
            </p:cNvSpPr>
            <p:nvPr/>
          </p:nvSpPr>
          <p:spPr bwMode="auto">
            <a:xfrm flipH="1">
              <a:off x="703" y="1888"/>
              <a:ext cx="272" cy="499"/>
            </a:xfrm>
            <a:prstGeom prst="line">
              <a:avLst/>
            </a:prstGeom>
            <a:noFill/>
            <a:ln w="38100">
              <a:solidFill>
                <a:schemeClr val="tx1"/>
              </a:solidFill>
              <a:round/>
              <a:headEnd/>
              <a:tailEnd/>
            </a:ln>
            <a:effectLst/>
          </p:spPr>
          <p:txBody>
            <a:bodyPr/>
            <a:lstStyle/>
            <a:p>
              <a:endParaRPr lang="zh-TW" altLang="en-US"/>
            </a:p>
          </p:txBody>
        </p:sp>
        <p:sp>
          <p:nvSpPr>
            <p:cNvPr id="39" name="Line 16"/>
            <p:cNvSpPr>
              <a:spLocks noChangeShapeType="1"/>
            </p:cNvSpPr>
            <p:nvPr/>
          </p:nvSpPr>
          <p:spPr bwMode="auto">
            <a:xfrm>
              <a:off x="975" y="1888"/>
              <a:ext cx="272" cy="499"/>
            </a:xfrm>
            <a:prstGeom prst="line">
              <a:avLst/>
            </a:prstGeom>
            <a:noFill/>
            <a:ln w="38100">
              <a:solidFill>
                <a:schemeClr val="tx1"/>
              </a:solidFill>
              <a:round/>
              <a:headEnd/>
              <a:tailEnd/>
            </a:ln>
            <a:effectLst/>
          </p:spPr>
          <p:txBody>
            <a:bodyPr/>
            <a:lstStyle/>
            <a:p>
              <a:endParaRPr lang="zh-TW" altLang="en-US"/>
            </a:p>
          </p:txBody>
        </p:sp>
        <p:sp>
          <p:nvSpPr>
            <p:cNvPr id="40" name="Line 17"/>
            <p:cNvSpPr>
              <a:spLocks noChangeShapeType="1"/>
            </p:cNvSpPr>
            <p:nvPr/>
          </p:nvSpPr>
          <p:spPr bwMode="auto">
            <a:xfrm>
              <a:off x="703" y="2387"/>
              <a:ext cx="317" cy="499"/>
            </a:xfrm>
            <a:prstGeom prst="line">
              <a:avLst/>
            </a:prstGeom>
            <a:noFill/>
            <a:ln w="38100">
              <a:solidFill>
                <a:schemeClr val="tx1"/>
              </a:solidFill>
              <a:round/>
              <a:headEnd/>
              <a:tailEnd/>
            </a:ln>
            <a:effectLst/>
          </p:spPr>
          <p:txBody>
            <a:bodyPr/>
            <a:lstStyle/>
            <a:p>
              <a:endParaRPr lang="zh-TW" altLang="en-US"/>
            </a:p>
          </p:txBody>
        </p:sp>
        <p:sp>
          <p:nvSpPr>
            <p:cNvPr id="41" name="Line 20"/>
            <p:cNvSpPr>
              <a:spLocks noChangeShapeType="1"/>
            </p:cNvSpPr>
            <p:nvPr/>
          </p:nvSpPr>
          <p:spPr bwMode="auto">
            <a:xfrm flipH="1" flipV="1">
              <a:off x="1746" y="2341"/>
              <a:ext cx="227" cy="545"/>
            </a:xfrm>
            <a:prstGeom prst="line">
              <a:avLst/>
            </a:prstGeom>
            <a:noFill/>
            <a:ln w="38100">
              <a:solidFill>
                <a:schemeClr val="tx1"/>
              </a:solidFill>
              <a:round/>
              <a:headEnd/>
              <a:tailEnd/>
            </a:ln>
            <a:effectLst/>
          </p:spPr>
          <p:txBody>
            <a:bodyPr/>
            <a:lstStyle/>
            <a:p>
              <a:endParaRPr lang="zh-TW" altLang="en-US"/>
            </a:p>
          </p:txBody>
        </p:sp>
        <p:sp>
          <p:nvSpPr>
            <p:cNvPr id="42" name="Line 22"/>
            <p:cNvSpPr>
              <a:spLocks noChangeShapeType="1"/>
            </p:cNvSpPr>
            <p:nvPr/>
          </p:nvSpPr>
          <p:spPr bwMode="auto">
            <a:xfrm>
              <a:off x="1973" y="1389"/>
              <a:ext cx="0" cy="544"/>
            </a:xfrm>
            <a:prstGeom prst="line">
              <a:avLst/>
            </a:prstGeom>
            <a:noFill/>
            <a:ln w="38100">
              <a:solidFill>
                <a:schemeClr val="tx1"/>
              </a:solidFill>
              <a:round/>
              <a:headEnd/>
              <a:tailEnd/>
            </a:ln>
            <a:effectLst/>
          </p:spPr>
          <p:txBody>
            <a:bodyPr/>
            <a:lstStyle/>
            <a:p>
              <a:endParaRPr lang="zh-TW" altLang="en-US"/>
            </a:p>
          </p:txBody>
        </p:sp>
        <p:sp>
          <p:nvSpPr>
            <p:cNvPr id="43" name="Line 23"/>
            <p:cNvSpPr>
              <a:spLocks noChangeShapeType="1"/>
            </p:cNvSpPr>
            <p:nvPr/>
          </p:nvSpPr>
          <p:spPr bwMode="auto">
            <a:xfrm flipH="1">
              <a:off x="1973" y="1389"/>
              <a:ext cx="499" cy="499"/>
            </a:xfrm>
            <a:prstGeom prst="line">
              <a:avLst/>
            </a:prstGeom>
            <a:noFill/>
            <a:ln w="38100">
              <a:solidFill>
                <a:schemeClr val="tx1"/>
              </a:solidFill>
              <a:round/>
              <a:headEnd/>
              <a:tailEnd/>
            </a:ln>
            <a:effectLst/>
          </p:spPr>
          <p:txBody>
            <a:bodyPr/>
            <a:lstStyle/>
            <a:p>
              <a:endParaRPr lang="zh-TW" altLang="en-US"/>
            </a:p>
          </p:txBody>
        </p:sp>
        <p:sp>
          <p:nvSpPr>
            <p:cNvPr id="44" name="Line 18"/>
            <p:cNvSpPr>
              <a:spLocks noChangeShapeType="1"/>
            </p:cNvSpPr>
            <p:nvPr/>
          </p:nvSpPr>
          <p:spPr bwMode="auto">
            <a:xfrm flipH="1">
              <a:off x="1020" y="2387"/>
              <a:ext cx="227" cy="499"/>
            </a:xfrm>
            <a:prstGeom prst="line">
              <a:avLst/>
            </a:prstGeom>
            <a:noFill/>
            <a:ln w="38100">
              <a:solidFill>
                <a:schemeClr val="tx1"/>
              </a:solidFill>
              <a:round/>
              <a:headEnd/>
              <a:tailEnd/>
            </a:ln>
            <a:effectLst/>
          </p:spPr>
          <p:txBody>
            <a:bodyPr/>
            <a:lstStyle/>
            <a:p>
              <a:endParaRPr lang="zh-TW" altLang="en-US"/>
            </a:p>
          </p:txBody>
        </p:sp>
        <p:sp>
          <p:nvSpPr>
            <p:cNvPr id="45" name="Line 21"/>
            <p:cNvSpPr>
              <a:spLocks noChangeShapeType="1"/>
            </p:cNvSpPr>
            <p:nvPr/>
          </p:nvSpPr>
          <p:spPr bwMode="auto">
            <a:xfrm flipH="1">
              <a:off x="1746" y="1933"/>
              <a:ext cx="227" cy="408"/>
            </a:xfrm>
            <a:prstGeom prst="line">
              <a:avLst/>
            </a:prstGeom>
            <a:noFill/>
            <a:ln w="38100">
              <a:solidFill>
                <a:schemeClr val="tx1"/>
              </a:solidFill>
              <a:round/>
              <a:headEnd/>
              <a:tailEnd/>
            </a:ln>
            <a:effectLst/>
          </p:spPr>
          <p:txBody>
            <a:bodyPr/>
            <a:lstStyle/>
            <a:p>
              <a:endParaRPr lang="zh-TW" altLang="en-US"/>
            </a:p>
          </p:txBody>
        </p:sp>
        <p:sp>
          <p:nvSpPr>
            <p:cNvPr id="46" name="Oval 4"/>
            <p:cNvSpPr>
              <a:spLocks noChangeArrowheads="1"/>
            </p:cNvSpPr>
            <p:nvPr/>
          </p:nvSpPr>
          <p:spPr bwMode="auto">
            <a:xfrm>
              <a:off x="839"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47" name="Oval 5"/>
            <p:cNvSpPr>
              <a:spLocks noChangeArrowheads="1"/>
            </p:cNvSpPr>
            <p:nvPr/>
          </p:nvSpPr>
          <p:spPr bwMode="auto">
            <a:xfrm>
              <a:off x="839"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48" name="Oval 6"/>
            <p:cNvSpPr>
              <a:spLocks noChangeArrowheads="1"/>
            </p:cNvSpPr>
            <p:nvPr/>
          </p:nvSpPr>
          <p:spPr bwMode="auto">
            <a:xfrm>
              <a:off x="567"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49" name="Oval 7"/>
            <p:cNvSpPr>
              <a:spLocks noChangeArrowheads="1"/>
            </p:cNvSpPr>
            <p:nvPr/>
          </p:nvSpPr>
          <p:spPr bwMode="auto">
            <a:xfrm>
              <a:off x="1111"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50" name="Oval 8"/>
            <p:cNvSpPr>
              <a:spLocks noChangeArrowheads="1"/>
            </p:cNvSpPr>
            <p:nvPr/>
          </p:nvSpPr>
          <p:spPr bwMode="auto">
            <a:xfrm>
              <a:off x="839"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51" name="Oval 9"/>
            <p:cNvSpPr>
              <a:spLocks noChangeArrowheads="1"/>
            </p:cNvSpPr>
            <p:nvPr/>
          </p:nvSpPr>
          <p:spPr bwMode="auto">
            <a:xfrm>
              <a:off x="1610"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52" name="Oval 10"/>
            <p:cNvSpPr>
              <a:spLocks noChangeArrowheads="1"/>
            </p:cNvSpPr>
            <p:nvPr/>
          </p:nvSpPr>
          <p:spPr bwMode="auto">
            <a:xfrm>
              <a:off x="1837" y="175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53" name="Oval 11"/>
            <p:cNvSpPr>
              <a:spLocks noChangeArrowheads="1"/>
            </p:cNvSpPr>
            <p:nvPr/>
          </p:nvSpPr>
          <p:spPr bwMode="auto">
            <a:xfrm>
              <a:off x="1837"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54" name="Oval 12"/>
            <p:cNvSpPr>
              <a:spLocks noChangeArrowheads="1"/>
            </p:cNvSpPr>
            <p:nvPr/>
          </p:nvSpPr>
          <p:spPr bwMode="auto">
            <a:xfrm>
              <a:off x="1837"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55" name="Oval 13"/>
            <p:cNvSpPr>
              <a:spLocks noChangeArrowheads="1"/>
            </p:cNvSpPr>
            <p:nvPr/>
          </p:nvSpPr>
          <p:spPr bwMode="auto">
            <a:xfrm>
              <a:off x="2336" y="125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grpSp>
      <p:sp>
        <p:nvSpPr>
          <p:cNvPr id="56" name="Rectangle 3"/>
          <p:cNvSpPr txBox="1">
            <a:spLocks noChangeArrowheads="1"/>
          </p:cNvSpPr>
          <p:nvPr/>
        </p:nvSpPr>
        <p:spPr>
          <a:xfrm>
            <a:off x="457224" y="1528778"/>
            <a:ext cx="7543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DFS </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trace </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by Root</a:t>
            </a:r>
          </a:p>
          <a:p>
            <a:pPr marL="800100" lvl="1" indent="-342900">
              <a:spcBef>
                <a:spcPct val="20000"/>
              </a:spcBef>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400" b="1" i="0" u="none" strike="noStrike" kern="1200" cap="none" spc="0" normalizeH="0" baseline="0" noProof="0" dirty="0" smtClean="0">
                <a:ln>
                  <a:noFill/>
                </a:ln>
                <a:solidFill>
                  <a:srgbClr val="FF0000"/>
                </a:solidFill>
                <a:effectLst/>
                <a:uLnTx/>
                <a:uFillTx/>
                <a:latin typeface="+mn-lt"/>
                <a:ea typeface="+mn-ea"/>
                <a:cs typeface="+mn-cs"/>
              </a:rPr>
              <a:t>Directed</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altLang="zh-TW" sz="2000" b="1" i="0" u="none" strike="noStrike" kern="1200" cap="none" spc="0" normalizeH="0" baseline="0" noProof="0" dirty="0" smtClean="0">
                <a:ln>
                  <a:noFill/>
                </a:ln>
                <a:solidFill>
                  <a:srgbClr val="FF0000"/>
                </a:solidFill>
                <a:effectLst/>
                <a:uLnTx/>
                <a:uFillTx/>
                <a:latin typeface="+mn-lt"/>
                <a:ea typeface="+mn-ea"/>
                <a:cs typeface="+mn-cs"/>
              </a:rPr>
              <a:t>Back (cross) edge</a:t>
            </a:r>
            <a:endParaRPr kumimoji="0" lang="en-US" altLang="zh-TW" sz="2400" b="1" i="0" u="none" strike="noStrike" kern="1200" cap="none" spc="0" normalizeH="0" baseline="0" noProof="0" dirty="0">
              <a:ln>
                <a:noFill/>
              </a:ln>
              <a:solidFill>
                <a:srgbClr val="FF0000"/>
              </a:solidFill>
              <a:effectLst/>
              <a:uLnTx/>
              <a:uFillTx/>
              <a:latin typeface="+mn-lt"/>
              <a:ea typeface="+mn-ea"/>
              <a:cs typeface="+mn-cs"/>
            </a:endParaRPr>
          </a:p>
        </p:txBody>
      </p:sp>
      <p:grpSp>
        <p:nvGrpSpPr>
          <p:cNvPr id="57" name="Group 81"/>
          <p:cNvGrpSpPr>
            <a:grpSpLocks/>
          </p:cNvGrpSpPr>
          <p:nvPr/>
        </p:nvGrpSpPr>
        <p:grpSpPr bwMode="auto">
          <a:xfrm>
            <a:off x="2786050" y="2786058"/>
            <a:ext cx="2857520" cy="2709849"/>
            <a:chOff x="1008" y="2033"/>
            <a:chExt cx="2099" cy="2182"/>
          </a:xfrm>
        </p:grpSpPr>
        <p:sp>
          <p:nvSpPr>
            <p:cNvPr id="58" name="Line 5"/>
            <p:cNvSpPr>
              <a:spLocks noChangeShapeType="1"/>
            </p:cNvSpPr>
            <p:nvPr/>
          </p:nvSpPr>
          <p:spPr bwMode="auto">
            <a:xfrm>
              <a:off x="2472" y="2886"/>
              <a:ext cx="0" cy="998"/>
            </a:xfrm>
            <a:prstGeom prst="line">
              <a:avLst/>
            </a:prstGeom>
            <a:noFill/>
            <a:ln w="38100">
              <a:solidFill>
                <a:schemeClr val="tx1"/>
              </a:solidFill>
              <a:round/>
              <a:headEnd/>
              <a:tailEnd/>
            </a:ln>
            <a:effectLst/>
          </p:spPr>
          <p:txBody>
            <a:bodyPr/>
            <a:lstStyle/>
            <a:p>
              <a:endParaRPr lang="zh-TW" altLang="en-US"/>
            </a:p>
          </p:txBody>
        </p:sp>
        <p:sp>
          <p:nvSpPr>
            <p:cNvPr id="59" name="Line 6"/>
            <p:cNvSpPr>
              <a:spLocks noChangeShapeType="1"/>
            </p:cNvSpPr>
            <p:nvPr/>
          </p:nvSpPr>
          <p:spPr bwMode="auto">
            <a:xfrm flipH="1">
              <a:off x="1746" y="3385"/>
              <a:ext cx="499" cy="0"/>
            </a:xfrm>
            <a:prstGeom prst="line">
              <a:avLst/>
            </a:prstGeom>
            <a:noFill/>
            <a:ln w="38100">
              <a:solidFill>
                <a:schemeClr val="tx1"/>
              </a:solidFill>
              <a:round/>
              <a:headEnd/>
              <a:tailEnd/>
            </a:ln>
            <a:effectLst/>
          </p:spPr>
          <p:txBody>
            <a:bodyPr/>
            <a:lstStyle/>
            <a:p>
              <a:endParaRPr lang="zh-TW" altLang="en-US"/>
            </a:p>
          </p:txBody>
        </p:sp>
        <p:sp>
          <p:nvSpPr>
            <p:cNvPr id="60" name="Line 7"/>
            <p:cNvSpPr>
              <a:spLocks noChangeShapeType="1"/>
            </p:cNvSpPr>
            <p:nvPr/>
          </p:nvSpPr>
          <p:spPr bwMode="auto">
            <a:xfrm>
              <a:off x="1474" y="2387"/>
              <a:ext cx="0" cy="544"/>
            </a:xfrm>
            <a:prstGeom prst="line">
              <a:avLst/>
            </a:prstGeom>
            <a:noFill/>
            <a:ln w="38100">
              <a:solidFill>
                <a:schemeClr val="tx1"/>
              </a:solidFill>
              <a:round/>
              <a:headEnd/>
              <a:tailEnd/>
            </a:ln>
            <a:effectLst/>
          </p:spPr>
          <p:txBody>
            <a:bodyPr/>
            <a:lstStyle/>
            <a:p>
              <a:endParaRPr lang="zh-TW" altLang="en-US"/>
            </a:p>
          </p:txBody>
        </p:sp>
        <p:sp>
          <p:nvSpPr>
            <p:cNvPr id="61" name="Line 8"/>
            <p:cNvSpPr>
              <a:spLocks noChangeShapeType="1"/>
            </p:cNvSpPr>
            <p:nvPr/>
          </p:nvSpPr>
          <p:spPr bwMode="auto">
            <a:xfrm flipH="1">
              <a:off x="1202" y="2886"/>
              <a:ext cx="272" cy="499"/>
            </a:xfrm>
            <a:prstGeom prst="line">
              <a:avLst/>
            </a:prstGeom>
            <a:noFill/>
            <a:ln w="38100">
              <a:solidFill>
                <a:schemeClr val="tx1"/>
              </a:solidFill>
              <a:round/>
              <a:headEnd/>
              <a:tailEnd/>
            </a:ln>
            <a:effectLst/>
          </p:spPr>
          <p:txBody>
            <a:bodyPr/>
            <a:lstStyle/>
            <a:p>
              <a:endParaRPr lang="zh-TW" altLang="en-US"/>
            </a:p>
          </p:txBody>
        </p:sp>
        <p:sp>
          <p:nvSpPr>
            <p:cNvPr id="62" name="Line 9"/>
            <p:cNvSpPr>
              <a:spLocks noChangeShapeType="1"/>
            </p:cNvSpPr>
            <p:nvPr/>
          </p:nvSpPr>
          <p:spPr bwMode="auto">
            <a:xfrm>
              <a:off x="1474" y="2886"/>
              <a:ext cx="272" cy="499"/>
            </a:xfrm>
            <a:prstGeom prst="line">
              <a:avLst/>
            </a:prstGeom>
            <a:noFill/>
            <a:ln w="38100">
              <a:solidFill>
                <a:schemeClr val="tx1"/>
              </a:solidFill>
              <a:prstDash val="sysDot"/>
              <a:round/>
              <a:headEnd/>
              <a:tailEnd/>
            </a:ln>
            <a:effectLst/>
          </p:spPr>
          <p:txBody>
            <a:bodyPr/>
            <a:lstStyle/>
            <a:p>
              <a:endParaRPr lang="zh-TW" altLang="en-US"/>
            </a:p>
          </p:txBody>
        </p:sp>
        <p:sp>
          <p:nvSpPr>
            <p:cNvPr id="63" name="Line 10"/>
            <p:cNvSpPr>
              <a:spLocks noChangeShapeType="1"/>
            </p:cNvSpPr>
            <p:nvPr/>
          </p:nvSpPr>
          <p:spPr bwMode="auto">
            <a:xfrm>
              <a:off x="1202" y="3385"/>
              <a:ext cx="317" cy="499"/>
            </a:xfrm>
            <a:prstGeom prst="line">
              <a:avLst/>
            </a:prstGeom>
            <a:noFill/>
            <a:ln w="38100">
              <a:solidFill>
                <a:schemeClr val="tx1"/>
              </a:solidFill>
              <a:round/>
              <a:headEnd/>
              <a:tailEnd/>
            </a:ln>
            <a:effectLst/>
          </p:spPr>
          <p:txBody>
            <a:bodyPr/>
            <a:lstStyle/>
            <a:p>
              <a:endParaRPr lang="zh-TW" altLang="en-US"/>
            </a:p>
          </p:txBody>
        </p:sp>
        <p:sp>
          <p:nvSpPr>
            <p:cNvPr id="64" name="Line 11"/>
            <p:cNvSpPr>
              <a:spLocks noChangeShapeType="1"/>
            </p:cNvSpPr>
            <p:nvPr/>
          </p:nvSpPr>
          <p:spPr bwMode="auto">
            <a:xfrm flipH="1" flipV="1">
              <a:off x="2245" y="3339"/>
              <a:ext cx="227" cy="545"/>
            </a:xfrm>
            <a:prstGeom prst="line">
              <a:avLst/>
            </a:prstGeom>
            <a:noFill/>
            <a:ln w="38100">
              <a:solidFill>
                <a:schemeClr val="tx1"/>
              </a:solidFill>
              <a:round/>
              <a:headEnd/>
              <a:tailEnd/>
            </a:ln>
            <a:effectLst/>
          </p:spPr>
          <p:txBody>
            <a:bodyPr/>
            <a:lstStyle/>
            <a:p>
              <a:endParaRPr lang="zh-TW" altLang="en-US"/>
            </a:p>
          </p:txBody>
        </p:sp>
        <p:sp>
          <p:nvSpPr>
            <p:cNvPr id="65" name="Line 12"/>
            <p:cNvSpPr>
              <a:spLocks noChangeShapeType="1"/>
            </p:cNvSpPr>
            <p:nvPr/>
          </p:nvSpPr>
          <p:spPr bwMode="auto">
            <a:xfrm>
              <a:off x="2472" y="2387"/>
              <a:ext cx="0" cy="544"/>
            </a:xfrm>
            <a:prstGeom prst="line">
              <a:avLst/>
            </a:prstGeom>
            <a:noFill/>
            <a:ln w="38100">
              <a:solidFill>
                <a:schemeClr val="tx1"/>
              </a:solidFill>
              <a:round/>
              <a:headEnd/>
              <a:tailEnd/>
            </a:ln>
            <a:effectLst/>
          </p:spPr>
          <p:txBody>
            <a:bodyPr/>
            <a:lstStyle/>
            <a:p>
              <a:endParaRPr lang="zh-TW" altLang="en-US"/>
            </a:p>
          </p:txBody>
        </p:sp>
        <p:sp>
          <p:nvSpPr>
            <p:cNvPr id="66" name="Line 13"/>
            <p:cNvSpPr>
              <a:spLocks noChangeShapeType="1"/>
            </p:cNvSpPr>
            <p:nvPr/>
          </p:nvSpPr>
          <p:spPr bwMode="auto">
            <a:xfrm flipH="1">
              <a:off x="2472" y="2387"/>
              <a:ext cx="499" cy="499"/>
            </a:xfrm>
            <a:prstGeom prst="line">
              <a:avLst/>
            </a:prstGeom>
            <a:noFill/>
            <a:ln w="38100">
              <a:solidFill>
                <a:schemeClr val="tx1"/>
              </a:solidFill>
              <a:round/>
              <a:headEnd/>
              <a:tailEnd/>
            </a:ln>
            <a:effectLst/>
          </p:spPr>
          <p:txBody>
            <a:bodyPr/>
            <a:lstStyle/>
            <a:p>
              <a:endParaRPr lang="zh-TW" altLang="en-US"/>
            </a:p>
          </p:txBody>
        </p:sp>
        <p:sp>
          <p:nvSpPr>
            <p:cNvPr id="67" name="Line 14"/>
            <p:cNvSpPr>
              <a:spLocks noChangeShapeType="1"/>
            </p:cNvSpPr>
            <p:nvPr/>
          </p:nvSpPr>
          <p:spPr bwMode="auto">
            <a:xfrm flipH="1">
              <a:off x="1519" y="3385"/>
              <a:ext cx="227" cy="499"/>
            </a:xfrm>
            <a:prstGeom prst="line">
              <a:avLst/>
            </a:prstGeom>
            <a:noFill/>
            <a:ln w="38100">
              <a:solidFill>
                <a:schemeClr val="tx1"/>
              </a:solidFill>
              <a:round/>
              <a:headEnd/>
              <a:tailEnd/>
            </a:ln>
            <a:effectLst/>
          </p:spPr>
          <p:txBody>
            <a:bodyPr/>
            <a:lstStyle/>
            <a:p>
              <a:endParaRPr lang="zh-TW" altLang="en-US"/>
            </a:p>
          </p:txBody>
        </p:sp>
        <p:sp>
          <p:nvSpPr>
            <p:cNvPr id="68" name="Line 15"/>
            <p:cNvSpPr>
              <a:spLocks noChangeShapeType="1"/>
            </p:cNvSpPr>
            <p:nvPr/>
          </p:nvSpPr>
          <p:spPr bwMode="auto">
            <a:xfrm flipH="1">
              <a:off x="2245" y="2931"/>
              <a:ext cx="227" cy="408"/>
            </a:xfrm>
            <a:prstGeom prst="line">
              <a:avLst/>
            </a:prstGeom>
            <a:noFill/>
            <a:ln w="38100">
              <a:solidFill>
                <a:schemeClr val="tx1"/>
              </a:solidFill>
              <a:prstDash val="sysDot"/>
              <a:round/>
              <a:headEnd/>
              <a:tailEnd/>
            </a:ln>
            <a:effectLst/>
          </p:spPr>
          <p:txBody>
            <a:bodyPr/>
            <a:lstStyle/>
            <a:p>
              <a:endParaRPr lang="zh-TW" altLang="en-US"/>
            </a:p>
          </p:txBody>
        </p:sp>
        <p:sp>
          <p:nvSpPr>
            <p:cNvPr id="69" name="Oval 16"/>
            <p:cNvSpPr>
              <a:spLocks noChangeArrowheads="1"/>
            </p:cNvSpPr>
            <p:nvPr/>
          </p:nvSpPr>
          <p:spPr bwMode="auto">
            <a:xfrm>
              <a:off x="1338"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70" name="Oval 17"/>
            <p:cNvSpPr>
              <a:spLocks noChangeArrowheads="1"/>
            </p:cNvSpPr>
            <p:nvPr/>
          </p:nvSpPr>
          <p:spPr bwMode="auto">
            <a:xfrm>
              <a:off x="1338"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71" name="Oval 18"/>
            <p:cNvSpPr>
              <a:spLocks noChangeArrowheads="1"/>
            </p:cNvSpPr>
            <p:nvPr/>
          </p:nvSpPr>
          <p:spPr bwMode="auto">
            <a:xfrm>
              <a:off x="1066"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72" name="Oval 19"/>
            <p:cNvSpPr>
              <a:spLocks noChangeArrowheads="1"/>
            </p:cNvSpPr>
            <p:nvPr/>
          </p:nvSpPr>
          <p:spPr bwMode="auto">
            <a:xfrm>
              <a:off x="1610"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3</a:t>
              </a:r>
            </a:p>
          </p:txBody>
        </p:sp>
        <p:sp>
          <p:nvSpPr>
            <p:cNvPr id="73" name="Oval 20"/>
            <p:cNvSpPr>
              <a:spLocks noChangeArrowheads="1"/>
            </p:cNvSpPr>
            <p:nvPr/>
          </p:nvSpPr>
          <p:spPr bwMode="auto">
            <a:xfrm>
              <a:off x="1338"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74" name="Oval 21"/>
            <p:cNvSpPr>
              <a:spLocks noChangeArrowheads="1"/>
            </p:cNvSpPr>
            <p:nvPr/>
          </p:nvSpPr>
          <p:spPr bwMode="auto">
            <a:xfrm>
              <a:off x="2109" y="3249"/>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75" name="Oval 22"/>
            <p:cNvSpPr>
              <a:spLocks noChangeArrowheads="1"/>
            </p:cNvSpPr>
            <p:nvPr/>
          </p:nvSpPr>
          <p:spPr bwMode="auto">
            <a:xfrm>
              <a:off x="2336" y="275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76" name="Oval 23"/>
            <p:cNvSpPr>
              <a:spLocks noChangeArrowheads="1"/>
            </p:cNvSpPr>
            <p:nvPr/>
          </p:nvSpPr>
          <p:spPr bwMode="auto">
            <a:xfrm>
              <a:off x="2336" y="374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77" name="Oval 24"/>
            <p:cNvSpPr>
              <a:spLocks noChangeArrowheads="1"/>
            </p:cNvSpPr>
            <p:nvPr/>
          </p:nvSpPr>
          <p:spPr bwMode="auto">
            <a:xfrm>
              <a:off x="2336"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dirty="0">
                  <a:solidFill>
                    <a:schemeClr val="bg1"/>
                  </a:solidFill>
                </a:rPr>
                <a:t>8</a:t>
              </a:r>
            </a:p>
          </p:txBody>
        </p:sp>
        <p:sp>
          <p:nvSpPr>
            <p:cNvPr id="78" name="Oval 25"/>
            <p:cNvSpPr>
              <a:spLocks noChangeArrowheads="1"/>
            </p:cNvSpPr>
            <p:nvPr/>
          </p:nvSpPr>
          <p:spPr bwMode="auto">
            <a:xfrm>
              <a:off x="2835" y="2251"/>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79" name="Text Box 56"/>
            <p:cNvSpPr txBox="1">
              <a:spLocks noChangeArrowheads="1"/>
            </p:cNvSpPr>
            <p:nvPr/>
          </p:nvSpPr>
          <p:spPr bwMode="auto">
            <a:xfrm>
              <a:off x="1690" y="3011"/>
              <a:ext cx="195" cy="231"/>
            </a:xfrm>
            <a:prstGeom prst="rect">
              <a:avLst/>
            </a:prstGeom>
            <a:noFill/>
            <a:ln w="9525">
              <a:noFill/>
              <a:miter lim="800000"/>
              <a:headEnd/>
              <a:tailEnd/>
            </a:ln>
            <a:effectLst/>
          </p:spPr>
          <p:txBody>
            <a:bodyPr wrap="none">
              <a:spAutoFit/>
            </a:bodyPr>
            <a:lstStyle/>
            <a:p>
              <a:r>
                <a:rPr lang="en-US" altLang="zh-TW" dirty="0"/>
                <a:t>1</a:t>
              </a:r>
            </a:p>
          </p:txBody>
        </p:sp>
        <p:sp>
          <p:nvSpPr>
            <p:cNvPr id="80" name="Text Box 58"/>
            <p:cNvSpPr txBox="1">
              <a:spLocks noChangeArrowheads="1"/>
            </p:cNvSpPr>
            <p:nvPr/>
          </p:nvSpPr>
          <p:spPr bwMode="auto">
            <a:xfrm>
              <a:off x="1326" y="3984"/>
              <a:ext cx="195" cy="231"/>
            </a:xfrm>
            <a:prstGeom prst="rect">
              <a:avLst/>
            </a:prstGeom>
            <a:noFill/>
            <a:ln w="9525">
              <a:noFill/>
              <a:miter lim="800000"/>
              <a:headEnd/>
              <a:tailEnd/>
            </a:ln>
            <a:effectLst/>
          </p:spPr>
          <p:txBody>
            <a:bodyPr wrap="none">
              <a:spAutoFit/>
            </a:bodyPr>
            <a:lstStyle/>
            <a:p>
              <a:r>
                <a:rPr lang="en-US" altLang="zh-TW"/>
                <a:t>2</a:t>
              </a:r>
            </a:p>
          </p:txBody>
        </p:sp>
        <p:sp>
          <p:nvSpPr>
            <p:cNvPr id="81" name="Text Box 60"/>
            <p:cNvSpPr txBox="1">
              <a:spLocks noChangeArrowheads="1"/>
            </p:cNvSpPr>
            <p:nvPr/>
          </p:nvSpPr>
          <p:spPr bwMode="auto">
            <a:xfrm>
              <a:off x="1008" y="3077"/>
              <a:ext cx="195" cy="231"/>
            </a:xfrm>
            <a:prstGeom prst="rect">
              <a:avLst/>
            </a:prstGeom>
            <a:noFill/>
            <a:ln w="9525">
              <a:noFill/>
              <a:miter lim="800000"/>
              <a:headEnd/>
              <a:tailEnd/>
            </a:ln>
            <a:effectLst/>
          </p:spPr>
          <p:txBody>
            <a:bodyPr wrap="none">
              <a:spAutoFit/>
            </a:bodyPr>
            <a:lstStyle/>
            <a:p>
              <a:r>
                <a:rPr lang="en-US" altLang="zh-TW"/>
                <a:t>3</a:t>
              </a:r>
            </a:p>
          </p:txBody>
        </p:sp>
        <p:sp>
          <p:nvSpPr>
            <p:cNvPr id="82" name="Text Box 62"/>
            <p:cNvSpPr txBox="1">
              <a:spLocks noChangeArrowheads="1"/>
            </p:cNvSpPr>
            <p:nvPr/>
          </p:nvSpPr>
          <p:spPr bwMode="auto">
            <a:xfrm>
              <a:off x="1235" y="2623"/>
              <a:ext cx="195" cy="231"/>
            </a:xfrm>
            <a:prstGeom prst="rect">
              <a:avLst/>
            </a:prstGeom>
            <a:noFill/>
            <a:ln w="9525">
              <a:noFill/>
              <a:miter lim="800000"/>
              <a:headEnd/>
              <a:tailEnd/>
            </a:ln>
            <a:effectLst/>
          </p:spPr>
          <p:txBody>
            <a:bodyPr wrap="none">
              <a:spAutoFit/>
            </a:bodyPr>
            <a:lstStyle/>
            <a:p>
              <a:r>
                <a:rPr lang="en-US" altLang="zh-TW"/>
                <a:t>4</a:t>
              </a:r>
            </a:p>
          </p:txBody>
        </p:sp>
        <p:sp>
          <p:nvSpPr>
            <p:cNvPr id="83" name="Text Box 64"/>
            <p:cNvSpPr txBox="1">
              <a:spLocks noChangeArrowheads="1"/>
            </p:cNvSpPr>
            <p:nvPr/>
          </p:nvSpPr>
          <p:spPr bwMode="auto">
            <a:xfrm>
              <a:off x="1280" y="2033"/>
              <a:ext cx="195" cy="231"/>
            </a:xfrm>
            <a:prstGeom prst="rect">
              <a:avLst/>
            </a:prstGeom>
            <a:noFill/>
            <a:ln w="9525">
              <a:noFill/>
              <a:miter lim="800000"/>
              <a:headEnd/>
              <a:tailEnd/>
            </a:ln>
            <a:effectLst/>
          </p:spPr>
          <p:txBody>
            <a:bodyPr wrap="none">
              <a:spAutoFit/>
            </a:bodyPr>
            <a:lstStyle/>
            <a:p>
              <a:r>
                <a:rPr lang="en-US" altLang="zh-TW"/>
                <a:t>5</a:t>
              </a:r>
            </a:p>
          </p:txBody>
        </p:sp>
        <p:sp>
          <p:nvSpPr>
            <p:cNvPr id="84" name="Text Box 66"/>
            <p:cNvSpPr txBox="1">
              <a:spLocks noChangeArrowheads="1"/>
            </p:cNvSpPr>
            <p:nvPr/>
          </p:nvSpPr>
          <p:spPr bwMode="auto">
            <a:xfrm>
              <a:off x="2097" y="3011"/>
              <a:ext cx="195" cy="231"/>
            </a:xfrm>
            <a:prstGeom prst="rect">
              <a:avLst/>
            </a:prstGeom>
            <a:noFill/>
            <a:ln w="9525">
              <a:noFill/>
              <a:miter lim="800000"/>
              <a:headEnd/>
              <a:tailEnd/>
            </a:ln>
            <a:effectLst/>
          </p:spPr>
          <p:txBody>
            <a:bodyPr wrap="none">
              <a:spAutoFit/>
            </a:bodyPr>
            <a:lstStyle/>
            <a:p>
              <a:r>
                <a:rPr lang="en-US" altLang="zh-TW" dirty="0"/>
                <a:t>6</a:t>
              </a:r>
            </a:p>
          </p:txBody>
        </p:sp>
        <p:sp>
          <p:nvSpPr>
            <p:cNvPr id="85" name="Text Box 68"/>
            <p:cNvSpPr txBox="1">
              <a:spLocks noChangeArrowheads="1"/>
            </p:cNvSpPr>
            <p:nvPr/>
          </p:nvSpPr>
          <p:spPr bwMode="auto">
            <a:xfrm>
              <a:off x="2550" y="3576"/>
              <a:ext cx="195" cy="231"/>
            </a:xfrm>
            <a:prstGeom prst="rect">
              <a:avLst/>
            </a:prstGeom>
            <a:noFill/>
            <a:ln w="9525">
              <a:noFill/>
              <a:miter lim="800000"/>
              <a:headEnd/>
              <a:tailEnd/>
            </a:ln>
            <a:effectLst/>
          </p:spPr>
          <p:txBody>
            <a:bodyPr wrap="none">
              <a:spAutoFit/>
            </a:bodyPr>
            <a:lstStyle/>
            <a:p>
              <a:r>
                <a:rPr lang="en-US" altLang="zh-TW"/>
                <a:t>7</a:t>
              </a:r>
            </a:p>
          </p:txBody>
        </p:sp>
        <p:sp>
          <p:nvSpPr>
            <p:cNvPr id="86" name="Text Box 70"/>
            <p:cNvSpPr txBox="1">
              <a:spLocks noChangeArrowheads="1"/>
            </p:cNvSpPr>
            <p:nvPr/>
          </p:nvSpPr>
          <p:spPr bwMode="auto">
            <a:xfrm>
              <a:off x="2550" y="2895"/>
              <a:ext cx="195" cy="231"/>
            </a:xfrm>
            <a:prstGeom prst="rect">
              <a:avLst/>
            </a:prstGeom>
            <a:noFill/>
            <a:ln w="9525">
              <a:noFill/>
              <a:miter lim="800000"/>
              <a:headEnd/>
              <a:tailEnd/>
            </a:ln>
            <a:effectLst/>
          </p:spPr>
          <p:txBody>
            <a:bodyPr wrap="none">
              <a:spAutoFit/>
            </a:bodyPr>
            <a:lstStyle/>
            <a:p>
              <a:r>
                <a:rPr lang="en-US" altLang="zh-TW"/>
                <a:t>8</a:t>
              </a:r>
            </a:p>
          </p:txBody>
        </p:sp>
        <p:sp>
          <p:nvSpPr>
            <p:cNvPr id="87" name="Text Box 72"/>
            <p:cNvSpPr txBox="1">
              <a:spLocks noChangeArrowheads="1"/>
            </p:cNvSpPr>
            <p:nvPr/>
          </p:nvSpPr>
          <p:spPr bwMode="auto">
            <a:xfrm>
              <a:off x="2324" y="2033"/>
              <a:ext cx="195" cy="231"/>
            </a:xfrm>
            <a:prstGeom prst="rect">
              <a:avLst/>
            </a:prstGeom>
            <a:noFill/>
            <a:ln w="9525">
              <a:noFill/>
              <a:miter lim="800000"/>
              <a:headEnd/>
              <a:tailEnd/>
            </a:ln>
            <a:effectLst/>
          </p:spPr>
          <p:txBody>
            <a:bodyPr wrap="none">
              <a:spAutoFit/>
            </a:bodyPr>
            <a:lstStyle/>
            <a:p>
              <a:r>
                <a:rPr lang="en-US" altLang="zh-TW"/>
                <a:t>9</a:t>
              </a:r>
            </a:p>
          </p:txBody>
        </p:sp>
        <p:sp>
          <p:nvSpPr>
            <p:cNvPr id="88" name="Text Box 74"/>
            <p:cNvSpPr txBox="1">
              <a:spLocks noChangeArrowheads="1"/>
            </p:cNvSpPr>
            <p:nvPr/>
          </p:nvSpPr>
          <p:spPr bwMode="auto">
            <a:xfrm>
              <a:off x="2823" y="2033"/>
              <a:ext cx="274" cy="231"/>
            </a:xfrm>
            <a:prstGeom prst="rect">
              <a:avLst/>
            </a:prstGeom>
            <a:noFill/>
            <a:ln w="9525">
              <a:noFill/>
              <a:miter lim="800000"/>
              <a:headEnd/>
              <a:tailEnd/>
            </a:ln>
            <a:effectLst/>
          </p:spPr>
          <p:txBody>
            <a:bodyPr wrap="none">
              <a:spAutoFit/>
            </a:bodyPr>
            <a:lstStyle/>
            <a:p>
              <a:r>
                <a:rPr lang="en-US" altLang="zh-TW"/>
                <a:t>10</a:t>
              </a:r>
            </a:p>
          </p:txBody>
        </p:sp>
      </p:grpSp>
      <p:grpSp>
        <p:nvGrpSpPr>
          <p:cNvPr id="89" name="Group 82"/>
          <p:cNvGrpSpPr>
            <a:grpSpLocks/>
          </p:cNvGrpSpPr>
          <p:nvPr/>
        </p:nvGrpSpPr>
        <p:grpSpPr bwMode="auto">
          <a:xfrm>
            <a:off x="6315105" y="1531954"/>
            <a:ext cx="2614613" cy="4183062"/>
            <a:chOff x="4000" y="1249"/>
            <a:chExt cx="1647" cy="2635"/>
          </a:xfrm>
        </p:grpSpPr>
        <p:sp>
          <p:nvSpPr>
            <p:cNvPr id="90" name="Line 55"/>
            <p:cNvSpPr>
              <a:spLocks noChangeShapeType="1"/>
            </p:cNvSpPr>
            <p:nvPr/>
          </p:nvSpPr>
          <p:spPr bwMode="auto">
            <a:xfrm>
              <a:off x="4876" y="3203"/>
              <a:ext cx="0" cy="545"/>
            </a:xfrm>
            <a:prstGeom prst="line">
              <a:avLst/>
            </a:prstGeom>
            <a:noFill/>
            <a:ln w="38100">
              <a:solidFill>
                <a:schemeClr val="tx1"/>
              </a:solidFill>
              <a:round/>
              <a:headEnd/>
              <a:tailEnd/>
            </a:ln>
            <a:effectLst/>
          </p:spPr>
          <p:txBody>
            <a:bodyPr/>
            <a:lstStyle/>
            <a:p>
              <a:endParaRPr lang="zh-TW" altLang="en-US"/>
            </a:p>
          </p:txBody>
        </p:sp>
        <p:sp>
          <p:nvSpPr>
            <p:cNvPr id="91" name="Line 54"/>
            <p:cNvSpPr>
              <a:spLocks noChangeShapeType="1"/>
            </p:cNvSpPr>
            <p:nvPr/>
          </p:nvSpPr>
          <p:spPr bwMode="auto">
            <a:xfrm>
              <a:off x="4921" y="3203"/>
              <a:ext cx="454" cy="545"/>
            </a:xfrm>
            <a:prstGeom prst="line">
              <a:avLst/>
            </a:prstGeom>
            <a:noFill/>
            <a:ln w="38100">
              <a:solidFill>
                <a:schemeClr val="tx1"/>
              </a:solidFill>
              <a:round/>
              <a:headEnd/>
              <a:tailEnd/>
            </a:ln>
            <a:effectLst/>
          </p:spPr>
          <p:txBody>
            <a:bodyPr/>
            <a:lstStyle/>
            <a:p>
              <a:endParaRPr lang="zh-TW" altLang="en-US"/>
            </a:p>
          </p:txBody>
        </p:sp>
        <p:sp>
          <p:nvSpPr>
            <p:cNvPr id="92" name="Line 53"/>
            <p:cNvSpPr>
              <a:spLocks noChangeShapeType="1"/>
            </p:cNvSpPr>
            <p:nvPr/>
          </p:nvSpPr>
          <p:spPr bwMode="auto">
            <a:xfrm>
              <a:off x="4241" y="3203"/>
              <a:ext cx="0" cy="545"/>
            </a:xfrm>
            <a:prstGeom prst="line">
              <a:avLst/>
            </a:prstGeom>
            <a:noFill/>
            <a:ln w="38100">
              <a:solidFill>
                <a:schemeClr val="tx1"/>
              </a:solidFill>
              <a:round/>
              <a:headEnd/>
              <a:tailEnd/>
            </a:ln>
            <a:effectLst/>
          </p:spPr>
          <p:txBody>
            <a:bodyPr/>
            <a:lstStyle/>
            <a:p>
              <a:endParaRPr lang="zh-TW" altLang="en-US"/>
            </a:p>
          </p:txBody>
        </p:sp>
        <p:sp>
          <p:nvSpPr>
            <p:cNvPr id="93" name="Line 52"/>
            <p:cNvSpPr>
              <a:spLocks noChangeShapeType="1"/>
            </p:cNvSpPr>
            <p:nvPr/>
          </p:nvSpPr>
          <p:spPr bwMode="auto">
            <a:xfrm>
              <a:off x="4876" y="2614"/>
              <a:ext cx="0" cy="544"/>
            </a:xfrm>
            <a:prstGeom prst="line">
              <a:avLst/>
            </a:prstGeom>
            <a:noFill/>
            <a:ln w="38100">
              <a:solidFill>
                <a:schemeClr val="tx1"/>
              </a:solidFill>
              <a:round/>
              <a:headEnd/>
              <a:tailEnd/>
            </a:ln>
            <a:effectLst/>
          </p:spPr>
          <p:txBody>
            <a:bodyPr/>
            <a:lstStyle/>
            <a:p>
              <a:endParaRPr lang="zh-TW" altLang="en-US"/>
            </a:p>
          </p:txBody>
        </p:sp>
        <p:sp>
          <p:nvSpPr>
            <p:cNvPr id="94" name="Line 51"/>
            <p:cNvSpPr>
              <a:spLocks noChangeShapeType="1"/>
            </p:cNvSpPr>
            <p:nvPr/>
          </p:nvSpPr>
          <p:spPr bwMode="auto">
            <a:xfrm>
              <a:off x="4241" y="2614"/>
              <a:ext cx="0" cy="499"/>
            </a:xfrm>
            <a:prstGeom prst="line">
              <a:avLst/>
            </a:prstGeom>
            <a:noFill/>
            <a:ln w="38100">
              <a:solidFill>
                <a:schemeClr val="tx1"/>
              </a:solidFill>
              <a:round/>
              <a:headEnd/>
              <a:tailEnd/>
            </a:ln>
            <a:effectLst/>
          </p:spPr>
          <p:txBody>
            <a:bodyPr/>
            <a:lstStyle/>
            <a:p>
              <a:endParaRPr lang="zh-TW" altLang="en-US"/>
            </a:p>
          </p:txBody>
        </p:sp>
        <p:sp>
          <p:nvSpPr>
            <p:cNvPr id="95" name="Line 50"/>
            <p:cNvSpPr>
              <a:spLocks noChangeShapeType="1"/>
            </p:cNvSpPr>
            <p:nvPr/>
          </p:nvSpPr>
          <p:spPr bwMode="auto">
            <a:xfrm>
              <a:off x="4876" y="2069"/>
              <a:ext cx="0" cy="545"/>
            </a:xfrm>
            <a:prstGeom prst="line">
              <a:avLst/>
            </a:prstGeom>
            <a:noFill/>
            <a:ln w="38100">
              <a:solidFill>
                <a:schemeClr val="tx1"/>
              </a:solidFill>
              <a:round/>
              <a:headEnd/>
              <a:tailEnd/>
            </a:ln>
            <a:effectLst/>
          </p:spPr>
          <p:txBody>
            <a:bodyPr/>
            <a:lstStyle/>
            <a:p>
              <a:endParaRPr lang="zh-TW" altLang="en-US"/>
            </a:p>
          </p:txBody>
        </p:sp>
        <p:sp>
          <p:nvSpPr>
            <p:cNvPr id="96" name="Line 49"/>
            <p:cNvSpPr>
              <a:spLocks noChangeShapeType="1"/>
            </p:cNvSpPr>
            <p:nvPr/>
          </p:nvSpPr>
          <p:spPr bwMode="auto">
            <a:xfrm>
              <a:off x="4241" y="2069"/>
              <a:ext cx="0" cy="545"/>
            </a:xfrm>
            <a:prstGeom prst="line">
              <a:avLst/>
            </a:prstGeom>
            <a:noFill/>
            <a:ln w="38100">
              <a:solidFill>
                <a:schemeClr val="tx1"/>
              </a:solidFill>
              <a:round/>
              <a:headEnd/>
              <a:tailEnd/>
            </a:ln>
            <a:effectLst/>
          </p:spPr>
          <p:txBody>
            <a:bodyPr/>
            <a:lstStyle/>
            <a:p>
              <a:endParaRPr lang="zh-TW" altLang="en-US"/>
            </a:p>
          </p:txBody>
        </p:sp>
        <p:sp>
          <p:nvSpPr>
            <p:cNvPr id="97" name="Line 48"/>
            <p:cNvSpPr>
              <a:spLocks noChangeShapeType="1"/>
            </p:cNvSpPr>
            <p:nvPr/>
          </p:nvSpPr>
          <p:spPr bwMode="auto">
            <a:xfrm flipH="1">
              <a:off x="4241" y="1570"/>
              <a:ext cx="272" cy="499"/>
            </a:xfrm>
            <a:prstGeom prst="line">
              <a:avLst/>
            </a:prstGeom>
            <a:noFill/>
            <a:ln w="38100">
              <a:solidFill>
                <a:schemeClr val="tx1"/>
              </a:solidFill>
              <a:round/>
              <a:headEnd/>
              <a:tailEnd/>
            </a:ln>
            <a:effectLst/>
          </p:spPr>
          <p:txBody>
            <a:bodyPr/>
            <a:lstStyle/>
            <a:p>
              <a:endParaRPr lang="zh-TW" altLang="en-US"/>
            </a:p>
          </p:txBody>
        </p:sp>
        <p:sp>
          <p:nvSpPr>
            <p:cNvPr id="98" name="Line 32"/>
            <p:cNvSpPr>
              <a:spLocks noChangeShapeType="1"/>
            </p:cNvSpPr>
            <p:nvPr/>
          </p:nvSpPr>
          <p:spPr bwMode="auto">
            <a:xfrm>
              <a:off x="4558" y="1570"/>
              <a:ext cx="317" cy="499"/>
            </a:xfrm>
            <a:prstGeom prst="line">
              <a:avLst/>
            </a:prstGeom>
            <a:noFill/>
            <a:ln w="38100">
              <a:solidFill>
                <a:schemeClr val="tx1"/>
              </a:solidFill>
              <a:round/>
              <a:headEnd/>
              <a:tailEnd/>
            </a:ln>
            <a:effectLst/>
          </p:spPr>
          <p:txBody>
            <a:bodyPr/>
            <a:lstStyle/>
            <a:p>
              <a:endParaRPr lang="zh-TW" altLang="en-US"/>
            </a:p>
          </p:txBody>
        </p:sp>
        <p:sp>
          <p:nvSpPr>
            <p:cNvPr id="99" name="Oval 38"/>
            <p:cNvSpPr>
              <a:spLocks noChangeArrowheads="1"/>
            </p:cNvSpPr>
            <p:nvPr/>
          </p:nvSpPr>
          <p:spPr bwMode="auto">
            <a:xfrm>
              <a:off x="4105"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0</a:t>
              </a:r>
            </a:p>
          </p:txBody>
        </p:sp>
        <p:sp>
          <p:nvSpPr>
            <p:cNvPr id="100" name="Oval 39"/>
            <p:cNvSpPr>
              <a:spLocks noChangeArrowheads="1"/>
            </p:cNvSpPr>
            <p:nvPr/>
          </p:nvSpPr>
          <p:spPr bwMode="auto">
            <a:xfrm>
              <a:off x="4105"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1</a:t>
              </a:r>
            </a:p>
          </p:txBody>
        </p:sp>
        <p:sp>
          <p:nvSpPr>
            <p:cNvPr id="101" name="Oval 40"/>
            <p:cNvSpPr>
              <a:spLocks noChangeArrowheads="1"/>
            </p:cNvSpPr>
            <p:nvPr/>
          </p:nvSpPr>
          <p:spPr bwMode="auto">
            <a:xfrm>
              <a:off x="4105"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2</a:t>
              </a:r>
            </a:p>
          </p:txBody>
        </p:sp>
        <p:sp>
          <p:nvSpPr>
            <p:cNvPr id="102" name="Oval 41"/>
            <p:cNvSpPr>
              <a:spLocks noChangeArrowheads="1"/>
            </p:cNvSpPr>
            <p:nvPr/>
          </p:nvSpPr>
          <p:spPr bwMode="auto">
            <a:xfrm>
              <a:off x="4377" y="1434"/>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3</a:t>
              </a:r>
            </a:p>
          </p:txBody>
        </p:sp>
        <p:sp>
          <p:nvSpPr>
            <p:cNvPr id="103" name="Oval 42"/>
            <p:cNvSpPr>
              <a:spLocks noChangeArrowheads="1"/>
            </p:cNvSpPr>
            <p:nvPr/>
          </p:nvSpPr>
          <p:spPr bwMode="auto">
            <a:xfrm>
              <a:off x="4105"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4</a:t>
              </a:r>
            </a:p>
          </p:txBody>
        </p:sp>
        <p:sp>
          <p:nvSpPr>
            <p:cNvPr id="104" name="Oval 43"/>
            <p:cNvSpPr>
              <a:spLocks noChangeArrowheads="1"/>
            </p:cNvSpPr>
            <p:nvPr/>
          </p:nvSpPr>
          <p:spPr bwMode="auto">
            <a:xfrm>
              <a:off x="4740" y="1933"/>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5</a:t>
              </a:r>
            </a:p>
          </p:txBody>
        </p:sp>
        <p:sp>
          <p:nvSpPr>
            <p:cNvPr id="105" name="Oval 44"/>
            <p:cNvSpPr>
              <a:spLocks noChangeArrowheads="1"/>
            </p:cNvSpPr>
            <p:nvPr/>
          </p:nvSpPr>
          <p:spPr bwMode="auto">
            <a:xfrm>
              <a:off x="4740" y="302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7</a:t>
              </a:r>
            </a:p>
          </p:txBody>
        </p:sp>
        <p:sp>
          <p:nvSpPr>
            <p:cNvPr id="106" name="Oval 45"/>
            <p:cNvSpPr>
              <a:spLocks noChangeArrowheads="1"/>
            </p:cNvSpPr>
            <p:nvPr/>
          </p:nvSpPr>
          <p:spPr bwMode="auto">
            <a:xfrm>
              <a:off x="4740" y="2478"/>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6</a:t>
              </a:r>
            </a:p>
          </p:txBody>
        </p:sp>
        <p:sp>
          <p:nvSpPr>
            <p:cNvPr id="107" name="Oval 46"/>
            <p:cNvSpPr>
              <a:spLocks noChangeArrowheads="1"/>
            </p:cNvSpPr>
            <p:nvPr/>
          </p:nvSpPr>
          <p:spPr bwMode="auto">
            <a:xfrm>
              <a:off x="4740"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8</a:t>
              </a:r>
            </a:p>
          </p:txBody>
        </p:sp>
        <p:sp>
          <p:nvSpPr>
            <p:cNvPr id="108" name="Oval 47"/>
            <p:cNvSpPr>
              <a:spLocks noChangeArrowheads="1"/>
            </p:cNvSpPr>
            <p:nvPr/>
          </p:nvSpPr>
          <p:spPr bwMode="auto">
            <a:xfrm>
              <a:off x="5239" y="3612"/>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TW" b="1">
                  <a:solidFill>
                    <a:schemeClr val="bg1"/>
                  </a:solidFill>
                </a:rPr>
                <a:t>9</a:t>
              </a:r>
            </a:p>
          </p:txBody>
        </p:sp>
        <p:sp>
          <p:nvSpPr>
            <p:cNvPr id="109" name="Text Box 57"/>
            <p:cNvSpPr txBox="1">
              <a:spLocks noChangeArrowheads="1"/>
            </p:cNvSpPr>
            <p:nvPr/>
          </p:nvSpPr>
          <p:spPr bwMode="auto">
            <a:xfrm>
              <a:off x="4545" y="1249"/>
              <a:ext cx="195" cy="231"/>
            </a:xfrm>
            <a:prstGeom prst="rect">
              <a:avLst/>
            </a:prstGeom>
            <a:noFill/>
            <a:ln w="9525">
              <a:noFill/>
              <a:miter lim="800000"/>
              <a:headEnd/>
              <a:tailEnd/>
            </a:ln>
            <a:effectLst/>
          </p:spPr>
          <p:txBody>
            <a:bodyPr wrap="none">
              <a:spAutoFit/>
            </a:bodyPr>
            <a:lstStyle/>
            <a:p>
              <a:r>
                <a:rPr lang="en-US" altLang="zh-TW"/>
                <a:t>1</a:t>
              </a:r>
            </a:p>
          </p:txBody>
        </p:sp>
        <p:sp>
          <p:nvSpPr>
            <p:cNvPr id="110" name="Text Box 59"/>
            <p:cNvSpPr txBox="1">
              <a:spLocks noChangeArrowheads="1"/>
            </p:cNvSpPr>
            <p:nvPr/>
          </p:nvSpPr>
          <p:spPr bwMode="auto">
            <a:xfrm>
              <a:off x="4059" y="1752"/>
              <a:ext cx="195" cy="231"/>
            </a:xfrm>
            <a:prstGeom prst="rect">
              <a:avLst/>
            </a:prstGeom>
            <a:noFill/>
            <a:ln w="9525">
              <a:noFill/>
              <a:miter lim="800000"/>
              <a:headEnd/>
              <a:tailEnd/>
            </a:ln>
            <a:effectLst/>
          </p:spPr>
          <p:txBody>
            <a:bodyPr wrap="none">
              <a:spAutoFit/>
            </a:bodyPr>
            <a:lstStyle/>
            <a:p>
              <a:r>
                <a:rPr lang="en-US" altLang="zh-TW"/>
                <a:t>2</a:t>
              </a:r>
            </a:p>
          </p:txBody>
        </p:sp>
        <p:sp>
          <p:nvSpPr>
            <p:cNvPr id="111" name="Text Box 61"/>
            <p:cNvSpPr txBox="1">
              <a:spLocks noChangeArrowheads="1"/>
            </p:cNvSpPr>
            <p:nvPr/>
          </p:nvSpPr>
          <p:spPr bwMode="auto">
            <a:xfrm>
              <a:off x="4000" y="2341"/>
              <a:ext cx="195" cy="231"/>
            </a:xfrm>
            <a:prstGeom prst="rect">
              <a:avLst/>
            </a:prstGeom>
            <a:noFill/>
            <a:ln w="9525">
              <a:noFill/>
              <a:miter lim="800000"/>
              <a:headEnd/>
              <a:tailEnd/>
            </a:ln>
            <a:effectLst/>
          </p:spPr>
          <p:txBody>
            <a:bodyPr wrap="none">
              <a:spAutoFit/>
            </a:bodyPr>
            <a:lstStyle/>
            <a:p>
              <a:r>
                <a:rPr lang="en-US" altLang="zh-TW"/>
                <a:t>3</a:t>
              </a:r>
            </a:p>
          </p:txBody>
        </p:sp>
        <p:sp>
          <p:nvSpPr>
            <p:cNvPr id="112" name="Text Box 63"/>
            <p:cNvSpPr txBox="1">
              <a:spLocks noChangeArrowheads="1"/>
            </p:cNvSpPr>
            <p:nvPr/>
          </p:nvSpPr>
          <p:spPr bwMode="auto">
            <a:xfrm>
              <a:off x="4000" y="2882"/>
              <a:ext cx="195" cy="231"/>
            </a:xfrm>
            <a:prstGeom prst="rect">
              <a:avLst/>
            </a:prstGeom>
            <a:noFill/>
            <a:ln w="9525">
              <a:noFill/>
              <a:miter lim="800000"/>
              <a:headEnd/>
              <a:tailEnd/>
            </a:ln>
            <a:effectLst/>
          </p:spPr>
          <p:txBody>
            <a:bodyPr wrap="none">
              <a:spAutoFit/>
            </a:bodyPr>
            <a:lstStyle/>
            <a:p>
              <a:r>
                <a:rPr lang="en-US" altLang="zh-TW"/>
                <a:t>4</a:t>
              </a:r>
            </a:p>
          </p:txBody>
        </p:sp>
        <p:sp>
          <p:nvSpPr>
            <p:cNvPr id="113" name="Text Box 65"/>
            <p:cNvSpPr txBox="1">
              <a:spLocks noChangeArrowheads="1"/>
            </p:cNvSpPr>
            <p:nvPr/>
          </p:nvSpPr>
          <p:spPr bwMode="auto">
            <a:xfrm>
              <a:off x="4014" y="3471"/>
              <a:ext cx="195" cy="231"/>
            </a:xfrm>
            <a:prstGeom prst="rect">
              <a:avLst/>
            </a:prstGeom>
            <a:noFill/>
            <a:ln w="9525">
              <a:noFill/>
              <a:miter lim="800000"/>
              <a:headEnd/>
              <a:tailEnd/>
            </a:ln>
            <a:effectLst/>
          </p:spPr>
          <p:txBody>
            <a:bodyPr wrap="none">
              <a:spAutoFit/>
            </a:bodyPr>
            <a:lstStyle/>
            <a:p>
              <a:r>
                <a:rPr lang="en-US" altLang="zh-TW"/>
                <a:t>5</a:t>
              </a:r>
            </a:p>
          </p:txBody>
        </p:sp>
        <p:sp>
          <p:nvSpPr>
            <p:cNvPr id="114" name="Text Box 67"/>
            <p:cNvSpPr txBox="1">
              <a:spLocks noChangeArrowheads="1"/>
            </p:cNvSpPr>
            <p:nvPr/>
          </p:nvSpPr>
          <p:spPr bwMode="auto">
            <a:xfrm>
              <a:off x="4876" y="1752"/>
              <a:ext cx="195" cy="231"/>
            </a:xfrm>
            <a:prstGeom prst="rect">
              <a:avLst/>
            </a:prstGeom>
            <a:noFill/>
            <a:ln w="9525">
              <a:noFill/>
              <a:miter lim="800000"/>
              <a:headEnd/>
              <a:tailEnd/>
            </a:ln>
            <a:effectLst/>
          </p:spPr>
          <p:txBody>
            <a:bodyPr wrap="none">
              <a:spAutoFit/>
            </a:bodyPr>
            <a:lstStyle/>
            <a:p>
              <a:r>
                <a:rPr lang="en-US" altLang="zh-TW"/>
                <a:t>6</a:t>
              </a:r>
            </a:p>
          </p:txBody>
        </p:sp>
        <p:sp>
          <p:nvSpPr>
            <p:cNvPr id="115" name="Text Box 69"/>
            <p:cNvSpPr txBox="1">
              <a:spLocks noChangeArrowheads="1"/>
            </p:cNvSpPr>
            <p:nvPr/>
          </p:nvSpPr>
          <p:spPr bwMode="auto">
            <a:xfrm>
              <a:off x="4953" y="2383"/>
              <a:ext cx="195" cy="231"/>
            </a:xfrm>
            <a:prstGeom prst="rect">
              <a:avLst/>
            </a:prstGeom>
            <a:noFill/>
            <a:ln w="9525">
              <a:noFill/>
              <a:miter lim="800000"/>
              <a:headEnd/>
              <a:tailEnd/>
            </a:ln>
            <a:effectLst/>
          </p:spPr>
          <p:txBody>
            <a:bodyPr wrap="none">
              <a:spAutoFit/>
            </a:bodyPr>
            <a:lstStyle/>
            <a:p>
              <a:r>
                <a:rPr lang="en-US" altLang="zh-TW"/>
                <a:t>7</a:t>
              </a:r>
            </a:p>
          </p:txBody>
        </p:sp>
        <p:sp>
          <p:nvSpPr>
            <p:cNvPr id="116" name="Text Box 71"/>
            <p:cNvSpPr txBox="1">
              <a:spLocks noChangeArrowheads="1"/>
            </p:cNvSpPr>
            <p:nvPr/>
          </p:nvSpPr>
          <p:spPr bwMode="auto">
            <a:xfrm>
              <a:off x="4921" y="2886"/>
              <a:ext cx="195" cy="231"/>
            </a:xfrm>
            <a:prstGeom prst="rect">
              <a:avLst/>
            </a:prstGeom>
            <a:noFill/>
            <a:ln w="9525">
              <a:noFill/>
              <a:miter lim="800000"/>
              <a:headEnd/>
              <a:tailEnd/>
            </a:ln>
            <a:effectLst/>
          </p:spPr>
          <p:txBody>
            <a:bodyPr wrap="none">
              <a:spAutoFit/>
            </a:bodyPr>
            <a:lstStyle/>
            <a:p>
              <a:r>
                <a:rPr lang="en-US" altLang="zh-TW"/>
                <a:t>8</a:t>
              </a:r>
            </a:p>
          </p:txBody>
        </p:sp>
        <p:sp>
          <p:nvSpPr>
            <p:cNvPr id="117" name="Text Box 73"/>
            <p:cNvSpPr txBox="1">
              <a:spLocks noChangeArrowheads="1"/>
            </p:cNvSpPr>
            <p:nvPr/>
          </p:nvSpPr>
          <p:spPr bwMode="auto">
            <a:xfrm>
              <a:off x="4649" y="3471"/>
              <a:ext cx="195" cy="231"/>
            </a:xfrm>
            <a:prstGeom prst="rect">
              <a:avLst/>
            </a:prstGeom>
            <a:noFill/>
            <a:ln w="9525">
              <a:noFill/>
              <a:miter lim="800000"/>
              <a:headEnd/>
              <a:tailEnd/>
            </a:ln>
            <a:effectLst/>
          </p:spPr>
          <p:txBody>
            <a:bodyPr wrap="none">
              <a:spAutoFit/>
            </a:bodyPr>
            <a:lstStyle/>
            <a:p>
              <a:r>
                <a:rPr lang="en-US" altLang="zh-TW"/>
                <a:t>9</a:t>
              </a:r>
            </a:p>
          </p:txBody>
        </p:sp>
        <p:sp>
          <p:nvSpPr>
            <p:cNvPr id="118" name="Text Box 75"/>
            <p:cNvSpPr txBox="1">
              <a:spLocks noChangeArrowheads="1"/>
            </p:cNvSpPr>
            <p:nvPr/>
          </p:nvSpPr>
          <p:spPr bwMode="auto">
            <a:xfrm>
              <a:off x="5373" y="3426"/>
              <a:ext cx="274" cy="231"/>
            </a:xfrm>
            <a:prstGeom prst="rect">
              <a:avLst/>
            </a:prstGeom>
            <a:noFill/>
            <a:ln w="9525">
              <a:noFill/>
              <a:miter lim="800000"/>
              <a:headEnd/>
              <a:tailEnd/>
            </a:ln>
            <a:effectLst/>
          </p:spPr>
          <p:txBody>
            <a:bodyPr wrap="none">
              <a:spAutoFit/>
            </a:bodyPr>
            <a:lstStyle/>
            <a:p>
              <a:r>
                <a:rPr lang="en-US" altLang="zh-TW"/>
                <a:t>10</a:t>
              </a:r>
            </a:p>
          </p:txBody>
        </p:sp>
        <p:cxnSp>
          <p:nvCxnSpPr>
            <p:cNvPr id="119" name="AutoShape 78"/>
            <p:cNvCxnSpPr>
              <a:cxnSpLocks noChangeShapeType="1"/>
              <a:stCxn id="100" idx="2"/>
              <a:endCxn id="102" idx="0"/>
            </p:cNvCxnSpPr>
            <p:nvPr/>
          </p:nvCxnSpPr>
          <p:spPr bwMode="auto">
            <a:xfrm rot="10800000" flipH="1">
              <a:off x="4105" y="1434"/>
              <a:ext cx="408" cy="1724"/>
            </a:xfrm>
            <a:prstGeom prst="bentConnector4">
              <a:avLst>
                <a:gd name="adj1" fmla="val -35296"/>
                <a:gd name="adj2" fmla="val 108352"/>
              </a:avLst>
            </a:prstGeom>
            <a:noFill/>
            <a:ln w="38100">
              <a:solidFill>
                <a:schemeClr val="tx1"/>
              </a:solidFill>
              <a:prstDash val="sysDot"/>
              <a:miter lim="800000"/>
              <a:headEnd/>
              <a:tailEnd/>
            </a:ln>
            <a:effectLst/>
          </p:spPr>
        </p:cxnSp>
        <p:cxnSp>
          <p:nvCxnSpPr>
            <p:cNvPr id="120" name="AutoShape 80"/>
            <p:cNvCxnSpPr>
              <a:cxnSpLocks noChangeShapeType="1"/>
              <a:stCxn id="105" idx="6"/>
              <a:endCxn id="104" idx="6"/>
            </p:cNvCxnSpPr>
            <p:nvPr/>
          </p:nvCxnSpPr>
          <p:spPr bwMode="auto">
            <a:xfrm flipV="1">
              <a:off x="5012" y="2069"/>
              <a:ext cx="1" cy="1089"/>
            </a:xfrm>
            <a:prstGeom prst="bentConnector3">
              <a:avLst>
                <a:gd name="adj1" fmla="val 14400000"/>
              </a:avLst>
            </a:prstGeom>
            <a:noFill/>
            <a:ln w="38100">
              <a:solidFill>
                <a:schemeClr val="tx1"/>
              </a:solidFill>
              <a:prstDash val="sysDot"/>
              <a:miter lim="800000"/>
              <a:headEnd/>
              <a:tailEnd/>
            </a:ln>
            <a:effectLst/>
          </p:spPr>
        </p:cxnSp>
      </p:grpSp>
      <p:cxnSp>
        <p:nvCxnSpPr>
          <p:cNvPr id="122" name="直線單箭頭接點 121"/>
          <p:cNvCxnSpPr/>
          <p:nvPr/>
        </p:nvCxnSpPr>
        <p:spPr>
          <a:xfrm>
            <a:off x="2428860" y="4286256"/>
            <a:ext cx="21431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643570" y="4316750"/>
            <a:ext cx="21431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fade">
                                      <p:cBhvr>
                                        <p:cTn id="15" dur="500"/>
                                        <p:tgtEl>
                                          <p:spTgt spid="123"/>
                                        </p:tgtEl>
                                      </p:cBhvr>
                                    </p:animEffect>
                                  </p:childTnLst>
                                </p:cTn>
                              </p:par>
                              <p:par>
                                <p:cTn id="16" presetID="10" presetClass="entr" presetSubtype="0"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fade">
                                      <p:cBhvr>
                                        <p:cTn id="1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1883</TotalTime>
  <Words>1363</Words>
  <Application>Microsoft Office PowerPoint</Application>
  <PresentationFormat>如螢幕大小 (4:3)</PresentationFormat>
  <Paragraphs>709</Paragraphs>
  <Slides>48</Slides>
  <Notes>7</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48</vt:i4>
      </vt:variant>
    </vt:vector>
  </HeadingPairs>
  <TitlesOfParts>
    <vt:vector size="50" baseType="lpstr">
      <vt:lpstr>Office 佈景主題</vt:lpstr>
      <vt:lpstr>方程式</vt:lpstr>
      <vt:lpstr>投影片 1</vt:lpstr>
      <vt:lpstr>Outline</vt:lpstr>
      <vt:lpstr>Diameter</vt:lpstr>
      <vt:lpstr>Diameter</vt:lpstr>
      <vt:lpstr>Example</vt:lpstr>
      <vt:lpstr>Outline</vt:lpstr>
      <vt:lpstr>Cut Vertex and Edge</vt:lpstr>
      <vt:lpstr>Cut Vertex </vt:lpstr>
      <vt:lpstr>Cut Vertex</vt:lpstr>
      <vt:lpstr>Cut Vertex</vt:lpstr>
      <vt:lpstr>Cut Vertex</vt:lpstr>
      <vt:lpstr>Cut Vertex</vt:lpstr>
      <vt:lpstr>Cut Edge</vt:lpstr>
      <vt:lpstr>Example</vt:lpstr>
      <vt:lpstr>Outline</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Example</vt:lpstr>
      <vt:lpstr>Homework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Free</cp:lastModifiedBy>
  <cp:revision>824</cp:revision>
  <dcterms:created xsi:type="dcterms:W3CDTF">2009-11-10T06:48:42Z</dcterms:created>
  <dcterms:modified xsi:type="dcterms:W3CDTF">2013-07-17T04:59:23Z</dcterms:modified>
</cp:coreProperties>
</file>