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51" r:id="rId3"/>
    <p:sldId id="452" r:id="rId4"/>
    <p:sldId id="454" r:id="rId5"/>
    <p:sldId id="456" r:id="rId6"/>
    <p:sldId id="457" r:id="rId7"/>
    <p:sldId id="458" r:id="rId8"/>
    <p:sldId id="459" r:id="rId9"/>
    <p:sldId id="460" r:id="rId10"/>
    <p:sldId id="461" r:id="rId11"/>
    <p:sldId id="463" r:id="rId12"/>
    <p:sldId id="462" r:id="rId13"/>
    <p:sldId id="391" r:id="rId14"/>
    <p:sldId id="434" r:id="rId15"/>
  </p:sldIdLst>
  <p:sldSz cx="9144000" cy="6858000" type="screen4x3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3379" autoAdjust="0"/>
  </p:normalViewPr>
  <p:slideViewPr>
    <p:cSldViewPr>
      <p:cViewPr>
        <p:scale>
          <a:sx n="70" d="100"/>
          <a:sy n="70" d="100"/>
        </p:scale>
        <p:origin x="-5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2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0B2D5-229B-4FC3-8CFC-CB9C39A51765}" type="datetimeFigureOut">
              <a:rPr lang="zh-TW" altLang="en-US" smtClean="0"/>
              <a:pPr/>
              <a:t>2013/7/19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D9130-0988-439C-A5F1-8A7F382A7F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7AEBDB-F8F1-454A-B7C2-469D3997941F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D681D3-5AF4-4DFD-8626-36ECCE5837E4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62927D-252A-4E1A-979E-6EB8903C65B8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219829-A19A-418D-B84F-62EADBF590A9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F12D40-F563-4739-94A3-3233281FE963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A69956-6104-4AA0-AC30-E62DAC3C1F21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pic>
        <p:nvPicPr>
          <p:cNvPr id="2050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gray">
          <a:xfrm>
            <a:off x="457200" y="314325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en-US" altLang="zh-TW" sz="2000" dirty="0" smtClean="0"/>
              <a:t>1</a:t>
            </a:r>
          </a:p>
          <a:p>
            <a:pPr lvl="2"/>
            <a:r>
              <a:rPr lang="en-US" altLang="zh-TW" sz="1600" dirty="0" smtClean="0"/>
              <a:t>2</a:t>
            </a:r>
            <a:endParaRPr lang="zh-TW" altLang="en-US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gray">
          <a:xfrm>
            <a:off x="457200" y="135729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-684584" y="6525344"/>
            <a:ext cx="5715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pic>
        <p:nvPicPr>
          <p:cNvPr id="9" name="Picture 7" descr="ncku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18746" y="5918224"/>
            <a:ext cx="90011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 userDrawn="1"/>
        </p:nvSpPr>
        <p:spPr>
          <a:xfrm>
            <a:off x="5076056" y="6305573"/>
            <a:ext cx="2996382" cy="338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1" i="1" dirty="0" smtClean="0">
                <a:latin typeface="Calibri" pitchFamily="34" charset="0"/>
              </a:rPr>
              <a:t>made by </a:t>
            </a:r>
            <a:r>
              <a:rPr lang="en-US" altLang="zh-TW" sz="1600" b="1" i="1" dirty="0" smtClean="0">
                <a:latin typeface="Calibri" pitchFamily="34" charset="0"/>
              </a:rPr>
              <a:t>electron &amp; free999</a:t>
            </a:r>
            <a:endParaRPr lang="zh-TW" altLang="en-US" sz="1600" b="1" i="1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6" name="WordArt 19"/>
          <p:cNvSpPr>
            <a:spLocks noChangeArrowheads="1" noChangeShapeType="1" noTextEdit="1"/>
          </p:cNvSpPr>
          <p:nvPr/>
        </p:nvSpPr>
        <p:spPr bwMode="gray">
          <a:xfrm>
            <a:off x="428596" y="1428754"/>
            <a:ext cx="8286808" cy="142874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NCKU Programming Contest Training Course </a:t>
            </a:r>
          </a:p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2013/07/19</a:t>
            </a:r>
            <a:endParaRPr lang="zh-TW" alt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0" y="3286124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b="1" dirty="0" smtClean="0">
                <a:latin typeface="Arial" charset="0"/>
              </a:rPr>
              <a:t>Pin-chieh Huang (free999)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i="1" dirty="0" smtClean="0">
                <a:latin typeface="Arial" charset="0"/>
              </a:rPr>
              <a:t>pinchieh.huang@gmail.com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b="1" i="1" dirty="0" smtClean="0">
                <a:solidFill>
                  <a:srgbClr val="0070C0"/>
                </a:solidFill>
                <a:latin typeface="Arial" charset="0"/>
              </a:rPr>
              <a:t>http://myweb.ncku.edu.tw/~</a:t>
            </a:r>
            <a:r>
              <a:rPr lang="en-US" altLang="zh-TW" sz="2000" b="1" i="1" dirty="0" smtClean="0">
                <a:solidFill>
                  <a:srgbClr val="0070C0"/>
                </a:solidFill>
                <a:latin typeface="Arial" charset="0"/>
              </a:rPr>
              <a:t>p76014143/20130719_Trie.rar</a:t>
            </a:r>
            <a:endParaRPr lang="en-US" altLang="zh-TW" sz="2000" b="1" i="1" dirty="0" smtClean="0">
              <a:solidFill>
                <a:srgbClr val="0070C0"/>
              </a:solidFill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en-US" altLang="zh-TW" sz="2000" i="1" dirty="0">
              <a:latin typeface="Arial" charset="0"/>
            </a:endParaRP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Department of Computer Science and Information Engineering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National Cheng Kung University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Tainan, Taiwan</a:t>
            </a:r>
          </a:p>
        </p:txBody>
      </p:sp>
      <p:pic>
        <p:nvPicPr>
          <p:cNvPr id="9" name="Picture 18" descr="ncku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5489594"/>
            <a:ext cx="7207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1" charset="0"/>
                <a:ea typeface="新細明體" charset="-120"/>
              </a:rPr>
              <a:t>T.search(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  <a:ea typeface="新細明體" charset="-120"/>
              </a:rPr>
              <a:t>“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1" charset="0"/>
                <a:ea typeface="新細明體" charset="-120"/>
              </a:rPr>
              <a:t>shed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  <a:ea typeface="新細明體" charset="-120"/>
              </a:rPr>
              <a:t>”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1" charset="0"/>
                <a:ea typeface="新細明體" charset="-120"/>
              </a:rPr>
              <a:t>)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962400" y="1524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4495800" y="32766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u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438400" y="4953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048000" y="4191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4572000" y="4191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n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3810000" y="4953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l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3124200" y="32766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3962400" y="2286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s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6477000" y="2286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t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1143000" y="3200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o</a:t>
            </a: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1828800" y="2209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3810000" y="595156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l</a:t>
            </a:r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6477000" y="31242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7162800" y="50292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69342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m</a:t>
            </a:r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 flipV="1">
            <a:off x="2438400" y="16764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 flipH="1">
            <a:off x="1676400" y="2743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>
            <a:off x="4267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4648200" y="1600200"/>
            <a:ext cx="1981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 flipH="1">
            <a:off x="3581400" y="2743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>
            <a:off x="34290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 flipH="1">
            <a:off x="28194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3733800" y="4648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4114800" y="548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>
            <a:off x="4495800" y="2819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4800600" y="3810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>
            <a:off x="6781800" y="2819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>
            <a:off x="6858000" y="3657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7239000" y="4648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1219200" y="3810000"/>
            <a:ext cx="42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go</a:t>
            </a: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2438400" y="5562600"/>
            <a:ext cx="687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shed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4648200" y="6180160"/>
            <a:ext cx="677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shell</a:t>
            </a:r>
          </a:p>
        </p:txBody>
      </p:sp>
      <p:sp>
        <p:nvSpPr>
          <p:cNvPr id="44067" name="Text Box 35"/>
          <p:cNvSpPr txBox="1">
            <a:spLocks noChangeArrowheads="1"/>
          </p:cNvSpPr>
          <p:nvPr/>
        </p:nvSpPr>
        <p:spPr bwMode="auto">
          <a:xfrm>
            <a:off x="4953000" y="4724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sun</a:t>
            </a:r>
          </a:p>
        </p:txBody>
      </p:sp>
      <p:sp>
        <p:nvSpPr>
          <p:cNvPr id="44068" name="Text Box 36"/>
          <p:cNvSpPr txBox="1">
            <a:spLocks noChangeArrowheads="1"/>
          </p:cNvSpPr>
          <p:nvPr/>
        </p:nvSpPr>
        <p:spPr bwMode="auto">
          <a:xfrm>
            <a:off x="7086600" y="5638800"/>
            <a:ext cx="658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time</a:t>
            </a:r>
          </a:p>
        </p:txBody>
      </p:sp>
      <p:sp>
        <p:nvSpPr>
          <p:cNvPr id="44069" name="Rectangle 37"/>
          <p:cNvSpPr>
            <a:spLocks noChangeArrowheads="1"/>
          </p:cNvSpPr>
          <p:nvPr/>
        </p:nvSpPr>
        <p:spPr bwMode="auto">
          <a:xfrm>
            <a:off x="5867400" y="5105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k</a:t>
            </a:r>
          </a:p>
        </p:txBody>
      </p:sp>
      <p:sp>
        <p:nvSpPr>
          <p:cNvPr id="44070" name="Rectangle 38"/>
          <p:cNvSpPr>
            <a:spLocks noChangeArrowheads="1"/>
          </p:cNvSpPr>
          <p:nvPr/>
        </p:nvSpPr>
        <p:spPr bwMode="auto">
          <a:xfrm>
            <a:off x="60198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H="1">
            <a:off x="6400800" y="3657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 flipH="1">
            <a:off x="6172200" y="4648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5791200" y="5638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tick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381000" y="4876800"/>
            <a:ext cx="1703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008000"/>
                </a:solidFill>
                <a:latin typeface="Comic Sans MS" pitchFamily="1" charset="0"/>
                <a:ea typeface="新細明體" charset="-120"/>
              </a:rPr>
              <a:t>String found.</a:t>
            </a:r>
          </a:p>
          <a:p>
            <a:pPr algn="ctr"/>
            <a:r>
              <a:rPr lang="en-US" altLang="zh-TW">
                <a:solidFill>
                  <a:srgbClr val="008000"/>
                </a:solidFill>
                <a:latin typeface="Comic Sans MS" pitchFamily="1" charset="0"/>
                <a:ea typeface="新細明體" charset="-120"/>
              </a:rPr>
              <a:t>Marker found!</a:t>
            </a:r>
          </a:p>
        </p:txBody>
      </p:sp>
      <p:sp>
        <p:nvSpPr>
          <p:cNvPr id="44075" name="Rectangle 43"/>
          <p:cNvSpPr>
            <a:spLocks noChangeArrowheads="1"/>
          </p:cNvSpPr>
          <p:nvPr/>
        </p:nvSpPr>
        <p:spPr bwMode="auto">
          <a:xfrm>
            <a:off x="1447800" y="5943600"/>
            <a:ext cx="2057400" cy="6096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Comic Sans MS" pitchFamily="1" charset="0"/>
                <a:ea typeface="新細明體" charset="-120"/>
              </a:rPr>
              <a:t>Success</a:t>
            </a:r>
          </a:p>
          <a:p>
            <a:pPr algn="ctr"/>
            <a:r>
              <a:rPr lang="en-US" altLang="zh-TW">
                <a:latin typeface="SimSun" pitchFamily="2" charset="-122"/>
                <a:ea typeface="新細明體" charset="-120"/>
              </a:rPr>
              <a:t>return </a:t>
            </a:r>
            <a:r>
              <a:rPr lang="en-US" altLang="zh-TW" b="1">
                <a:solidFill>
                  <a:srgbClr val="6600CC"/>
                </a:solidFill>
                <a:latin typeface="SimSun" pitchFamily="2" charset="-122"/>
                <a:ea typeface="新細明體" charset="-12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nimBg="1"/>
      <p:bldP spid="44037" grpId="0" animBg="1"/>
      <p:bldP spid="44038" grpId="0" animBg="1"/>
      <p:bldP spid="44041" grpId="0" animBg="1"/>
      <p:bldP spid="44042" grpId="0" animBg="1"/>
      <p:bldP spid="44074" grpId="0"/>
      <p:bldP spid="440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TW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 Trie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915" y="1628800"/>
            <a:ext cx="8870085" cy="413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PkU 3630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Example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</a:p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POJ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2503</a:t>
            </a: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2513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3630</a:t>
            </a:r>
          </a:p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UVa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902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10226</a:t>
            </a: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10391</a:t>
            </a: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10745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altLang="zh-TW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altLang="zh-TW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Homework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gray">
          <a:xfrm>
            <a:off x="1143000" y="2643188"/>
            <a:ext cx="6589713" cy="167957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For Attention!</a:t>
            </a:r>
          </a:p>
          <a:p>
            <a:pPr algn="ctr"/>
            <a:endParaRPr lang="en-US" altLang="zh-TW" sz="5400" b="1" kern="10" dirty="0" smtClean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TW" dirty="0" smtClean="0">
                <a:latin typeface="Comic Sans MS" pitchFamily="1" charset="0"/>
                <a:ea typeface="新細明體" charset="-120"/>
              </a:rPr>
              <a:t>	Store this collection of words in a memory efficient way : </a:t>
            </a:r>
          </a:p>
          <a:p>
            <a:pPr>
              <a:buFontTx/>
              <a:buNone/>
            </a:pPr>
            <a:r>
              <a:rPr lang="en-US" altLang="zh-TW" dirty="0" smtClean="0">
                <a:latin typeface="Comic Sans MS" pitchFamily="1" charset="0"/>
                <a:ea typeface="新細明體" charset="-120"/>
              </a:rPr>
              <a:t>	</a:t>
            </a:r>
          </a:p>
          <a:p>
            <a:pPr algn="ctr">
              <a:buFontTx/>
              <a:buNone/>
            </a:pPr>
            <a:r>
              <a:rPr lang="en-US" altLang="zh-TW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1" charset="0"/>
                <a:ea typeface="新細明體" charset="-120"/>
              </a:rPr>
              <a:t>	</a:t>
            </a:r>
            <a:r>
              <a:rPr lang="en-US" altLang="zh-TW" sz="180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1" charset="0"/>
                <a:ea typeface="新細明體" charset="-120"/>
              </a:rPr>
              <a:t>{abacus, abode, dreaded, dust, dusty, planar, east}</a:t>
            </a:r>
          </a:p>
          <a:p>
            <a:pPr>
              <a:buFontTx/>
              <a:buNone/>
            </a:pPr>
            <a:endParaRPr lang="en-US" altLang="zh-TW" sz="2000" dirty="0" smtClean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1" charset="0"/>
              <a:ea typeface="新細明體" charset="-120"/>
            </a:endParaRP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008000"/>
                </a:solidFill>
                <a:latin typeface="Comic Sans MS" pitchFamily="1" charset="0"/>
                <a:ea typeface="新細明體" charset="-120"/>
              </a:rPr>
              <a:t>	</a:t>
            </a:r>
            <a:endParaRPr lang="en-US" altLang="zh-TW" dirty="0">
              <a:solidFill>
                <a:srgbClr val="008000"/>
              </a:solidFill>
              <a:latin typeface="Comic Sans MS" pitchFamily="1" charset="0"/>
              <a:ea typeface="新細明體" charset="-120"/>
            </a:endParaRPr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714752"/>
            <a:ext cx="7696200" cy="16764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800" b="1">
                <a:latin typeface="Century Gothic" pitchFamily="1" charset="0"/>
                <a:ea typeface="新細明體" charset="-120"/>
              </a:rPr>
              <a:t>How to proceed?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Idea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ea typeface="新細明體" charset="-120"/>
              </a:rPr>
              <a:t>Avoid the Duplicate Part</a:t>
            </a:r>
          </a:p>
          <a:p>
            <a:pPr lvl="1"/>
            <a:r>
              <a:rPr lang="en-US" altLang="zh-TW" dirty="0" smtClean="0">
                <a:solidFill>
                  <a:srgbClr val="00B0F0"/>
                </a:solidFill>
                <a:ea typeface="新細明體" charset="-120"/>
              </a:rPr>
              <a:t>Can we find a way to avoid search the same part?</a:t>
            </a:r>
          </a:p>
          <a:p>
            <a:pPr lvl="1"/>
            <a:endParaRPr lang="en-US" altLang="zh-TW" dirty="0" smtClean="0">
              <a:solidFill>
                <a:srgbClr val="00B0F0"/>
              </a:solidFill>
              <a:ea typeface="新細明體" charset="-120"/>
            </a:endParaRPr>
          </a:p>
          <a:p>
            <a:pPr>
              <a:buFontTx/>
              <a:buNone/>
            </a:pPr>
            <a:r>
              <a:rPr lang="en-US" altLang="zh-TW" dirty="0" smtClean="0">
                <a:latin typeface="Comic Sans MS" pitchFamily="1" charset="0"/>
                <a:ea typeface="新細明體" charset="-120"/>
              </a:rPr>
              <a:t>Draw a </a:t>
            </a:r>
            <a:r>
              <a:rPr lang="en-US" altLang="zh-TW" b="1" dirty="0" err="1" smtClean="0">
                <a:solidFill>
                  <a:srgbClr val="FF0000"/>
                </a:solidFill>
                <a:latin typeface="Comic Sans MS" pitchFamily="1" charset="0"/>
                <a:ea typeface="新細明體" charset="-120"/>
              </a:rPr>
              <a:t>trie</a:t>
            </a:r>
            <a:r>
              <a:rPr lang="en-US" altLang="zh-TW" dirty="0" smtClean="0">
                <a:latin typeface="Comic Sans MS" pitchFamily="1" charset="0"/>
                <a:ea typeface="新細明體" charset="-120"/>
              </a:rPr>
              <a:t> corresponding to the collection of words: </a:t>
            </a:r>
          </a:p>
          <a:p>
            <a:pPr>
              <a:buFontTx/>
              <a:buNone/>
            </a:pPr>
            <a:r>
              <a:rPr lang="en-US" altLang="zh-TW" dirty="0" smtClean="0">
                <a:latin typeface="Comic Sans MS" pitchFamily="1" charset="0"/>
                <a:ea typeface="新細明體" charset="-120"/>
              </a:rPr>
              <a:t>	</a:t>
            </a:r>
          </a:p>
          <a:p>
            <a:pPr algn="ctr">
              <a:buFontTx/>
              <a:buNone/>
            </a:pPr>
            <a:r>
              <a:rPr lang="en-US" altLang="zh-TW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1" charset="0"/>
                <a:ea typeface="新細明體" charset="-120"/>
              </a:rPr>
              <a:t>	</a:t>
            </a:r>
            <a:r>
              <a:rPr lang="en-US" altLang="zh-TW" sz="180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1" charset="0"/>
                <a:ea typeface="新細明體" charset="-120"/>
              </a:rPr>
              <a:t>{abacus, abode, dreaded, dust, dusty, planar, east}</a:t>
            </a:r>
          </a:p>
          <a:p>
            <a:endParaRPr lang="en-US" altLang="zh-TW" dirty="0" smtClean="0">
              <a:solidFill>
                <a:srgbClr val="00B0F0"/>
              </a:solidFill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pPr>
              <a:buNone/>
            </a:pPr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zh-TW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348186" y="1500174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4881586" y="3252774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u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2824186" y="4929174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3433786" y="4167174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4957786" y="4167174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n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4195786" y="4929174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l</a:t>
            </a: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3509986" y="3252774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348186" y="2262174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s</a:t>
            </a: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6862786" y="2262174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t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1528786" y="3176574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o</a:t>
            </a: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2214586" y="2185974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4195786" y="5995974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l</a:t>
            </a: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6862786" y="3100374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7015186" y="5005374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7319986" y="4090974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m</a:t>
            </a:r>
          </a:p>
        </p:txBody>
      </p:sp>
      <p:sp>
        <p:nvSpPr>
          <p:cNvPr id="24" name="Line 29"/>
          <p:cNvSpPr>
            <a:spLocks noChangeShapeType="1"/>
          </p:cNvSpPr>
          <p:nvPr/>
        </p:nvSpPr>
        <p:spPr bwMode="auto">
          <a:xfrm flipV="1">
            <a:off x="2824186" y="1652574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 flipH="1">
            <a:off x="2062186" y="2719374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>
            <a:off x="4652986" y="203357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" name="Line 32"/>
          <p:cNvSpPr>
            <a:spLocks noChangeShapeType="1"/>
          </p:cNvSpPr>
          <p:nvPr/>
        </p:nvSpPr>
        <p:spPr bwMode="auto">
          <a:xfrm>
            <a:off x="5033986" y="1576374"/>
            <a:ext cx="1981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 flipH="1">
            <a:off x="3967186" y="2719374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814786" y="378617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 flipH="1">
            <a:off x="3205186" y="4624374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>
            <a:off x="4119586" y="4624374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" name="Line 38"/>
          <p:cNvSpPr>
            <a:spLocks noChangeShapeType="1"/>
          </p:cNvSpPr>
          <p:nvPr/>
        </p:nvSpPr>
        <p:spPr bwMode="auto">
          <a:xfrm>
            <a:off x="4500586" y="546257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" name="Line 39"/>
          <p:cNvSpPr>
            <a:spLocks noChangeShapeType="1"/>
          </p:cNvSpPr>
          <p:nvPr/>
        </p:nvSpPr>
        <p:spPr bwMode="auto">
          <a:xfrm>
            <a:off x="4881586" y="2795574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4" name="Line 40"/>
          <p:cNvSpPr>
            <a:spLocks noChangeShapeType="1"/>
          </p:cNvSpPr>
          <p:nvPr/>
        </p:nvSpPr>
        <p:spPr bwMode="auto">
          <a:xfrm>
            <a:off x="5186386" y="3786174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>
            <a:off x="7167586" y="279557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6" name="Line 42"/>
          <p:cNvSpPr>
            <a:spLocks noChangeShapeType="1"/>
          </p:cNvSpPr>
          <p:nvPr/>
        </p:nvSpPr>
        <p:spPr bwMode="auto">
          <a:xfrm>
            <a:off x="7243786" y="3633774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" name="Line 43"/>
          <p:cNvSpPr>
            <a:spLocks noChangeShapeType="1"/>
          </p:cNvSpPr>
          <p:nvPr/>
        </p:nvSpPr>
        <p:spPr bwMode="auto">
          <a:xfrm flipH="1">
            <a:off x="7472386" y="4624374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1604986" y="3786174"/>
            <a:ext cx="42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go</a:t>
            </a:r>
          </a:p>
        </p:txBody>
      </p:sp>
      <p:sp>
        <p:nvSpPr>
          <p:cNvPr id="39" name="Text Box 45"/>
          <p:cNvSpPr txBox="1">
            <a:spLocks noChangeArrowheads="1"/>
          </p:cNvSpPr>
          <p:nvPr/>
        </p:nvSpPr>
        <p:spPr bwMode="auto">
          <a:xfrm>
            <a:off x="2824186" y="5538774"/>
            <a:ext cx="687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shed</a:t>
            </a:r>
          </a:p>
        </p:txBody>
      </p:sp>
      <p:sp>
        <p:nvSpPr>
          <p:cNvPr id="40" name="Text Box 46"/>
          <p:cNvSpPr txBox="1">
            <a:spLocks noChangeArrowheads="1"/>
          </p:cNvSpPr>
          <p:nvPr/>
        </p:nvSpPr>
        <p:spPr bwMode="auto">
          <a:xfrm>
            <a:off x="5033986" y="6062683"/>
            <a:ext cx="677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shell</a:t>
            </a:r>
          </a:p>
        </p:txBody>
      </p:sp>
      <p:sp>
        <p:nvSpPr>
          <p:cNvPr id="41" name="Text Box 47"/>
          <p:cNvSpPr txBox="1">
            <a:spLocks noChangeArrowheads="1"/>
          </p:cNvSpPr>
          <p:nvPr/>
        </p:nvSpPr>
        <p:spPr bwMode="auto">
          <a:xfrm>
            <a:off x="5338786" y="4700574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sun</a:t>
            </a:r>
          </a:p>
        </p:txBody>
      </p:sp>
      <p:sp>
        <p:nvSpPr>
          <p:cNvPr id="42" name="Text Box 48"/>
          <p:cNvSpPr txBox="1">
            <a:spLocks noChangeArrowheads="1"/>
          </p:cNvSpPr>
          <p:nvPr/>
        </p:nvSpPr>
        <p:spPr bwMode="auto">
          <a:xfrm>
            <a:off x="7091386" y="5614974"/>
            <a:ext cx="658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time</a:t>
            </a:r>
          </a:p>
        </p:txBody>
      </p:sp>
      <p:sp>
        <p:nvSpPr>
          <p:cNvPr id="43" name="Text Box 49"/>
          <p:cNvSpPr txBox="1">
            <a:spLocks noChangeArrowheads="1"/>
          </p:cNvSpPr>
          <p:nvPr/>
        </p:nvSpPr>
        <p:spPr bwMode="auto">
          <a:xfrm>
            <a:off x="2747986" y="4243374"/>
            <a:ext cx="55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Comic Sans MS" pitchFamily="1" charset="0"/>
                <a:ea typeface="新細明體" charset="-120"/>
              </a:rPr>
              <a:t>she</a:t>
            </a:r>
          </a:p>
        </p:txBody>
      </p:sp>
      <p:sp>
        <p:nvSpPr>
          <p:cNvPr id="44" name="AutoShape 50"/>
          <p:cNvSpPr>
            <a:spLocks noChangeArrowheads="1"/>
          </p:cNvSpPr>
          <p:nvPr/>
        </p:nvSpPr>
        <p:spPr bwMode="auto">
          <a:xfrm>
            <a:off x="2671786" y="4167174"/>
            <a:ext cx="685800" cy="609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D2090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" name="Rectangle 51"/>
          <p:cNvSpPr>
            <a:spLocks noChangeArrowheads="1"/>
          </p:cNvSpPr>
          <p:nvPr/>
        </p:nvSpPr>
        <p:spPr bwMode="auto">
          <a:xfrm>
            <a:off x="385786" y="4319574"/>
            <a:ext cx="2743200" cy="1828800"/>
          </a:xfrm>
          <a:prstGeom prst="rect">
            <a:avLst/>
          </a:prstGeom>
          <a:solidFill>
            <a:srgbClr val="FF33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Comic Sans MS" pitchFamily="1" charset="0"/>
                <a:ea typeface="新細明體" charset="-120"/>
              </a:rPr>
              <a:t>Make sure the word</a:t>
            </a:r>
          </a:p>
          <a:p>
            <a:pPr algn="ctr"/>
            <a:r>
              <a:rPr lang="en-US" altLang="zh-TW">
                <a:latin typeface="Comic Sans MS" pitchFamily="1" charset="0"/>
                <a:ea typeface="新細明體" charset="-120"/>
              </a:rPr>
              <a:t>“she” is not found… </a:t>
            </a:r>
          </a:p>
          <a:p>
            <a:pPr algn="ctr"/>
            <a:endParaRPr lang="en-US" altLang="zh-TW">
              <a:latin typeface="Comic Sans MS" pitchFamily="1" charset="0"/>
              <a:ea typeface="新細明體" charset="-120"/>
            </a:endParaRPr>
          </a:p>
          <a:p>
            <a:pPr algn="ctr"/>
            <a:r>
              <a:rPr lang="en-US" altLang="zh-TW">
                <a:latin typeface="Comic Sans MS" pitchFamily="1" charset="0"/>
                <a:ea typeface="新細明體" charset="-120"/>
              </a:rPr>
              <a:t>…unless it has been </a:t>
            </a:r>
          </a:p>
          <a:p>
            <a:pPr algn="ctr"/>
            <a:r>
              <a:rPr lang="en-US" altLang="zh-TW">
                <a:latin typeface="Comic Sans MS" pitchFamily="1" charset="0"/>
                <a:ea typeface="新細明體" charset="-120"/>
              </a:rPr>
              <a:t>explicitly inserted!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1" charset="0"/>
                <a:ea typeface="新細明體" charset="-120"/>
              </a:rPr>
              <a:t>T.insert(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  <a:ea typeface="新細明體" charset="-120"/>
              </a:rPr>
              <a:t>“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1" charset="0"/>
                <a:ea typeface="新細明體" charset="-120"/>
              </a:rPr>
              <a:t>tick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  <a:ea typeface="新細明體" charset="-120"/>
              </a:rPr>
              <a:t>”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1" charset="0"/>
                <a:ea typeface="新細明體" charset="-120"/>
              </a:rPr>
              <a:t>)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962400" y="1524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495800" y="32766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u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438400" y="4953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048000" y="4191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572000" y="4191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n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3810000" y="4953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l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3124200" y="32766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962400" y="2286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s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6477000" y="2286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t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143000" y="3200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o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1828800" y="2209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3810000" y="5956626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l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6477000" y="31242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7162800" y="50292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69342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m</a:t>
            </a:r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flipV="1">
            <a:off x="2438400" y="16764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H="1">
            <a:off x="1676400" y="2743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4267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4648200" y="1600200"/>
            <a:ext cx="1981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flipH="1">
            <a:off x="3581400" y="2743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34290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 flipH="1">
            <a:off x="28194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3733800" y="4648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>
            <a:off x="4114800" y="548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>
            <a:off x="4495800" y="2819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>
            <a:off x="4800600" y="3810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6781800" y="2819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>
            <a:off x="6858000" y="3657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>
            <a:off x="7239000" y="4648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1219200" y="3810000"/>
            <a:ext cx="42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go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2438400" y="5562600"/>
            <a:ext cx="687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shed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4648200" y="6185226"/>
            <a:ext cx="677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shell</a:t>
            </a: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4953000" y="4724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sun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7086600" y="5638800"/>
            <a:ext cx="658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time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5867400" y="5105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k</a:t>
            </a:r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60198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33835" name="Line 43"/>
          <p:cNvSpPr>
            <a:spLocks noChangeShapeType="1"/>
          </p:cNvSpPr>
          <p:nvPr/>
        </p:nvSpPr>
        <p:spPr bwMode="auto">
          <a:xfrm flipH="1">
            <a:off x="6400800" y="3657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837" name="Line 45"/>
          <p:cNvSpPr>
            <a:spLocks noChangeShapeType="1"/>
          </p:cNvSpPr>
          <p:nvPr/>
        </p:nvSpPr>
        <p:spPr bwMode="auto">
          <a:xfrm flipH="1">
            <a:off x="6172200" y="4648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838" name="Text Box 46"/>
          <p:cNvSpPr txBox="1">
            <a:spLocks noChangeArrowheads="1"/>
          </p:cNvSpPr>
          <p:nvPr/>
        </p:nvSpPr>
        <p:spPr bwMode="auto">
          <a:xfrm>
            <a:off x="5791200" y="5638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tick</a:t>
            </a:r>
          </a:p>
        </p:txBody>
      </p:sp>
      <p:sp>
        <p:nvSpPr>
          <p:cNvPr id="33840" name="AutoShape 48"/>
          <p:cNvSpPr>
            <a:spLocks noChangeArrowheads="1"/>
          </p:cNvSpPr>
          <p:nvPr/>
        </p:nvSpPr>
        <p:spPr bwMode="auto">
          <a:xfrm>
            <a:off x="6384950" y="5524521"/>
            <a:ext cx="544503" cy="404809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41" name="Text Box 49"/>
          <p:cNvSpPr txBox="1">
            <a:spLocks noChangeArrowheads="1"/>
          </p:cNvSpPr>
          <p:nvPr/>
        </p:nvSpPr>
        <p:spPr bwMode="auto">
          <a:xfrm>
            <a:off x="5357818" y="5929330"/>
            <a:ext cx="1744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1" charset="0"/>
                <a:ea typeface="新細明體" charset="-120"/>
              </a:rPr>
              <a:t>place a marker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338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38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338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38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/>
      <p:bldP spid="33803" grpId="0" animBg="1"/>
      <p:bldP spid="33807" grpId="0" animBg="1"/>
      <p:bldP spid="33833" grpId="0" animBg="1"/>
      <p:bldP spid="33833" grpId="1" animBg="1"/>
      <p:bldP spid="33834" grpId="0" animBg="1"/>
      <p:bldP spid="33834" grpId="1" animBg="1"/>
      <p:bldP spid="33835" grpId="0" animBg="1"/>
      <p:bldP spid="33837" grpId="0" animBg="1"/>
      <p:bldP spid="33838" grpId="0"/>
      <p:bldP spid="33840" grpId="0" animBg="1"/>
      <p:bldP spid="338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1" charset="0"/>
                <a:ea typeface="新細明體" charset="-120"/>
              </a:rPr>
              <a:t>T.insert(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  <a:ea typeface="新細明體" charset="-120"/>
              </a:rPr>
              <a:t>“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1" charset="0"/>
                <a:ea typeface="新細明體" charset="-120"/>
              </a:rPr>
              <a:t>tick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  <a:ea typeface="新細明體" charset="-120"/>
              </a:rPr>
              <a:t>”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1" charset="0"/>
                <a:ea typeface="新細明體" charset="-120"/>
              </a:rPr>
              <a:t>)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962400" y="1524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495800" y="32766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u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438400" y="4953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3048000" y="4191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4572000" y="4191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n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3810000" y="4953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l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3124200" y="32766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3962400" y="2286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s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6477000" y="2286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t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1143000" y="3200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o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1828800" y="2209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3810000" y="595156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l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6477000" y="31242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7162800" y="50292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69342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m</a:t>
            </a:r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 flipV="1">
            <a:off x="2438400" y="16764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 flipH="1">
            <a:off x="1676400" y="2743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4267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4648200" y="1600200"/>
            <a:ext cx="1981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 flipH="1">
            <a:off x="3581400" y="2743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34290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 flipH="1">
            <a:off x="28194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3733800" y="4648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4114800" y="548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>
            <a:off x="4495800" y="2819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>
            <a:off x="4800600" y="3810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>
            <a:off x="6781800" y="2819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6858000" y="3657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>
            <a:off x="7239000" y="4648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1219200" y="3810000"/>
            <a:ext cx="42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go</a:t>
            </a:r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2438400" y="5562600"/>
            <a:ext cx="687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shed</a:t>
            </a:r>
          </a:p>
        </p:txBody>
      </p:sp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4648200" y="6180160"/>
            <a:ext cx="677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shell</a:t>
            </a:r>
          </a:p>
        </p:txBody>
      </p:sp>
      <p:sp>
        <p:nvSpPr>
          <p:cNvPr id="35875" name="Text Box 35"/>
          <p:cNvSpPr txBox="1">
            <a:spLocks noChangeArrowheads="1"/>
          </p:cNvSpPr>
          <p:nvPr/>
        </p:nvSpPr>
        <p:spPr bwMode="auto">
          <a:xfrm>
            <a:off x="4953000" y="4724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sun</a:t>
            </a:r>
          </a:p>
        </p:txBody>
      </p:sp>
      <p:sp>
        <p:nvSpPr>
          <p:cNvPr id="35876" name="Text Box 36"/>
          <p:cNvSpPr txBox="1">
            <a:spLocks noChangeArrowheads="1"/>
          </p:cNvSpPr>
          <p:nvPr/>
        </p:nvSpPr>
        <p:spPr bwMode="auto">
          <a:xfrm>
            <a:off x="7086600" y="5638800"/>
            <a:ext cx="658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time</a:t>
            </a:r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5867400" y="5105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k</a:t>
            </a:r>
          </a:p>
        </p:txBody>
      </p:sp>
      <p:sp>
        <p:nvSpPr>
          <p:cNvPr id="35878" name="Rectangle 38"/>
          <p:cNvSpPr>
            <a:spLocks noChangeArrowheads="1"/>
          </p:cNvSpPr>
          <p:nvPr/>
        </p:nvSpPr>
        <p:spPr bwMode="auto">
          <a:xfrm>
            <a:off x="60198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H="1">
            <a:off x="6400800" y="3657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80" name="Line 40"/>
          <p:cNvSpPr>
            <a:spLocks noChangeShapeType="1"/>
          </p:cNvSpPr>
          <p:nvPr/>
        </p:nvSpPr>
        <p:spPr bwMode="auto">
          <a:xfrm flipH="1">
            <a:off x="6172200" y="4648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5791200" y="5638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tick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1" charset="0"/>
                <a:ea typeface="新細明體" charset="-120"/>
              </a:rPr>
              <a:t>T.search(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  <a:ea typeface="新細明體" charset="-120"/>
              </a:rPr>
              <a:t>“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1" charset="0"/>
                <a:ea typeface="新細明體" charset="-120"/>
              </a:rPr>
              <a:t>group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  <a:ea typeface="新細明體" charset="-120"/>
              </a:rPr>
              <a:t>”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1" charset="0"/>
                <a:ea typeface="新細明體" charset="-120"/>
              </a:rPr>
              <a:t>)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962400" y="1524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495800" y="32766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u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438400" y="4953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048000" y="4191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572000" y="4191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n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3810000" y="4953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l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124200" y="32766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962400" y="2286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s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6477000" y="2286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t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1143000" y="3200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o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1828800" y="2209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3810000" y="5946176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l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6477000" y="31242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7162800" y="50292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69342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m</a:t>
            </a:r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 flipV="1">
            <a:off x="2438400" y="16764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 flipH="1">
            <a:off x="1676400" y="2743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4267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4648200" y="1600200"/>
            <a:ext cx="1981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 flipH="1">
            <a:off x="3581400" y="2743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34290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 flipH="1">
            <a:off x="28194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>
            <a:off x="3733800" y="4648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>
            <a:off x="4114800" y="548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4495800" y="2819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>
            <a:off x="4800600" y="3810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917" name="Line 29"/>
          <p:cNvSpPr>
            <a:spLocks noChangeShapeType="1"/>
          </p:cNvSpPr>
          <p:nvPr/>
        </p:nvSpPr>
        <p:spPr bwMode="auto">
          <a:xfrm>
            <a:off x="6781800" y="2819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918" name="Line 30"/>
          <p:cNvSpPr>
            <a:spLocks noChangeShapeType="1"/>
          </p:cNvSpPr>
          <p:nvPr/>
        </p:nvSpPr>
        <p:spPr bwMode="auto">
          <a:xfrm>
            <a:off x="6858000" y="3657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>
            <a:off x="7239000" y="4648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1219200" y="3810000"/>
            <a:ext cx="42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go</a:t>
            </a:r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2438400" y="5562600"/>
            <a:ext cx="687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shed</a:t>
            </a:r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4648200" y="6174776"/>
            <a:ext cx="677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shell</a:t>
            </a:r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4953000" y="4724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sun</a:t>
            </a:r>
          </a:p>
        </p:txBody>
      </p:sp>
      <p:sp>
        <p:nvSpPr>
          <p:cNvPr id="37924" name="Text Box 36"/>
          <p:cNvSpPr txBox="1">
            <a:spLocks noChangeArrowheads="1"/>
          </p:cNvSpPr>
          <p:nvPr/>
        </p:nvSpPr>
        <p:spPr bwMode="auto">
          <a:xfrm>
            <a:off x="7086600" y="5638800"/>
            <a:ext cx="658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time</a:t>
            </a: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867400" y="5105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k</a:t>
            </a:r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60198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 flipH="1">
            <a:off x="6400800" y="3657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928" name="Line 40"/>
          <p:cNvSpPr>
            <a:spLocks noChangeShapeType="1"/>
          </p:cNvSpPr>
          <p:nvPr/>
        </p:nvSpPr>
        <p:spPr bwMode="auto">
          <a:xfrm flipH="1">
            <a:off x="6172200" y="4648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929" name="Text Box 41"/>
          <p:cNvSpPr txBox="1">
            <a:spLocks noChangeArrowheads="1"/>
          </p:cNvSpPr>
          <p:nvPr/>
        </p:nvSpPr>
        <p:spPr bwMode="auto">
          <a:xfrm>
            <a:off x="5791200" y="5638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tick</a:t>
            </a:r>
          </a:p>
        </p:txBody>
      </p:sp>
      <p:sp>
        <p:nvSpPr>
          <p:cNvPr id="37930" name="Line 42"/>
          <p:cNvSpPr>
            <a:spLocks noChangeShapeType="1"/>
          </p:cNvSpPr>
          <p:nvPr/>
        </p:nvSpPr>
        <p:spPr bwMode="auto">
          <a:xfrm>
            <a:off x="2286000" y="2743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931" name="Text Box 43"/>
          <p:cNvSpPr txBox="1">
            <a:spLocks noChangeArrowheads="1"/>
          </p:cNvSpPr>
          <p:nvPr/>
        </p:nvSpPr>
        <p:spPr bwMode="auto">
          <a:xfrm>
            <a:off x="2362200" y="3200400"/>
            <a:ext cx="547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Comic Sans MS" pitchFamily="1" charset="0"/>
                <a:ea typeface="新細明體" charset="-120"/>
              </a:rPr>
              <a:t>null</a:t>
            </a:r>
          </a:p>
        </p:txBody>
      </p:sp>
      <p:sp>
        <p:nvSpPr>
          <p:cNvPr id="37932" name="Rectangle 44"/>
          <p:cNvSpPr>
            <a:spLocks noChangeArrowheads="1"/>
          </p:cNvSpPr>
          <p:nvPr/>
        </p:nvSpPr>
        <p:spPr bwMode="auto">
          <a:xfrm>
            <a:off x="1447800" y="3581400"/>
            <a:ext cx="2057400" cy="609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Comic Sans MS" pitchFamily="1" charset="0"/>
                <a:ea typeface="新細明體" charset="-120"/>
              </a:rPr>
              <a:t>Failure</a:t>
            </a:r>
          </a:p>
          <a:p>
            <a:pPr algn="ctr"/>
            <a:r>
              <a:rPr lang="en-US" altLang="zh-TW">
                <a:latin typeface="SimSun" pitchFamily="2" charset="-122"/>
                <a:ea typeface="新細明體" charset="-120"/>
              </a:rPr>
              <a:t>return </a:t>
            </a:r>
            <a:r>
              <a:rPr lang="en-US" altLang="zh-TW" b="1">
                <a:solidFill>
                  <a:srgbClr val="6600CC"/>
                </a:solidFill>
                <a:latin typeface="SimSun" pitchFamily="2" charset="-122"/>
                <a:ea typeface="新細明體" charset="-12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nimBg="1"/>
      <p:bldP spid="37901" grpId="0" animBg="1"/>
      <p:bldP spid="37930" grpId="0" animBg="1"/>
      <p:bldP spid="37931" grpId="0"/>
      <p:bldP spid="379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1" charset="0"/>
                <a:ea typeface="新細明體" charset="-120"/>
              </a:rPr>
              <a:t>T.search(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  <a:ea typeface="新細明體" charset="-120"/>
              </a:rPr>
              <a:t>“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1" charset="0"/>
                <a:ea typeface="新細明體" charset="-120"/>
              </a:rPr>
              <a:t>timer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  <a:ea typeface="新細明體" charset="-120"/>
              </a:rPr>
              <a:t>”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1" charset="0"/>
                <a:ea typeface="新細明體" charset="-120"/>
              </a:rPr>
              <a:t>)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962400" y="1524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495800" y="32766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u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2438400" y="4953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048000" y="4191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4572000" y="4191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n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3810000" y="4953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l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3124200" y="32766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3962400" y="2286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s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6477000" y="2286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t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1143000" y="3200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o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1828800" y="2209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3810000" y="592933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l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6477000" y="31242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7162800" y="50292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69342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m</a:t>
            </a: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flipV="1">
            <a:off x="2438400" y="16764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 flipH="1">
            <a:off x="1676400" y="2743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4267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>
            <a:off x="4648200" y="1600200"/>
            <a:ext cx="1981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 flipH="1">
            <a:off x="3581400" y="2743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>
            <a:off x="34290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 flipH="1">
            <a:off x="28194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3733800" y="4648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>
            <a:off x="4114800" y="548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>
            <a:off x="4495800" y="2819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>
            <a:off x="4800600" y="3810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>
            <a:off x="6781800" y="2819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>
            <a:off x="6858000" y="3657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>
            <a:off x="7239000" y="4648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1219200" y="3810000"/>
            <a:ext cx="42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go</a:t>
            </a:r>
          </a:p>
        </p:txBody>
      </p:sp>
      <p:sp>
        <p:nvSpPr>
          <p:cNvPr id="39969" name="Text Box 33"/>
          <p:cNvSpPr txBox="1">
            <a:spLocks noChangeArrowheads="1"/>
          </p:cNvSpPr>
          <p:nvPr/>
        </p:nvSpPr>
        <p:spPr bwMode="auto">
          <a:xfrm>
            <a:off x="2438400" y="5562600"/>
            <a:ext cx="687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shed</a:t>
            </a:r>
          </a:p>
        </p:txBody>
      </p:sp>
      <p:sp>
        <p:nvSpPr>
          <p:cNvPr id="39970" name="Text Box 34"/>
          <p:cNvSpPr txBox="1">
            <a:spLocks noChangeArrowheads="1"/>
          </p:cNvSpPr>
          <p:nvPr/>
        </p:nvSpPr>
        <p:spPr bwMode="auto">
          <a:xfrm>
            <a:off x="4648200" y="6157930"/>
            <a:ext cx="677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shell</a:t>
            </a:r>
          </a:p>
        </p:txBody>
      </p:sp>
      <p:sp>
        <p:nvSpPr>
          <p:cNvPr id="39971" name="Text Box 35"/>
          <p:cNvSpPr txBox="1">
            <a:spLocks noChangeArrowheads="1"/>
          </p:cNvSpPr>
          <p:nvPr/>
        </p:nvSpPr>
        <p:spPr bwMode="auto">
          <a:xfrm>
            <a:off x="4953000" y="4724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sun</a:t>
            </a:r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7086600" y="5638800"/>
            <a:ext cx="658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time</a:t>
            </a:r>
          </a:p>
        </p:txBody>
      </p:sp>
      <p:sp>
        <p:nvSpPr>
          <p:cNvPr id="39973" name="Rectangle 37"/>
          <p:cNvSpPr>
            <a:spLocks noChangeArrowheads="1"/>
          </p:cNvSpPr>
          <p:nvPr/>
        </p:nvSpPr>
        <p:spPr bwMode="auto">
          <a:xfrm>
            <a:off x="5867400" y="5105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k</a:t>
            </a:r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60198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 flipH="1">
            <a:off x="6400800" y="3657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9976" name="Line 40"/>
          <p:cNvSpPr>
            <a:spLocks noChangeShapeType="1"/>
          </p:cNvSpPr>
          <p:nvPr/>
        </p:nvSpPr>
        <p:spPr bwMode="auto">
          <a:xfrm flipH="1">
            <a:off x="6172200" y="4648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9977" name="Text Box 41"/>
          <p:cNvSpPr txBox="1">
            <a:spLocks noChangeArrowheads="1"/>
          </p:cNvSpPr>
          <p:nvPr/>
        </p:nvSpPr>
        <p:spPr bwMode="auto">
          <a:xfrm>
            <a:off x="5791200" y="5638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tick</a:t>
            </a:r>
          </a:p>
        </p:txBody>
      </p:sp>
      <p:sp>
        <p:nvSpPr>
          <p:cNvPr id="39978" name="Line 42"/>
          <p:cNvSpPr>
            <a:spLocks noChangeShapeType="1"/>
          </p:cNvSpPr>
          <p:nvPr/>
        </p:nvSpPr>
        <p:spPr bwMode="auto">
          <a:xfrm>
            <a:off x="7696200" y="5638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9979" name="Text Box 43"/>
          <p:cNvSpPr txBox="1">
            <a:spLocks noChangeArrowheads="1"/>
          </p:cNvSpPr>
          <p:nvPr/>
        </p:nvSpPr>
        <p:spPr bwMode="auto">
          <a:xfrm>
            <a:off x="7848600" y="6096000"/>
            <a:ext cx="547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Comic Sans MS" pitchFamily="1" charset="0"/>
                <a:ea typeface="新細明體" charset="-120"/>
              </a:rPr>
              <a:t>null</a:t>
            </a:r>
          </a:p>
        </p:txBody>
      </p:sp>
      <p:sp>
        <p:nvSpPr>
          <p:cNvPr id="39980" name="Rectangle 44"/>
          <p:cNvSpPr>
            <a:spLocks noChangeArrowheads="1"/>
          </p:cNvSpPr>
          <p:nvPr/>
        </p:nvSpPr>
        <p:spPr bwMode="auto">
          <a:xfrm>
            <a:off x="5791200" y="6019800"/>
            <a:ext cx="2057400" cy="609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Comic Sans MS" pitchFamily="1" charset="0"/>
                <a:ea typeface="新細明體" charset="-120"/>
              </a:rPr>
              <a:t>Failure</a:t>
            </a:r>
          </a:p>
          <a:p>
            <a:pPr algn="ctr"/>
            <a:r>
              <a:rPr lang="en-US" altLang="zh-TW">
                <a:latin typeface="SimSun" pitchFamily="2" charset="-122"/>
                <a:ea typeface="新細明體" charset="-120"/>
              </a:rPr>
              <a:t>return </a:t>
            </a:r>
            <a:r>
              <a:rPr lang="en-US" altLang="zh-TW" b="1">
                <a:solidFill>
                  <a:srgbClr val="6600CC"/>
                </a:solidFill>
                <a:latin typeface="SimSun" pitchFamily="2" charset="-122"/>
                <a:ea typeface="新細明體" charset="-12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1000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/>
      <p:bldP spid="39947" grpId="0" animBg="1"/>
      <p:bldP spid="39951" grpId="0" animBg="1"/>
      <p:bldP spid="39952" grpId="0" animBg="1"/>
      <p:bldP spid="39953" grpId="0" animBg="1"/>
      <p:bldP spid="39978" grpId="0" animBg="1"/>
      <p:bldP spid="39979" grpId="0"/>
      <p:bldP spid="399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1" charset="0"/>
                <a:ea typeface="新細明體" charset="-120"/>
              </a:rPr>
              <a:t>T.search(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  <a:ea typeface="新細明體" charset="-120"/>
              </a:rPr>
              <a:t>“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1" charset="0"/>
                <a:ea typeface="新細明體" charset="-120"/>
              </a:rPr>
              <a:t>she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  <a:ea typeface="新細明體" charset="-120"/>
              </a:rPr>
              <a:t>”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1" charset="0"/>
                <a:ea typeface="新細明體" charset="-120"/>
              </a:rPr>
              <a:t>)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962400" y="1524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4495800" y="32766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u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438400" y="4953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3048000" y="4191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4572000" y="4191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n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3810000" y="4953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l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3124200" y="32766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3962400" y="2286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s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6477000" y="2286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t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1143000" y="3200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o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1828800" y="2209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3810000" y="5965208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l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6477000" y="31242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7162800" y="50292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9342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m</a:t>
            </a: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V="1">
            <a:off x="2438400" y="16764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 flipH="1">
            <a:off x="1676400" y="2743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4267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4648200" y="1600200"/>
            <a:ext cx="1981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 flipH="1">
            <a:off x="3581400" y="2743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34290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 flipH="1">
            <a:off x="28194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3733800" y="4648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>
            <a:off x="4114800" y="548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011" name="Line 27"/>
          <p:cNvSpPr>
            <a:spLocks noChangeShapeType="1"/>
          </p:cNvSpPr>
          <p:nvPr/>
        </p:nvSpPr>
        <p:spPr bwMode="auto">
          <a:xfrm>
            <a:off x="4495800" y="2819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>
            <a:off x="4800600" y="3810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>
            <a:off x="6781800" y="2819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>
            <a:off x="6858000" y="3657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>
            <a:off x="7239000" y="4648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1219200" y="3810000"/>
            <a:ext cx="42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go</a:t>
            </a: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2438400" y="5562600"/>
            <a:ext cx="687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shed</a:t>
            </a: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4648200" y="6193808"/>
            <a:ext cx="677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shell</a:t>
            </a: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4953000" y="4724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sun</a:t>
            </a: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7086600" y="5638800"/>
            <a:ext cx="658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time</a:t>
            </a:r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>
            <a:off x="5867400" y="5105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k</a:t>
            </a:r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60198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 flipH="1">
            <a:off x="6400800" y="3657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024" name="Line 40"/>
          <p:cNvSpPr>
            <a:spLocks noChangeShapeType="1"/>
          </p:cNvSpPr>
          <p:nvPr/>
        </p:nvSpPr>
        <p:spPr bwMode="auto">
          <a:xfrm flipH="1">
            <a:off x="6172200" y="4648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025" name="Text Box 41"/>
          <p:cNvSpPr txBox="1">
            <a:spLocks noChangeArrowheads="1"/>
          </p:cNvSpPr>
          <p:nvPr/>
        </p:nvSpPr>
        <p:spPr bwMode="auto">
          <a:xfrm>
            <a:off x="5791200" y="5638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660066"/>
                </a:solidFill>
                <a:latin typeface="Comic Sans MS" pitchFamily="1" charset="0"/>
                <a:ea typeface="新細明體" charset="-120"/>
              </a:rPr>
              <a:t>tick</a:t>
            </a:r>
          </a:p>
        </p:txBody>
      </p:sp>
      <p:sp>
        <p:nvSpPr>
          <p:cNvPr id="42026" name="Text Box 42"/>
          <p:cNvSpPr txBox="1">
            <a:spLocks noChangeArrowheads="1"/>
          </p:cNvSpPr>
          <p:nvPr/>
        </p:nvSpPr>
        <p:spPr bwMode="auto">
          <a:xfrm>
            <a:off x="1219200" y="4267200"/>
            <a:ext cx="1749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D20904"/>
                </a:solidFill>
                <a:latin typeface="Comic Sans MS" pitchFamily="1" charset="0"/>
                <a:ea typeface="新細明體" charset="-120"/>
              </a:rPr>
              <a:t>String found.</a:t>
            </a:r>
          </a:p>
          <a:p>
            <a:r>
              <a:rPr lang="en-US" altLang="zh-TW">
                <a:solidFill>
                  <a:srgbClr val="D20904"/>
                </a:solidFill>
                <a:latin typeface="Comic Sans MS" pitchFamily="1" charset="0"/>
                <a:ea typeface="新細明體" charset="-120"/>
              </a:rPr>
              <a:t>But no marker!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2209800" y="4876800"/>
            <a:ext cx="2057400" cy="609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Comic Sans MS" pitchFamily="1" charset="0"/>
                <a:ea typeface="新細明體" charset="-120"/>
              </a:rPr>
              <a:t>Failure</a:t>
            </a:r>
          </a:p>
          <a:p>
            <a:pPr algn="ctr"/>
            <a:r>
              <a:rPr lang="en-US" altLang="zh-TW">
                <a:latin typeface="SimSun" pitchFamily="2" charset="-122"/>
                <a:ea typeface="新細明體" charset="-120"/>
              </a:rPr>
              <a:t>return </a:t>
            </a:r>
            <a:r>
              <a:rPr lang="en-US" altLang="zh-TW" b="1">
                <a:solidFill>
                  <a:srgbClr val="6600CC"/>
                </a:solidFill>
                <a:latin typeface="SimSun" pitchFamily="2" charset="-122"/>
                <a:ea typeface="新細明體" charset="-12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nimBg="1"/>
      <p:bldP spid="41990" grpId="0" animBg="1"/>
      <p:bldP spid="41993" grpId="0" animBg="1"/>
      <p:bldP spid="41994" grpId="0" animBg="1"/>
      <p:bldP spid="42026" grpId="0"/>
      <p:bldP spid="4202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細水長流</Template>
  <TotalTime>1638</TotalTime>
  <Words>345</Words>
  <Application>Microsoft Office PowerPoint</Application>
  <PresentationFormat>如螢幕大小 (4:3)</PresentationFormat>
  <Paragraphs>231</Paragraphs>
  <Slides>14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投影片 1</vt:lpstr>
      <vt:lpstr>Problem</vt:lpstr>
      <vt:lpstr>Idea</vt:lpstr>
      <vt:lpstr>Example</vt:lpstr>
      <vt:lpstr>T.insert(“tick”)</vt:lpstr>
      <vt:lpstr>T.insert(“tick”)</vt:lpstr>
      <vt:lpstr>T.search(“group”)</vt:lpstr>
      <vt:lpstr>T.search(“timer”)</vt:lpstr>
      <vt:lpstr>T.search(“she”)</vt:lpstr>
      <vt:lpstr>T.search(“shed”)</vt:lpstr>
      <vt:lpstr> Trie</vt:lpstr>
      <vt:lpstr>Example </vt:lpstr>
      <vt:lpstr>Homework </vt:lpstr>
      <vt:lpstr>投影片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electron</dc:creator>
  <cp:lastModifiedBy>Free</cp:lastModifiedBy>
  <cp:revision>777</cp:revision>
  <dcterms:created xsi:type="dcterms:W3CDTF">2009-11-10T06:48:42Z</dcterms:created>
  <dcterms:modified xsi:type="dcterms:W3CDTF">2013-07-19T04:00:13Z</dcterms:modified>
</cp:coreProperties>
</file>