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8" r:id="rId2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114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756592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364088" y="6309320"/>
            <a:ext cx="2592288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smtClean="0">
                <a:latin typeface="Calibri" pitchFamily="34" charset="0"/>
              </a:rPr>
              <a:t>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2013/07/21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Pin-chieh</a:t>
            </a:r>
            <a:r>
              <a:rPr lang="en-US" altLang="zh-TW" sz="2000" b="1" dirty="0" smtClean="0">
                <a:latin typeface="Arial" charset="0"/>
              </a:rPr>
              <a:t> </a:t>
            </a:r>
            <a:r>
              <a:rPr lang="en-US" altLang="zh-TW" sz="2000" b="1" dirty="0" smtClean="0">
                <a:latin typeface="Arial" charset="0"/>
              </a:rPr>
              <a:t>Huang </a:t>
            </a:r>
            <a:r>
              <a:rPr lang="en-US" altLang="zh-TW" sz="2000" b="1" dirty="0" smtClean="0">
                <a:latin typeface="Arial" charset="0"/>
              </a:rPr>
              <a:t>(free999)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Pinchieh.huang@gmail.com</a:t>
            </a:r>
            <a:endParaRPr lang="en-US" altLang="zh-TW" sz="2000" i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373216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27" name="Picture 5" descr="002"/>
          <p:cNvPicPr>
            <a:picLocks noChangeAspect="1" noChangeArrowheads="1"/>
          </p:cNvPicPr>
          <p:nvPr/>
        </p:nvPicPr>
        <p:blipFill>
          <a:blip r:embed="rId2" cstate="print"/>
          <a:srcRect l="59714" t="15418"/>
          <a:stretch>
            <a:fillRect/>
          </a:stretch>
        </p:blipFill>
        <p:spPr bwMode="auto">
          <a:xfrm>
            <a:off x="3203848" y="3254027"/>
            <a:ext cx="3491880" cy="1975173"/>
          </a:xfrm>
          <a:prstGeom prst="rect">
            <a:avLst/>
          </a:prstGeom>
          <a:noFill/>
        </p:spPr>
      </p:pic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Line/Segment intersection problem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Is the segment  p1p2  crossing with  segment p3p4?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Two situation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(1) </a:t>
            </a:r>
            <a:r>
              <a:rPr lang="en-US" altLang="zh-TW" b="1" dirty="0" smtClean="0">
                <a:solidFill>
                  <a:srgbClr val="FF0000"/>
                </a:solidFill>
              </a:rPr>
              <a:t>Proper: the </a:t>
            </a:r>
            <a:r>
              <a:rPr lang="en-US" altLang="zh-TW" b="1" dirty="0" smtClean="0">
                <a:solidFill>
                  <a:srgbClr val="FF0000"/>
                </a:solidFill>
              </a:rPr>
              <a:t>ending point of the segment cannot be the intersected      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                        point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(2) </a:t>
            </a:r>
            <a:r>
              <a:rPr lang="en-US" altLang="zh-TW" b="1" dirty="0" smtClean="0">
                <a:solidFill>
                  <a:srgbClr val="FF0000"/>
                </a:solidFill>
              </a:rPr>
              <a:t>Non-proper: intersected </a:t>
            </a:r>
            <a:r>
              <a:rPr lang="en-US" altLang="zh-TW" b="1" dirty="0" smtClean="0">
                <a:solidFill>
                  <a:srgbClr val="FF0000"/>
                </a:solidFill>
              </a:rPr>
              <a:t>iff any intersection 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768226" y="3845843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88951" y="5430168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64989" y="3556918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01614" y="5430168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0" name="AutoShape 8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1836489" y="3914105"/>
            <a:ext cx="692150" cy="1516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112589" y="5066630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69964" y="4485605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25264" y="5069805"/>
            <a:ext cx="2984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136651" y="434908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5" name="AutoShape 13"/>
          <p:cNvCxnSpPr>
            <a:cxnSpLocks noChangeShapeType="1"/>
            <a:stCxn id="11" idx="6"/>
            <a:endCxn id="12" idx="3"/>
          </p:cNvCxnSpPr>
          <p:nvPr/>
        </p:nvCxnSpPr>
        <p:spPr bwMode="auto">
          <a:xfrm flipV="1">
            <a:off x="1191964" y="4553868"/>
            <a:ext cx="1789112" cy="552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11589" y="3688680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532314" y="5273005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08351" y="339975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244976" y="5273005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20" name="AutoShape 18"/>
          <p:cNvCxnSpPr>
            <a:cxnSpLocks noChangeShapeType="1"/>
            <a:stCxn id="16" idx="5"/>
            <a:endCxn id="17" idx="0"/>
          </p:cNvCxnSpPr>
          <p:nvPr/>
        </p:nvCxnSpPr>
        <p:spPr bwMode="auto">
          <a:xfrm>
            <a:off x="5879851" y="3756943"/>
            <a:ext cx="692150" cy="15160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1801" y="4609430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8099176" y="4028405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997326" y="4569743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265864" y="3891880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25" name="AutoShape 23"/>
          <p:cNvCxnSpPr>
            <a:cxnSpLocks noChangeShapeType="1"/>
            <a:endCxn id="22" idx="3"/>
          </p:cNvCxnSpPr>
          <p:nvPr/>
        </p:nvCxnSpPr>
        <p:spPr bwMode="auto">
          <a:xfrm flipV="1">
            <a:off x="6321176" y="4096668"/>
            <a:ext cx="1789113" cy="552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Example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772864" y="2221383"/>
            <a:ext cx="1727200" cy="381635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691680" y="2252704"/>
            <a:ext cx="7302624" cy="38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Bef>
                <a:spcPct val="4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華康中圓體(P)" pitchFamily="34" charset="-120"/>
                <a:ea typeface="華康中圓體(P)" pitchFamily="34" charset="-120"/>
              </a:rPr>
              <a:t>If is intersected, p4 and p3 will be opposite with respect to p1p2</a:t>
            </a:r>
            <a:endParaRPr lang="zh-TW" altLang="en-US" b="1" dirty="0">
              <a:solidFill>
                <a:srgbClr val="FF0000"/>
              </a:solidFill>
              <a:latin typeface="華康中圓體(P)" pitchFamily="34" charset="-120"/>
              <a:ea typeface="華康中圓體(P)" pitchFamily="34" charset="-12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1053852" y="2935758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774577" y="4520083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50614" y="2646833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487239" y="4520083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34" name="AutoShape 10"/>
          <p:cNvCxnSpPr>
            <a:cxnSpLocks noChangeShapeType="1"/>
            <a:stCxn id="30" idx="5"/>
            <a:endCxn id="31" idx="0"/>
          </p:cNvCxnSpPr>
          <p:nvPr/>
        </p:nvCxnSpPr>
        <p:spPr bwMode="auto">
          <a:xfrm>
            <a:off x="1122114" y="3004021"/>
            <a:ext cx="692150" cy="15160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1155452" y="5470996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2812802" y="4889971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968127" y="5474171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938214" y="4889971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39" name="AutoShape 15"/>
          <p:cNvCxnSpPr>
            <a:cxnSpLocks noChangeShapeType="1"/>
            <a:stCxn id="35" idx="6"/>
            <a:endCxn id="36" idx="3"/>
          </p:cNvCxnSpPr>
          <p:nvPr/>
        </p:nvCxnSpPr>
        <p:spPr bwMode="auto">
          <a:xfrm flipV="1">
            <a:off x="1234827" y="4958233"/>
            <a:ext cx="1589087" cy="552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3244602" y="3745383"/>
          <a:ext cx="2190750" cy="666750"/>
        </p:xfrm>
        <a:graphic>
          <a:graphicData uri="http://schemas.openxmlformats.org/presentationml/2006/ole">
            <p:oleObj spid="_x0000_s1026" name="Microsoft 方程式編輯器 3.0" r:id="rId3" imgW="812520" imgH="266400" progId="Equation.3">
              <p:embed/>
            </p:oleObj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5548064" y="3745383"/>
          <a:ext cx="2192338" cy="674688"/>
        </p:xfrm>
        <a:graphic>
          <a:graphicData uri="http://schemas.openxmlformats.org/presentationml/2006/ole">
            <p:oleObj spid="_x0000_s1027" name="方程式" r:id="rId4" imgW="825480" imgH="253800" progId="Equation.3">
              <p:embed/>
            </p:oleObj>
          </a:graphicData>
        </a:graphic>
      </p:graphicFrame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7746752" y="3831108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 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360739" y="3802533"/>
            <a:ext cx="2730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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52264" y="3059583"/>
            <a:ext cx="152400" cy="2362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1204664" y="2983383"/>
            <a:ext cx="1600200" cy="1905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3474789" y="5309071"/>
            <a:ext cx="3444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zh-TW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4100264" y="45073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 0</a:t>
            </a: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33864" y="45073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&gt; 0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5330577" y="5164608"/>
            <a:ext cx="501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OR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4176464" y="55741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&gt; 0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6310064" y="55741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772864" y="2221383"/>
            <a:ext cx="1727200" cy="381635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691680" y="2252704"/>
            <a:ext cx="7302624" cy="38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Bef>
                <a:spcPct val="4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華康中圓體(P)" pitchFamily="34" charset="-120"/>
                <a:ea typeface="華康中圓體(P)" pitchFamily="34" charset="-120"/>
              </a:rPr>
              <a:t>Is this Judgment enough?</a:t>
            </a:r>
            <a:endParaRPr lang="zh-TW" altLang="en-US" b="1" dirty="0">
              <a:solidFill>
                <a:srgbClr val="FF0000"/>
              </a:solidFill>
              <a:latin typeface="華康中圓體(P)" pitchFamily="34" charset="-120"/>
              <a:ea typeface="華康中圓體(P)" pitchFamily="34" charset="-12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1053852" y="2935758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774577" y="4520083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50614" y="2646833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1487239" y="4520083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34" name="AutoShape 10"/>
          <p:cNvCxnSpPr>
            <a:cxnSpLocks noChangeShapeType="1"/>
            <a:stCxn id="30" idx="5"/>
            <a:endCxn id="31" idx="0"/>
          </p:cNvCxnSpPr>
          <p:nvPr/>
        </p:nvCxnSpPr>
        <p:spPr bwMode="auto">
          <a:xfrm>
            <a:off x="1122114" y="3004021"/>
            <a:ext cx="692150" cy="15160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1155452" y="5470996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2812802" y="4889971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968127" y="5474171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938214" y="4889971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39" name="AutoShape 15"/>
          <p:cNvCxnSpPr>
            <a:cxnSpLocks noChangeShapeType="1"/>
            <a:stCxn id="35" idx="6"/>
            <a:endCxn id="36" idx="3"/>
          </p:cNvCxnSpPr>
          <p:nvPr/>
        </p:nvCxnSpPr>
        <p:spPr bwMode="auto">
          <a:xfrm flipV="1">
            <a:off x="1234827" y="4958233"/>
            <a:ext cx="1589087" cy="552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3244602" y="3745383"/>
          <a:ext cx="2190750" cy="666750"/>
        </p:xfrm>
        <a:graphic>
          <a:graphicData uri="http://schemas.openxmlformats.org/presentationml/2006/ole">
            <p:oleObj spid="_x0000_s2050" name="Microsoft 方程式編輯器 3.0" r:id="rId3" imgW="812520" imgH="266400" progId="Equation.3">
              <p:embed/>
            </p:oleObj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5548064" y="3745383"/>
          <a:ext cx="2192338" cy="674688"/>
        </p:xfrm>
        <a:graphic>
          <a:graphicData uri="http://schemas.openxmlformats.org/presentationml/2006/ole">
            <p:oleObj spid="_x0000_s2051" name="方程式" r:id="rId4" imgW="825480" imgH="253800" progId="Equation.3">
              <p:embed/>
            </p:oleObj>
          </a:graphicData>
        </a:graphic>
      </p:graphicFrame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7746752" y="3831108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 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5360739" y="3802533"/>
            <a:ext cx="2730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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52264" y="3059583"/>
            <a:ext cx="152400" cy="2362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1204664" y="2983383"/>
            <a:ext cx="1600200" cy="1905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3474789" y="5309071"/>
            <a:ext cx="3444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zh-TW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4100264" y="45073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 0</a:t>
            </a: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33864" y="45073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&gt; 0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5330577" y="5164608"/>
            <a:ext cx="501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OR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4176464" y="55741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&gt; 0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6310064" y="5574183"/>
            <a:ext cx="6508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&lt;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449388" y="2839814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2170113" y="4424139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946150" y="2550889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362200" y="4030439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55" name="AutoShape 9"/>
          <p:cNvCxnSpPr>
            <a:cxnSpLocks noChangeShapeType="1"/>
            <a:stCxn id="28" idx="5"/>
            <a:endCxn id="44" idx="0"/>
          </p:cNvCxnSpPr>
          <p:nvPr/>
        </p:nvCxnSpPr>
        <p:spPr bwMode="auto">
          <a:xfrm>
            <a:off x="1517650" y="2908077"/>
            <a:ext cx="692150" cy="15160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1550988" y="5375052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3208338" y="4794027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1363663" y="5378227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3333750" y="4794027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60" name="AutoShape 14"/>
          <p:cNvCxnSpPr>
            <a:cxnSpLocks noChangeShapeType="1"/>
            <a:stCxn id="56" idx="6"/>
            <a:endCxn id="57" idx="3"/>
          </p:cNvCxnSpPr>
          <p:nvPr/>
        </p:nvCxnSpPr>
        <p:spPr bwMode="auto">
          <a:xfrm flipV="1">
            <a:off x="1630363" y="4862289"/>
            <a:ext cx="1589087" cy="552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3870325" y="5213127"/>
            <a:ext cx="3444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zh-TW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V="1">
            <a:off x="1600200" y="4563839"/>
            <a:ext cx="533400" cy="762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3" name="Line 25"/>
          <p:cNvSpPr>
            <a:spLocks noChangeShapeType="1"/>
          </p:cNvSpPr>
          <p:nvPr/>
        </p:nvSpPr>
        <p:spPr bwMode="auto">
          <a:xfrm flipH="1" flipV="1">
            <a:off x="1447800" y="2963639"/>
            <a:ext cx="152400" cy="2362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V="1">
            <a:off x="533400" y="4563839"/>
            <a:ext cx="3505200" cy="12192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4490695" y="3116039"/>
            <a:ext cx="41857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hlink"/>
                </a:solidFill>
              </a:rPr>
              <a:t>(P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400" dirty="0">
                <a:solidFill>
                  <a:schemeClr val="hlink"/>
                </a:solidFill>
              </a:rPr>
              <a:t>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2</a:t>
            </a:r>
            <a:r>
              <a:rPr lang="en-US" altLang="zh-TW" sz="2400" dirty="0">
                <a:solidFill>
                  <a:schemeClr val="hlink"/>
                </a:solidFill>
              </a:rPr>
              <a:t> X 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400" dirty="0">
                <a:solidFill>
                  <a:schemeClr val="hlink"/>
                </a:solidFill>
              </a:rPr>
              <a:t>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4</a:t>
            </a:r>
            <a:r>
              <a:rPr lang="en-US" altLang="zh-TW" sz="2400" dirty="0">
                <a:solidFill>
                  <a:schemeClr val="hlink"/>
                </a:solidFill>
              </a:rPr>
              <a:t>) </a:t>
            </a:r>
            <a:r>
              <a:rPr lang="en-US" altLang="zh-TW" sz="2400" b="1" dirty="0">
                <a:solidFill>
                  <a:schemeClr val="hlink"/>
                </a:solidFill>
                <a:sym typeface="Symbol" pitchFamily="18" charset="2"/>
              </a:rPr>
              <a:t></a:t>
            </a:r>
            <a:r>
              <a:rPr lang="en-US" altLang="zh-TW" sz="2400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(P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400" dirty="0">
                <a:solidFill>
                  <a:schemeClr val="hlink"/>
                </a:solidFill>
              </a:rPr>
              <a:t>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400" dirty="0">
                <a:solidFill>
                  <a:schemeClr val="hlink"/>
                </a:solidFill>
              </a:rPr>
              <a:t> X 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3</a:t>
            </a:r>
            <a:r>
              <a:rPr lang="en-US" altLang="zh-TW" sz="2400" dirty="0">
                <a:solidFill>
                  <a:schemeClr val="hlink"/>
                </a:solidFill>
              </a:rPr>
              <a:t>P</a:t>
            </a:r>
            <a:r>
              <a:rPr lang="en-US" altLang="zh-TW" sz="2400" baseline="-25000" dirty="0">
                <a:solidFill>
                  <a:schemeClr val="hlink"/>
                </a:solidFill>
              </a:rPr>
              <a:t>4</a:t>
            </a:r>
            <a:r>
              <a:rPr lang="en-US" altLang="zh-TW" sz="2400" dirty="0">
                <a:solidFill>
                  <a:schemeClr val="hlink"/>
                </a:solidFill>
              </a:rPr>
              <a:t>) &gt; 0</a:t>
            </a:r>
          </a:p>
          <a:p>
            <a:endParaRPr lang="en-US" altLang="zh-TW" sz="2400" dirty="0">
              <a:solidFill>
                <a:schemeClr val="hlink"/>
              </a:solidFill>
            </a:endParaRPr>
          </a:p>
          <a:p>
            <a:r>
              <a:rPr lang="en-US" altLang="zh-TW" sz="2400" b="1" i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6" name="Line 29"/>
          <p:cNvSpPr>
            <a:spLocks noChangeShapeType="1"/>
          </p:cNvSpPr>
          <p:nvPr/>
        </p:nvSpPr>
        <p:spPr bwMode="auto">
          <a:xfrm>
            <a:off x="4719295" y="3116039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5709895" y="3116039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8" name="Line 31"/>
          <p:cNvSpPr>
            <a:spLocks noChangeShapeType="1"/>
          </p:cNvSpPr>
          <p:nvPr/>
        </p:nvSpPr>
        <p:spPr bwMode="auto">
          <a:xfrm>
            <a:off x="6700495" y="3116039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9" name="Line 32"/>
          <p:cNvSpPr>
            <a:spLocks noChangeShapeType="1"/>
          </p:cNvSpPr>
          <p:nvPr/>
        </p:nvSpPr>
        <p:spPr bwMode="auto">
          <a:xfrm>
            <a:off x="7691095" y="3116039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1691680" y="2060848"/>
            <a:ext cx="7302624" cy="38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Bef>
                <a:spcPct val="4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華康中圓體(P)" pitchFamily="34" charset="-120"/>
                <a:ea typeface="華康中圓體(P)" pitchFamily="34" charset="-120"/>
              </a:rPr>
              <a:t>We should change the based line and judge it again…</a:t>
            </a:r>
            <a:endParaRPr lang="zh-TW" altLang="en-US" b="1" dirty="0">
              <a:solidFill>
                <a:srgbClr val="FF0000"/>
              </a:solidFill>
              <a:latin typeface="華康中圓體(P)" pitchFamily="34" charset="-120"/>
              <a:ea typeface="華康中圓體(P)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7" grpId="0" animBg="1"/>
      <p:bldP spid="68" grpId="0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Example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296232" y="1531960"/>
            <a:ext cx="8784976" cy="4525963"/>
          </a:xfrm>
        </p:spPr>
        <p:txBody>
          <a:bodyPr/>
          <a:lstStyle/>
          <a:p>
            <a:r>
              <a:rPr lang="en-US" altLang="zh-TW" dirty="0" smtClean="0"/>
              <a:t>Until now, we have solved the proper intersection problem…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What about the non-proper (general) situation?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449388" y="3190503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362200" y="5447928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6150" y="2901578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5600328"/>
            <a:ext cx="48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cxnSp>
        <p:nvCxnSpPr>
          <p:cNvPr id="10" name="AutoShape 8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1517650" y="3258766"/>
            <a:ext cx="884238" cy="2189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550988" y="5725741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208338" y="5144716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63663" y="5728916"/>
            <a:ext cx="298450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333750" y="5144716"/>
            <a:ext cx="482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cxnSp>
        <p:nvCxnSpPr>
          <p:cNvPr id="15" name="AutoShape 13"/>
          <p:cNvCxnSpPr>
            <a:cxnSpLocks noChangeShapeType="1"/>
            <a:stCxn id="11" idx="6"/>
            <a:endCxn id="12" idx="3"/>
          </p:cNvCxnSpPr>
          <p:nvPr/>
        </p:nvCxnSpPr>
        <p:spPr bwMode="auto">
          <a:xfrm flipV="1">
            <a:off x="1630363" y="5212978"/>
            <a:ext cx="1589087" cy="552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70325" y="5563816"/>
            <a:ext cx="3444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zh-TW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533400" y="4914528"/>
            <a:ext cx="3505200" cy="12192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351659" y="4165004"/>
            <a:ext cx="446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(P</a:t>
            </a:r>
            <a:r>
              <a:rPr lang="en-US" altLang="zh-TW" sz="2400" baseline="-25000">
                <a:solidFill>
                  <a:schemeClr val="hlink"/>
                </a:solidFill>
              </a:rPr>
              <a:t>3</a:t>
            </a:r>
            <a:r>
              <a:rPr lang="en-US" altLang="zh-TW" sz="2400">
                <a:solidFill>
                  <a:schemeClr val="hlink"/>
                </a:solidFill>
              </a:rPr>
              <a:t>P</a:t>
            </a:r>
            <a:r>
              <a:rPr lang="en-US" altLang="zh-TW" sz="2400" baseline="-25000">
                <a:solidFill>
                  <a:schemeClr val="hlink"/>
                </a:solidFill>
              </a:rPr>
              <a:t>2</a:t>
            </a:r>
            <a:r>
              <a:rPr lang="en-US" altLang="zh-TW" sz="2400">
                <a:solidFill>
                  <a:schemeClr val="hlink"/>
                </a:solidFill>
              </a:rPr>
              <a:t> X P</a:t>
            </a:r>
            <a:r>
              <a:rPr lang="en-US" altLang="zh-TW" sz="2400" baseline="-25000">
                <a:solidFill>
                  <a:schemeClr val="hlink"/>
                </a:solidFill>
              </a:rPr>
              <a:t>3</a:t>
            </a:r>
            <a:r>
              <a:rPr lang="en-US" altLang="zh-TW" sz="2400">
                <a:solidFill>
                  <a:schemeClr val="hlink"/>
                </a:solidFill>
              </a:rPr>
              <a:t>P</a:t>
            </a:r>
            <a:r>
              <a:rPr lang="en-US" altLang="zh-TW" sz="2400" baseline="-25000">
                <a:solidFill>
                  <a:schemeClr val="hlink"/>
                </a:solidFill>
              </a:rPr>
              <a:t>4</a:t>
            </a:r>
            <a:r>
              <a:rPr lang="en-US" altLang="zh-TW" sz="2400">
                <a:solidFill>
                  <a:schemeClr val="hlink"/>
                </a:solidFill>
              </a:rPr>
              <a:t>) </a:t>
            </a:r>
            <a:r>
              <a:rPr lang="en-US" altLang="zh-TW" sz="2400" b="1">
                <a:solidFill>
                  <a:schemeClr val="hlink"/>
                </a:solidFill>
                <a:sym typeface="Symbol" pitchFamily="18" charset="2"/>
              </a:rPr>
              <a:t></a:t>
            </a:r>
            <a:r>
              <a:rPr lang="en-US" altLang="zh-TW" sz="240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zh-TW" sz="2400">
                <a:solidFill>
                  <a:schemeClr val="hlink"/>
                </a:solidFill>
              </a:rPr>
              <a:t>(P</a:t>
            </a:r>
            <a:r>
              <a:rPr lang="en-US" altLang="zh-TW" sz="2400" baseline="-25000">
                <a:solidFill>
                  <a:schemeClr val="hlink"/>
                </a:solidFill>
              </a:rPr>
              <a:t>3</a:t>
            </a:r>
            <a:r>
              <a:rPr lang="en-US" altLang="zh-TW" sz="2400">
                <a:solidFill>
                  <a:schemeClr val="hlink"/>
                </a:solidFill>
              </a:rPr>
              <a:t>P</a:t>
            </a:r>
            <a:r>
              <a:rPr lang="en-US" altLang="zh-TW" sz="2400" baseline="-25000">
                <a:solidFill>
                  <a:schemeClr val="hlink"/>
                </a:solidFill>
              </a:rPr>
              <a:t>2</a:t>
            </a:r>
            <a:r>
              <a:rPr lang="en-US" altLang="zh-TW" sz="2400">
                <a:solidFill>
                  <a:schemeClr val="hlink"/>
                </a:solidFill>
              </a:rPr>
              <a:t> X P</a:t>
            </a:r>
            <a:r>
              <a:rPr lang="en-US" altLang="zh-TW" sz="2400" baseline="-25000">
                <a:solidFill>
                  <a:schemeClr val="hlink"/>
                </a:solidFill>
              </a:rPr>
              <a:t>3</a:t>
            </a:r>
            <a:r>
              <a:rPr lang="en-US" altLang="zh-TW" sz="2400">
                <a:solidFill>
                  <a:schemeClr val="hlink"/>
                </a:solidFill>
              </a:rPr>
              <a:t>P</a:t>
            </a:r>
            <a:r>
              <a:rPr lang="en-US" altLang="zh-TW" sz="2400" baseline="-25000">
                <a:solidFill>
                  <a:schemeClr val="hlink"/>
                </a:solidFill>
              </a:rPr>
              <a:t>4</a:t>
            </a:r>
            <a:r>
              <a:rPr lang="en-US" altLang="zh-TW" sz="2400">
                <a:solidFill>
                  <a:schemeClr val="hlink"/>
                </a:solidFill>
              </a:rPr>
              <a:t>) = 0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580259" y="4165004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570859" y="4165004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561459" y="4165004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552059" y="4165004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427859" y="3479204"/>
            <a:ext cx="2383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華康中圓體" pitchFamily="49" charset="-120"/>
                <a:cs typeface="Times New Roman" pitchFamily="18" charset="0"/>
              </a:rPr>
              <a:t>Cross product</a:t>
            </a:r>
            <a:r>
              <a:rPr lang="zh-TW" altLang="en-US" sz="2400" dirty="0" smtClean="0">
                <a:latin typeface="Times New Roman" pitchFamily="18" charset="0"/>
                <a:ea typeface="華康中圓體" pitchFamily="49" charset="-12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ea typeface="華康中圓體" pitchFamily="49" charset="-120"/>
                <a:cs typeface="Times New Roman" pitchFamily="18" charset="0"/>
              </a:rPr>
              <a:t>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 animBg="1"/>
      <p:bldP spid="13" grpId="0"/>
      <p:bldP spid="1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0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Example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6795890" y="2390354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916665" y="3860379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262188" y="1772816"/>
            <a:ext cx="1178529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i </a:t>
            </a:r>
            <a:r>
              <a:rPr lang="en-US" altLang="zh-TW" sz="28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(5,8)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7264202" y="3911179"/>
            <a:ext cx="12144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i="1" baseline="-25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j </a:t>
            </a:r>
            <a:r>
              <a:rPr lang="en-US" altLang="zh-TW" sz="2400" b="1" i="1">
                <a:solidFill>
                  <a:srgbClr val="FF0000"/>
                </a:solidFill>
                <a:latin typeface="Times New Roman" pitchFamily="18" charset="0"/>
              </a:rPr>
              <a:t>(10,5)</a:t>
            </a:r>
          </a:p>
        </p:txBody>
      </p:sp>
      <p:cxnSp>
        <p:nvCxnSpPr>
          <p:cNvPr id="29" name="AutoShape 7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6864152" y="2458616"/>
            <a:ext cx="1092200" cy="14017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426127" y="3196804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303765" y="3195216"/>
            <a:ext cx="922337" cy="365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400" b="1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i="1" baseline="-25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k </a:t>
            </a:r>
            <a:r>
              <a:rPr lang="en-US" altLang="zh-TW" sz="2400" b="1" i="1">
                <a:solidFill>
                  <a:srgbClr val="FF0000"/>
                </a:solidFill>
                <a:latin typeface="Times New Roman" pitchFamily="18" charset="0"/>
              </a:rPr>
              <a:t>(7,7)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39552" y="2230016"/>
            <a:ext cx="5472113" cy="212725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54000" tIns="0" rIns="54000">
            <a:spAutoFit/>
          </a:bodyPr>
          <a:lstStyle/>
          <a:p>
            <a:pPr defTabSz="381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On-Segment(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i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defTabSz="381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min(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400" b="1" i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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 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max(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400" b="1" i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 </a:t>
            </a:r>
          </a:p>
          <a:p>
            <a:pPr defTabSz="3810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 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and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min(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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 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max(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 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sym typeface="Symbol" pitchFamily="18" charset="2"/>
            </a:endParaRPr>
          </a:p>
          <a:p>
            <a:pPr defTabSz="38100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then 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TRUE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defTabSz="38100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else return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FALSE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6025952" y="4744616"/>
            <a:ext cx="2760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/>
              <a:t>X : 5 </a:t>
            </a:r>
            <a:r>
              <a:rPr lang="en-US" altLang="zh-TW" sz="2000">
                <a:solidFill>
                  <a:srgbClr val="000000"/>
                </a:solidFill>
                <a:sym typeface="Symbol" pitchFamily="18" charset="2"/>
              </a:rPr>
              <a:t>  7   10</a:t>
            </a:r>
          </a:p>
          <a:p>
            <a:r>
              <a:rPr lang="en-US" altLang="zh-TW" sz="2000">
                <a:solidFill>
                  <a:srgbClr val="000000"/>
                </a:solidFill>
                <a:sym typeface="Symbol" pitchFamily="18" charset="2"/>
              </a:rPr>
              <a:t>Y : 5   7   5     </a:t>
            </a:r>
            <a:r>
              <a:rPr lang="en-US" altLang="zh-TW" sz="2000" i="1">
                <a:solidFill>
                  <a:schemeClr val="hlink"/>
                </a:solidFill>
                <a:sym typeface="Symbol" pitchFamily="18" charset="2"/>
              </a:rPr>
              <a:t>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56756" y="261467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Line Intersection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19298" y="1505421"/>
            <a:ext cx="7648575" cy="4464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tIns="0">
            <a:spAutoFit/>
          </a:bodyPr>
          <a:lstStyle/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Segments-Intersect(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1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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  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2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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  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  <a:endParaRPr lang="en-US" altLang="zh-TW" sz="2400" b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3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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  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4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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  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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sym typeface="Symbol" pitchFamily="18" charset="2"/>
              </a:rPr>
              <a:t>)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5	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&lt; 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&lt; 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then 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TRUE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6	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=0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On-Segment(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then 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TRUE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7	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=0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On-Segment(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then 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TRUE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8	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=0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On-Segment(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then 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TRUE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 9	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=0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On-Segment(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, 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400" b="1" baseline="-25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then 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TRUE</a:t>
            </a:r>
          </a:p>
          <a:p>
            <a:pPr defTabSz="449263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2B21FD"/>
                </a:solidFill>
                <a:latin typeface="Times New Roman" pitchFamily="18" charset="0"/>
                <a:ea typeface="標楷體" pitchFamily="65" charset="-120"/>
              </a:rPr>
              <a:t>10	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return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FALSE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76498" y="3943821"/>
            <a:ext cx="7162800" cy="1676400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347023" y="3450109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012160" y="2996952"/>
            <a:ext cx="222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777777"/>
                </a:solidFill>
                <a:ea typeface="華康中圓體" pitchFamily="49" charset="-120"/>
              </a:rPr>
              <a:t>Straddle each other</a:t>
            </a:r>
            <a:endParaRPr lang="zh-TW" altLang="en-US" sz="2000" dirty="0">
              <a:solidFill>
                <a:srgbClr val="777777"/>
              </a:solidFill>
              <a:ea typeface="華康中圓體" pitchFamily="49" charset="-12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275856" y="5601434"/>
            <a:ext cx="495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  <a:ea typeface="華康中圓體" pitchFamily="49" charset="-120"/>
              </a:rPr>
              <a:t>Judge if one of the ending point in a line is on the other line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6362898" y="3410421"/>
            <a:ext cx="609600" cy="228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6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Example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POJ 1269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POJ 2653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6" name="內容版面配置區 2"/>
          <p:cNvSpPr>
            <a:spLocks noGrp="1"/>
          </p:cNvSpPr>
          <p:nvPr>
            <p:ph idx="1"/>
          </p:nvPr>
        </p:nvSpPr>
        <p:spPr>
          <a:xfrm>
            <a:off x="467544" y="1600200"/>
            <a:ext cx="2088232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PKU: 2318</a:t>
            </a:r>
          </a:p>
          <a:p>
            <a:pPr>
              <a:buNone/>
            </a:pPr>
            <a:r>
              <a:rPr lang="en-US" altLang="zh-TW" dirty="0" smtClean="0"/>
              <a:t>PKU: 2398</a:t>
            </a:r>
          </a:p>
          <a:p>
            <a:pPr>
              <a:buNone/>
            </a:pPr>
            <a:r>
              <a:rPr lang="en-US" altLang="zh-TW" dirty="0" smtClean="0"/>
              <a:t>PKU: 3304</a:t>
            </a:r>
          </a:p>
          <a:p>
            <a:pPr>
              <a:buNone/>
            </a:pPr>
            <a:r>
              <a:rPr lang="en-US" altLang="zh-TW" dirty="0" smtClean="0"/>
              <a:t>PKU</a:t>
            </a:r>
            <a:r>
              <a:rPr lang="en-US" altLang="zh-TW" smtClean="0"/>
              <a:t>: 1269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PKU: 1556</a:t>
            </a:r>
          </a:p>
          <a:p>
            <a:pPr>
              <a:buNone/>
            </a:pPr>
            <a:r>
              <a:rPr lang="en-US" altLang="zh-TW" dirty="0" smtClean="0"/>
              <a:t>PKU: 2653</a:t>
            </a:r>
          </a:p>
          <a:p>
            <a:pPr>
              <a:buNone/>
            </a:pPr>
            <a:r>
              <a:rPr lang="en-US" altLang="zh-TW" dirty="0" smtClean="0"/>
              <a:t>PKU: 1066</a:t>
            </a:r>
          </a:p>
          <a:p>
            <a:pPr>
              <a:buNone/>
            </a:pPr>
            <a:r>
              <a:rPr lang="en-US" altLang="zh-TW" dirty="0" smtClean="0"/>
              <a:t>PKU: 1410</a:t>
            </a:r>
          </a:p>
          <a:p>
            <a:pPr>
              <a:buNone/>
            </a:pPr>
            <a:r>
              <a:rPr lang="en-US" altLang="zh-TW" dirty="0" smtClean="0"/>
              <a:t>PKU: 1696</a:t>
            </a:r>
          </a:p>
          <a:p>
            <a:pPr>
              <a:buNone/>
            </a:pPr>
            <a:r>
              <a:rPr lang="en-US" altLang="zh-TW" dirty="0" smtClean="0"/>
              <a:t>PKU: 3347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059832" y="1612045"/>
            <a:ext cx="2088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PKU: 2826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PKU: 1039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364088" y="1556792"/>
            <a:ext cx="2088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UVa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152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10514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10709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191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273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378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866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10902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Direction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Problem: Is vector pi → </a:t>
            </a:r>
            <a:r>
              <a:rPr lang="en-US" altLang="zh-TW" dirty="0" err="1" smtClean="0">
                <a:ea typeface="新細明體" charset="-120"/>
              </a:rPr>
              <a:t>pj</a:t>
            </a:r>
            <a:r>
              <a:rPr lang="en-US" altLang="zh-TW" dirty="0" smtClean="0">
                <a:ea typeface="新細明體" charset="-120"/>
              </a:rPr>
              <a:t>  clockwise from vector pi → </a:t>
            </a:r>
            <a:r>
              <a:rPr lang="en-US" altLang="zh-TW" dirty="0" err="1" smtClean="0">
                <a:ea typeface="新細明體" charset="-120"/>
              </a:rPr>
              <a:t>pk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How to solve it efficiently?</a:t>
            </a:r>
          </a:p>
          <a:p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6" name="Picture 5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" y="3470051"/>
            <a:ext cx="9125920" cy="23352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Cross Product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9200" y="3387080"/>
            <a:ext cx="2895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P1 X P2 &gt; 0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Picture 4" descr="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808" y="2191197"/>
            <a:ext cx="7620000" cy="1021779"/>
          </a:xfrm>
          <a:prstGeom prst="rect">
            <a:avLst/>
          </a:prstGeom>
          <a:noFill/>
        </p:spPr>
      </p:pic>
      <p:pic>
        <p:nvPicPr>
          <p:cNvPr id="11" name="Picture 6" descr="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61048"/>
            <a:ext cx="7086600" cy="2321672"/>
          </a:xfrm>
          <a:prstGeom prst="rect">
            <a:avLst/>
          </a:prstGeom>
          <a:noFill/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932040" y="3401704"/>
            <a:ext cx="2895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P1 X P2 &lt; 0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cross products of PP to PP can be represented as:</a:t>
            </a:r>
          </a:p>
          <a:p>
            <a:pPr lvl="1"/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(P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1 </a:t>
            </a:r>
            <a:r>
              <a:rPr lang="en-US" altLang="zh-TW" dirty="0" smtClean="0">
                <a:latin typeface="Tahoma"/>
                <a:ea typeface="華康中圓體(P)" pitchFamily="34" charset="-120"/>
              </a:rPr>
              <a:t>–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 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P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0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)X(P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2 </a:t>
            </a:r>
            <a:r>
              <a:rPr lang="en-US" altLang="zh-TW" dirty="0" smtClean="0">
                <a:latin typeface="Tahoma"/>
                <a:ea typeface="華康中圓體(P)" pitchFamily="34" charset="-120"/>
              </a:rPr>
              <a:t>–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 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P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0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)=(x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1 </a:t>
            </a:r>
            <a:r>
              <a:rPr lang="en-US" altLang="zh-TW" dirty="0" smtClean="0">
                <a:latin typeface="Tahoma"/>
                <a:ea typeface="華康中圓體(P)" pitchFamily="34" charset="-120"/>
              </a:rPr>
              <a:t>–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 x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0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)(y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2 </a:t>
            </a:r>
            <a:r>
              <a:rPr lang="en-US" altLang="zh-TW" dirty="0" smtClean="0">
                <a:latin typeface="Tahoma"/>
                <a:ea typeface="華康中圓體(P)" pitchFamily="34" charset="-120"/>
              </a:rPr>
              <a:t>–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 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y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0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)-(x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2 </a:t>
            </a:r>
            <a:r>
              <a:rPr lang="en-US" altLang="zh-TW" dirty="0" smtClean="0">
                <a:latin typeface="Tahoma"/>
                <a:ea typeface="華康中圓體(P)" pitchFamily="34" charset="-120"/>
              </a:rPr>
              <a:t>–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 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x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0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)(y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1 </a:t>
            </a:r>
            <a:r>
              <a:rPr lang="en-US" altLang="zh-TW" dirty="0" smtClean="0">
                <a:latin typeface="Tahoma"/>
                <a:ea typeface="華康中圓體(P)" pitchFamily="34" charset="-120"/>
              </a:rPr>
              <a:t>–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 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y</a:t>
            </a:r>
            <a:r>
              <a:rPr lang="en-US" altLang="zh-TW" baseline="-25000" dirty="0" smtClean="0">
                <a:latin typeface="華康中圓體(P)" pitchFamily="34" charset="-120"/>
                <a:ea typeface="華康中圓體(P)" pitchFamily="34" charset="-120"/>
              </a:rPr>
              <a:t>0</a:t>
            </a:r>
            <a:r>
              <a:rPr lang="en-US" altLang="zh-TW" dirty="0" smtClean="0">
                <a:latin typeface="華康中圓體(P)" pitchFamily="34" charset="-120"/>
                <a:ea typeface="華康中圓體(P)" pitchFamily="34" charset="-120"/>
              </a:rPr>
              <a:t>)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09456" y="2994248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000"/>
              <a:t>(P</a:t>
            </a:r>
            <a:r>
              <a:rPr lang="en-US" altLang="zh-TW" sz="2000" baseline="-25000"/>
              <a:t>1 </a:t>
            </a:r>
            <a:r>
              <a:rPr lang="en-US" altLang="zh-TW" sz="2000">
                <a:latin typeface="Tahoma"/>
                <a:ea typeface="華康中圓體(P)" pitchFamily="34" charset="-120"/>
              </a:rPr>
              <a:t>–</a:t>
            </a:r>
            <a:r>
              <a:rPr lang="en-US" altLang="zh-TW" sz="2000" baseline="-25000"/>
              <a:t> </a:t>
            </a:r>
            <a:r>
              <a:rPr lang="en-US" altLang="zh-TW" sz="2000"/>
              <a:t>P</a:t>
            </a:r>
            <a:r>
              <a:rPr lang="en-US" altLang="zh-TW" sz="2000" baseline="-25000"/>
              <a:t>0</a:t>
            </a:r>
            <a:r>
              <a:rPr lang="en-US" altLang="zh-TW" sz="2000"/>
              <a:t>)X(P</a:t>
            </a:r>
            <a:r>
              <a:rPr lang="en-US" altLang="zh-TW" sz="2000" baseline="-25000"/>
              <a:t>2 </a:t>
            </a:r>
            <a:r>
              <a:rPr lang="en-US" altLang="zh-TW" sz="2000">
                <a:latin typeface="Tahoma"/>
                <a:ea typeface="華康中圓體(P)" pitchFamily="34" charset="-120"/>
              </a:rPr>
              <a:t>–</a:t>
            </a:r>
            <a:r>
              <a:rPr lang="en-US" altLang="zh-TW" sz="2000" baseline="-25000"/>
              <a:t> </a:t>
            </a:r>
            <a:r>
              <a:rPr lang="en-US" altLang="zh-TW" sz="2000"/>
              <a:t>P</a:t>
            </a:r>
            <a:r>
              <a:rPr lang="en-US" altLang="zh-TW" sz="2000" baseline="-25000"/>
              <a:t>0</a:t>
            </a:r>
            <a:r>
              <a:rPr lang="en-US" altLang="zh-TW" sz="2000"/>
              <a:t>)&lt; 0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228056" y="2994248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/>
              <a:t>(P</a:t>
            </a:r>
            <a:r>
              <a:rPr lang="en-US" altLang="zh-TW" sz="2000" baseline="-25000" dirty="0"/>
              <a:t>1 </a:t>
            </a:r>
            <a:r>
              <a:rPr lang="en-US" altLang="zh-TW" sz="2000" dirty="0">
                <a:latin typeface="Tahoma"/>
                <a:ea typeface="華康中圓體(P)" pitchFamily="34" charset="-120"/>
              </a:rPr>
              <a:t>–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)X(P</a:t>
            </a:r>
            <a:r>
              <a:rPr lang="en-US" altLang="zh-TW" sz="2000" baseline="-25000" dirty="0"/>
              <a:t>2 </a:t>
            </a:r>
            <a:r>
              <a:rPr lang="en-US" altLang="zh-TW" sz="2000" dirty="0">
                <a:latin typeface="Tahoma"/>
                <a:ea typeface="華康中圓體(P)" pitchFamily="34" charset="-120"/>
              </a:rPr>
              <a:t>–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)&gt; 0</a:t>
            </a:r>
          </a:p>
        </p:txBody>
      </p:sp>
      <p:pic>
        <p:nvPicPr>
          <p:cNvPr id="16" name="Picture 9" descr="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51448"/>
            <a:ext cx="6553200" cy="2209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766740" y="2139975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342878" y="3686200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69903" y="1628800"/>
            <a:ext cx="12049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(2,4)</a:t>
            </a:r>
            <a:endParaRPr lang="en-US" altLang="zh-TW" sz="2800" b="1" baseline="-2500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649140" y="3838600"/>
            <a:ext cx="12652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(0,0)</a:t>
            </a:r>
          </a:p>
        </p:txBody>
      </p:sp>
      <p:cxnSp>
        <p:nvCxnSpPr>
          <p:cNvPr id="17" name="AutoShape 8"/>
          <p:cNvCxnSpPr>
            <a:cxnSpLocks noChangeShapeType="1"/>
            <a:stCxn id="9" idx="5"/>
            <a:endCxn id="10" idx="0"/>
          </p:cNvCxnSpPr>
          <p:nvPr/>
        </p:nvCxnSpPr>
        <p:spPr bwMode="auto">
          <a:xfrm flipH="1">
            <a:off x="2382565" y="2208238"/>
            <a:ext cx="452438" cy="1477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3968478" y="2779738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171678" y="2619400"/>
            <a:ext cx="135096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P1 (4,2)</a:t>
            </a:r>
            <a:endParaRPr lang="en-US" altLang="zh-TW" sz="2800" b="1" baseline="-2500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AutoShape 13"/>
          <p:cNvCxnSpPr>
            <a:cxnSpLocks noChangeShapeType="1"/>
            <a:stCxn id="10" idx="6"/>
          </p:cNvCxnSpPr>
          <p:nvPr/>
        </p:nvCxnSpPr>
        <p:spPr bwMode="auto">
          <a:xfrm flipV="1">
            <a:off x="2422253" y="2771800"/>
            <a:ext cx="1597025" cy="954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39552" y="4581128"/>
            <a:ext cx="7632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/>
              <a:t>(P1-P0)X(P2-P0)=(x1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x0)(y2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y0)-(x2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x0)(y1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y0</a:t>
            </a:r>
            <a:r>
              <a:rPr lang="en-US" altLang="zh-TW" dirty="0" smtClean="0"/>
              <a:t>) = </a:t>
            </a:r>
            <a:r>
              <a:rPr lang="en-US" altLang="zh-TW" dirty="0"/>
              <a:t>4*4 </a:t>
            </a:r>
            <a:r>
              <a:rPr lang="en-US" altLang="zh-TW" dirty="0">
                <a:latin typeface="Arial"/>
              </a:rPr>
              <a:t>–</a:t>
            </a:r>
            <a:r>
              <a:rPr lang="en-US" altLang="zh-TW" dirty="0"/>
              <a:t> 2*2 =12 </a:t>
            </a:r>
            <a:r>
              <a:rPr lang="en-US" altLang="zh-TW" dirty="0">
                <a:solidFill>
                  <a:schemeClr val="folHlink"/>
                </a:solidFill>
              </a:rPr>
              <a:t>&gt; 0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074840" y="5515000"/>
            <a:ext cx="39945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</a:t>
            </a:r>
            <a:r>
              <a:rPr lang="en-US" altLang="zh-TW" sz="2000" b="1" baseline="-25000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0</a:t>
            </a:r>
            <a:r>
              <a:rPr lang="en-US" altLang="zh-TW" b="1" dirty="0" smtClean="0">
                <a:solidFill>
                  <a:srgbClr val="FF0000"/>
                </a:solidFill>
              </a:rPr>
              <a:t>P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is </a:t>
            </a:r>
            <a:r>
              <a:rPr lang="en-US" altLang="zh-TW" b="1" dirty="0" smtClean="0">
                <a:solidFill>
                  <a:srgbClr val="FF0000"/>
                </a:solidFill>
              </a:rPr>
              <a:t>counterclockwise </a:t>
            </a:r>
            <a:r>
              <a:rPr lang="en-US" altLang="zh-TW" b="1" dirty="0" smtClean="0">
                <a:solidFill>
                  <a:srgbClr val="FF0000"/>
                </a:solidFill>
              </a:rPr>
              <a:t>from </a:t>
            </a:r>
            <a:r>
              <a:rPr lang="en-US" altLang="zh-TW" b="1" dirty="0" smtClean="0">
                <a:solidFill>
                  <a:srgbClr val="FF0000"/>
                </a:solidFill>
              </a:rPr>
              <a:t>P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b="1" dirty="0" smtClean="0">
                <a:solidFill>
                  <a:srgbClr val="FF0000"/>
                </a:solidFill>
              </a:rPr>
              <a:t>P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4151040" y="55150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7596336" y="5517232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2779440" y="2619400"/>
            <a:ext cx="609600" cy="457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27" name="Picture 5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8667750" cy="2335213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0" y="2780928"/>
            <a:ext cx="3347864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328592" y="2780928"/>
            <a:ext cx="3203848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If we traverse from p1 to p2 and then p3, should we make a turn left or turn right at point p2?</a:t>
            </a:r>
          </a:p>
          <a:p>
            <a:pPr lvl="1">
              <a:buNone/>
            </a:pPr>
            <a:endParaRPr lang="en-US" altLang="zh-TW" dirty="0" smtClean="0">
              <a:latin typeface="華康中圓體(P)" pitchFamily="34" charset="-120"/>
              <a:ea typeface="華康中圓體(P)" pitchFamily="34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Judge it by cross product</a:t>
            </a:r>
          </a:p>
          <a:p>
            <a:pPr lvl="1">
              <a:buNone/>
            </a:pPr>
            <a:endParaRPr lang="en-US" altLang="zh-TW" dirty="0" smtClean="0">
              <a:latin typeface="華康中圓體(P)" pitchFamily="34" charset="-120"/>
              <a:ea typeface="華康中圓體(P)" pitchFamily="34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4579912"/>
            <a:ext cx="6477000" cy="14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 smtClean="0">
                <a:latin typeface="華康中圓體(P)" pitchFamily="34" charset="-120"/>
                <a:ea typeface="華康中圓體(P)" pitchFamily="34" charset="-120"/>
              </a:rPr>
              <a:t>Cross product </a:t>
            </a:r>
            <a:r>
              <a:rPr lang="en-US" altLang="zh-TW" sz="2000" i="1" dirty="0" smtClean="0">
                <a:latin typeface="華康中圓體(P)" pitchFamily="34" charset="-120"/>
                <a:ea typeface="華康中圓體(P)" pitchFamily="34" charset="-120"/>
              </a:rPr>
              <a:t>d </a:t>
            </a:r>
            <a:r>
              <a:rPr lang="en-US" altLang="zh-TW" sz="2000" dirty="0" smtClean="0">
                <a:latin typeface="華康中圓體(P)" pitchFamily="34" charset="-120"/>
                <a:ea typeface="華康中圓體(P)" pitchFamily="34" charset="-120"/>
              </a:rPr>
              <a:t>of p1p2 to p1p3</a:t>
            </a:r>
            <a:r>
              <a:rPr lang="en-US" altLang="zh-TW" sz="2800" dirty="0" smtClean="0">
                <a:latin typeface="華康中圓體(P)" pitchFamily="34" charset="-120"/>
                <a:ea typeface="華康中圓體(P)" pitchFamily="34" charset="-120"/>
              </a:rPr>
              <a:t>:</a:t>
            </a:r>
            <a:endParaRPr lang="en-US" altLang="zh-TW" sz="2800" dirty="0">
              <a:latin typeface="華康中圓體(P)" pitchFamily="34" charset="-120"/>
              <a:ea typeface="華康中圓體(P)" pitchFamily="34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 dirty="0">
                <a:latin typeface="華康中圓體(P)" pitchFamily="34" charset="-120"/>
                <a:ea typeface="華康中圓體(P)" pitchFamily="34" charset="-120"/>
              </a:rPr>
              <a:t>d &gt; 0 ; Counterclockwise : </a:t>
            </a:r>
            <a:r>
              <a:rPr lang="en-US" altLang="zh-TW" sz="2400" dirty="0">
                <a:solidFill>
                  <a:schemeClr val="tx2"/>
                </a:solidFill>
                <a:latin typeface="華康中圓體(P)" pitchFamily="34" charset="-120"/>
                <a:ea typeface="華康中圓體(P)" pitchFamily="34" charset="-120"/>
              </a:rPr>
              <a:t>left turn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 dirty="0">
                <a:latin typeface="華康中圓體(P)" pitchFamily="34" charset="-120"/>
                <a:ea typeface="華康中圓體(P)" pitchFamily="34" charset="-120"/>
              </a:rPr>
              <a:t>d &lt; 0 ; Clockwise : </a:t>
            </a:r>
            <a:r>
              <a:rPr lang="en-US" altLang="zh-TW" sz="2400" dirty="0">
                <a:solidFill>
                  <a:schemeClr val="tx2"/>
                </a:solidFill>
                <a:latin typeface="華康中圓體(P)" pitchFamily="34" charset="-120"/>
                <a:ea typeface="華康中圓體(P)" pitchFamily="34" charset="-120"/>
              </a:rPr>
              <a:t>right turn</a:t>
            </a:r>
          </a:p>
        </p:txBody>
      </p:sp>
      <p:pic>
        <p:nvPicPr>
          <p:cNvPr id="11" name="Picture 9" descr="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14550"/>
            <a:ext cx="5791200" cy="2341562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475656" y="2348880"/>
            <a:ext cx="6115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Cross Product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761754" y="2096988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337892" y="3643213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64917" y="1585813"/>
            <a:ext cx="12049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800" b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(2,4)</a:t>
            </a:r>
            <a:endParaRPr lang="en-US" altLang="zh-TW" sz="2800" b="1" baseline="-250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644154" y="3795613"/>
            <a:ext cx="12652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1 </a:t>
            </a: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(0,0)</a:t>
            </a:r>
          </a:p>
        </p:txBody>
      </p:sp>
      <p:cxnSp>
        <p:nvCxnSpPr>
          <p:cNvPr id="17" name="AutoShape 8"/>
          <p:cNvCxnSpPr>
            <a:cxnSpLocks noChangeShapeType="1"/>
            <a:stCxn id="9" idx="5"/>
            <a:endCxn id="18" idx="1"/>
          </p:cNvCxnSpPr>
          <p:nvPr/>
        </p:nvCxnSpPr>
        <p:spPr bwMode="auto">
          <a:xfrm>
            <a:off x="3830017" y="2165251"/>
            <a:ext cx="1144587" cy="5826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4963492" y="2736751"/>
            <a:ext cx="793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195267" y="2576413"/>
            <a:ext cx="12938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P</a:t>
            </a:r>
            <a:r>
              <a:rPr lang="en-US" altLang="zh-TW" sz="2800" b="1" i="1" baseline="-25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800" b="1" i="1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 (4,2)</a:t>
            </a:r>
            <a:endParaRPr lang="en-US" altLang="zh-TW" sz="2800" b="1" baseline="-25000">
              <a:solidFill>
                <a:schemeClr val="tx2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AutoShape 11"/>
          <p:cNvCxnSpPr>
            <a:cxnSpLocks noChangeShapeType="1"/>
            <a:stCxn id="14" idx="6"/>
          </p:cNvCxnSpPr>
          <p:nvPr/>
        </p:nvCxnSpPr>
        <p:spPr bwMode="auto">
          <a:xfrm flipV="1">
            <a:off x="3417267" y="2728813"/>
            <a:ext cx="1597025" cy="954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26654" y="4786213"/>
            <a:ext cx="577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(P2-P1)X(P3-P1)=(x1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x0)(y2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y0)-(x2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x0)(y1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y0)</a:t>
            </a:r>
          </a:p>
          <a:p>
            <a:r>
              <a:rPr lang="en-US" altLang="zh-TW"/>
              <a:t>= 4*4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2*2 =12 </a:t>
            </a:r>
            <a:r>
              <a:rPr lang="en-US" altLang="zh-TW">
                <a:solidFill>
                  <a:schemeClr val="folHlink"/>
                </a:solidFill>
              </a:rPr>
              <a:t>&gt; 0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069854" y="5319613"/>
            <a:ext cx="248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77777"/>
                </a:solidFill>
              </a:rPr>
              <a:t>P</a:t>
            </a:r>
            <a:r>
              <a:rPr lang="en-US" altLang="zh-TW" sz="2000" baseline="-25000" dirty="0">
                <a:solidFill>
                  <a:srgbClr val="777777"/>
                </a:solidFill>
                <a:latin typeface="華康中圓體" pitchFamily="49" charset="-120"/>
                <a:ea typeface="華康中圓體" pitchFamily="49" charset="-120"/>
              </a:rPr>
              <a:t>1</a:t>
            </a:r>
            <a:r>
              <a:rPr lang="en-US" altLang="zh-TW" dirty="0">
                <a:solidFill>
                  <a:srgbClr val="777777"/>
                </a:solidFill>
              </a:rPr>
              <a:t>P</a:t>
            </a:r>
            <a:r>
              <a:rPr lang="en-US" altLang="zh-TW" baseline="-25000" dirty="0">
                <a:solidFill>
                  <a:srgbClr val="777777"/>
                </a:solidFill>
              </a:rPr>
              <a:t>3</a:t>
            </a:r>
            <a:r>
              <a:rPr lang="zh-TW" altLang="en-US" dirty="0">
                <a:solidFill>
                  <a:srgbClr val="777777"/>
                </a:solidFill>
              </a:rPr>
              <a:t>在</a:t>
            </a:r>
            <a:r>
              <a:rPr lang="en-US" altLang="zh-TW" dirty="0">
                <a:solidFill>
                  <a:srgbClr val="777777"/>
                </a:solidFill>
              </a:rPr>
              <a:t>P</a:t>
            </a:r>
            <a:r>
              <a:rPr lang="en-US" altLang="zh-TW" baseline="-25000" dirty="0">
                <a:solidFill>
                  <a:srgbClr val="777777"/>
                </a:solidFill>
              </a:rPr>
              <a:t>1</a:t>
            </a:r>
            <a:r>
              <a:rPr lang="en-US" altLang="zh-TW" dirty="0">
                <a:solidFill>
                  <a:srgbClr val="777777"/>
                </a:solidFill>
              </a:rPr>
              <a:t>P</a:t>
            </a:r>
            <a:r>
              <a:rPr lang="en-US" altLang="zh-TW" baseline="-25000" dirty="0">
                <a:solidFill>
                  <a:srgbClr val="777777"/>
                </a:solidFill>
              </a:rPr>
              <a:t>2</a:t>
            </a:r>
            <a:r>
              <a:rPr lang="zh-TW" altLang="en-US" dirty="0">
                <a:solidFill>
                  <a:srgbClr val="777777"/>
                </a:solidFill>
              </a:rPr>
              <a:t>逆</a:t>
            </a:r>
            <a:r>
              <a:rPr lang="zh-TW" altLang="en-US" sz="2000" dirty="0">
                <a:solidFill>
                  <a:srgbClr val="777777"/>
                </a:solidFill>
              </a:rPr>
              <a:t>時針方向</a:t>
            </a:r>
          </a:p>
          <a:p>
            <a:r>
              <a:rPr lang="zh-TW" altLang="en-US" sz="2000" dirty="0">
                <a:solidFill>
                  <a:srgbClr val="777777"/>
                </a:solidFill>
              </a:rPr>
              <a:t> </a:t>
            </a:r>
            <a:r>
              <a:rPr lang="en-US" altLang="zh-TW" sz="2000" dirty="0">
                <a:solidFill>
                  <a:srgbClr val="777777"/>
                </a:solidFill>
              </a:rPr>
              <a:t>: </a:t>
            </a:r>
            <a:r>
              <a:rPr lang="en-US" altLang="zh-TW" sz="2000" dirty="0">
                <a:solidFill>
                  <a:schemeClr val="hlink"/>
                </a:solidFill>
              </a:rPr>
              <a:t>Left turn</a:t>
            </a: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5146054" y="5319613"/>
            <a:ext cx="3810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831854" y="5319613"/>
            <a:ext cx="3048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V="1">
            <a:off x="3393454" y="2195413"/>
            <a:ext cx="381000" cy="1371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 flipV="1">
            <a:off x="4155454" y="2500213"/>
            <a:ext cx="533400" cy="30480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2279</TotalTime>
  <Words>711</Words>
  <Application>Microsoft Office PowerPoint</Application>
  <PresentationFormat>如螢幕大小 (4:3)</PresentationFormat>
  <Paragraphs>187</Paragraphs>
  <Slides>22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Office 佈景主題</vt:lpstr>
      <vt:lpstr>Microsoft 方程式編輯器 3.0</vt:lpstr>
      <vt:lpstr>方程式</vt:lpstr>
      <vt:lpstr>投影片 1</vt:lpstr>
      <vt:lpstr>Outline</vt:lpstr>
      <vt:lpstr>Intersection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Cross Product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970</cp:revision>
  <dcterms:created xsi:type="dcterms:W3CDTF">2009-11-10T06:48:42Z</dcterms:created>
  <dcterms:modified xsi:type="dcterms:W3CDTF">2013-07-21T05:05:59Z</dcterms:modified>
</cp:coreProperties>
</file>