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8" r:id="rId3"/>
    <p:sldId id="286" r:id="rId4"/>
    <p:sldId id="433" r:id="rId5"/>
    <p:sldId id="435" r:id="rId6"/>
    <p:sldId id="437" r:id="rId7"/>
    <p:sldId id="351" r:id="rId8"/>
    <p:sldId id="429" r:id="rId9"/>
    <p:sldId id="431" r:id="rId10"/>
    <p:sldId id="430" r:id="rId11"/>
    <p:sldId id="432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0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6" r:id="rId36"/>
    <p:sldId id="375" r:id="rId37"/>
    <p:sldId id="377" r:id="rId38"/>
    <p:sldId id="378" r:id="rId39"/>
    <p:sldId id="382" r:id="rId40"/>
    <p:sldId id="383" r:id="rId41"/>
    <p:sldId id="384" r:id="rId42"/>
    <p:sldId id="385" r:id="rId43"/>
    <p:sldId id="387" r:id="rId44"/>
    <p:sldId id="391" r:id="rId45"/>
    <p:sldId id="392" r:id="rId46"/>
    <p:sldId id="393" r:id="rId47"/>
    <p:sldId id="394" r:id="rId48"/>
    <p:sldId id="395" r:id="rId49"/>
    <p:sldId id="396" r:id="rId50"/>
    <p:sldId id="386" r:id="rId51"/>
    <p:sldId id="388" r:id="rId52"/>
    <p:sldId id="389" r:id="rId53"/>
    <p:sldId id="390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379" r:id="rId83"/>
    <p:sldId id="380" r:id="rId84"/>
    <p:sldId id="381" r:id="rId85"/>
    <p:sldId id="425" r:id="rId86"/>
    <p:sldId id="427" r:id="rId87"/>
    <p:sldId id="426" r:id="rId8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 varScale="1">
        <p:scale>
          <a:sx n="72" d="100"/>
          <a:sy n="7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900608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292080" y="6305573"/>
            <a:ext cx="2780358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2013/08/07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 </a:t>
            </a:r>
            <a:r>
              <a:rPr lang="en-US" altLang="zh-TW" sz="2000" b="1" dirty="0" smtClean="0">
                <a:latin typeface="Arial" charset="0"/>
              </a:rPr>
              <a:t>Huang </a:t>
            </a:r>
            <a:r>
              <a:rPr lang="en-US" altLang="zh-TW" sz="2000" b="1" dirty="0" smtClean="0">
                <a:latin typeface="Arial" charset="0"/>
              </a:rPr>
              <a:t>(free999)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http://myweb.ncku.edu.tw/~p76014143/20130807.rar</a:t>
            </a: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Sort by Polar 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31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2" name="AutoShape 3"/>
          <p:cNvCxnSpPr>
            <a:cxnSpLocks noChangeShapeType="1"/>
          </p:cNvCxnSpPr>
          <p:nvPr/>
        </p:nvCxnSpPr>
        <p:spPr bwMode="auto">
          <a:xfrm flipV="1">
            <a:off x="2998788" y="4586288"/>
            <a:ext cx="3771900" cy="8096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3" name="AutoShape 4"/>
          <p:cNvCxnSpPr>
            <a:cxnSpLocks noChangeShapeType="1"/>
          </p:cNvCxnSpPr>
          <p:nvPr/>
        </p:nvCxnSpPr>
        <p:spPr bwMode="auto">
          <a:xfrm flipV="1">
            <a:off x="2998788" y="3976688"/>
            <a:ext cx="4548187" cy="14192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4" name="AutoShape 5"/>
          <p:cNvCxnSpPr>
            <a:cxnSpLocks noChangeShapeType="1"/>
          </p:cNvCxnSpPr>
          <p:nvPr/>
        </p:nvCxnSpPr>
        <p:spPr bwMode="auto">
          <a:xfrm flipV="1">
            <a:off x="2998788" y="4005263"/>
            <a:ext cx="3465512" cy="13906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V="1">
            <a:off x="2998788" y="3357563"/>
            <a:ext cx="3157537" cy="20383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6" name="AutoShape 7"/>
          <p:cNvCxnSpPr>
            <a:cxnSpLocks noChangeShapeType="1"/>
          </p:cNvCxnSpPr>
          <p:nvPr/>
        </p:nvCxnSpPr>
        <p:spPr bwMode="auto">
          <a:xfrm flipV="1">
            <a:off x="2998788" y="3213100"/>
            <a:ext cx="2005012" cy="2182813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7" name="AutoShape 8"/>
          <p:cNvCxnSpPr>
            <a:cxnSpLocks noChangeShapeType="1"/>
          </p:cNvCxnSpPr>
          <p:nvPr/>
        </p:nvCxnSpPr>
        <p:spPr bwMode="auto">
          <a:xfrm flipV="1">
            <a:off x="2998788" y="3376613"/>
            <a:ext cx="1479550" cy="20193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 flipV="1">
            <a:off x="2998788" y="3719513"/>
            <a:ext cx="996950" cy="16764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 flipV="1">
            <a:off x="2998788" y="3319463"/>
            <a:ext cx="708025" cy="20764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 flipV="1">
            <a:off x="2998788" y="1820863"/>
            <a:ext cx="709612" cy="35750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H="1" flipV="1">
            <a:off x="2922588" y="3449638"/>
            <a:ext cx="76200" cy="194627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H="1" flipV="1">
            <a:off x="1995488" y="4291013"/>
            <a:ext cx="1003300" cy="11049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4427984" y="1835532"/>
            <a:ext cx="4377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Sequence: p1, p2, p3, …, p10, p11, p12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Sort by Polar 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</a:p>
          <a:p>
            <a:pPr algn="just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Compare Function:</a:t>
            </a:r>
          </a:p>
          <a:p>
            <a:pPr algn="just">
              <a:buNone/>
            </a:pPr>
            <a:r>
              <a:rPr lang="en-US" altLang="zh-TW" b="1" dirty="0" smtClean="0"/>
              <a:t>p </a:t>
            </a:r>
            <a:r>
              <a:rPr lang="en-US" altLang="zh-TW" b="1" dirty="0" smtClean="0">
                <a:sym typeface="Wingdings" pitchFamily="2" charset="2"/>
              </a:rPr>
              <a:t> base point</a:t>
            </a:r>
            <a:endParaRPr lang="en-US" altLang="zh-TW" b="1" dirty="0" smtClean="0"/>
          </a:p>
          <a:p>
            <a:pPr algn="just">
              <a:buNone/>
            </a:pPr>
            <a:r>
              <a:rPr lang="en-US" altLang="zh-TW" b="1" dirty="0" err="1" smtClean="0"/>
              <a:t>bool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cmp</a:t>
            </a:r>
            <a:r>
              <a:rPr lang="en-US" altLang="zh-TW" b="1" dirty="0" smtClean="0"/>
              <a:t>( point a, point b )</a:t>
            </a:r>
          </a:p>
          <a:p>
            <a:pPr algn="just">
              <a:buNone/>
            </a:pPr>
            <a:r>
              <a:rPr lang="en-US" altLang="zh-TW" b="1" dirty="0" smtClean="0"/>
              <a:t>{</a:t>
            </a:r>
          </a:p>
          <a:p>
            <a:pPr algn="just">
              <a:buNone/>
            </a:pPr>
            <a:r>
              <a:rPr lang="en-US" altLang="zh-TW" b="1" dirty="0" smtClean="0"/>
              <a:t>	return pa X </a:t>
            </a:r>
            <a:r>
              <a:rPr lang="en-US" altLang="zh-TW" b="1" dirty="0" err="1" smtClean="0"/>
              <a:t>pb</a:t>
            </a:r>
            <a:r>
              <a:rPr lang="en-US" altLang="zh-TW" b="1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en-US" altLang="zh-TW" b="1" dirty="0" smtClean="0"/>
              <a:t> 0</a:t>
            </a:r>
          </a:p>
          <a:p>
            <a:pPr algn="just">
              <a:buNone/>
            </a:pPr>
            <a:r>
              <a:rPr lang="en-US" altLang="zh-TW" b="1" dirty="0" smtClean="0"/>
              <a:t>}</a:t>
            </a: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Graham Scan</a:t>
            </a:r>
            <a:endParaRPr lang="zh-TW" altLang="en-US" dirty="0"/>
          </a:p>
        </p:txBody>
      </p:sp>
      <p:sp>
        <p:nvSpPr>
          <p:cNvPr id="3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2973388" y="556103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884988" y="5132412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771775" y="5718200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6865938" y="52229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696200" y="3835425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940425" y="4062437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6696075" y="47672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7467600" y="4138637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453188" y="4138637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138863" y="3524275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953000" y="3352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4410075" y="35099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995738" y="388146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695700" y="35099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3697288" y="195423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2911475" y="358301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1955800" y="44132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6877050" y="4494237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5724525" y="3559200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5003800" y="3414737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4500563" y="3559200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4140200" y="3991000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3419475" y="3486175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3673475" y="1436712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771775" y="3702075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1536700" y="3960837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58" name="AutoShape 55"/>
          <p:cNvCxnSpPr>
            <a:cxnSpLocks noChangeShapeType="1"/>
          </p:cNvCxnSpPr>
          <p:nvPr/>
        </p:nvCxnSpPr>
        <p:spPr bwMode="auto">
          <a:xfrm flipV="1">
            <a:off x="2998788" y="5291162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56"/>
          <p:cNvCxnSpPr>
            <a:cxnSpLocks noChangeShapeType="1"/>
          </p:cNvCxnSpPr>
          <p:nvPr/>
        </p:nvCxnSpPr>
        <p:spPr bwMode="auto">
          <a:xfrm flipV="1">
            <a:off x="6945313" y="4206900"/>
            <a:ext cx="590550" cy="1055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57"/>
          <p:cNvCxnSpPr>
            <a:cxnSpLocks noChangeShapeType="1"/>
          </p:cNvCxnSpPr>
          <p:nvPr/>
        </p:nvCxnSpPr>
        <p:spPr bwMode="auto">
          <a:xfrm flipH="1" flipV="1">
            <a:off x="3765550" y="2022500"/>
            <a:ext cx="3770313" cy="212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58"/>
          <p:cNvCxnSpPr>
            <a:cxnSpLocks noChangeShapeType="1"/>
          </p:cNvCxnSpPr>
          <p:nvPr/>
        </p:nvCxnSpPr>
        <p:spPr bwMode="auto">
          <a:xfrm flipV="1">
            <a:off x="2024063" y="1993925"/>
            <a:ext cx="1673225" cy="2430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59"/>
          <p:cNvCxnSpPr>
            <a:cxnSpLocks noChangeShapeType="1"/>
          </p:cNvCxnSpPr>
          <p:nvPr/>
        </p:nvCxnSpPr>
        <p:spPr bwMode="auto">
          <a:xfrm>
            <a:off x="1995488" y="4492650"/>
            <a:ext cx="1003300" cy="1104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3" name="AutoShape 60"/>
          <p:cNvSpPr>
            <a:spLocks noChangeArrowheads="1"/>
          </p:cNvSpPr>
          <p:nvPr/>
        </p:nvSpPr>
        <p:spPr bwMode="auto">
          <a:xfrm>
            <a:off x="7488238" y="1543075"/>
            <a:ext cx="784225" cy="18954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12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210300" y="2190775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164388" y="966812"/>
            <a:ext cx="1295400" cy="2808288"/>
          </a:xfrm>
          <a:prstGeom prst="ellipse">
            <a:avLst/>
          </a:prstGeom>
          <a:noFill/>
          <a:ln w="254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31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31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2" name="AutoShape 3"/>
          <p:cNvCxnSpPr>
            <a:cxnSpLocks noChangeShapeType="1"/>
          </p:cNvCxnSpPr>
          <p:nvPr/>
        </p:nvCxnSpPr>
        <p:spPr bwMode="auto">
          <a:xfrm flipV="1">
            <a:off x="2998788" y="4586288"/>
            <a:ext cx="3771900" cy="8096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3" name="AutoShape 4"/>
          <p:cNvCxnSpPr>
            <a:cxnSpLocks noChangeShapeType="1"/>
          </p:cNvCxnSpPr>
          <p:nvPr/>
        </p:nvCxnSpPr>
        <p:spPr bwMode="auto">
          <a:xfrm flipV="1">
            <a:off x="2998788" y="3976688"/>
            <a:ext cx="4548187" cy="14192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4" name="AutoShape 5"/>
          <p:cNvCxnSpPr>
            <a:cxnSpLocks noChangeShapeType="1"/>
          </p:cNvCxnSpPr>
          <p:nvPr/>
        </p:nvCxnSpPr>
        <p:spPr bwMode="auto">
          <a:xfrm flipV="1">
            <a:off x="2998788" y="4005263"/>
            <a:ext cx="3465512" cy="13906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V="1">
            <a:off x="2998788" y="3357563"/>
            <a:ext cx="3157537" cy="20383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6" name="AutoShape 7"/>
          <p:cNvCxnSpPr>
            <a:cxnSpLocks noChangeShapeType="1"/>
          </p:cNvCxnSpPr>
          <p:nvPr/>
        </p:nvCxnSpPr>
        <p:spPr bwMode="auto">
          <a:xfrm flipV="1">
            <a:off x="2998788" y="3213100"/>
            <a:ext cx="2005012" cy="2182813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7" name="AutoShape 8"/>
          <p:cNvCxnSpPr>
            <a:cxnSpLocks noChangeShapeType="1"/>
          </p:cNvCxnSpPr>
          <p:nvPr/>
        </p:nvCxnSpPr>
        <p:spPr bwMode="auto">
          <a:xfrm flipV="1">
            <a:off x="2998788" y="3376613"/>
            <a:ext cx="1479550" cy="20193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 flipV="1">
            <a:off x="2998788" y="3719513"/>
            <a:ext cx="996950" cy="16764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 flipV="1">
            <a:off x="2998788" y="3319463"/>
            <a:ext cx="708025" cy="20764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 flipV="1">
            <a:off x="2998788" y="1820863"/>
            <a:ext cx="709612" cy="35750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H="1" flipV="1">
            <a:off x="2922588" y="3449638"/>
            <a:ext cx="76200" cy="194627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H="1" flipV="1">
            <a:off x="1995488" y="4291013"/>
            <a:ext cx="1003300" cy="11049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289526" y="1484784"/>
            <a:ext cx="25160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. Calculate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polar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angle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. Sorted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by polar angle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31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2" name="AutoShape 3"/>
          <p:cNvCxnSpPr>
            <a:cxnSpLocks noChangeShapeType="1"/>
          </p:cNvCxnSpPr>
          <p:nvPr/>
        </p:nvCxnSpPr>
        <p:spPr bwMode="auto">
          <a:xfrm flipV="1">
            <a:off x="2998788" y="4586288"/>
            <a:ext cx="3771900" cy="8096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3" name="AutoShape 4"/>
          <p:cNvCxnSpPr>
            <a:cxnSpLocks noChangeShapeType="1"/>
          </p:cNvCxnSpPr>
          <p:nvPr/>
        </p:nvCxnSpPr>
        <p:spPr bwMode="auto">
          <a:xfrm flipV="1">
            <a:off x="2998788" y="3976688"/>
            <a:ext cx="4548187" cy="141922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4" name="AutoShape 5"/>
          <p:cNvCxnSpPr>
            <a:cxnSpLocks noChangeShapeType="1"/>
          </p:cNvCxnSpPr>
          <p:nvPr/>
        </p:nvCxnSpPr>
        <p:spPr bwMode="auto">
          <a:xfrm flipV="1">
            <a:off x="2998788" y="4005263"/>
            <a:ext cx="3465512" cy="13906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V="1">
            <a:off x="2998788" y="3357563"/>
            <a:ext cx="3157537" cy="20383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6" name="AutoShape 7"/>
          <p:cNvCxnSpPr>
            <a:cxnSpLocks noChangeShapeType="1"/>
          </p:cNvCxnSpPr>
          <p:nvPr/>
        </p:nvCxnSpPr>
        <p:spPr bwMode="auto">
          <a:xfrm flipV="1">
            <a:off x="2998788" y="3213100"/>
            <a:ext cx="2005012" cy="2182813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7" name="AutoShape 8"/>
          <p:cNvCxnSpPr>
            <a:cxnSpLocks noChangeShapeType="1"/>
          </p:cNvCxnSpPr>
          <p:nvPr/>
        </p:nvCxnSpPr>
        <p:spPr bwMode="auto">
          <a:xfrm flipV="1">
            <a:off x="2998788" y="3376613"/>
            <a:ext cx="1479550" cy="20193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 flipV="1">
            <a:off x="2998788" y="3719513"/>
            <a:ext cx="996950" cy="16764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 flipV="1">
            <a:off x="2998788" y="3319463"/>
            <a:ext cx="708025" cy="20764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 flipV="1">
            <a:off x="2998788" y="1820863"/>
            <a:ext cx="709612" cy="357505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H="1" flipV="1">
            <a:off x="2922588" y="3449638"/>
            <a:ext cx="76200" cy="1946275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H="1" flipV="1">
            <a:off x="1995488" y="4291013"/>
            <a:ext cx="1003300" cy="1104900"/>
          </a:xfrm>
          <a:prstGeom prst="straightConnector1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</p:spPr>
      </p:cxn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5364088" y="1484784"/>
            <a:ext cx="36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[Compare function]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Cross: p0p1 X p0p2 &gt; 0 </a:t>
            </a:r>
            <a:endParaRPr lang="en-US" altLang="zh-TW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H="1" flipV="1">
            <a:off x="6764338" y="4576763"/>
            <a:ext cx="169862" cy="4556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879600"/>
            <a:ext cx="784225" cy="13573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H="1" flipV="1">
            <a:off x="6764338" y="4576763"/>
            <a:ext cx="169862" cy="4556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484784"/>
            <a:ext cx="784225" cy="175212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endCxn id="81" idx="4"/>
          </p:cNvCxnSpPr>
          <p:nvPr/>
        </p:nvCxnSpPr>
        <p:spPr bwMode="auto">
          <a:xfrm flipV="1">
            <a:off x="6758086" y="4016375"/>
            <a:ext cx="749202" cy="5883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H="1" flipV="1">
            <a:off x="6764338" y="4576763"/>
            <a:ext cx="169862" cy="4556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484784"/>
            <a:ext cx="784225" cy="175212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endCxn id="81" idx="4"/>
          </p:cNvCxnSpPr>
          <p:nvPr/>
        </p:nvCxnSpPr>
        <p:spPr bwMode="auto">
          <a:xfrm flipV="1">
            <a:off x="6758086" y="4016375"/>
            <a:ext cx="749202" cy="5883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橢圓 35"/>
          <p:cNvSpPr/>
          <p:nvPr/>
        </p:nvSpPr>
        <p:spPr>
          <a:xfrm>
            <a:off x="6588224" y="3573016"/>
            <a:ext cx="1224136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H="1" flipV="1">
            <a:off x="6764338" y="4576763"/>
            <a:ext cx="169862" cy="4556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484784"/>
            <a:ext cx="784225" cy="175212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sz="2800" b="1" i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endCxn id="81" idx="4"/>
          </p:cNvCxnSpPr>
          <p:nvPr/>
        </p:nvCxnSpPr>
        <p:spPr bwMode="auto">
          <a:xfrm flipV="1">
            <a:off x="6758086" y="4016375"/>
            <a:ext cx="749202" cy="5883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橢圓 35"/>
          <p:cNvSpPr/>
          <p:nvPr/>
        </p:nvSpPr>
        <p:spPr>
          <a:xfrm>
            <a:off x="6588224" y="3573016"/>
            <a:ext cx="1224136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012160" y="553628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p1p2 X p1p3 &lt;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56756" y="213285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Convex Hull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2907068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298304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Intersection of Polygon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495318" y="3754263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42778" y="3830241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Kernel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556792"/>
            <a:ext cx="784225" cy="15361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556792"/>
            <a:ext cx="784225" cy="15361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0"/>
          <p:cNvCxnSpPr>
            <a:cxnSpLocks noChangeShapeType="1"/>
            <a:stCxn id="82" idx="7"/>
            <a:endCxn id="81" idx="3"/>
          </p:cNvCxnSpPr>
          <p:nvPr/>
        </p:nvCxnSpPr>
        <p:spPr bwMode="auto">
          <a:xfrm rot="16200000" flipH="1">
            <a:off x="6972017" y="3497545"/>
            <a:ext cx="56127" cy="958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556792"/>
            <a:ext cx="784225" cy="15361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0"/>
          <p:cNvCxnSpPr>
            <a:cxnSpLocks noChangeShapeType="1"/>
            <a:stCxn id="82" idx="7"/>
            <a:endCxn id="81" idx="3"/>
          </p:cNvCxnSpPr>
          <p:nvPr/>
        </p:nvCxnSpPr>
        <p:spPr bwMode="auto">
          <a:xfrm rot="16200000" flipH="1">
            <a:off x="6972017" y="3497545"/>
            <a:ext cx="56127" cy="958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6156176" y="3573016"/>
            <a:ext cx="1728192" cy="190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220072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p1p3 X p1p4 &gt;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189614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0"/>
          <p:cNvCxnSpPr>
            <a:cxnSpLocks noChangeShapeType="1"/>
            <a:stCxn id="82" idx="7"/>
            <a:endCxn id="81" idx="3"/>
          </p:cNvCxnSpPr>
          <p:nvPr/>
        </p:nvCxnSpPr>
        <p:spPr bwMode="auto">
          <a:xfrm rot="16200000" flipH="1">
            <a:off x="6972017" y="3497545"/>
            <a:ext cx="56127" cy="958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2" idx="1"/>
            <a:endCxn id="83" idx="5"/>
          </p:cNvCxnSpPr>
          <p:nvPr/>
        </p:nvCxnSpPr>
        <p:spPr bwMode="auto">
          <a:xfrm rot="16200000" flipV="1">
            <a:off x="6056596" y="3540408"/>
            <a:ext cx="558235" cy="2581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189614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0"/>
          <p:cNvCxnSpPr>
            <a:cxnSpLocks noChangeShapeType="1"/>
            <a:stCxn id="82" idx="7"/>
            <a:endCxn id="81" idx="3"/>
          </p:cNvCxnSpPr>
          <p:nvPr/>
        </p:nvCxnSpPr>
        <p:spPr bwMode="auto">
          <a:xfrm rot="16200000" flipH="1">
            <a:off x="6972017" y="3497545"/>
            <a:ext cx="56127" cy="958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2" idx="1"/>
            <a:endCxn id="83" idx="5"/>
          </p:cNvCxnSpPr>
          <p:nvPr/>
        </p:nvCxnSpPr>
        <p:spPr bwMode="auto">
          <a:xfrm rot="16200000" flipV="1">
            <a:off x="6056596" y="3540408"/>
            <a:ext cx="558235" cy="2581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5940152" y="2924944"/>
            <a:ext cx="1872208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220072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p3p4 X p3p5 &lt;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189614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189614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252028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7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0"/>
          <p:cNvCxnSpPr>
            <a:cxnSpLocks noChangeShapeType="1"/>
            <a:stCxn id="85" idx="5"/>
          </p:cNvCxnSpPr>
          <p:nvPr/>
        </p:nvCxnSpPr>
        <p:spPr bwMode="auto">
          <a:xfrm rot="5400000" flipH="1" flipV="1">
            <a:off x="4659374" y="3031428"/>
            <a:ext cx="163125" cy="5262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1196752"/>
            <a:ext cx="784225" cy="252028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8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7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0"/>
          <p:cNvCxnSpPr>
            <a:cxnSpLocks noChangeShapeType="1"/>
            <a:stCxn id="85" idx="5"/>
          </p:cNvCxnSpPr>
          <p:nvPr/>
        </p:nvCxnSpPr>
        <p:spPr bwMode="auto">
          <a:xfrm rot="5400000" flipH="1" flipV="1">
            <a:off x="4659374" y="3031428"/>
            <a:ext cx="163125" cy="5262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  <a:stCxn id="86" idx="3"/>
            <a:endCxn id="85" idx="4"/>
          </p:cNvCxnSpPr>
          <p:nvPr/>
        </p:nvCxnSpPr>
        <p:spPr bwMode="auto">
          <a:xfrm rot="5400000" flipH="1" flipV="1">
            <a:off x="4048636" y="3346450"/>
            <a:ext cx="359851" cy="4424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8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7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0"/>
          <p:cNvCxnSpPr>
            <a:cxnSpLocks noChangeShapeType="1"/>
            <a:stCxn id="85" idx="5"/>
          </p:cNvCxnSpPr>
          <p:nvPr/>
        </p:nvCxnSpPr>
        <p:spPr bwMode="auto">
          <a:xfrm rot="5400000" flipH="1" flipV="1">
            <a:off x="4659374" y="3031428"/>
            <a:ext cx="163125" cy="5262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  <a:stCxn id="86" idx="3"/>
            <a:endCxn id="85" idx="4"/>
          </p:cNvCxnSpPr>
          <p:nvPr/>
        </p:nvCxnSpPr>
        <p:spPr bwMode="auto">
          <a:xfrm rot="5400000" flipH="1" flipV="1">
            <a:off x="4048636" y="3346450"/>
            <a:ext cx="359851" cy="4424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橢圓 40"/>
          <p:cNvSpPr/>
          <p:nvPr/>
        </p:nvSpPr>
        <p:spPr>
          <a:xfrm>
            <a:off x="3491880" y="2564904"/>
            <a:ext cx="1224136" cy="1449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220072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p7p8 X p7p9 &lt;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AutoShape 30"/>
          <p:cNvCxnSpPr>
            <a:cxnSpLocks noChangeShapeType="1"/>
            <a:endCxn id="87" idx="7"/>
          </p:cNvCxnSpPr>
          <p:nvPr/>
        </p:nvCxnSpPr>
        <p:spPr bwMode="auto">
          <a:xfrm rot="16200000" flipV="1">
            <a:off x="3681259" y="3402167"/>
            <a:ext cx="396871" cy="23248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Definition</a:t>
            </a:r>
          </a:p>
          <a:p>
            <a:pPr lvl="1" algn="just"/>
            <a:r>
              <a:rPr lang="en-US" altLang="zh-TW" dirty="0" smtClean="0"/>
              <a:t>The convex hull of a set Q of points is the smallest convex polygon P for which each point in Q is either on the boundary of P or in this interior</a:t>
            </a:r>
          </a:p>
          <a:p>
            <a:pPr algn="just"/>
            <a:r>
              <a:rPr lang="en-US" altLang="zh-TW" dirty="0" smtClean="0"/>
              <a:t>Algorithm</a:t>
            </a:r>
          </a:p>
          <a:p>
            <a:pPr lvl="1" algn="just"/>
            <a:r>
              <a:rPr lang="en-US" altLang="zh-TW" dirty="0" smtClean="0"/>
              <a:t>Brute Force</a:t>
            </a:r>
          </a:p>
          <a:p>
            <a:pPr lvl="1" algn="just"/>
            <a:r>
              <a:rPr lang="en-US" altLang="zh-TW" dirty="0" smtClean="0"/>
              <a:t>Gift-Wrap</a:t>
            </a:r>
          </a:p>
          <a:p>
            <a:pPr lvl="1" algn="just"/>
            <a:r>
              <a:rPr lang="en-US" altLang="zh-TW" dirty="0" smtClean="0"/>
              <a:t>Quick Hull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Graham-Scan</a:t>
            </a: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717032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7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0"/>
          <p:cNvCxnSpPr>
            <a:cxnSpLocks noChangeShapeType="1"/>
            <a:stCxn id="85" idx="5"/>
          </p:cNvCxnSpPr>
          <p:nvPr/>
        </p:nvCxnSpPr>
        <p:spPr bwMode="auto">
          <a:xfrm rot="5400000" flipH="1" flipV="1">
            <a:off x="4659374" y="3031428"/>
            <a:ext cx="163125" cy="5262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</p:cNvCxnSpPr>
          <p:nvPr/>
        </p:nvCxnSpPr>
        <p:spPr bwMode="auto">
          <a:xfrm rot="16200000" flipH="1">
            <a:off x="4092575" y="3011487"/>
            <a:ext cx="1588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橢圓 40"/>
          <p:cNvSpPr/>
          <p:nvPr/>
        </p:nvSpPr>
        <p:spPr>
          <a:xfrm>
            <a:off x="3491880" y="2564905"/>
            <a:ext cx="208823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220072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p6p7 X p6p9 &lt;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717032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  <a:endCxn id="84" idx="3"/>
          </p:cNvCxnSpPr>
          <p:nvPr/>
        </p:nvCxnSpPr>
        <p:spPr bwMode="auto">
          <a:xfrm flipV="1">
            <a:off x="3736181" y="3218939"/>
            <a:ext cx="1228443" cy="14894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橢圓 40"/>
          <p:cNvSpPr/>
          <p:nvPr/>
        </p:nvSpPr>
        <p:spPr>
          <a:xfrm>
            <a:off x="3491880" y="2564905"/>
            <a:ext cx="338437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220072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p5p6 X p5p9 &gt;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717032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  <a:endCxn id="84" idx="3"/>
          </p:cNvCxnSpPr>
          <p:nvPr/>
        </p:nvCxnSpPr>
        <p:spPr bwMode="auto">
          <a:xfrm flipV="1">
            <a:off x="3736181" y="3218939"/>
            <a:ext cx="1228443" cy="14894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717032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30"/>
          <p:cNvCxnSpPr>
            <a:cxnSpLocks noChangeShapeType="1"/>
            <a:endCxn id="84" idx="3"/>
          </p:cNvCxnSpPr>
          <p:nvPr/>
        </p:nvCxnSpPr>
        <p:spPr bwMode="auto">
          <a:xfrm flipV="1">
            <a:off x="3736181" y="3218939"/>
            <a:ext cx="1228443" cy="14894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30"/>
          <p:cNvCxnSpPr>
            <a:cxnSpLocks noChangeShapeType="1"/>
            <a:stCxn id="88" idx="4"/>
          </p:cNvCxnSpPr>
          <p:nvPr/>
        </p:nvCxnSpPr>
        <p:spPr bwMode="auto">
          <a:xfrm rot="5400000">
            <a:off x="2959932" y="2579947"/>
            <a:ext cx="1525017" cy="290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3" name="橢圓 42"/>
          <p:cNvSpPr/>
          <p:nvPr/>
        </p:nvSpPr>
        <p:spPr>
          <a:xfrm>
            <a:off x="3275856" y="1196751"/>
            <a:ext cx="2088232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5220072" y="56519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Cross: p6p9 X p6p10 &lt;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868144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47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49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995738" y="3717032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35" name="AutoShape 30"/>
          <p:cNvCxnSpPr>
            <a:cxnSpLocks noChangeShapeType="1"/>
            <a:stCxn id="77" idx="0"/>
            <a:endCxn id="81" idx="4"/>
          </p:cNvCxnSpPr>
          <p:nvPr/>
        </p:nvCxnSpPr>
        <p:spPr bwMode="auto">
          <a:xfrm rot="5400000" flipH="1" flipV="1">
            <a:off x="6704013" y="4217988"/>
            <a:ext cx="1004888" cy="601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30"/>
          <p:cNvCxnSpPr>
            <a:cxnSpLocks noChangeShapeType="1"/>
            <a:stCxn id="81" idx="0"/>
            <a:endCxn id="83" idx="5"/>
          </p:cNvCxnSpPr>
          <p:nvPr/>
        </p:nvCxnSpPr>
        <p:spPr bwMode="auto">
          <a:xfrm rot="16200000" flipV="1">
            <a:off x="6583646" y="3013358"/>
            <a:ext cx="546611" cy="13006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7488238" y="620688"/>
            <a:ext cx="784225" cy="309634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en-US" altLang="zh-TW" sz="2800" b="1" i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 dirty="0" smtClean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 smtClean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 dirty="0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cxnSp>
        <p:nvCxnSpPr>
          <p:cNvPr id="36" name="AutoShape 30"/>
          <p:cNvCxnSpPr>
            <a:cxnSpLocks noChangeShapeType="1"/>
            <a:stCxn id="83" idx="6"/>
          </p:cNvCxnSpPr>
          <p:nvPr/>
        </p:nvCxnSpPr>
        <p:spPr bwMode="auto">
          <a:xfrm flipH="1" flipV="1">
            <a:off x="5004048" y="3212976"/>
            <a:ext cx="1214190" cy="149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30"/>
          <p:cNvCxnSpPr>
            <a:cxnSpLocks noChangeShapeType="1"/>
            <a:stCxn id="88" idx="4"/>
            <a:endCxn id="84" idx="2"/>
          </p:cNvCxnSpPr>
          <p:nvPr/>
        </p:nvCxnSpPr>
        <p:spPr bwMode="auto">
          <a:xfrm rot="16200000" flipH="1">
            <a:off x="3665538" y="1903413"/>
            <a:ext cx="1358901" cy="12160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文字方塊 43"/>
          <p:cNvSpPr txBox="1"/>
          <p:nvPr/>
        </p:nvSpPr>
        <p:spPr>
          <a:xfrm>
            <a:off x="5220072" y="56519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Convex Hull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940425" y="38608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5724525" y="3357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5003800" y="32131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4500563" y="3357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4140200" y="37893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3419475" y="32845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2771775" y="35004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cxnSp>
        <p:nvCxnSpPr>
          <p:cNvPr id="69" name="AutoShape 29"/>
          <p:cNvCxnSpPr>
            <a:cxnSpLocks noChangeShapeType="1"/>
          </p:cNvCxnSpPr>
          <p:nvPr/>
        </p:nvCxnSpPr>
        <p:spPr bwMode="auto">
          <a:xfrm flipV="1">
            <a:off x="2998788" y="5089525"/>
            <a:ext cx="3878262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V="1">
            <a:off x="6945313" y="4005263"/>
            <a:ext cx="590550" cy="1055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31"/>
          <p:cNvCxnSpPr>
            <a:cxnSpLocks noChangeShapeType="1"/>
          </p:cNvCxnSpPr>
          <p:nvPr/>
        </p:nvCxnSpPr>
        <p:spPr bwMode="auto">
          <a:xfrm flipH="1" flipV="1">
            <a:off x="3765550" y="1820863"/>
            <a:ext cx="3770313" cy="212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37"/>
          <p:cNvCxnSpPr>
            <a:cxnSpLocks noChangeShapeType="1"/>
          </p:cNvCxnSpPr>
          <p:nvPr/>
        </p:nvCxnSpPr>
        <p:spPr bwMode="auto">
          <a:xfrm flipV="1">
            <a:off x="2024063" y="1792288"/>
            <a:ext cx="1673225" cy="2430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39"/>
          <p:cNvCxnSpPr>
            <a:cxnSpLocks noChangeShapeType="1"/>
          </p:cNvCxnSpPr>
          <p:nvPr/>
        </p:nvCxnSpPr>
        <p:spPr bwMode="auto">
          <a:xfrm>
            <a:off x="1995488" y="4291013"/>
            <a:ext cx="1003300" cy="1104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40"/>
          <p:cNvSpPr>
            <a:spLocks noChangeArrowheads="1"/>
          </p:cNvSpPr>
          <p:nvPr/>
        </p:nvSpPr>
        <p:spPr bwMode="auto">
          <a:xfrm>
            <a:off x="7488238" y="1341438"/>
            <a:ext cx="784225" cy="18954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12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en-US" altLang="zh-TW" sz="2800" b="1" i="1">
              <a:solidFill>
                <a:srgbClr val="9933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>
              <a:lnSpc>
                <a:spcPct val="80000"/>
              </a:lnSpc>
            </a:pPr>
            <a:r>
              <a:rPr lang="en-US" altLang="zh-TW" sz="2800" b="1" i="1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993300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6210300" y="1989138"/>
            <a:ext cx="1397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Stack </a:t>
            </a:r>
            <a:r>
              <a:rPr lang="en-US" altLang="zh-TW" sz="12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6225" y="2098415"/>
            <a:ext cx="8759825" cy="3634841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tIns="0">
            <a:spAutoFit/>
          </a:bodyPr>
          <a:lstStyle/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Graham-Scan(</a:t>
            </a:r>
            <a:r>
              <a:rPr lang="en-US" altLang="zh-TW" sz="28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Q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1. p0 = the lowest-left point of Q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2. Sort by count-clockwise direction ( p0pa X p0pb &gt; 0  ) 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3. Assign p0, p1, p2 to Stack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4. For (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=3; 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&lt;=N; 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++)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   {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	   while( p[top-1]p[top] X p[top-1]p[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] &lt;=0 )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		         stack.pop();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	   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stack.push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( p[</a:t>
            </a:r>
            <a:r>
              <a:rPr lang="en-US" altLang="zh-TW" sz="2000" dirty="0" err="1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] )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   }</a:t>
            </a:r>
          </a:p>
          <a:p>
            <a:pPr marL="446088" indent="-446088" defTabSz="449263">
              <a:lnSpc>
                <a:spcPct val="90000"/>
              </a:lnSpc>
              <a:spcAft>
                <a:spcPct val="10000"/>
              </a:spcAft>
              <a:buFont typeface="Monotype Sorts" pitchFamily="2" charset="2"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altLang="zh-TW" dirty="0" smtClean="0"/>
              <a:t>PKU: 2007</a:t>
            </a:r>
          </a:p>
          <a:p>
            <a:pPr algn="just">
              <a:buNone/>
            </a:pPr>
            <a:r>
              <a:rPr lang="en-US" altLang="zh-TW" dirty="0" smtClean="0"/>
              <a:t>PKU: 1113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56756" y="213285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Convex Hull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2907068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298304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Intersection of Polygon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495318" y="3754263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42778" y="3830241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Kernel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7544" y="227072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TW" sz="2400" b="0" dirty="0">
                <a:solidFill>
                  <a:schemeClr val="tx1"/>
                </a:solidFill>
                <a:ea typeface="新細明體" charset="-120"/>
              </a:rPr>
              <a:t>Algorithm </a:t>
            </a:r>
            <a:r>
              <a:rPr lang="en-US" altLang="zh-TW" sz="2000" b="0" dirty="0">
                <a:solidFill>
                  <a:srgbClr val="0000FF"/>
                </a:solidFill>
                <a:ea typeface="新細明體" charset="-120"/>
              </a:rPr>
              <a:t>CH(P)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charset="-120"/>
              </a:rPr>
              <a:t>E 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 </a:t>
            </a:r>
            <a:r>
              <a:rPr lang="en-US" altLang="zh-TW" sz="2000" b="0" dirty="0">
                <a:solidFill>
                  <a:schemeClr val="tx1"/>
                </a:solidFill>
                <a:ea typeface="新細明體" charset="-120"/>
              </a:rPr>
              <a:t>           </a:t>
            </a:r>
            <a:r>
              <a:rPr lang="en-US" altLang="zh-TW" sz="1400" b="0" dirty="0">
                <a:solidFill>
                  <a:srgbClr val="008000"/>
                </a:solidFill>
                <a:ea typeface="新細明體" charset="-120"/>
              </a:rPr>
              <a:t>(*  edge-list of CH(P)  *)  </a:t>
            </a:r>
            <a:endParaRPr lang="en-US" altLang="zh-TW" sz="1400" b="0" dirty="0">
              <a:solidFill>
                <a:srgbClr val="0000FF"/>
              </a:solidFill>
              <a:ea typeface="新細明體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for</a:t>
            </a:r>
            <a:r>
              <a:rPr lang="en-US" altLang="zh-TW" sz="1600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all ordered pairs (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charset="-120"/>
              </a:rPr>
              <a:t>p,q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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P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P, p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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q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do</a:t>
            </a:r>
          </a:p>
          <a:p>
            <a:pPr algn="l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    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supporting </a:t>
            </a:r>
            <a:r>
              <a:rPr lang="en-US" altLang="zh-TW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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true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      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for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all points r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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P-{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charset="-120"/>
              </a:rPr>
              <a:t>p,q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}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do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                  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if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r is on the right side of 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charset="-120"/>
              </a:rPr>
              <a:t>pq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then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supporting 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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false</a:t>
            </a:r>
          </a:p>
          <a:p>
            <a:pPr algn="l">
              <a:spcBef>
                <a:spcPct val="20000"/>
              </a:spcBef>
            </a:pP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          if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supporting  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then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add directed edge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charset="-120"/>
              </a:rPr>
              <a:t>pq</a:t>
            </a: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to E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From the (un-ordered) edge-list E, construct the list of vertices of CH(P) </a:t>
            </a:r>
            <a:b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</a:br>
            <a:r>
              <a:rPr lang="en-US" altLang="zh-TW" sz="1600" b="0" dirty="0">
                <a:solidFill>
                  <a:srgbClr val="0000FF"/>
                </a:solidFill>
                <a:ea typeface="新細明體" charset="-120"/>
              </a:rPr>
              <a:t>   in CCW order in O(n) time. (How?)</a:t>
            </a:r>
          </a:p>
          <a:p>
            <a:pPr algn="l">
              <a:spcBef>
                <a:spcPct val="20000"/>
              </a:spcBef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end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Brute Force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860032" y="1700808"/>
            <a:ext cx="396240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6003032" y="2767608"/>
            <a:ext cx="7620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003032" y="24628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60232" y="22342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22032" y="24628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003032" y="20818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307832" y="25390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917432" y="19294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7450832" y="23104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926832" y="30724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088632" y="29200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450832" y="17770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622032" y="22342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6384032" y="17770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841232" y="231040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987157" y="316289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000" b="0">
                <a:solidFill>
                  <a:srgbClr val="008000"/>
                </a:solidFill>
                <a:ea typeface="新細明體" charset="-120"/>
              </a:rPr>
              <a:t>p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527032" y="231040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000" b="0">
                <a:solidFill>
                  <a:srgbClr val="008000"/>
                </a:solidFill>
                <a:ea typeface="新細明體" charset="-120"/>
              </a:rPr>
              <a:t>q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003032" y="2386608"/>
            <a:ext cx="1524000" cy="762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55776" y="5589240"/>
            <a:ext cx="2211388" cy="406400"/>
          </a:xfrm>
          <a:prstGeom prst="rect">
            <a:avLst/>
          </a:prstGeom>
          <a:solidFill>
            <a:srgbClr val="FFCC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000" b="0" dirty="0">
                <a:solidFill>
                  <a:srgbClr val="008000"/>
                </a:solidFill>
                <a:ea typeface="新細明體" charset="-120"/>
              </a:rPr>
              <a:t>O(n</a:t>
            </a:r>
            <a:r>
              <a:rPr lang="en-US" altLang="zh-TW" sz="2000" b="0" baseline="30000" dirty="0">
                <a:solidFill>
                  <a:srgbClr val="008000"/>
                </a:solidFill>
                <a:ea typeface="新細明體" charset="-120"/>
              </a:rPr>
              <a:t>3</a:t>
            </a:r>
            <a:r>
              <a:rPr lang="en-US" altLang="zh-TW" sz="2000" b="0" dirty="0">
                <a:solidFill>
                  <a:srgbClr val="008000"/>
                </a:solidFill>
                <a:ea typeface="新細明體" charset="-120"/>
              </a:rPr>
              <a:t>) still too slow!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Intersection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15" name="群組 39"/>
          <p:cNvGrpSpPr/>
          <p:nvPr/>
        </p:nvGrpSpPr>
        <p:grpSpPr>
          <a:xfrm>
            <a:off x="683568" y="2708920"/>
            <a:ext cx="4896544" cy="2729061"/>
            <a:chOff x="1475656" y="2924944"/>
            <a:chExt cx="4896544" cy="272906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5695479" y="5574630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6" name="AutoShape 29"/>
            <p:cNvCxnSpPr>
              <a:cxnSpLocks noChangeShapeType="1"/>
              <a:stCxn id="13" idx="6"/>
            </p:cNvCxnSpPr>
            <p:nvPr/>
          </p:nvCxnSpPr>
          <p:spPr bwMode="auto">
            <a:xfrm>
              <a:off x="2707159" y="5484912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292825" y="494116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716761" y="407707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148809" y="350100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427984" y="292494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411760" y="321297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475656" y="43651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2627784" y="544522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843808" y="472514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" name="AutoShape 29"/>
            <p:cNvCxnSpPr>
              <a:cxnSpLocks noChangeShapeType="1"/>
              <a:stCxn id="7" idx="6"/>
              <a:endCxn id="5" idx="4"/>
            </p:cNvCxnSpPr>
            <p:nvPr/>
          </p:nvCxnSpPr>
          <p:spPr bwMode="auto">
            <a:xfrm flipH="1">
              <a:off x="5735167" y="4980856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9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5796136" y="4116760"/>
              <a:ext cx="508313" cy="8360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ShapeType="1"/>
              <a:stCxn id="9" idx="4"/>
              <a:endCxn id="8" idx="6"/>
            </p:cNvCxnSpPr>
            <p:nvPr/>
          </p:nvCxnSpPr>
          <p:spPr bwMode="auto">
            <a:xfrm rot="5400000">
              <a:off x="5724129" y="3652391"/>
              <a:ext cx="536377" cy="3923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9"/>
            <p:cNvCxnSpPr>
              <a:cxnSpLocks noChangeShapeType="1"/>
              <a:stCxn id="10" idx="5"/>
              <a:endCxn id="9" idx="6"/>
            </p:cNvCxnSpPr>
            <p:nvPr/>
          </p:nvCxnSpPr>
          <p:spPr bwMode="auto">
            <a:xfrm rot="16200000" flipH="1">
              <a:off x="5087959" y="2400470"/>
              <a:ext cx="548001" cy="17324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29"/>
            <p:cNvCxnSpPr>
              <a:cxnSpLocks noChangeShapeType="1"/>
              <a:stCxn id="11" idx="6"/>
              <a:endCxn id="10" idx="3"/>
            </p:cNvCxnSpPr>
            <p:nvPr/>
          </p:nvCxnSpPr>
          <p:spPr bwMode="auto">
            <a:xfrm flipV="1">
              <a:off x="2491135" y="2992695"/>
              <a:ext cx="1948473" cy="2599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29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1447020" y="3360675"/>
              <a:ext cx="1072753" cy="9361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29"/>
            <p:cNvCxnSpPr>
              <a:cxnSpLocks noChangeShapeType="1"/>
              <a:stCxn id="12" idx="6"/>
              <a:endCxn id="14" idx="6"/>
            </p:cNvCxnSpPr>
            <p:nvPr/>
          </p:nvCxnSpPr>
          <p:spPr bwMode="auto">
            <a:xfrm>
              <a:off x="1555031" y="4404792"/>
              <a:ext cx="1368152" cy="3600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9"/>
            <p:cNvCxnSpPr>
              <a:cxnSpLocks noChangeShapeType="1"/>
            </p:cNvCxnSpPr>
            <p:nvPr/>
          </p:nvCxnSpPr>
          <p:spPr bwMode="auto">
            <a:xfrm rot="5400000" flipH="1" flipV="1">
              <a:off x="2406712" y="5025080"/>
              <a:ext cx="748143" cy="2276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2" name="群組 51"/>
          <p:cNvGrpSpPr/>
          <p:nvPr/>
        </p:nvGrpSpPr>
        <p:grpSpPr>
          <a:xfrm>
            <a:off x="4067944" y="1744241"/>
            <a:ext cx="3960440" cy="3261692"/>
            <a:chOff x="4067944" y="1744241"/>
            <a:chExt cx="3960440" cy="3261692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351663" y="492655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" name="AutoShape 29"/>
            <p:cNvCxnSpPr>
              <a:cxnSpLocks noChangeShapeType="1"/>
              <a:stCxn id="38" idx="6"/>
            </p:cNvCxnSpPr>
            <p:nvPr/>
          </p:nvCxnSpPr>
          <p:spPr bwMode="auto">
            <a:xfrm>
              <a:off x="4363343" y="4836840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949009" y="429309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7804993" y="285293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96719" y="1744241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067944" y="25649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283968" y="479715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0" name="AutoShape 29"/>
            <p:cNvCxnSpPr>
              <a:cxnSpLocks noChangeShapeType="1"/>
              <a:stCxn id="29" idx="6"/>
              <a:endCxn id="26" idx="4"/>
            </p:cNvCxnSpPr>
            <p:nvPr/>
          </p:nvCxnSpPr>
          <p:spPr bwMode="auto">
            <a:xfrm flipH="1">
              <a:off x="7391351" y="4332784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ShapeType="1"/>
              <a:stCxn id="32" idx="4"/>
              <a:endCxn id="29" idx="1"/>
            </p:cNvCxnSpPr>
            <p:nvPr/>
          </p:nvCxnSpPr>
          <p:spPr bwMode="auto">
            <a:xfrm rot="16200000" flipH="1">
              <a:off x="7216453" y="3560539"/>
              <a:ext cx="1372409" cy="1159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ShapeType="1"/>
              <a:endCxn id="32" idx="6"/>
            </p:cNvCxnSpPr>
            <p:nvPr/>
          </p:nvCxnSpPr>
          <p:spPr bwMode="auto">
            <a:xfrm>
              <a:off x="5940152" y="1772816"/>
              <a:ext cx="1944216" cy="11198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ShapeType="1"/>
              <a:stCxn id="35" idx="6"/>
            </p:cNvCxnSpPr>
            <p:nvPr/>
          </p:nvCxnSpPr>
          <p:spPr bwMode="auto">
            <a:xfrm flipV="1">
              <a:off x="4147319" y="1772816"/>
              <a:ext cx="1792833" cy="8317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9"/>
            <p:cNvCxnSpPr>
              <a:cxnSpLocks noChangeShapeType="1"/>
              <a:stCxn id="35" idx="4"/>
              <a:endCxn id="38" idx="2"/>
            </p:cNvCxnSpPr>
            <p:nvPr/>
          </p:nvCxnSpPr>
          <p:spPr bwMode="auto">
            <a:xfrm rot="16200000" flipH="1">
              <a:off x="3099520" y="3652391"/>
              <a:ext cx="2192561" cy="176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53" name="橢圓 52"/>
          <p:cNvSpPr/>
          <p:nvPr/>
        </p:nvSpPr>
        <p:spPr>
          <a:xfrm>
            <a:off x="3707904" y="2564905"/>
            <a:ext cx="2448272" cy="2736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altLang="zh-TW" sz="4200" dirty="0" smtClean="0"/>
              <a:t>Review of line intersection</a:t>
            </a:r>
          </a:p>
          <a:p>
            <a:pPr algn="just"/>
            <a:endParaRPr lang="en-US" altLang="zh-TW" dirty="0" smtClean="0"/>
          </a:p>
          <a:p>
            <a:pPr algn="just">
              <a:buNone/>
            </a:pPr>
            <a:r>
              <a:rPr lang="en-US" altLang="zh-TW" b="1" dirty="0" smtClean="0"/>
              <a:t>//</a:t>
            </a:r>
            <a:r>
              <a:rPr lang="zh-TW" altLang="en-US" b="1" dirty="0" smtClean="0"/>
              <a:t>找出兩條</a:t>
            </a:r>
            <a:r>
              <a:rPr lang="en-US" altLang="zh-TW" b="1" dirty="0" smtClean="0"/>
              <a:t>"</a:t>
            </a:r>
            <a:r>
              <a:rPr lang="zh-TW" altLang="en-US" b="1" dirty="0" smtClean="0"/>
              <a:t>線</a:t>
            </a:r>
            <a:r>
              <a:rPr lang="en-US" altLang="zh-TW" b="1" dirty="0" smtClean="0"/>
              <a:t>"</a:t>
            </a:r>
            <a:r>
              <a:rPr lang="zh-TW" altLang="en-US" b="1" dirty="0" smtClean="0"/>
              <a:t>的交點</a:t>
            </a:r>
          </a:p>
          <a:p>
            <a:pPr algn="just">
              <a:buNone/>
            </a:pPr>
            <a:r>
              <a:rPr lang="en-US" altLang="zh-TW" b="1" dirty="0" smtClean="0"/>
              <a:t>POINT </a:t>
            </a:r>
            <a:r>
              <a:rPr lang="en-US" altLang="zh-TW" b="1" dirty="0" err="1" smtClean="0"/>
              <a:t>CheckTwoLine</a:t>
            </a:r>
            <a:r>
              <a:rPr lang="en-US" altLang="zh-TW" b="1" dirty="0" smtClean="0"/>
              <a:t>(LINE line1, LINE line2)	//</a:t>
            </a:r>
            <a:r>
              <a:rPr lang="zh-TW" altLang="en-US" b="1" dirty="0" smtClean="0"/>
              <a:t>給定 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個</a:t>
            </a:r>
            <a:r>
              <a:rPr lang="en-US" altLang="zh-TW" b="1" dirty="0" smtClean="0"/>
              <a:t>line</a:t>
            </a:r>
            <a:endParaRPr lang="zh-TW" altLang="en-US" b="1" dirty="0" smtClean="0"/>
          </a:p>
          <a:p>
            <a:pPr algn="just">
              <a:buNone/>
            </a:pPr>
            <a:r>
              <a:rPr lang="en-US" altLang="zh-TW" b="1" dirty="0" smtClean="0"/>
              <a:t>{</a:t>
            </a:r>
          </a:p>
          <a:p>
            <a:pPr algn="just">
              <a:buNone/>
            </a:pPr>
            <a:r>
              <a:rPr lang="en-US" altLang="zh-TW" b="1" dirty="0" smtClean="0"/>
              <a:t>	POINT all[4];</a:t>
            </a:r>
          </a:p>
          <a:p>
            <a:pPr algn="just">
              <a:buNone/>
            </a:pPr>
            <a:endParaRPr lang="en-US" altLang="zh-TW" b="1" dirty="0" smtClean="0"/>
          </a:p>
          <a:p>
            <a:pPr algn="just">
              <a:buNone/>
            </a:pPr>
            <a:r>
              <a:rPr lang="en-US" altLang="zh-TW" b="1" dirty="0" smtClean="0"/>
              <a:t>	double a1, a2, b1, b2, c1, c2;</a:t>
            </a:r>
          </a:p>
          <a:p>
            <a:pPr algn="just">
              <a:buNone/>
            </a:pPr>
            <a:r>
              <a:rPr lang="en-US" altLang="zh-TW" b="1" dirty="0" smtClean="0"/>
              <a:t>	double d, </a:t>
            </a:r>
            <a:r>
              <a:rPr lang="en-US" altLang="zh-TW" b="1" dirty="0" err="1" smtClean="0"/>
              <a:t>dx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dy</a:t>
            </a:r>
            <a:r>
              <a:rPr lang="en-US" altLang="zh-TW" b="1" dirty="0" smtClean="0"/>
              <a:t>;</a:t>
            </a:r>
          </a:p>
          <a:p>
            <a:pPr algn="just">
              <a:buNone/>
            </a:pPr>
            <a:endParaRPr lang="en-US" altLang="zh-TW" b="1" dirty="0" smtClean="0"/>
          </a:p>
          <a:p>
            <a:pPr algn="just">
              <a:buNone/>
            </a:pPr>
            <a:r>
              <a:rPr lang="en-US" altLang="zh-TW" b="1" dirty="0" smtClean="0"/>
              <a:t>	all[0].x = line1.p1.x, all[0].y = line1.p1.y;</a:t>
            </a:r>
          </a:p>
          <a:p>
            <a:pPr algn="just">
              <a:buNone/>
            </a:pPr>
            <a:r>
              <a:rPr lang="en-US" altLang="zh-TW" b="1" dirty="0" smtClean="0"/>
              <a:t>	all[1].x = line1.p2.x, all[1].y = line1.p2.y;</a:t>
            </a:r>
          </a:p>
          <a:p>
            <a:pPr algn="just">
              <a:buNone/>
            </a:pPr>
            <a:endParaRPr lang="en-US" altLang="zh-TW" b="1" dirty="0" smtClean="0"/>
          </a:p>
          <a:p>
            <a:pPr algn="just">
              <a:buNone/>
            </a:pPr>
            <a:r>
              <a:rPr lang="en-US" altLang="zh-TW" b="1" dirty="0" smtClean="0"/>
              <a:t>	all[2].x = line2.p1.x, all[2].y = line2.p1.y;</a:t>
            </a:r>
          </a:p>
          <a:p>
            <a:pPr algn="just">
              <a:buNone/>
            </a:pPr>
            <a:r>
              <a:rPr lang="en-US" altLang="zh-TW" b="1" dirty="0" smtClean="0"/>
              <a:t>	all[3].x = line2.p2.x, all[3].y = line2.p2.y;</a:t>
            </a:r>
          </a:p>
          <a:p>
            <a:pPr algn="just">
              <a:buNone/>
            </a:pPr>
            <a:endParaRPr lang="en-US" altLang="zh-TW" b="1" dirty="0" smtClean="0"/>
          </a:p>
          <a:p>
            <a:pPr algn="just">
              <a:buNone/>
            </a:pPr>
            <a:r>
              <a:rPr lang="en-US" altLang="zh-TW" b="1" dirty="0" smtClean="0"/>
              <a:t>	a1=all[0].y-all[1].y, a2=all[2].y-all[3].y;</a:t>
            </a:r>
          </a:p>
          <a:p>
            <a:pPr algn="just">
              <a:buNone/>
            </a:pPr>
            <a:r>
              <a:rPr lang="en-US" altLang="zh-TW" b="1" dirty="0" smtClean="0"/>
              <a:t>	b1=all[1].x-all[0].x, b2=all[3].x-all[2].x;</a:t>
            </a:r>
          </a:p>
          <a:p>
            <a:pPr algn="just">
              <a:buNone/>
            </a:pPr>
            <a:r>
              <a:rPr lang="en-US" altLang="zh-TW" b="1" dirty="0" smtClean="0"/>
              <a:t>	c1=all[1].x*all[0].y-all[1].y*all[0].x;</a:t>
            </a:r>
          </a:p>
          <a:p>
            <a:pPr algn="just">
              <a:buNone/>
            </a:pPr>
            <a:r>
              <a:rPr lang="en-US" altLang="zh-TW" b="1" dirty="0" smtClean="0"/>
              <a:t>	c2=all[3].x*all[2].y-all[3].y*all[2].x;</a:t>
            </a:r>
          </a:p>
          <a:p>
            <a:pPr algn="just">
              <a:buNone/>
            </a:pPr>
            <a:r>
              <a:rPr lang="en-US" altLang="zh-TW" b="1" dirty="0" smtClean="0"/>
              <a:t>	d=a1*b2-a2*b1;</a:t>
            </a:r>
          </a:p>
          <a:p>
            <a:pPr algn="just">
              <a:buNone/>
            </a:pPr>
            <a:r>
              <a:rPr lang="en-US" altLang="zh-TW" b="1" dirty="0" smtClean="0"/>
              <a:t>	</a:t>
            </a:r>
            <a:r>
              <a:rPr lang="en-US" altLang="zh-TW" b="1" dirty="0" err="1" smtClean="0"/>
              <a:t>dx</a:t>
            </a:r>
            <a:r>
              <a:rPr lang="en-US" altLang="zh-TW" b="1" dirty="0" smtClean="0"/>
              <a:t>=c1*b2-c2*b1,	</a:t>
            </a:r>
            <a:r>
              <a:rPr lang="en-US" altLang="zh-TW" b="1" dirty="0" err="1" smtClean="0"/>
              <a:t>dy</a:t>
            </a:r>
            <a:r>
              <a:rPr lang="en-US" altLang="zh-TW" b="1" dirty="0" smtClean="0"/>
              <a:t>=a1*c2-a2*c1;</a:t>
            </a:r>
          </a:p>
          <a:p>
            <a:pPr algn="just">
              <a:buNone/>
            </a:pPr>
            <a:r>
              <a:rPr lang="en-US" altLang="zh-TW" b="1" dirty="0" smtClean="0"/>
              <a:t>	POINT inter;</a:t>
            </a:r>
          </a:p>
          <a:p>
            <a:pPr algn="just">
              <a:buNone/>
            </a:pPr>
            <a:r>
              <a:rPr lang="en-US" altLang="zh-TW" b="1" dirty="0" smtClean="0"/>
              <a:t>	</a:t>
            </a:r>
            <a:r>
              <a:rPr lang="en-US" altLang="zh-TW" b="1" dirty="0" err="1" smtClean="0"/>
              <a:t>inter.x</a:t>
            </a:r>
            <a:r>
              <a:rPr lang="en-US" altLang="zh-TW" b="1" dirty="0" smtClean="0"/>
              <a:t> = </a:t>
            </a:r>
            <a:r>
              <a:rPr lang="en-US" altLang="zh-TW" b="1" dirty="0" err="1" smtClean="0"/>
              <a:t>dx</a:t>
            </a:r>
            <a:r>
              <a:rPr lang="en-US" altLang="zh-TW" b="1" dirty="0" smtClean="0"/>
              <a:t>/d, </a:t>
            </a:r>
            <a:r>
              <a:rPr lang="en-US" altLang="zh-TW" b="1" dirty="0" err="1" smtClean="0"/>
              <a:t>inter.y</a:t>
            </a:r>
            <a:r>
              <a:rPr lang="en-US" altLang="zh-TW" b="1" dirty="0" smtClean="0"/>
              <a:t> = </a:t>
            </a:r>
            <a:r>
              <a:rPr lang="en-US" altLang="zh-TW" b="1" dirty="0" err="1" smtClean="0"/>
              <a:t>dy</a:t>
            </a:r>
            <a:r>
              <a:rPr lang="en-US" altLang="zh-TW" b="1" dirty="0" smtClean="0"/>
              <a:t>/d;</a:t>
            </a:r>
          </a:p>
          <a:p>
            <a:pPr algn="just">
              <a:buNone/>
            </a:pPr>
            <a:r>
              <a:rPr lang="en-US" altLang="zh-TW" b="1" dirty="0" smtClean="0"/>
              <a:t>	return inter;</a:t>
            </a:r>
          </a:p>
          <a:p>
            <a:pPr algn="just">
              <a:buNone/>
            </a:pPr>
            <a:r>
              <a:rPr lang="en-US" altLang="zh-TW" b="1" dirty="0" smtClean="0"/>
              <a:t>}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17" name="群組 51"/>
          <p:cNvGrpSpPr/>
          <p:nvPr/>
        </p:nvGrpSpPr>
        <p:grpSpPr>
          <a:xfrm>
            <a:off x="3995936" y="1744241"/>
            <a:ext cx="3960440" cy="3261692"/>
            <a:chOff x="4067944" y="1744241"/>
            <a:chExt cx="3960440" cy="3261692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351663" y="492655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" name="AutoShape 29"/>
            <p:cNvCxnSpPr>
              <a:cxnSpLocks noChangeShapeType="1"/>
              <a:stCxn id="38" idx="6"/>
            </p:cNvCxnSpPr>
            <p:nvPr/>
          </p:nvCxnSpPr>
          <p:spPr bwMode="auto">
            <a:xfrm>
              <a:off x="4363343" y="4836840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949009" y="429309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7804993" y="285293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96719" y="1744241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067944" y="25649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283968" y="479715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0" name="AutoShape 29"/>
            <p:cNvCxnSpPr>
              <a:cxnSpLocks noChangeShapeType="1"/>
              <a:stCxn id="29" idx="6"/>
              <a:endCxn id="26" idx="4"/>
            </p:cNvCxnSpPr>
            <p:nvPr/>
          </p:nvCxnSpPr>
          <p:spPr bwMode="auto">
            <a:xfrm flipH="1">
              <a:off x="7391351" y="4332784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ShapeType="1"/>
              <a:stCxn id="32" idx="4"/>
              <a:endCxn id="29" idx="1"/>
            </p:cNvCxnSpPr>
            <p:nvPr/>
          </p:nvCxnSpPr>
          <p:spPr bwMode="auto">
            <a:xfrm rot="16200000" flipH="1">
              <a:off x="7216453" y="3560539"/>
              <a:ext cx="1372409" cy="1159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ShapeType="1"/>
              <a:endCxn id="32" idx="6"/>
            </p:cNvCxnSpPr>
            <p:nvPr/>
          </p:nvCxnSpPr>
          <p:spPr bwMode="auto">
            <a:xfrm>
              <a:off x="5940152" y="1772816"/>
              <a:ext cx="1944216" cy="11198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ShapeType="1"/>
              <a:stCxn id="35" idx="6"/>
            </p:cNvCxnSpPr>
            <p:nvPr/>
          </p:nvCxnSpPr>
          <p:spPr bwMode="auto">
            <a:xfrm flipV="1">
              <a:off x="4147319" y="1772816"/>
              <a:ext cx="1792833" cy="8317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9"/>
            <p:cNvCxnSpPr>
              <a:cxnSpLocks noChangeShapeType="1"/>
              <a:stCxn id="35" idx="4"/>
              <a:endCxn id="38" idx="2"/>
            </p:cNvCxnSpPr>
            <p:nvPr/>
          </p:nvCxnSpPr>
          <p:spPr bwMode="auto">
            <a:xfrm rot="16200000" flipH="1">
              <a:off x="3099520" y="3652391"/>
              <a:ext cx="2192561" cy="176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5" name="群組 51"/>
          <p:cNvGrpSpPr/>
          <p:nvPr/>
        </p:nvGrpSpPr>
        <p:grpSpPr>
          <a:xfrm>
            <a:off x="3995936" y="1744241"/>
            <a:ext cx="3960440" cy="3261692"/>
            <a:chOff x="4067944" y="1744241"/>
            <a:chExt cx="3960440" cy="3261692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351663" y="492655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" name="AutoShape 29"/>
            <p:cNvCxnSpPr>
              <a:cxnSpLocks noChangeShapeType="1"/>
              <a:stCxn id="38" idx="6"/>
            </p:cNvCxnSpPr>
            <p:nvPr/>
          </p:nvCxnSpPr>
          <p:spPr bwMode="auto">
            <a:xfrm>
              <a:off x="4363343" y="4836840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949009" y="429309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7804993" y="285293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96719" y="1744241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067944" y="25649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283968" y="479715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0" name="AutoShape 29"/>
            <p:cNvCxnSpPr>
              <a:cxnSpLocks noChangeShapeType="1"/>
              <a:stCxn id="29" idx="6"/>
              <a:endCxn id="26" idx="4"/>
            </p:cNvCxnSpPr>
            <p:nvPr/>
          </p:nvCxnSpPr>
          <p:spPr bwMode="auto">
            <a:xfrm flipH="1">
              <a:off x="7391351" y="4332784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ShapeType="1"/>
              <a:stCxn id="32" idx="4"/>
              <a:endCxn id="29" idx="1"/>
            </p:cNvCxnSpPr>
            <p:nvPr/>
          </p:nvCxnSpPr>
          <p:spPr bwMode="auto">
            <a:xfrm rot="16200000" flipH="1">
              <a:off x="7216453" y="3560539"/>
              <a:ext cx="1372409" cy="1159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ShapeType="1"/>
              <a:endCxn id="32" idx="6"/>
            </p:cNvCxnSpPr>
            <p:nvPr/>
          </p:nvCxnSpPr>
          <p:spPr bwMode="auto">
            <a:xfrm>
              <a:off x="5940152" y="1772816"/>
              <a:ext cx="1944216" cy="11198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ShapeType="1"/>
              <a:stCxn id="35" idx="6"/>
            </p:cNvCxnSpPr>
            <p:nvPr/>
          </p:nvCxnSpPr>
          <p:spPr bwMode="auto">
            <a:xfrm flipV="1">
              <a:off x="4147319" y="1772816"/>
              <a:ext cx="1792833" cy="8317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9"/>
            <p:cNvCxnSpPr>
              <a:cxnSpLocks noChangeShapeType="1"/>
              <a:stCxn id="35" idx="4"/>
              <a:endCxn id="38" idx="2"/>
            </p:cNvCxnSpPr>
            <p:nvPr/>
          </p:nvCxnSpPr>
          <p:spPr bwMode="auto">
            <a:xfrm rot="16200000" flipH="1">
              <a:off x="3099520" y="3652391"/>
              <a:ext cx="2192561" cy="176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flipV="1">
            <a:off x="2483768" y="496555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2987824" y="4984601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3419872" y="5013176"/>
            <a:ext cx="216024" cy="1440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Gift Wrap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Step 1: </a:t>
            </a:r>
            <a:r>
              <a:rPr lang="en-US" altLang="zh-TW" sz="1800" dirty="0" smtClean="0">
                <a:ea typeface="新細明體" charset="-120"/>
              </a:rPr>
              <a:t>Let p</a:t>
            </a:r>
            <a:r>
              <a:rPr lang="en-US" altLang="zh-TW" sz="1800" baseline="-25000" dirty="0" smtClean="0">
                <a:ea typeface="新細明體" charset="-120"/>
              </a:rPr>
              <a:t>1</a:t>
            </a:r>
            <a:r>
              <a:rPr lang="en-US" altLang="zh-TW" sz="1800" dirty="0" smtClean="0">
                <a:ea typeface="新細明體" charset="-120"/>
              </a:rPr>
              <a:t> be the point with minimum y-coordinate (</a:t>
            </a:r>
            <a:r>
              <a:rPr lang="en-US" altLang="zh-TW" sz="1800" dirty="0" err="1" smtClean="0">
                <a:ea typeface="新細明體" charset="-120"/>
              </a:rPr>
              <a:t>lex</a:t>
            </a:r>
            <a:r>
              <a:rPr lang="en-US" altLang="zh-TW" sz="1800" dirty="0" smtClean="0">
                <a:ea typeface="新細明體" charset="-120"/>
              </a:rPr>
              <a:t>.)</a:t>
            </a:r>
          </a:p>
          <a:p>
            <a:pPr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Step 2: </a:t>
            </a:r>
            <a:r>
              <a:rPr lang="en-US" altLang="zh-TW" sz="1800" dirty="0" smtClean="0">
                <a:ea typeface="新細明體" charset="-120"/>
              </a:rPr>
              <a:t>Anchor ray at current point and rotate to next anchor point.</a:t>
            </a:r>
          </a:p>
          <a:p>
            <a:pPr>
              <a:buNone/>
            </a:pPr>
            <a:r>
              <a:rPr lang="en-US" altLang="zh-TW" sz="1800" dirty="0" smtClean="0">
                <a:ea typeface="新細明體" charset="-120"/>
              </a:rPr>
              <a:t>Repeat.</a:t>
            </a:r>
          </a:p>
          <a:p>
            <a:pPr algn="just">
              <a:buNone/>
            </a:pPr>
            <a:endParaRPr lang="zh-TW" altLang="en-US" sz="18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962400" y="41014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181600" y="37204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257800" y="28822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10000" y="27298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19400" y="34156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10000" y="33394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724400" y="34156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343400" y="36442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343400" y="318708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286000" y="4177680"/>
            <a:ext cx="457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70325" y="4163393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1600" b="0" baseline="-250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58000" y="402528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rgbClr val="FF0000"/>
                </a:solidFill>
                <a:ea typeface="新細明體" charset="-120"/>
              </a:rPr>
              <a:t>Ray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962400" y="3339480"/>
            <a:ext cx="25908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257800" y="2348880"/>
            <a:ext cx="7620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3048000" y="2653680"/>
            <a:ext cx="2209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438400" y="2806080"/>
            <a:ext cx="13716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95600" y="3491880"/>
            <a:ext cx="17526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514600" y="3034680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1600" b="0" baseline="-250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581400" y="2348880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1600" b="0" baseline="-250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410200" y="2729880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1600" b="0" baseline="-250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181600" y="3720480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1600" b="0" baseline="-250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09600" y="4676886"/>
            <a:ext cx="7543800" cy="147732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TW" b="0" u="sng" dirty="0">
                <a:solidFill>
                  <a:schemeClr val="tx1"/>
                </a:solidFill>
                <a:ea typeface="新細明體" charset="-120"/>
              </a:rPr>
              <a:t>Output-sensitive</a:t>
            </a:r>
            <a:r>
              <a:rPr lang="en-US" altLang="zh-TW" b="0" dirty="0">
                <a:solidFill>
                  <a:schemeClr val="tx1"/>
                </a:solidFill>
                <a:ea typeface="新細明體" charset="-120"/>
              </a:rPr>
              <a:t>:  O(</a:t>
            </a:r>
            <a:r>
              <a:rPr lang="en-US" altLang="zh-TW" b="0" dirty="0" err="1">
                <a:solidFill>
                  <a:schemeClr val="tx1"/>
                </a:solidFill>
                <a:ea typeface="新細明體" charset="-120"/>
              </a:rPr>
              <a:t>nh</a:t>
            </a:r>
            <a:r>
              <a:rPr lang="en-US" altLang="zh-TW" b="0" dirty="0">
                <a:solidFill>
                  <a:schemeClr val="tx1"/>
                </a:solidFill>
                <a:ea typeface="新細明體" charset="-120"/>
              </a:rPr>
              <a:t>) time.</a:t>
            </a:r>
          </a:p>
          <a:p>
            <a:pPr algn="l"/>
            <a:r>
              <a:rPr lang="en-US" altLang="zh-TW" b="0" dirty="0">
                <a:solidFill>
                  <a:schemeClr val="tx1"/>
                </a:solidFill>
                <a:ea typeface="新細明體" charset="-120"/>
              </a:rPr>
              <a:t>	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</a:rPr>
              <a:t>n = # input points, h = # hull vertices (output size)  </a:t>
            </a:r>
          </a:p>
          <a:p>
            <a:pPr algn="l"/>
            <a:r>
              <a:rPr lang="en-US" altLang="zh-TW" b="0" dirty="0">
                <a:solidFill>
                  <a:srgbClr val="FF0000"/>
                </a:solidFill>
                <a:ea typeface="新細明體" charset="-120"/>
              </a:rPr>
              <a:t>	(3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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</a:rPr>
              <a:t>h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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</a:rPr>
              <a:t>n  if n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 </a:t>
            </a:r>
            <a:r>
              <a:rPr lang="en-US" altLang="zh-TW" b="0" dirty="0">
                <a:solidFill>
                  <a:srgbClr val="FF0000"/>
                </a:solidFill>
                <a:ea typeface="新細明體" charset="-120"/>
              </a:rPr>
              <a:t>3 and not all points collinear)</a:t>
            </a:r>
          </a:p>
          <a:p>
            <a:pPr algn="l"/>
            <a:endParaRPr lang="en-US" altLang="zh-TW" b="0" dirty="0">
              <a:solidFill>
                <a:srgbClr val="FF0000"/>
              </a:solidFill>
              <a:ea typeface="新細明體" charset="-120"/>
            </a:endParaRPr>
          </a:p>
          <a:p>
            <a:pPr algn="l"/>
            <a:r>
              <a:rPr lang="en-US" altLang="zh-TW" b="0" dirty="0">
                <a:solidFill>
                  <a:schemeClr val="tx1"/>
                </a:solidFill>
                <a:ea typeface="新細明體" charset="-120"/>
              </a:rPr>
              <a:t>Worst-case: O(n</a:t>
            </a:r>
            <a:r>
              <a:rPr lang="en-US" altLang="zh-TW" b="0" baseline="30000" dirty="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b="0" dirty="0">
                <a:solidFill>
                  <a:schemeClr val="tx1"/>
                </a:solidFill>
                <a:ea typeface="新細明體" charset="-120"/>
              </a:rPr>
              <a:t>)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utoUpdateAnimBg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utoUpdateAnimBg="0"/>
      <p:bldP spid="23" grpId="0" autoUpdateAnimBg="0"/>
      <p:bldP spid="24" grpId="0" autoUpdateAnimBg="0"/>
      <p:bldP spid="25" grpId="0" autoUpdateAnimBg="0"/>
      <p:bldP spid="2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5" name="群組 51"/>
          <p:cNvGrpSpPr/>
          <p:nvPr/>
        </p:nvGrpSpPr>
        <p:grpSpPr>
          <a:xfrm>
            <a:off x="3995936" y="1744241"/>
            <a:ext cx="3960440" cy="3261692"/>
            <a:chOff x="4067944" y="1744241"/>
            <a:chExt cx="3960440" cy="3261692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351663" y="492655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" name="AutoShape 29"/>
            <p:cNvCxnSpPr>
              <a:cxnSpLocks noChangeShapeType="1"/>
              <a:stCxn id="38" idx="6"/>
            </p:cNvCxnSpPr>
            <p:nvPr/>
          </p:nvCxnSpPr>
          <p:spPr bwMode="auto">
            <a:xfrm>
              <a:off x="4363343" y="4836840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949009" y="429309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7804993" y="285293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96719" y="1744241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067944" y="25649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283968" y="479715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0" name="AutoShape 29"/>
            <p:cNvCxnSpPr>
              <a:cxnSpLocks noChangeShapeType="1"/>
              <a:stCxn id="29" idx="6"/>
              <a:endCxn id="26" idx="4"/>
            </p:cNvCxnSpPr>
            <p:nvPr/>
          </p:nvCxnSpPr>
          <p:spPr bwMode="auto">
            <a:xfrm flipH="1">
              <a:off x="7391351" y="4332784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ShapeType="1"/>
              <a:stCxn id="32" idx="4"/>
              <a:endCxn id="29" idx="1"/>
            </p:cNvCxnSpPr>
            <p:nvPr/>
          </p:nvCxnSpPr>
          <p:spPr bwMode="auto">
            <a:xfrm rot="16200000" flipH="1">
              <a:off x="7216453" y="3560539"/>
              <a:ext cx="1372409" cy="1159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ShapeType="1"/>
              <a:endCxn id="32" idx="6"/>
            </p:cNvCxnSpPr>
            <p:nvPr/>
          </p:nvCxnSpPr>
          <p:spPr bwMode="auto">
            <a:xfrm>
              <a:off x="5940152" y="1772816"/>
              <a:ext cx="1944216" cy="11198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ShapeType="1"/>
              <a:stCxn id="35" idx="6"/>
            </p:cNvCxnSpPr>
            <p:nvPr/>
          </p:nvCxnSpPr>
          <p:spPr bwMode="auto">
            <a:xfrm flipV="1">
              <a:off x="4147319" y="1772816"/>
              <a:ext cx="1792833" cy="8317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9"/>
            <p:cNvCxnSpPr>
              <a:cxnSpLocks noChangeShapeType="1"/>
              <a:stCxn id="35" idx="4"/>
              <a:endCxn id="38" idx="2"/>
            </p:cNvCxnSpPr>
            <p:nvPr/>
          </p:nvCxnSpPr>
          <p:spPr bwMode="auto">
            <a:xfrm rot="16200000" flipH="1">
              <a:off x="3099520" y="3652391"/>
              <a:ext cx="2192561" cy="176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5" name="群組 51"/>
          <p:cNvGrpSpPr/>
          <p:nvPr/>
        </p:nvGrpSpPr>
        <p:grpSpPr>
          <a:xfrm>
            <a:off x="3995936" y="1744241"/>
            <a:ext cx="3960440" cy="3261692"/>
            <a:chOff x="4067944" y="1744241"/>
            <a:chExt cx="3960440" cy="3261692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351663" y="4926558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" name="AutoShape 29"/>
            <p:cNvCxnSpPr>
              <a:cxnSpLocks noChangeShapeType="1"/>
              <a:stCxn id="38" idx="6"/>
            </p:cNvCxnSpPr>
            <p:nvPr/>
          </p:nvCxnSpPr>
          <p:spPr bwMode="auto">
            <a:xfrm>
              <a:off x="4363343" y="4836840"/>
              <a:ext cx="2999432" cy="1579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949009" y="429309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7804993" y="2852936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96719" y="1744241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067944" y="2564904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283968" y="4797152"/>
              <a:ext cx="79375" cy="7937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0" name="AutoShape 29"/>
            <p:cNvCxnSpPr>
              <a:cxnSpLocks noChangeShapeType="1"/>
              <a:stCxn id="29" idx="6"/>
              <a:endCxn id="26" idx="4"/>
            </p:cNvCxnSpPr>
            <p:nvPr/>
          </p:nvCxnSpPr>
          <p:spPr bwMode="auto">
            <a:xfrm flipH="1">
              <a:off x="7391351" y="4332784"/>
              <a:ext cx="637033" cy="6731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ShapeType="1"/>
              <a:stCxn id="32" idx="4"/>
              <a:endCxn id="29" idx="1"/>
            </p:cNvCxnSpPr>
            <p:nvPr/>
          </p:nvCxnSpPr>
          <p:spPr bwMode="auto">
            <a:xfrm rot="16200000" flipH="1">
              <a:off x="7216453" y="3560539"/>
              <a:ext cx="1372409" cy="1159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ShapeType="1"/>
              <a:endCxn id="32" idx="6"/>
            </p:cNvCxnSpPr>
            <p:nvPr/>
          </p:nvCxnSpPr>
          <p:spPr bwMode="auto">
            <a:xfrm>
              <a:off x="5940152" y="1772816"/>
              <a:ext cx="1944216" cy="11198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ShapeType="1"/>
              <a:stCxn id="35" idx="6"/>
            </p:cNvCxnSpPr>
            <p:nvPr/>
          </p:nvCxnSpPr>
          <p:spPr bwMode="auto">
            <a:xfrm flipV="1">
              <a:off x="4147319" y="1772816"/>
              <a:ext cx="1792833" cy="8317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9"/>
            <p:cNvCxnSpPr>
              <a:cxnSpLocks noChangeShapeType="1"/>
              <a:stCxn id="35" idx="4"/>
              <a:endCxn id="38" idx="2"/>
            </p:cNvCxnSpPr>
            <p:nvPr/>
          </p:nvCxnSpPr>
          <p:spPr bwMode="auto">
            <a:xfrm rot="16200000" flipH="1">
              <a:off x="3099520" y="3652391"/>
              <a:ext cx="2192561" cy="176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2999432" cy="15798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36" name="橢圓 35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7279655" y="492655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0" name="AutoShape 29"/>
          <p:cNvCxnSpPr>
            <a:cxnSpLocks noChangeShapeType="1"/>
            <a:stCxn id="29" idx="6"/>
            <a:endCxn id="26" idx="4"/>
          </p:cNvCxnSpPr>
          <p:nvPr/>
        </p:nvCxnSpPr>
        <p:spPr bwMode="auto">
          <a:xfrm flipH="1">
            <a:off x="7319343" y="4332784"/>
            <a:ext cx="637033" cy="67314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7877001" y="429309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1" name="AutoShape 29"/>
          <p:cNvCxnSpPr>
            <a:cxnSpLocks noChangeShapeType="1"/>
            <a:stCxn id="32" idx="4"/>
            <a:endCxn id="29" idx="1"/>
          </p:cNvCxnSpPr>
          <p:nvPr/>
        </p:nvCxnSpPr>
        <p:spPr bwMode="auto">
          <a:xfrm rot="16200000" flipH="1">
            <a:off x="7144445" y="3560539"/>
            <a:ext cx="1372409" cy="115952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732985" y="285293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3" name="AutoShape 29"/>
          <p:cNvCxnSpPr>
            <a:cxnSpLocks noChangeShapeType="1"/>
            <a:endCxn id="32" idx="6"/>
          </p:cNvCxnSpPr>
          <p:nvPr/>
        </p:nvCxnSpPr>
        <p:spPr bwMode="auto">
          <a:xfrm>
            <a:off x="5868144" y="1772816"/>
            <a:ext cx="1944216" cy="1119808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Gift Wrap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algn="just">
              <a:buNone/>
            </a:pP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9552" y="2204864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/>
              <a:t>double </a:t>
            </a:r>
            <a:r>
              <a:rPr lang="en-US" altLang="zh-TW" sz="1500" b="1" dirty="0" err="1" smtClean="0"/>
              <a:t>AngfOfTwoVector</a:t>
            </a:r>
            <a:r>
              <a:rPr lang="en-US" altLang="zh-TW" sz="1500" b="1" dirty="0" smtClean="0"/>
              <a:t>(POINT p1, POINT p2, POINT p3, POINT p4)</a:t>
            </a:r>
          </a:p>
          <a:p>
            <a:r>
              <a:rPr lang="en-US" altLang="zh-TW" sz="1500" b="1" dirty="0" smtClean="0"/>
              <a:t>{</a:t>
            </a:r>
          </a:p>
          <a:p>
            <a:r>
              <a:rPr lang="en-US" altLang="zh-TW" sz="1500" b="1" dirty="0" smtClean="0"/>
              <a:t>	POINT v1, v2;</a:t>
            </a:r>
          </a:p>
          <a:p>
            <a:r>
              <a:rPr lang="en-US" altLang="zh-TW" sz="1500" b="1" dirty="0" smtClean="0"/>
              <a:t>	v1.x = p2.x - p1.x;  v1.y = p2.y - p1.y;</a:t>
            </a:r>
          </a:p>
          <a:p>
            <a:r>
              <a:rPr lang="en-US" altLang="zh-TW" sz="1500" b="1" dirty="0" smtClean="0"/>
              <a:t>	v2.x = p4.x - p3.x;  v2.y = p4.y - p3.y;</a:t>
            </a:r>
          </a:p>
          <a:p>
            <a:r>
              <a:rPr lang="en-US" altLang="zh-TW" sz="1500" b="1" dirty="0" smtClean="0"/>
              <a:t>	double </a:t>
            </a:r>
            <a:r>
              <a:rPr lang="en-US" altLang="zh-TW" sz="1500" b="1" dirty="0" err="1" smtClean="0"/>
              <a:t>dotv</a:t>
            </a:r>
            <a:r>
              <a:rPr lang="en-US" altLang="zh-TW" sz="1500" b="1" dirty="0" smtClean="0"/>
              <a:t> = dot(v1, v2), </a:t>
            </a:r>
            <a:r>
              <a:rPr lang="en-US" altLang="zh-TW" sz="1500" b="1" dirty="0" err="1" smtClean="0"/>
              <a:t>lena</a:t>
            </a:r>
            <a:r>
              <a:rPr lang="en-US" altLang="zh-TW" sz="1500" b="1" dirty="0" smtClean="0"/>
              <a:t>, </a:t>
            </a:r>
            <a:r>
              <a:rPr lang="en-US" altLang="zh-TW" sz="1500" b="1" dirty="0" err="1" smtClean="0"/>
              <a:t>lenb</a:t>
            </a:r>
            <a:r>
              <a:rPr lang="en-US" altLang="zh-TW" sz="1500" b="1" dirty="0" smtClean="0"/>
              <a:t>;</a:t>
            </a:r>
          </a:p>
          <a:p>
            <a:r>
              <a:rPr lang="en-US" altLang="zh-TW" sz="1500" b="1" dirty="0" smtClean="0"/>
              <a:t>	</a:t>
            </a:r>
            <a:r>
              <a:rPr lang="en-US" altLang="zh-TW" sz="1500" b="1" dirty="0" err="1" smtClean="0"/>
              <a:t>lena</a:t>
            </a:r>
            <a:r>
              <a:rPr lang="en-US" altLang="zh-TW" sz="1500" b="1" dirty="0" smtClean="0"/>
              <a:t> = </a:t>
            </a:r>
            <a:r>
              <a:rPr lang="en-US" altLang="zh-TW" sz="1500" b="1" dirty="0" err="1" smtClean="0"/>
              <a:t>sqrt</a:t>
            </a:r>
            <a:r>
              <a:rPr lang="en-US" altLang="zh-TW" sz="1500" b="1" dirty="0" smtClean="0"/>
              <a:t>((double)(</a:t>
            </a:r>
            <a:r>
              <a:rPr lang="en-US" altLang="zh-TW" sz="1500" b="1" dirty="0" err="1" smtClean="0"/>
              <a:t>sqr</a:t>
            </a:r>
            <a:r>
              <a:rPr lang="en-US" altLang="zh-TW" sz="1500" b="1" dirty="0" smtClean="0"/>
              <a:t>(v1.x) + </a:t>
            </a:r>
            <a:r>
              <a:rPr lang="en-US" altLang="zh-TW" sz="1500" b="1" dirty="0" err="1" smtClean="0"/>
              <a:t>sqr</a:t>
            </a:r>
            <a:r>
              <a:rPr lang="en-US" altLang="zh-TW" sz="1500" b="1" dirty="0" smtClean="0"/>
              <a:t>(v1.y)));</a:t>
            </a:r>
          </a:p>
          <a:p>
            <a:r>
              <a:rPr lang="en-US" altLang="zh-TW" sz="1500" b="1" dirty="0" smtClean="0"/>
              <a:t>	</a:t>
            </a:r>
            <a:r>
              <a:rPr lang="en-US" altLang="zh-TW" sz="1500" b="1" dirty="0" err="1" smtClean="0"/>
              <a:t>lenb</a:t>
            </a:r>
            <a:r>
              <a:rPr lang="en-US" altLang="zh-TW" sz="1500" b="1" dirty="0" smtClean="0"/>
              <a:t> = </a:t>
            </a:r>
            <a:r>
              <a:rPr lang="en-US" altLang="zh-TW" sz="1500" b="1" dirty="0" err="1" smtClean="0"/>
              <a:t>sqrt</a:t>
            </a:r>
            <a:r>
              <a:rPr lang="en-US" altLang="zh-TW" sz="1500" b="1" dirty="0" smtClean="0"/>
              <a:t>((double)(</a:t>
            </a:r>
            <a:r>
              <a:rPr lang="en-US" altLang="zh-TW" sz="1500" b="1" dirty="0" err="1" smtClean="0"/>
              <a:t>sqr</a:t>
            </a:r>
            <a:r>
              <a:rPr lang="en-US" altLang="zh-TW" sz="1500" b="1" dirty="0" smtClean="0"/>
              <a:t>(v2.x) + </a:t>
            </a:r>
            <a:r>
              <a:rPr lang="en-US" altLang="zh-TW" sz="1500" b="1" dirty="0" err="1" smtClean="0"/>
              <a:t>sqr</a:t>
            </a:r>
            <a:r>
              <a:rPr lang="en-US" altLang="zh-TW" sz="1500" b="1" dirty="0" smtClean="0"/>
              <a:t>(v2.y)));</a:t>
            </a:r>
          </a:p>
          <a:p>
            <a:r>
              <a:rPr lang="en-US" altLang="zh-TW" sz="1500" b="1" dirty="0" smtClean="0"/>
              <a:t>	return </a:t>
            </a:r>
            <a:r>
              <a:rPr lang="en-US" altLang="zh-TW" sz="1500" b="1" dirty="0" err="1" smtClean="0"/>
              <a:t>acos</a:t>
            </a:r>
            <a:r>
              <a:rPr lang="en-US" altLang="zh-TW" sz="1500" b="1" dirty="0" smtClean="0"/>
              <a:t>(</a:t>
            </a:r>
            <a:r>
              <a:rPr lang="en-US" altLang="zh-TW" sz="1500" b="1" dirty="0" err="1" smtClean="0"/>
              <a:t>dotv</a:t>
            </a:r>
            <a:r>
              <a:rPr lang="en-US" altLang="zh-TW" sz="1500" b="1" dirty="0" smtClean="0"/>
              <a:t>/(</a:t>
            </a:r>
            <a:r>
              <a:rPr lang="en-US" altLang="zh-TW" sz="1500" b="1" dirty="0" err="1" smtClean="0"/>
              <a:t>lena</a:t>
            </a:r>
            <a:r>
              <a:rPr lang="en-US" altLang="zh-TW" sz="1500" b="1" dirty="0" smtClean="0"/>
              <a:t>*</a:t>
            </a:r>
            <a:r>
              <a:rPr lang="en-US" altLang="zh-TW" sz="1500" b="1" dirty="0" err="1" smtClean="0"/>
              <a:t>lenb</a:t>
            </a:r>
            <a:r>
              <a:rPr lang="en-US" altLang="zh-TW" sz="1500" b="1" dirty="0" smtClean="0"/>
              <a:t>));</a:t>
            </a:r>
          </a:p>
          <a:p>
            <a:r>
              <a:rPr lang="en-US" altLang="zh-TW" sz="1500" b="1" dirty="0" smtClean="0"/>
              <a:t>}</a:t>
            </a:r>
            <a:endParaRPr lang="zh-TW" altLang="en-US" sz="1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824711" y="1744241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1772816"/>
            <a:ext cx="1792833" cy="83177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45038" y="184482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  <a:endCxn id="24" idx="3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45038" y="184482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291335" y="4836840"/>
            <a:ext cx="640705" cy="3232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211960" y="479715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  <a:endCxn id="24" idx="3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27512" y="3652391"/>
            <a:ext cx="2192561" cy="176336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  <a:endCxn id="42" idx="7"/>
          </p:cNvCxnSpPr>
          <p:nvPr/>
        </p:nvCxnSpPr>
        <p:spPr bwMode="auto">
          <a:xfrm rot="5400000">
            <a:off x="3964817" y="4082653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8" name="向下箭號 27"/>
          <p:cNvSpPr/>
          <p:nvPr/>
        </p:nvSpPr>
        <p:spPr>
          <a:xfrm rot="17714337" flipV="1">
            <a:off x="4569398" y="443658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7714337" flipV="1">
            <a:off x="4641407" y="400453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7714337" flipV="1">
            <a:off x="4714425" y="3548101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AutoShape 29"/>
          <p:cNvCxnSpPr>
            <a:cxnSpLocks noChangeShapeType="1"/>
          </p:cNvCxnSpPr>
          <p:nvPr/>
        </p:nvCxnSpPr>
        <p:spPr bwMode="auto">
          <a:xfrm rot="5400000">
            <a:off x="4395862" y="2040012"/>
            <a:ext cx="2005871" cy="42526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5400000">
            <a:off x="4296159" y="5605624"/>
            <a:ext cx="720080" cy="16839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47" name="橢圓 46"/>
          <p:cNvSpPr/>
          <p:nvPr/>
        </p:nvSpPr>
        <p:spPr>
          <a:xfrm>
            <a:off x="4725541" y="473466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45038" y="184482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</p:cNvCxnSpPr>
          <p:nvPr/>
        </p:nvCxnSpPr>
        <p:spPr bwMode="auto">
          <a:xfrm rot="5400000">
            <a:off x="3439564" y="3376404"/>
            <a:ext cx="3312088" cy="6809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64088" y="198884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64088" y="198884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36" idx="4"/>
          </p:cNvCxnSpPr>
          <p:nvPr/>
        </p:nvCxnSpPr>
        <p:spPr bwMode="auto">
          <a:xfrm rot="5400000">
            <a:off x="3756725" y="3200149"/>
            <a:ext cx="2764673" cy="55805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64088" y="198884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36" idx="4"/>
          </p:cNvCxnSpPr>
          <p:nvPr/>
        </p:nvCxnSpPr>
        <p:spPr bwMode="auto">
          <a:xfrm rot="5400000">
            <a:off x="3756725" y="3200149"/>
            <a:ext cx="2764673" cy="55805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64088" y="198884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36" idx="4"/>
          </p:cNvCxnSpPr>
          <p:nvPr/>
        </p:nvCxnSpPr>
        <p:spPr bwMode="auto">
          <a:xfrm rot="5400000">
            <a:off x="3756725" y="3200149"/>
            <a:ext cx="2764673" cy="558055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64088" y="198884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36" idx="4"/>
          </p:cNvCxnSpPr>
          <p:nvPr/>
        </p:nvCxnSpPr>
        <p:spPr bwMode="auto">
          <a:xfrm rot="5400000">
            <a:off x="3756725" y="3200149"/>
            <a:ext cx="2764673" cy="558055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28" idx="0"/>
          </p:cNvCxnSpPr>
          <p:nvPr/>
        </p:nvCxnSpPr>
        <p:spPr bwMode="auto">
          <a:xfrm rot="16200000" flipH="1" flipV="1">
            <a:off x="4170773" y="3830229"/>
            <a:ext cx="1720545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Graham Scan</a:t>
            </a:r>
            <a:endParaRPr lang="zh-TW" alt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3388" y="556103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84988" y="5132412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71775" y="5718200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865938" y="52229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96200" y="3835425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40500" y="3840187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696075" y="47672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467600" y="4138637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453188" y="4138637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138863" y="3524275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53000" y="3352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410075" y="35099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995738" y="388146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695700" y="350998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697288" y="1954237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911475" y="358301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955800" y="44132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877050" y="4494237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310313" y="3135337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003800" y="2909912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340225" y="3005162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995738" y="3432200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708400" y="3054375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673475" y="1436712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492375" y="3054375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536700" y="3960837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800" b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</a:t>
            </a:r>
          </a:p>
        </p:txBody>
      </p:sp>
      <p:sp>
        <p:nvSpPr>
          <p:cNvPr id="3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" name="AutoShape 29"/>
          <p:cNvCxnSpPr>
            <a:cxnSpLocks noChangeShapeType="1"/>
            <a:stCxn id="35" idx="6"/>
          </p:cNvCxnSpPr>
          <p:nvPr/>
        </p:nvCxnSpPr>
        <p:spPr bwMode="auto">
          <a:xfrm flipV="1">
            <a:off x="4075311" y="2059919"/>
            <a:ext cx="1306632" cy="544673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28" idx="0"/>
          </p:cNvCxnSpPr>
          <p:nvPr/>
        </p:nvCxnSpPr>
        <p:spPr bwMode="auto">
          <a:xfrm rot="16200000" flipH="1" flipV="1">
            <a:off x="4170773" y="3830229"/>
            <a:ext cx="1720545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28" idx="0"/>
          </p:cNvCxnSpPr>
          <p:nvPr/>
        </p:nvCxnSpPr>
        <p:spPr bwMode="auto">
          <a:xfrm rot="16200000" flipH="1" flipV="1">
            <a:off x="4170773" y="3830229"/>
            <a:ext cx="1720545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995936" y="25649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stCxn id="35" idx="4"/>
            <a:endCxn id="38" idx="2"/>
          </p:cNvCxnSpPr>
          <p:nvPr/>
        </p:nvCxnSpPr>
        <p:spPr bwMode="auto">
          <a:xfrm rot="16200000" flipH="1">
            <a:off x="3010830" y="3669072"/>
            <a:ext cx="2206872" cy="157285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28" idx="0"/>
          </p:cNvCxnSpPr>
          <p:nvPr/>
        </p:nvCxnSpPr>
        <p:spPr bwMode="auto">
          <a:xfrm rot="16200000" flipH="1" flipV="1">
            <a:off x="4170773" y="3830229"/>
            <a:ext cx="1720545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stCxn id="24" idx="0"/>
            <a:endCxn id="38" idx="2"/>
          </p:cNvCxnSpPr>
          <p:nvPr/>
        </p:nvCxnSpPr>
        <p:spPr bwMode="auto">
          <a:xfrm rot="16200000" flipH="1">
            <a:off x="3194318" y="3852561"/>
            <a:ext cx="1854199" cy="14298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 rot="10800000">
            <a:off x="5210547" y="3265934"/>
            <a:ext cx="3672408" cy="21602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" name="AutoShape 29"/>
          <p:cNvCxnSpPr>
            <a:cxnSpLocks noChangeShapeType="1"/>
            <a:stCxn id="50" idx="0"/>
          </p:cNvCxnSpPr>
          <p:nvPr/>
        </p:nvCxnSpPr>
        <p:spPr bwMode="auto">
          <a:xfrm rot="16200000" flipV="1">
            <a:off x="847428" y="2329036"/>
            <a:ext cx="144016" cy="10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6" name="AutoShape 29"/>
          <p:cNvCxnSpPr>
            <a:cxnSpLocks noChangeShapeType="1"/>
            <a:stCxn id="28" idx="0"/>
          </p:cNvCxnSpPr>
          <p:nvPr/>
        </p:nvCxnSpPr>
        <p:spPr bwMode="auto">
          <a:xfrm rot="16200000" flipH="1" flipV="1">
            <a:off x="4170773" y="3830229"/>
            <a:ext cx="1720545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9" name="向下箭號 28"/>
          <p:cNvSpPr/>
          <p:nvPr/>
        </p:nvSpPr>
        <p:spPr>
          <a:xfrm rot="11692823" flipV="1">
            <a:off x="3298429" y="331170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1692823" flipV="1">
            <a:off x="2794373" y="323969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11692823" flipV="1">
            <a:off x="2219320" y="3171396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076056" y="3140968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923928" y="2996952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rot="16200000" flipV="1">
            <a:off x="847428" y="2329036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1" name="AutoShape 29"/>
          <p:cNvCxnSpPr>
            <a:cxnSpLocks noChangeShapeType="1"/>
          </p:cNvCxnSpPr>
          <p:nvPr/>
        </p:nvCxnSpPr>
        <p:spPr bwMode="auto">
          <a:xfrm rot="16200000" flipV="1">
            <a:off x="1135460" y="5641404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向下箭號 23"/>
          <p:cNvSpPr/>
          <p:nvPr/>
        </p:nvSpPr>
        <p:spPr>
          <a:xfrm rot="4580128" flipV="1">
            <a:off x="1774245" y="425644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4580128" flipV="1">
            <a:off x="1702238" y="375238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4580128" flipV="1">
            <a:off x="1630229" y="324832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rot="16200000" flipV="1">
            <a:off x="847428" y="2329036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1" name="AutoShape 29"/>
          <p:cNvCxnSpPr>
            <a:cxnSpLocks noChangeShapeType="1"/>
          </p:cNvCxnSpPr>
          <p:nvPr/>
        </p:nvCxnSpPr>
        <p:spPr bwMode="auto">
          <a:xfrm rot="16200000" flipV="1">
            <a:off x="1135460" y="5641404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向下箭號 23"/>
          <p:cNvSpPr/>
          <p:nvPr/>
        </p:nvSpPr>
        <p:spPr>
          <a:xfrm rot="4580128" flipV="1">
            <a:off x="1774245" y="425644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4580128" flipV="1">
            <a:off x="1702238" y="375238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4580128" flipV="1">
            <a:off x="1630229" y="324832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rot="16200000" flipV="1">
            <a:off x="847428" y="2329036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1" name="AutoShape 29"/>
          <p:cNvCxnSpPr>
            <a:cxnSpLocks noChangeShapeType="1"/>
          </p:cNvCxnSpPr>
          <p:nvPr/>
        </p:nvCxnSpPr>
        <p:spPr bwMode="auto">
          <a:xfrm rot="16200000" flipV="1">
            <a:off x="1135460" y="5641404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向下箭號 23"/>
          <p:cNvSpPr/>
          <p:nvPr/>
        </p:nvSpPr>
        <p:spPr>
          <a:xfrm rot="4580128" flipV="1">
            <a:off x="1774245" y="425644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4580128" flipV="1">
            <a:off x="1702238" y="375238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4580128" flipV="1">
            <a:off x="1630229" y="324832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rot="16200000" flipV="1">
            <a:off x="847428" y="2329036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1" name="AutoShape 29"/>
          <p:cNvCxnSpPr>
            <a:cxnSpLocks noChangeShapeType="1"/>
          </p:cNvCxnSpPr>
          <p:nvPr/>
        </p:nvCxnSpPr>
        <p:spPr bwMode="auto">
          <a:xfrm rot="16200000" flipV="1">
            <a:off x="1135460" y="5641404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4" name="向下箭號 23"/>
          <p:cNvSpPr/>
          <p:nvPr/>
        </p:nvSpPr>
        <p:spPr>
          <a:xfrm rot="4580128" flipV="1">
            <a:off x="1774245" y="425644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4580128" flipV="1">
            <a:off x="1702238" y="375238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4580128" flipV="1">
            <a:off x="1630229" y="324832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rot="16200000" flipV="1">
            <a:off x="847428" y="2329036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1" name="AutoShape 29"/>
          <p:cNvCxnSpPr>
            <a:cxnSpLocks noChangeShapeType="1"/>
          </p:cNvCxnSpPr>
          <p:nvPr/>
        </p:nvCxnSpPr>
        <p:spPr bwMode="auto">
          <a:xfrm rot="16200000" flipV="1">
            <a:off x="1135460" y="5641404"/>
            <a:ext cx="1080120" cy="11169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24" name="向下箭號 23"/>
          <p:cNvSpPr/>
          <p:nvPr/>
        </p:nvSpPr>
        <p:spPr>
          <a:xfrm rot="4580128" flipV="1">
            <a:off x="1774245" y="4256440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4580128" flipV="1">
            <a:off x="1702238" y="3752385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4580128" flipV="1">
            <a:off x="1630229" y="3248328"/>
            <a:ext cx="235074" cy="2064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Sort by Polar 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31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cxnSp>
        <p:nvCxnSpPr>
          <p:cNvPr id="27" name="AutoShape 29"/>
          <p:cNvCxnSpPr>
            <a:cxnSpLocks noChangeShapeType="1"/>
            <a:stCxn id="38" idx="6"/>
          </p:cNvCxnSpPr>
          <p:nvPr/>
        </p:nvCxnSpPr>
        <p:spPr bwMode="auto">
          <a:xfrm>
            <a:off x="4300909" y="4851151"/>
            <a:ext cx="511376" cy="18009"/>
          </a:xfrm>
          <a:prstGeom prst="straightConnector1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192909" y="479715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5" name="AutoShape 29"/>
          <p:cNvCxnSpPr>
            <a:cxnSpLocks noChangeShapeType="1"/>
            <a:endCxn id="38" idx="2"/>
          </p:cNvCxnSpPr>
          <p:nvPr/>
        </p:nvCxnSpPr>
        <p:spPr bwMode="auto">
          <a:xfrm rot="16200000" flipH="1">
            <a:off x="3275417" y="3933660"/>
            <a:ext cx="1692000" cy="142981"/>
          </a:xfrm>
          <a:prstGeom prst="straightConnector1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87367" y="528659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6" name="AutoShape 29"/>
          <p:cNvCxnSpPr>
            <a:cxnSpLocks noChangeShapeType="1"/>
            <a:stCxn id="51" idx="6"/>
          </p:cNvCxnSpPr>
          <p:nvPr/>
        </p:nvCxnSpPr>
        <p:spPr bwMode="auto">
          <a:xfrm>
            <a:off x="1699047" y="5196880"/>
            <a:ext cx="2999432" cy="157980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140697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403648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619672" y="515719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" name="AutoShape 29"/>
          <p:cNvCxnSpPr>
            <a:cxnSpLocks noChangeShapeType="1"/>
            <a:stCxn id="48" idx="4"/>
          </p:cNvCxnSpPr>
          <p:nvPr/>
        </p:nvCxnSpPr>
        <p:spPr bwMode="auto">
          <a:xfrm rot="5400000">
            <a:off x="3927461" y="4120011"/>
            <a:ext cx="2080585" cy="425265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7" name="AutoShape 29"/>
          <p:cNvCxnSpPr>
            <a:cxnSpLocks noChangeShapeType="1"/>
            <a:stCxn id="50" idx="4"/>
            <a:endCxn id="51" idx="2"/>
          </p:cNvCxnSpPr>
          <p:nvPr/>
        </p:nvCxnSpPr>
        <p:spPr bwMode="auto">
          <a:xfrm rot="16200000" flipH="1">
            <a:off x="435224" y="4012431"/>
            <a:ext cx="2192561" cy="176336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cxnSp>
        <p:nvCxnSpPr>
          <p:cNvPr id="59" name="AutoShape 29"/>
          <p:cNvCxnSpPr>
            <a:cxnSpLocks noChangeShapeType="1"/>
            <a:endCxn id="50" idx="0"/>
          </p:cNvCxnSpPr>
          <p:nvPr/>
        </p:nvCxnSpPr>
        <p:spPr bwMode="auto">
          <a:xfrm rot="10800000">
            <a:off x="1443336" y="2924944"/>
            <a:ext cx="3746064" cy="328232"/>
          </a:xfrm>
          <a:prstGeom prst="straightConnector1">
            <a:avLst/>
          </a:prstGeom>
          <a:noFill/>
          <a:ln w="2540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</p:cxn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797548" y="4825726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 rot="16200000" flipH="1" flipV="1">
            <a:off x="4221045" y="3880501"/>
            <a:ext cx="1620000" cy="342021"/>
          </a:xfrm>
          <a:prstGeom prst="straightConnector1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995936" y="3068960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138539" y="3184401"/>
            <a:ext cx="108000" cy="1080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29"/>
          <p:cNvCxnSpPr>
            <a:cxnSpLocks noChangeShapeType="1"/>
            <a:endCxn id="33" idx="2"/>
          </p:cNvCxnSpPr>
          <p:nvPr/>
        </p:nvCxnSpPr>
        <p:spPr bwMode="auto">
          <a:xfrm>
            <a:off x="4067944" y="3140968"/>
            <a:ext cx="1070595" cy="97433"/>
          </a:xfrm>
          <a:prstGeom prst="straightConnector1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56756" y="283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Convex Hull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60491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6808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Kernel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Kernel 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Definition</a:t>
            </a:r>
          </a:p>
          <a:p>
            <a:pPr lvl="1" algn="just"/>
            <a:r>
              <a:rPr lang="en-US" altLang="zh-TW" dirty="0" smtClean="0"/>
              <a:t>A visible region for any point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Convex?</a:t>
            </a: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695479" y="557463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" name="AutoShape 29"/>
          <p:cNvCxnSpPr>
            <a:cxnSpLocks noChangeShapeType="1"/>
            <a:stCxn id="13" idx="6"/>
          </p:cNvCxnSpPr>
          <p:nvPr/>
        </p:nvCxnSpPr>
        <p:spPr bwMode="auto">
          <a:xfrm>
            <a:off x="2707159" y="5484912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92825" y="494116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716761" y="407707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148809" y="350100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427984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411760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5656" y="43651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627784" y="544522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6" name="AutoShape 29"/>
          <p:cNvCxnSpPr>
            <a:cxnSpLocks noChangeShapeType="1"/>
            <a:stCxn id="7" idx="6"/>
            <a:endCxn id="5" idx="4"/>
          </p:cNvCxnSpPr>
          <p:nvPr/>
        </p:nvCxnSpPr>
        <p:spPr bwMode="auto">
          <a:xfrm flipH="1">
            <a:off x="5735167" y="4980856"/>
            <a:ext cx="637033" cy="6731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29"/>
          <p:cNvCxnSpPr>
            <a:cxnSpLocks noChangeShapeType="1"/>
            <a:stCxn id="8" idx="6"/>
            <a:endCxn id="7" idx="1"/>
          </p:cNvCxnSpPr>
          <p:nvPr/>
        </p:nvCxnSpPr>
        <p:spPr bwMode="auto">
          <a:xfrm>
            <a:off x="5796136" y="4116760"/>
            <a:ext cx="508313" cy="8360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29"/>
          <p:cNvCxnSpPr>
            <a:cxnSpLocks noChangeShapeType="1"/>
            <a:stCxn id="9" idx="4"/>
            <a:endCxn id="8" idx="6"/>
          </p:cNvCxnSpPr>
          <p:nvPr/>
        </p:nvCxnSpPr>
        <p:spPr bwMode="auto">
          <a:xfrm rot="5400000">
            <a:off x="5724129" y="3652391"/>
            <a:ext cx="536377" cy="39236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9"/>
          <p:cNvCxnSpPr>
            <a:cxnSpLocks noChangeShapeType="1"/>
            <a:stCxn id="10" idx="5"/>
            <a:endCxn id="9" idx="6"/>
          </p:cNvCxnSpPr>
          <p:nvPr/>
        </p:nvCxnSpPr>
        <p:spPr bwMode="auto">
          <a:xfrm rot="16200000" flipH="1">
            <a:off x="5087959" y="2400470"/>
            <a:ext cx="548001" cy="17324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9"/>
          <p:cNvCxnSpPr>
            <a:cxnSpLocks noChangeShapeType="1"/>
            <a:stCxn id="11" idx="6"/>
            <a:endCxn id="10" idx="3"/>
          </p:cNvCxnSpPr>
          <p:nvPr/>
        </p:nvCxnSpPr>
        <p:spPr bwMode="auto">
          <a:xfrm flipV="1">
            <a:off x="2491135" y="2992695"/>
            <a:ext cx="1948473" cy="25996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9"/>
          <p:cNvCxnSpPr>
            <a:cxnSpLocks noChangeShapeType="1"/>
            <a:stCxn id="11" idx="4"/>
            <a:endCxn id="12" idx="0"/>
          </p:cNvCxnSpPr>
          <p:nvPr/>
        </p:nvCxnSpPr>
        <p:spPr bwMode="auto">
          <a:xfrm rot="5400000">
            <a:off x="1447020" y="3360675"/>
            <a:ext cx="1072753" cy="93610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29"/>
          <p:cNvCxnSpPr>
            <a:cxnSpLocks noChangeShapeType="1"/>
            <a:endCxn id="12" idx="5"/>
          </p:cNvCxnSpPr>
          <p:nvPr/>
        </p:nvCxnSpPr>
        <p:spPr bwMode="auto">
          <a:xfrm rot="10800000">
            <a:off x="1543408" y="4432856"/>
            <a:ext cx="1123553" cy="10801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Kernel 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Definition</a:t>
            </a:r>
          </a:p>
          <a:p>
            <a:pPr lvl="1" algn="just"/>
            <a:r>
              <a:rPr lang="en-US" altLang="zh-TW" dirty="0" smtClean="0"/>
              <a:t>A visible region for any point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Convex?</a:t>
            </a: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695479" y="557463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0" name="AutoShape 29"/>
          <p:cNvCxnSpPr>
            <a:cxnSpLocks noChangeShapeType="1"/>
            <a:stCxn id="40" idx="6"/>
          </p:cNvCxnSpPr>
          <p:nvPr/>
        </p:nvCxnSpPr>
        <p:spPr bwMode="auto">
          <a:xfrm>
            <a:off x="2707159" y="5484912"/>
            <a:ext cx="2999432" cy="1579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6292825" y="494116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716761" y="4077072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6148809" y="350100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4427984" y="292494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2411760" y="3212976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1475656" y="436510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2627784" y="5445224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1" name="AutoShape 29"/>
          <p:cNvCxnSpPr>
            <a:cxnSpLocks noChangeShapeType="1"/>
            <a:stCxn id="32" idx="6"/>
            <a:endCxn id="27" idx="4"/>
          </p:cNvCxnSpPr>
          <p:nvPr/>
        </p:nvCxnSpPr>
        <p:spPr bwMode="auto">
          <a:xfrm flipH="1">
            <a:off x="5735167" y="4980856"/>
            <a:ext cx="637033" cy="6731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29"/>
          <p:cNvCxnSpPr>
            <a:cxnSpLocks noChangeShapeType="1"/>
            <a:stCxn id="33" idx="6"/>
            <a:endCxn id="32" idx="1"/>
          </p:cNvCxnSpPr>
          <p:nvPr/>
        </p:nvCxnSpPr>
        <p:spPr bwMode="auto">
          <a:xfrm>
            <a:off x="5796136" y="4116760"/>
            <a:ext cx="508313" cy="8360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stCxn id="35" idx="4"/>
            <a:endCxn id="33" idx="6"/>
          </p:cNvCxnSpPr>
          <p:nvPr/>
        </p:nvCxnSpPr>
        <p:spPr bwMode="auto">
          <a:xfrm rot="5400000">
            <a:off x="5724129" y="3652391"/>
            <a:ext cx="536377" cy="39236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6" idx="5"/>
            <a:endCxn id="35" idx="6"/>
          </p:cNvCxnSpPr>
          <p:nvPr/>
        </p:nvCxnSpPr>
        <p:spPr bwMode="auto">
          <a:xfrm rot="16200000" flipH="1">
            <a:off x="5087959" y="2400470"/>
            <a:ext cx="548001" cy="17324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8" idx="6"/>
            <a:endCxn id="36" idx="3"/>
          </p:cNvCxnSpPr>
          <p:nvPr/>
        </p:nvCxnSpPr>
        <p:spPr bwMode="auto">
          <a:xfrm flipV="1">
            <a:off x="2491135" y="2992695"/>
            <a:ext cx="1948473" cy="25996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29"/>
          <p:cNvCxnSpPr>
            <a:cxnSpLocks noChangeShapeType="1"/>
            <a:stCxn id="38" idx="4"/>
            <a:endCxn id="39" idx="0"/>
          </p:cNvCxnSpPr>
          <p:nvPr/>
        </p:nvCxnSpPr>
        <p:spPr bwMode="auto">
          <a:xfrm rot="5400000">
            <a:off x="1447020" y="3360675"/>
            <a:ext cx="1072753" cy="93610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29"/>
          <p:cNvCxnSpPr>
            <a:cxnSpLocks noChangeShapeType="1"/>
            <a:endCxn id="39" idx="5"/>
          </p:cNvCxnSpPr>
          <p:nvPr/>
        </p:nvCxnSpPr>
        <p:spPr bwMode="auto">
          <a:xfrm rot="10800000">
            <a:off x="1543408" y="4432856"/>
            <a:ext cx="1123553" cy="10801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直線接點 48"/>
          <p:cNvCxnSpPr/>
          <p:nvPr/>
        </p:nvCxnSpPr>
        <p:spPr>
          <a:xfrm>
            <a:off x="1691680" y="5445224"/>
            <a:ext cx="5976664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5400000" flipH="1" flipV="1">
            <a:off x="4769832" y="3435317"/>
            <a:ext cx="3240360" cy="2988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6200000" flipH="1">
            <a:off x="4211962" y="3284985"/>
            <a:ext cx="3528391" cy="2232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3678217" y="2738608"/>
            <a:ext cx="3960440" cy="3036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rot="10800000">
            <a:off x="3347864" y="2564904"/>
            <a:ext cx="3405393" cy="1160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rot="10800000" flipV="1">
            <a:off x="1619672" y="2852936"/>
            <a:ext cx="3773818" cy="559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5400000">
            <a:off x="901281" y="2802231"/>
            <a:ext cx="2232248" cy="1901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rot="10800000">
            <a:off x="1187624" y="4149080"/>
            <a:ext cx="1696816" cy="1575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Kernel 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Algorithm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Utilize the intersection property</a:t>
            </a: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695479" y="5574630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0" name="AutoShape 29"/>
          <p:cNvCxnSpPr>
            <a:cxnSpLocks noChangeShapeType="1"/>
            <a:stCxn id="40" idx="6"/>
          </p:cNvCxnSpPr>
          <p:nvPr/>
        </p:nvCxnSpPr>
        <p:spPr bwMode="auto">
          <a:xfrm>
            <a:off x="2707159" y="5484912"/>
            <a:ext cx="2999432" cy="157980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6292825" y="4941168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716761" y="4077072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6148809" y="3501008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4427984" y="2924944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2411760" y="3212976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1475656" y="4365104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2627784" y="5445224"/>
            <a:ext cx="79375" cy="79375"/>
          </a:xfrm>
          <a:prstGeom prst="ellipse">
            <a:avLst/>
          </a:prstGeom>
          <a:solidFill>
            <a:schemeClr val="tx1">
              <a:alpha val="21000"/>
            </a:schemeClr>
          </a:solidFill>
          <a:ln w="12700">
            <a:solidFill>
              <a:srgbClr val="FF0000">
                <a:alpha val="30000"/>
              </a:srgb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1" name="AutoShape 29"/>
          <p:cNvCxnSpPr>
            <a:cxnSpLocks noChangeShapeType="1"/>
            <a:stCxn id="32" idx="6"/>
            <a:endCxn id="27" idx="4"/>
          </p:cNvCxnSpPr>
          <p:nvPr/>
        </p:nvCxnSpPr>
        <p:spPr bwMode="auto">
          <a:xfrm flipH="1">
            <a:off x="5735167" y="4980856"/>
            <a:ext cx="637033" cy="673149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2" name="AutoShape 29"/>
          <p:cNvCxnSpPr>
            <a:cxnSpLocks noChangeShapeType="1"/>
            <a:stCxn id="33" idx="6"/>
            <a:endCxn id="32" idx="1"/>
          </p:cNvCxnSpPr>
          <p:nvPr/>
        </p:nvCxnSpPr>
        <p:spPr bwMode="auto">
          <a:xfrm>
            <a:off x="5796136" y="4116760"/>
            <a:ext cx="508313" cy="836032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3" name="AutoShape 29"/>
          <p:cNvCxnSpPr>
            <a:cxnSpLocks noChangeShapeType="1"/>
            <a:stCxn id="35" idx="4"/>
            <a:endCxn id="33" idx="6"/>
          </p:cNvCxnSpPr>
          <p:nvPr/>
        </p:nvCxnSpPr>
        <p:spPr bwMode="auto">
          <a:xfrm rot="5400000">
            <a:off x="5724129" y="3652391"/>
            <a:ext cx="536377" cy="392361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4" name="AutoShape 29"/>
          <p:cNvCxnSpPr>
            <a:cxnSpLocks noChangeShapeType="1"/>
            <a:stCxn id="36" idx="5"/>
            <a:endCxn id="35" idx="6"/>
          </p:cNvCxnSpPr>
          <p:nvPr/>
        </p:nvCxnSpPr>
        <p:spPr bwMode="auto">
          <a:xfrm rot="16200000" flipH="1">
            <a:off x="5087959" y="2400470"/>
            <a:ext cx="548001" cy="1732449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5" name="AutoShape 29"/>
          <p:cNvCxnSpPr>
            <a:cxnSpLocks noChangeShapeType="1"/>
            <a:stCxn id="38" idx="6"/>
            <a:endCxn id="36" idx="3"/>
          </p:cNvCxnSpPr>
          <p:nvPr/>
        </p:nvCxnSpPr>
        <p:spPr bwMode="auto">
          <a:xfrm flipV="1">
            <a:off x="2491135" y="2992695"/>
            <a:ext cx="1948473" cy="259969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6" name="AutoShape 29"/>
          <p:cNvCxnSpPr>
            <a:cxnSpLocks noChangeShapeType="1"/>
            <a:stCxn id="38" idx="4"/>
            <a:endCxn id="39" idx="0"/>
          </p:cNvCxnSpPr>
          <p:nvPr/>
        </p:nvCxnSpPr>
        <p:spPr bwMode="auto">
          <a:xfrm rot="5400000">
            <a:off x="1447020" y="3360675"/>
            <a:ext cx="1072753" cy="936104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7" name="AutoShape 29"/>
          <p:cNvCxnSpPr>
            <a:cxnSpLocks noChangeShapeType="1"/>
            <a:endCxn id="39" idx="5"/>
          </p:cNvCxnSpPr>
          <p:nvPr/>
        </p:nvCxnSpPr>
        <p:spPr bwMode="auto">
          <a:xfrm rot="10800000">
            <a:off x="1543408" y="4432856"/>
            <a:ext cx="1123553" cy="1080121"/>
          </a:xfrm>
          <a:prstGeom prst="straightConnector1">
            <a:avLst/>
          </a:prstGeom>
          <a:noFill/>
          <a:ln w="25400">
            <a:solidFill>
              <a:srgbClr val="FF0000">
                <a:alpha val="30000"/>
              </a:srgbClr>
            </a:solidFill>
            <a:round/>
            <a:headEnd/>
            <a:tailEnd/>
          </a:ln>
          <a:effectLst/>
        </p:spPr>
      </p:cxnSp>
      <p:cxnSp>
        <p:nvCxnSpPr>
          <p:cNvPr id="48" name="直線接點 47"/>
          <p:cNvCxnSpPr/>
          <p:nvPr/>
        </p:nvCxnSpPr>
        <p:spPr>
          <a:xfrm>
            <a:off x="1691680" y="5445224"/>
            <a:ext cx="5976664" cy="288032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5400000" flipH="1" flipV="1">
            <a:off x="4769832" y="3435317"/>
            <a:ext cx="3240360" cy="298871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6200000" flipH="1">
            <a:off x="4211962" y="3284985"/>
            <a:ext cx="3528391" cy="2232246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>
            <a:off x="3678217" y="2738608"/>
            <a:ext cx="3960440" cy="3036969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>
            <a:off x="3347864" y="2564904"/>
            <a:ext cx="3405393" cy="1160512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1619672" y="2852936"/>
            <a:ext cx="3773818" cy="559296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>
            <a:off x="901281" y="2802231"/>
            <a:ext cx="2232248" cy="1901610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10800000">
            <a:off x="1187624" y="4149080"/>
            <a:ext cx="1696816" cy="1575792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手繪多邊形 55"/>
          <p:cNvSpPr/>
          <p:nvPr/>
        </p:nvSpPr>
        <p:spPr>
          <a:xfrm>
            <a:off x="1460665" y="2968831"/>
            <a:ext cx="4310743" cy="2636322"/>
          </a:xfrm>
          <a:custGeom>
            <a:avLst/>
            <a:gdLst>
              <a:gd name="connsiteX0" fmla="*/ 1009403 w 4310743"/>
              <a:gd name="connsiteY0" fmla="*/ 285008 h 2636322"/>
              <a:gd name="connsiteX1" fmla="*/ 0 w 4310743"/>
              <a:gd name="connsiteY1" fmla="*/ 1472540 h 2636322"/>
              <a:gd name="connsiteX2" fmla="*/ 1223158 w 4310743"/>
              <a:gd name="connsiteY2" fmla="*/ 2541320 h 2636322"/>
              <a:gd name="connsiteX3" fmla="*/ 3206338 w 4310743"/>
              <a:gd name="connsiteY3" fmla="*/ 2636322 h 2636322"/>
              <a:gd name="connsiteX4" fmla="*/ 4310743 w 4310743"/>
              <a:gd name="connsiteY4" fmla="*/ 1163782 h 2636322"/>
              <a:gd name="connsiteX5" fmla="*/ 3752603 w 4310743"/>
              <a:gd name="connsiteY5" fmla="*/ 249382 h 2636322"/>
              <a:gd name="connsiteX6" fmla="*/ 3063834 w 4310743"/>
              <a:gd name="connsiteY6" fmla="*/ 0 h 2636322"/>
              <a:gd name="connsiteX7" fmla="*/ 1009403 w 4310743"/>
              <a:gd name="connsiteY7" fmla="*/ 285008 h 26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0743" h="2636322">
                <a:moveTo>
                  <a:pt x="1009403" y="285008"/>
                </a:moveTo>
                <a:lnTo>
                  <a:pt x="0" y="1472540"/>
                </a:lnTo>
                <a:lnTo>
                  <a:pt x="1223158" y="2541320"/>
                </a:lnTo>
                <a:lnTo>
                  <a:pt x="3206338" y="2636322"/>
                </a:lnTo>
                <a:lnTo>
                  <a:pt x="4310743" y="1163782"/>
                </a:lnTo>
                <a:lnTo>
                  <a:pt x="3752603" y="249382"/>
                </a:lnTo>
                <a:lnTo>
                  <a:pt x="3063834" y="0"/>
                </a:lnTo>
                <a:lnTo>
                  <a:pt x="1009403" y="285008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2771800" y="39957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Kernel Region</a:t>
            </a:r>
            <a:endParaRPr lang="zh-TW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882552" cy="4525963"/>
          </a:xfrm>
        </p:spPr>
        <p:txBody>
          <a:bodyPr/>
          <a:lstStyle/>
          <a:p>
            <a:pPr algn="just">
              <a:buNone/>
            </a:pPr>
            <a:r>
              <a:rPr lang="en-US" altLang="zh-TW" dirty="0" smtClean="0"/>
              <a:t>PKU: 1279</a:t>
            </a:r>
          </a:p>
          <a:p>
            <a:pPr algn="just">
              <a:buNone/>
            </a:pPr>
            <a:r>
              <a:rPr lang="en-US" altLang="zh-TW" dirty="0" smtClean="0"/>
              <a:t>PKU: 1474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18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882552" cy="4525963"/>
          </a:xfrm>
        </p:spPr>
        <p:txBody>
          <a:bodyPr/>
          <a:lstStyle/>
          <a:p>
            <a:pPr algn="just">
              <a:buNone/>
            </a:pPr>
            <a:r>
              <a:rPr lang="en-US" altLang="zh-TW" dirty="0" smtClean="0"/>
              <a:t>PKU: 1113</a:t>
            </a:r>
          </a:p>
          <a:p>
            <a:pPr algn="just">
              <a:buNone/>
            </a:pPr>
            <a:r>
              <a:rPr lang="en-US" altLang="zh-TW" dirty="0" smtClean="0"/>
              <a:t>PKU: 2007</a:t>
            </a:r>
          </a:p>
          <a:p>
            <a:pPr algn="just">
              <a:buNone/>
            </a:pPr>
            <a:r>
              <a:rPr lang="en-US" altLang="zh-TW" dirty="0" smtClean="0"/>
              <a:t>PKU: 1873</a:t>
            </a:r>
          </a:p>
          <a:p>
            <a:pPr algn="just">
              <a:buNone/>
            </a:pPr>
            <a:r>
              <a:rPr lang="en-US" altLang="zh-TW" dirty="0" smtClean="0"/>
              <a:t>PKU: 1228</a:t>
            </a:r>
          </a:p>
          <a:p>
            <a:pPr algn="just">
              <a:buNone/>
            </a:pPr>
            <a:r>
              <a:rPr lang="en-US" altLang="zh-TW" dirty="0" smtClean="0"/>
              <a:t>PKU: 3348</a:t>
            </a:r>
          </a:p>
          <a:p>
            <a:pPr algn="just">
              <a:buNone/>
            </a:pPr>
            <a:r>
              <a:rPr lang="en-US" altLang="zh-TW" dirty="0" smtClean="0"/>
              <a:t>PKU: 1654</a:t>
            </a:r>
          </a:p>
          <a:p>
            <a:pPr algn="just">
              <a:buNone/>
            </a:pPr>
            <a:r>
              <a:rPr lang="en-US" altLang="zh-TW" dirty="0" smtClean="0"/>
              <a:t>PKU: 1265</a:t>
            </a:r>
          </a:p>
          <a:p>
            <a:pPr algn="just">
              <a:buNone/>
            </a:pPr>
            <a:r>
              <a:rPr lang="en-US" altLang="zh-TW" dirty="0" smtClean="0"/>
              <a:t>PKU: 3335</a:t>
            </a:r>
          </a:p>
          <a:p>
            <a:pPr algn="just">
              <a:buNone/>
            </a:pPr>
            <a:r>
              <a:rPr lang="en-US" altLang="zh-TW" dirty="0" smtClean="0"/>
              <a:t>PKU: 3130</a:t>
            </a:r>
          </a:p>
          <a:p>
            <a:pPr algn="just">
              <a:buNone/>
            </a:pPr>
            <a:r>
              <a:rPr lang="en-US" altLang="zh-TW" dirty="0" smtClean="0"/>
              <a:t>PKU: 1474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195736" y="1556792"/>
            <a:ext cx="18825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1279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PKU: 3525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3384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PKU: 1755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2540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PKU: 1654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1265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noProof="0" dirty="0" smtClean="0">
                <a:latin typeface="Times New Roman" pitchFamily="18" charset="0"/>
                <a:cs typeface="Times New Roman" pitchFamily="18" charset="0"/>
              </a:rPr>
              <a:t>PKU: </a:t>
            </a:r>
            <a:r>
              <a:rPr lang="en-US" altLang="zh-TW" sz="2400" noProof="0" dirty="0" smtClean="0">
                <a:latin typeface="Times New Roman" pitchFamily="18" charset="0"/>
                <a:cs typeface="Times New Roman" pitchFamily="18" charset="0"/>
              </a:rPr>
              <a:t>2954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noProof="0" dirty="0" smtClean="0">
                <a:latin typeface="Times New Roman" pitchFamily="18" charset="0"/>
                <a:cs typeface="Times New Roman" pitchFamily="18" charset="0"/>
              </a:rPr>
              <a:t>ICPC: 4450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95936" y="1484784"/>
            <a:ext cx="1882552" cy="4824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Uva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109, 132, 218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361,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675, 681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baseline="0" dirty="0" smtClean="0">
                <a:latin typeface="Times New Roman" pitchFamily="18" charset="0"/>
                <a:cs typeface="Times New Roman" pitchFamily="18" charset="0"/>
              </a:rPr>
              <a:t>811, 819, 802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10002, 10065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baseline="0" dirty="0" smtClean="0">
                <a:latin typeface="Times New Roman" pitchFamily="18" charset="0"/>
                <a:cs typeface="Times New Roman" pitchFamily="18" charset="0"/>
              </a:rPr>
              <a:t>10078,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10135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10173,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10256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baseline="0" dirty="0" smtClean="0">
                <a:latin typeface="Times New Roman" pitchFamily="18" charset="0"/>
                <a:cs typeface="Times New Roman" pitchFamily="18" charset="0"/>
              </a:rPr>
              <a:t>10625,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11168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11626, 10089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10084, 10117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11265,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11989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Sort by Polar 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Polar Sorting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73388" y="53594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6884988" y="493077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771775" y="5516563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6865938" y="5021263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696200" y="363378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540500" y="363855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6696075" y="45656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467600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6453188" y="3937000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6138863" y="3322638"/>
            <a:ext cx="79375" cy="7937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953000" y="315118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410075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3995738" y="367982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3695700" y="330835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697288" y="1752600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911475" y="3381375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31"/>
          <p:cNvSpPr>
            <a:spLocks noChangeArrowheads="1"/>
          </p:cNvSpPr>
          <p:nvPr/>
        </p:nvSpPr>
        <p:spPr bwMode="auto">
          <a:xfrm>
            <a:off x="1955800" y="4211638"/>
            <a:ext cx="79375" cy="79375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6877050" y="429260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6310313" y="2933700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003800" y="270827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6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340225" y="280352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7</a:t>
            </a: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3995738" y="323056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8</a:t>
            </a:r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3708400" y="2852738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9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3673475" y="1235075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492375" y="2852738"/>
            <a:ext cx="41910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11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1536700" y="3759200"/>
            <a:ext cx="419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rgbClr val="FF9999"/>
                </a:solidFill>
                <a:latin typeface="Times New Roman" pitchFamily="18" charset="0"/>
                <a:ea typeface="標楷體" pitchFamily="65" charset="-120"/>
              </a:rPr>
              <a:t>12</a:t>
            </a:r>
          </a:p>
        </p:txBody>
      </p:sp>
      <p:sp>
        <p:nvSpPr>
          <p:cNvPr id="31" name="矩形 30"/>
          <p:cNvSpPr/>
          <p:nvPr/>
        </p:nvSpPr>
        <p:spPr>
          <a:xfrm>
            <a:off x="2339752" y="4941168"/>
            <a:ext cx="1368152" cy="1296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923928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Base Point: P</a:t>
            </a:r>
            <a:r>
              <a:rPr lang="en-US" altLang="zh-TW" b="1" baseline="-25000" dirty="0" smtClean="0"/>
              <a:t>0</a:t>
            </a:r>
            <a:endParaRPr lang="zh-TW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2989</TotalTime>
  <Words>1765</Words>
  <Application>Microsoft Office PowerPoint</Application>
  <PresentationFormat>如螢幕大小 (4:3)</PresentationFormat>
  <Paragraphs>851</Paragraphs>
  <Slides>87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87</vt:i4>
      </vt:variant>
    </vt:vector>
  </HeadingPairs>
  <TitlesOfParts>
    <vt:vector size="88" baseType="lpstr">
      <vt:lpstr>Office 佈景主題</vt:lpstr>
      <vt:lpstr>投影片 1</vt:lpstr>
      <vt:lpstr>Outline</vt:lpstr>
      <vt:lpstr>Convex Hull</vt:lpstr>
      <vt:lpstr>Brute Force</vt:lpstr>
      <vt:lpstr>Gift Wrap</vt:lpstr>
      <vt:lpstr>Gift Wrap</vt:lpstr>
      <vt:lpstr>Graham Scan</vt:lpstr>
      <vt:lpstr>Sort by Polar Angle</vt:lpstr>
      <vt:lpstr>Sort by Polar Angle</vt:lpstr>
      <vt:lpstr>Sort by Polar Angle</vt:lpstr>
      <vt:lpstr>Sort by Polar Angle</vt:lpstr>
      <vt:lpstr>Graham Scan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Algorithm</vt:lpstr>
      <vt:lpstr>Practice</vt:lpstr>
      <vt:lpstr>Outline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Outline</vt:lpstr>
      <vt:lpstr>Kernel Region</vt:lpstr>
      <vt:lpstr>Kernel Region</vt:lpstr>
      <vt:lpstr>Kernel Region</vt:lpstr>
      <vt:lpstr>Practice</vt:lpstr>
      <vt:lpstr>Homework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1387</cp:revision>
  <dcterms:created xsi:type="dcterms:W3CDTF">2009-11-10T06:48:42Z</dcterms:created>
  <dcterms:modified xsi:type="dcterms:W3CDTF">2013-08-07T11:01:27Z</dcterms:modified>
</cp:coreProperties>
</file>