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89" r:id="rId3"/>
    <p:sldId id="339" r:id="rId4"/>
    <p:sldId id="292" r:id="rId5"/>
    <p:sldId id="290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40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41" r:id="rId52"/>
    <p:sldId id="338" r:id="rId53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3379" autoAdjust="0"/>
  </p:normalViewPr>
  <p:slideViewPr>
    <p:cSldViewPr>
      <p:cViewPr>
        <p:scale>
          <a:sx n="70" d="100"/>
          <a:sy n="70" d="100"/>
        </p:scale>
        <p:origin x="-5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2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0B2D5-229B-4FC3-8CFC-CB9C39A51765}" type="datetimeFigureOut">
              <a:rPr lang="zh-TW" altLang="en-US" smtClean="0"/>
              <a:pPr/>
              <a:t>2013/8/8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D9130-0988-439C-A5F1-8A7F382A7F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205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gray">
          <a:xfrm>
            <a:off x="457200" y="314325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1</a:t>
            </a:r>
          </a:p>
          <a:p>
            <a:pPr lvl="2"/>
            <a:r>
              <a:rPr lang="en-US" altLang="zh-TW" sz="1600" dirty="0" smtClean="0"/>
              <a:t>2</a:t>
            </a:r>
            <a:endParaRPr lang="zh-TW" altLang="en-US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gray">
          <a:xfrm>
            <a:off x="457200" y="135729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-756592" y="6525344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9" name="Picture 7" descr="ncku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8746" y="5918224"/>
            <a:ext cx="90011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 userDrawn="1"/>
        </p:nvSpPr>
        <p:spPr>
          <a:xfrm>
            <a:off x="5220072" y="6305573"/>
            <a:ext cx="2852366" cy="338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i="1" dirty="0" smtClean="0">
                <a:latin typeface="Calibri" pitchFamily="34" charset="0"/>
              </a:rPr>
              <a:t>made by </a:t>
            </a:r>
            <a:r>
              <a:rPr lang="en-US" altLang="zh-TW" sz="1600" b="1" i="1" dirty="0" smtClean="0">
                <a:latin typeface="Calibri" pitchFamily="34" charset="0"/>
              </a:rPr>
              <a:t>electron</a:t>
            </a:r>
            <a:r>
              <a:rPr lang="zh-TW" altLang="en-US" sz="1600" b="1" i="1" dirty="0" smtClean="0">
                <a:latin typeface="Calibri" pitchFamily="34" charset="0"/>
              </a:rPr>
              <a:t> </a:t>
            </a:r>
            <a:r>
              <a:rPr lang="en-US" altLang="zh-TW" sz="1600" b="1" i="1" dirty="0" smtClean="0">
                <a:latin typeface="Calibri" pitchFamily="34" charset="0"/>
              </a:rPr>
              <a:t>&amp;</a:t>
            </a:r>
            <a:r>
              <a:rPr lang="zh-TW" altLang="en-US" sz="1600" b="1" i="1" dirty="0" smtClean="0">
                <a:latin typeface="Calibri" pitchFamily="34" charset="0"/>
              </a:rPr>
              <a:t> </a:t>
            </a:r>
            <a:r>
              <a:rPr lang="en-US" altLang="zh-TW" sz="1600" b="1" i="1" dirty="0" smtClean="0">
                <a:latin typeface="Calibri" pitchFamily="34" charset="0"/>
              </a:rPr>
              <a:t>free999</a:t>
            </a:r>
            <a:endParaRPr lang="zh-TW" altLang="en-US" sz="1600" b="1" i="1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WordArt 19"/>
          <p:cNvSpPr>
            <a:spLocks noChangeArrowheads="1" noChangeShapeType="1" noTextEdit="1"/>
          </p:cNvSpPr>
          <p:nvPr/>
        </p:nvSpPr>
        <p:spPr bwMode="gray">
          <a:xfrm>
            <a:off x="428596" y="1428754"/>
            <a:ext cx="8286808" cy="142874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NCKU Programming Contest Training Course </a:t>
            </a:r>
          </a:p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2013/08/09</a:t>
            </a:r>
            <a:endParaRPr lang="zh-TW" alt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3286124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b="1" dirty="0" smtClean="0">
                <a:latin typeface="Arial" charset="0"/>
              </a:rPr>
              <a:t>Pin-Chieh </a:t>
            </a:r>
            <a:r>
              <a:rPr lang="en-US" altLang="zh-TW" sz="2000" b="1" dirty="0" smtClean="0">
                <a:latin typeface="Arial" charset="0"/>
              </a:rPr>
              <a:t>Huang </a:t>
            </a:r>
            <a:r>
              <a:rPr lang="en-US" altLang="zh-TW" sz="2000" b="1" dirty="0" smtClean="0">
                <a:latin typeface="Arial" charset="0"/>
              </a:rPr>
              <a:t>(free999)</a:t>
            </a:r>
            <a:endParaRPr lang="en-US" altLang="zh-TW" sz="2000" b="1" dirty="0" smtClean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i="1" dirty="0" smtClean="0">
                <a:latin typeface="Arial" charset="0"/>
              </a:rPr>
              <a:t>http://myweb.ncku.edu.tw/~p76014143/20130809.rar</a:t>
            </a:r>
            <a:endParaRPr lang="en-US" altLang="zh-TW" sz="2000" i="1" dirty="0" smtClean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i="1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Department 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Tainan, Taiwan</a:t>
            </a:r>
          </a:p>
        </p:txBody>
      </p:sp>
      <p:pic>
        <p:nvPicPr>
          <p:cNvPr id="9" name="Picture 18" descr="ncku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5489594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754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8802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07704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05983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51920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4442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8031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44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79512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71800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079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44408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553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18762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71601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50810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179512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15616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0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754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8802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07704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05983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51920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4442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8031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44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79512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71800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079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44408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553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18762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71601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50810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179512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15616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0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754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8802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07704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05983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51920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4442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8031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44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79512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71800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079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44408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553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18762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71601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50810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179512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15616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0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754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8802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07704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05983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51920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4442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8031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44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79512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71800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079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44408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553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18762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71601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50810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179512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15616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0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754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8802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07704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05983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51920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4442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8031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44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79512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71800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079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44408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553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18762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71601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50810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179512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15616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0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754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8802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07704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05983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51920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4442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8031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44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79512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71800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079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44408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553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18762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71601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50810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179512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15616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0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754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8802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07704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05983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51920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4442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8031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44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79512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71800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079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44408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553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18762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71601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50810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179512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15616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0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754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8802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07704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05983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51920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4442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8031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44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79512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71800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079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44408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553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18762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71601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50810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179512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15616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0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754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8802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07704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05983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51920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4442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8031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44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79512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71800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079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44408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553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18762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71601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50810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179512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15616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0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POJ-3264 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rot="5400000" flipV="1">
            <a:off x="4503564" y="3473474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23728" y="2708920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Segment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Tree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23728" y="357301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Binary Indexed Tree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FE1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Operation</a:t>
            </a:r>
          </a:p>
          <a:p>
            <a:pPr lvl="1"/>
            <a:r>
              <a:rPr lang="en-US" altLang="zh-TW" dirty="0" smtClean="0"/>
              <a:t>Increase/decrease the value of an element</a:t>
            </a:r>
          </a:p>
          <a:p>
            <a:pPr lvl="1"/>
            <a:r>
              <a:rPr lang="en-US" altLang="zh-TW" dirty="0" smtClean="0"/>
              <a:t>Query the summation within the interval 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…j]</a:t>
            </a:r>
          </a:p>
          <a:p>
            <a:pPr lvl="1"/>
            <a:r>
              <a:rPr lang="en-US" altLang="zh-TW" dirty="0" smtClean="0"/>
              <a:t>How to solve this problem efficiently?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Naïve Solution</a:t>
            </a:r>
          </a:p>
          <a:p>
            <a:pPr lvl="1"/>
            <a:r>
              <a:rPr lang="en-US" altLang="zh-TW" dirty="0" smtClean="0"/>
              <a:t>Each query requires O(N)</a:t>
            </a:r>
          </a:p>
          <a:p>
            <a:pPr lvl="1"/>
            <a:r>
              <a:rPr lang="en-US" altLang="zh-TW" dirty="0" smtClean="0"/>
              <a:t>Total </a:t>
            </a:r>
            <a:r>
              <a:rPr lang="en-US" altLang="zh-TW" b="1" dirty="0" smtClean="0">
                <a:solidFill>
                  <a:srgbClr val="FF0000"/>
                </a:solidFill>
              </a:rPr>
              <a:t>O(QN)</a:t>
            </a:r>
            <a:r>
              <a:rPr lang="en-US" altLang="zh-TW" dirty="0" smtClean="0"/>
              <a:t>… 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0001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0010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0011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0100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0101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0110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0111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1000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0001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0010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0011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0100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0101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0110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0111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1000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is called “Binary Indexed Tree”</a:t>
            </a:r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s[1] = v[1]</a:t>
            </a:r>
          </a:p>
          <a:p>
            <a:pPr>
              <a:buNone/>
            </a:pPr>
            <a:r>
              <a:rPr lang="en-US" altLang="zh-TW" dirty="0" smtClean="0"/>
              <a:t>s[2] = v[2] + </a:t>
            </a:r>
            <a:r>
              <a:rPr lang="en-US" altLang="zh-TW" b="1" dirty="0" smtClean="0">
                <a:solidFill>
                  <a:srgbClr val="FF0000"/>
                </a:solidFill>
              </a:rPr>
              <a:t>s[1]</a:t>
            </a:r>
          </a:p>
          <a:p>
            <a:pPr>
              <a:buNone/>
            </a:pPr>
            <a:r>
              <a:rPr lang="en-US" altLang="zh-TW" dirty="0" smtClean="0"/>
              <a:t>s[3] = v[3] </a:t>
            </a:r>
          </a:p>
          <a:p>
            <a:pPr>
              <a:buNone/>
            </a:pPr>
            <a:r>
              <a:rPr lang="en-US" altLang="zh-TW" dirty="0" smtClean="0"/>
              <a:t>s[4] = v[4] + </a:t>
            </a:r>
            <a:r>
              <a:rPr lang="en-US" altLang="zh-TW" b="1" dirty="0" smtClean="0">
                <a:solidFill>
                  <a:srgbClr val="FF0000"/>
                </a:solidFill>
              </a:rPr>
              <a:t>s[3] + s[2]</a:t>
            </a:r>
          </a:p>
          <a:p>
            <a:pPr>
              <a:buNone/>
            </a:pPr>
            <a:r>
              <a:rPr lang="en-US" altLang="zh-TW" dirty="0" smtClean="0"/>
              <a:t>s[5] = v[5]</a:t>
            </a:r>
          </a:p>
          <a:p>
            <a:pPr>
              <a:buNone/>
            </a:pPr>
            <a:r>
              <a:rPr lang="en-US" altLang="zh-TW" dirty="0" smtClean="0"/>
              <a:t>s[6] = v[6] + </a:t>
            </a:r>
            <a:r>
              <a:rPr lang="en-US" altLang="zh-TW" b="1" dirty="0" smtClean="0">
                <a:solidFill>
                  <a:srgbClr val="FF0000"/>
                </a:solidFill>
              </a:rPr>
              <a:t>s[5]</a:t>
            </a:r>
          </a:p>
          <a:p>
            <a:pPr>
              <a:buNone/>
            </a:pPr>
            <a:r>
              <a:rPr lang="en-US" altLang="zh-TW" dirty="0" smtClean="0"/>
              <a:t>s[7] = v[7]</a:t>
            </a:r>
          </a:p>
          <a:p>
            <a:pPr>
              <a:buNone/>
            </a:pPr>
            <a:r>
              <a:rPr lang="en-US" altLang="zh-TW" dirty="0" smtClean="0"/>
              <a:t>s[8] = v[8] + </a:t>
            </a:r>
            <a:r>
              <a:rPr lang="en-US" altLang="zh-TW" b="1" dirty="0" smtClean="0">
                <a:solidFill>
                  <a:srgbClr val="FF0000"/>
                </a:solidFill>
              </a:rPr>
              <a:t>s[7] + s[6] + s[4]</a:t>
            </a:r>
          </a:p>
          <a:p>
            <a:pPr>
              <a:buNone/>
            </a:pPr>
            <a:r>
              <a:rPr lang="en-US" altLang="zh-TW" dirty="0" smtClean="0"/>
              <a:t>…</a:t>
            </a:r>
          </a:p>
          <a:p>
            <a:pPr>
              <a:buNone/>
            </a:pPr>
            <a:r>
              <a:rPr lang="en-US" altLang="zh-TW" sz="1800" dirty="0" smtClean="0"/>
              <a:t>What’s the regularity? </a:t>
            </a:r>
            <a:endParaRPr lang="zh-TW" alt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Define:</a:t>
            </a:r>
          </a:p>
          <a:p>
            <a:pPr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lowbit</a:t>
            </a:r>
            <a:r>
              <a:rPr lang="en-US" altLang="zh-TW" sz="1800" dirty="0" smtClean="0"/>
              <a:t> 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in)</a:t>
            </a:r>
          </a:p>
          <a:p>
            <a:pPr>
              <a:buNone/>
            </a:pPr>
            <a:r>
              <a:rPr lang="en-US" altLang="zh-TW" sz="1800" dirty="0" smtClean="0"/>
              <a:t>	{</a:t>
            </a:r>
          </a:p>
          <a:p>
            <a:pPr>
              <a:buNone/>
            </a:pPr>
            <a:r>
              <a:rPr lang="en-US" altLang="zh-TW" sz="1800" dirty="0" smtClean="0"/>
              <a:t>		return in&amp;(-in);</a:t>
            </a:r>
          </a:p>
          <a:p>
            <a:pPr>
              <a:buNone/>
            </a:pPr>
            <a:r>
              <a:rPr lang="en-US" altLang="zh-TW" sz="1800" dirty="0" smtClean="0"/>
              <a:t>	}</a:t>
            </a:r>
          </a:p>
          <a:p>
            <a:pPr>
              <a:buNone/>
            </a:pPr>
            <a:endParaRPr lang="en-US" altLang="zh-TW" sz="1800" dirty="0" smtClean="0"/>
          </a:p>
          <a:p>
            <a:pPr>
              <a:buNone/>
            </a:pPr>
            <a:r>
              <a:rPr lang="en-US" altLang="zh-TW" sz="2000" b="1" dirty="0" smtClean="0"/>
              <a:t>ex:</a:t>
            </a:r>
          </a:p>
          <a:p>
            <a:pPr>
              <a:buNone/>
            </a:pPr>
            <a:r>
              <a:rPr lang="en-US" altLang="zh-TW" sz="2000" b="1" dirty="0" err="1" smtClean="0"/>
              <a:t>lowbit</a:t>
            </a:r>
            <a:r>
              <a:rPr lang="en-US" altLang="zh-TW" sz="2000" b="1" dirty="0" smtClean="0"/>
              <a:t>(1) = 1</a:t>
            </a:r>
          </a:p>
          <a:p>
            <a:pPr>
              <a:buNone/>
            </a:pPr>
            <a:r>
              <a:rPr lang="en-US" altLang="zh-TW" sz="2000" b="1" dirty="0" err="1" smtClean="0"/>
              <a:t>lowbit</a:t>
            </a:r>
            <a:r>
              <a:rPr lang="en-US" altLang="zh-TW" sz="2000" b="1" dirty="0" smtClean="0"/>
              <a:t>(2) = 2</a:t>
            </a:r>
          </a:p>
          <a:p>
            <a:pPr>
              <a:buNone/>
            </a:pPr>
            <a:r>
              <a:rPr lang="en-US" altLang="zh-TW" sz="2000" b="1" dirty="0" err="1" smtClean="0"/>
              <a:t>lowbit</a:t>
            </a:r>
            <a:r>
              <a:rPr lang="en-US" altLang="zh-TW" sz="2000" b="1" dirty="0" smtClean="0"/>
              <a:t>(3) = 1</a:t>
            </a:r>
          </a:p>
          <a:p>
            <a:pPr>
              <a:buNone/>
            </a:pPr>
            <a:r>
              <a:rPr lang="en-US" altLang="zh-TW" sz="2000" b="1" dirty="0" err="1" smtClean="0"/>
              <a:t>lowbit</a:t>
            </a:r>
            <a:r>
              <a:rPr lang="en-US" altLang="zh-TW" sz="2000" b="1" dirty="0" smtClean="0"/>
              <a:t>(4) = 4</a:t>
            </a:r>
          </a:p>
          <a:p>
            <a:pPr>
              <a:buNone/>
            </a:pPr>
            <a:r>
              <a:rPr lang="en-US" altLang="zh-TW" sz="2000" b="1" dirty="0" smtClean="0"/>
              <a:t>…</a:t>
            </a:r>
            <a:endParaRPr lang="zh-TW" alt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0001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0010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0011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0100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0101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0110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0111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1000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700064" y="17812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sum[1] = s[1]</a:t>
            </a:r>
            <a:endParaRPr lang="zh-TW" alt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1475656" y="4941168"/>
            <a:ext cx="1008112" cy="1008112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0001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0010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0011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0100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0101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0110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0111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1000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700064" y="17812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sum[2] = s[2]</a:t>
            </a:r>
            <a:endParaRPr lang="zh-TW" alt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1475656" y="4941168"/>
            <a:ext cx="1944216" cy="1008112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0001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0010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0011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0100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0101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0110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0111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1000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700064" y="17812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sum[3] = s[3] + s[2]</a:t>
            </a:r>
            <a:endParaRPr lang="zh-TW" alt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1475656" y="4941168"/>
            <a:ext cx="2736304" cy="1008112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0001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0010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0011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0100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0101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0110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0111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1000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700064" y="17812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sum[4] = s[4]</a:t>
            </a:r>
            <a:endParaRPr lang="zh-TW" alt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1475656" y="4941168"/>
            <a:ext cx="3672408" cy="1008112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0001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0010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0011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0100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0101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0110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0111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1000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700064" y="17812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sum[5] = s[5] + s[4]</a:t>
            </a:r>
            <a:endParaRPr lang="zh-TW" alt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1475656" y="4941168"/>
            <a:ext cx="4536504" cy="1008112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Problem</a:t>
            </a:r>
          </a:p>
          <a:p>
            <a:pPr>
              <a:buNone/>
            </a:pPr>
            <a:r>
              <a:rPr lang="zh-TW" altLang="en-US" dirty="0" smtClean="0"/>
              <a:t>求區間內</a:t>
            </a:r>
            <a:r>
              <a:rPr lang="zh-TW" altLang="en-US" dirty="0" smtClean="0"/>
              <a:t>數字最大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陣列</a:t>
            </a:r>
            <a:r>
              <a:rPr lang="zh-TW" altLang="en-US" dirty="0" smtClean="0"/>
              <a:t>長度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N</a:t>
            </a:r>
          </a:p>
          <a:p>
            <a:pPr>
              <a:buNone/>
            </a:pPr>
            <a:r>
              <a:rPr lang="en-US" altLang="zh-TW" dirty="0" smtClean="0"/>
              <a:t>Query </a:t>
            </a:r>
            <a:r>
              <a:rPr lang="zh-TW" altLang="en-US" dirty="0" smtClean="0"/>
              <a:t> 數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Q</a:t>
            </a:r>
          </a:p>
          <a:p>
            <a:pPr>
              <a:buNone/>
            </a:pPr>
            <a:r>
              <a:rPr lang="zh-TW" altLang="en-US" dirty="0" smtClean="0"/>
              <a:t>時間</a:t>
            </a:r>
            <a:r>
              <a:rPr lang="zh-TW" altLang="en-US" dirty="0" smtClean="0"/>
              <a:t>複雜</a:t>
            </a:r>
            <a:r>
              <a:rPr lang="zh-TW" altLang="en-US" dirty="0" smtClean="0"/>
              <a:t>度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O</a:t>
            </a:r>
            <a:r>
              <a:rPr lang="zh-TW" altLang="en-US" dirty="0" smtClean="0"/>
              <a:t> </a:t>
            </a:r>
            <a:r>
              <a:rPr lang="en-US" altLang="zh-TW" dirty="0" smtClean="0"/>
              <a:t>(?)</a:t>
            </a: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3568" y="4869160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0001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0010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0011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0100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0101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0110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0111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1000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700064" y="17812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sum[6] = s[6] + s[4]</a:t>
            </a:r>
            <a:endParaRPr lang="zh-TW" alt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1475656" y="4941168"/>
            <a:ext cx="5328592" cy="1008112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0001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0010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0011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0100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0101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0110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0111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1000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700064" y="17812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sum[7] = s[7] + s[6] + s[4]</a:t>
            </a:r>
            <a:endParaRPr lang="zh-TW" alt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1475656" y="4941168"/>
            <a:ext cx="6192688" cy="1008112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0001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0010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0011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0100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0101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0110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0111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1000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(3)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700064" y="17812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sum[8] = s[8]</a:t>
            </a:r>
            <a:endParaRPr lang="zh-TW" alt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1331640" y="4941168"/>
            <a:ext cx="7488832" cy="1008112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3568" y="551346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TW" dirty="0" smtClean="0"/>
              <a:t>Define:</a:t>
            </a:r>
          </a:p>
          <a:p>
            <a:pPr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lowbit</a:t>
            </a:r>
            <a:r>
              <a:rPr lang="en-US" altLang="zh-TW" sz="1800" dirty="0" smtClean="0"/>
              <a:t> 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in)</a:t>
            </a:r>
          </a:p>
          <a:p>
            <a:pPr>
              <a:buNone/>
            </a:pPr>
            <a:r>
              <a:rPr lang="en-US" altLang="zh-TW" sz="1800" dirty="0" smtClean="0"/>
              <a:t>	{</a:t>
            </a:r>
          </a:p>
          <a:p>
            <a:pPr>
              <a:buNone/>
            </a:pPr>
            <a:r>
              <a:rPr lang="en-US" altLang="zh-TW" sz="1800" dirty="0" smtClean="0"/>
              <a:t>		return in&amp;(-in);</a:t>
            </a:r>
          </a:p>
          <a:p>
            <a:pPr>
              <a:buNone/>
            </a:pPr>
            <a:r>
              <a:rPr lang="en-US" altLang="zh-TW" sz="1800" dirty="0" smtClean="0"/>
              <a:t>	}</a:t>
            </a:r>
          </a:p>
          <a:p>
            <a:pPr>
              <a:buNone/>
            </a:pPr>
            <a:endParaRPr lang="en-US" altLang="zh-TW" sz="1800" dirty="0" smtClean="0"/>
          </a:p>
          <a:p>
            <a:pPr>
              <a:buNone/>
            </a:pPr>
            <a:r>
              <a:rPr lang="en-US" altLang="zh-TW" sz="2000" b="1" dirty="0" smtClean="0"/>
              <a:t>ex:</a:t>
            </a:r>
          </a:p>
          <a:p>
            <a:pPr>
              <a:buNone/>
            </a:pPr>
            <a:r>
              <a:rPr lang="en-US" altLang="zh-TW" sz="2000" b="1" dirty="0" err="1" smtClean="0"/>
              <a:t>lowbit</a:t>
            </a:r>
            <a:r>
              <a:rPr lang="en-US" altLang="zh-TW" sz="2000" b="1" dirty="0" smtClean="0"/>
              <a:t>(1) = 1</a:t>
            </a:r>
          </a:p>
          <a:p>
            <a:pPr>
              <a:buNone/>
            </a:pPr>
            <a:r>
              <a:rPr lang="en-US" altLang="zh-TW" sz="2000" b="1" dirty="0" err="1" smtClean="0"/>
              <a:t>lowbit</a:t>
            </a:r>
            <a:r>
              <a:rPr lang="en-US" altLang="zh-TW" sz="2000" b="1" dirty="0" smtClean="0"/>
              <a:t>(2) = 2</a:t>
            </a:r>
          </a:p>
          <a:p>
            <a:pPr>
              <a:buNone/>
            </a:pPr>
            <a:r>
              <a:rPr lang="en-US" altLang="zh-TW" sz="2000" b="1" dirty="0" err="1" smtClean="0"/>
              <a:t>lowbit</a:t>
            </a:r>
            <a:r>
              <a:rPr lang="en-US" altLang="zh-TW" sz="2000" b="1" dirty="0" smtClean="0"/>
              <a:t>(3) = 1</a:t>
            </a:r>
          </a:p>
          <a:p>
            <a:pPr>
              <a:buNone/>
            </a:pPr>
            <a:r>
              <a:rPr lang="en-US" altLang="zh-TW" sz="2000" b="1" dirty="0" err="1" smtClean="0"/>
              <a:t>lowbit</a:t>
            </a:r>
            <a:r>
              <a:rPr lang="en-US" altLang="zh-TW" sz="2000" b="1" dirty="0" smtClean="0"/>
              <a:t>(4) = 4</a:t>
            </a:r>
          </a:p>
          <a:p>
            <a:pPr>
              <a:buNone/>
            </a:pPr>
            <a:r>
              <a:rPr lang="en-US" altLang="zh-TW" sz="2000" b="1" dirty="0" smtClean="0"/>
              <a:t>…</a:t>
            </a:r>
            <a:endParaRPr lang="zh-TW" altLang="en-US" sz="18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157192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Recall the subroutine…</a:t>
            </a:r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700064" y="17812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sum[1] = s[1] +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s[1-1=0]</a:t>
            </a:r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700064" y="17812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sum[2] = s[2] +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s[2-2=0]</a:t>
            </a:r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700064" y="17812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sum[3] = s[3] +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s[3-1=2] + s[2-2=0]</a:t>
            </a:r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700064" y="17812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sum[4] = s[4] +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s[4-4=0]</a:t>
            </a:r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700064" y="17812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sum[5] = s[5] +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s[5-1=4] + s[4-4=0]</a:t>
            </a:r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Segment Tree</a:t>
            </a:r>
          </a:p>
          <a:p>
            <a:pPr lvl="1"/>
            <a:r>
              <a:rPr lang="en-US" altLang="zh-TW" dirty="0" smtClean="0"/>
              <a:t>A tree-based data structure</a:t>
            </a:r>
          </a:p>
          <a:p>
            <a:pPr lvl="1"/>
            <a:r>
              <a:rPr lang="en-US" altLang="zh-TW" dirty="0" smtClean="0"/>
              <a:t>Construct tree with O(N)</a:t>
            </a:r>
          </a:p>
          <a:p>
            <a:pPr lvl="1"/>
            <a:r>
              <a:rPr lang="en-US" altLang="zh-TW" dirty="0" smtClean="0"/>
              <a:t>RMQ (range minimum/maximum query problem) in O(</a:t>
            </a:r>
            <a:r>
              <a:rPr lang="en-US" altLang="zh-TW" dirty="0" err="1" smtClean="0"/>
              <a:t>logN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700064" y="17812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sum[6] = s[6] +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s[6-2=4] + s[4-4=0]</a:t>
            </a:r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700064" y="1781200"/>
            <a:ext cx="5464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sum[7] = s[7] +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s[7-1=6] + s[6-2=4] + s[4-4=0]</a:t>
            </a:r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700064" y="1781200"/>
            <a:ext cx="2871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sum[8] = s[8] +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s[8-8=0]</a:t>
            </a:r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106688" cy="434907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TW" dirty="0" smtClean="0"/>
              <a:t>Define: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lowbit</a:t>
            </a:r>
            <a:r>
              <a:rPr lang="en-US" altLang="zh-TW" sz="1800" dirty="0" smtClean="0"/>
              <a:t> 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in)</a:t>
            </a:r>
          </a:p>
          <a:p>
            <a:pPr>
              <a:buNone/>
            </a:pPr>
            <a:r>
              <a:rPr lang="en-US" altLang="zh-TW" sz="1800" dirty="0" smtClean="0"/>
              <a:t>{</a:t>
            </a:r>
          </a:p>
          <a:p>
            <a:pPr>
              <a:buNone/>
            </a:pPr>
            <a:r>
              <a:rPr lang="en-US" altLang="zh-TW" sz="1800" dirty="0" smtClean="0"/>
              <a:t>	return in&amp;(-in);</a:t>
            </a:r>
          </a:p>
          <a:p>
            <a:pPr>
              <a:buNone/>
            </a:pPr>
            <a:r>
              <a:rPr lang="en-US" altLang="zh-TW" sz="1800" dirty="0" smtClean="0"/>
              <a:t>}</a:t>
            </a:r>
          </a:p>
          <a:p>
            <a:pPr>
              <a:buNone/>
            </a:pPr>
            <a:endParaRPr lang="en-US" altLang="zh-TW" sz="1800" dirty="0" smtClean="0"/>
          </a:p>
          <a:p>
            <a:pPr>
              <a:buNone/>
            </a:pP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getsum</a:t>
            </a:r>
            <a:r>
              <a:rPr lang="en-US" altLang="zh-TW" sz="1800" dirty="0" smtClean="0"/>
              <a:t> 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end)</a:t>
            </a:r>
          </a:p>
          <a:p>
            <a:pPr>
              <a:buNone/>
            </a:pPr>
            <a:r>
              <a:rPr lang="en-US" altLang="zh-TW" sz="1800" dirty="0" smtClean="0"/>
              <a:t>{</a:t>
            </a:r>
          </a:p>
          <a:p>
            <a:pPr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ans</a:t>
            </a:r>
            <a:r>
              <a:rPr lang="en-US" altLang="zh-TW" sz="1800" dirty="0" smtClean="0"/>
              <a:t> = 0;</a:t>
            </a:r>
          </a:p>
          <a:p>
            <a:pPr>
              <a:buNone/>
            </a:pPr>
            <a:r>
              <a:rPr lang="en-US" altLang="zh-TW" sz="1800" dirty="0" smtClean="0"/>
              <a:t>	while(end&gt;0)</a:t>
            </a:r>
          </a:p>
          <a:p>
            <a:pPr>
              <a:buNone/>
            </a:pPr>
            <a:r>
              <a:rPr lang="en-US" altLang="zh-TW" sz="1800" dirty="0" smtClean="0"/>
              <a:t>	{</a:t>
            </a:r>
          </a:p>
          <a:p>
            <a:pPr>
              <a:buNone/>
            </a:pPr>
            <a:r>
              <a:rPr lang="en-US" altLang="zh-TW" sz="1800" dirty="0" smtClean="0"/>
              <a:t>		</a:t>
            </a:r>
            <a:r>
              <a:rPr lang="en-US" altLang="zh-TW" sz="1800" dirty="0" err="1" smtClean="0"/>
              <a:t>ans</a:t>
            </a:r>
            <a:r>
              <a:rPr lang="en-US" altLang="zh-TW" sz="1800" dirty="0" smtClean="0"/>
              <a:t> += s[end];</a:t>
            </a:r>
          </a:p>
          <a:p>
            <a:pPr>
              <a:buNone/>
            </a:pPr>
            <a:r>
              <a:rPr lang="en-US" altLang="zh-TW" sz="1800" dirty="0" smtClean="0"/>
              <a:t>		end -= </a:t>
            </a:r>
            <a:r>
              <a:rPr lang="en-US" altLang="zh-TW" sz="1800" dirty="0" err="1" smtClean="0"/>
              <a:t>lowbit</a:t>
            </a:r>
            <a:r>
              <a:rPr lang="en-US" altLang="zh-TW" sz="1800" dirty="0" smtClean="0"/>
              <a:t>(end);</a:t>
            </a:r>
          </a:p>
          <a:p>
            <a:pPr>
              <a:buNone/>
            </a:pPr>
            <a:r>
              <a:rPr lang="en-US" altLang="zh-TW" sz="1800" dirty="0" smtClean="0"/>
              <a:t>	}</a:t>
            </a:r>
          </a:p>
          <a:p>
            <a:pPr>
              <a:buNone/>
            </a:pPr>
            <a:r>
              <a:rPr lang="en-US" altLang="zh-TW" sz="1800" dirty="0" smtClean="0"/>
              <a:t>}</a:t>
            </a:r>
          </a:p>
          <a:p>
            <a:pPr>
              <a:buNone/>
            </a:pPr>
            <a:endParaRPr lang="en-US" altLang="zh-TW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So…what about the change…?</a:t>
            </a:r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change v[1] will affect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s[1], s[1+1=2], s[2+2=4], s[4+4=8], …</a:t>
            </a:r>
            <a:endParaRPr lang="zh-TW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change v[3] will affect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s[3], s[3+1=4], s[4+4=8], …</a:t>
            </a:r>
            <a:endParaRPr lang="zh-TW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change v[6] will affect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s[6], s[6+2=8], …</a:t>
            </a:r>
            <a:endParaRPr lang="zh-TW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5085184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V[</a:t>
                      </a:r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5441456"/>
          <a:ext cx="777686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lowbit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763688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83568" y="4423464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3568" y="3730680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8" y="302424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3568" y="2304168"/>
            <a:ext cx="7776864" cy="0"/>
          </a:xfrm>
          <a:prstGeom prst="line">
            <a:avLst/>
          </a:prstGeom>
          <a:ln w="22225">
            <a:solidFill>
              <a:schemeClr val="tx1">
                <a:alpha val="36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5864" y="1628800"/>
          <a:ext cx="455712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橢圓 15"/>
          <p:cNvSpPr/>
          <p:nvPr/>
        </p:nvSpPr>
        <p:spPr>
          <a:xfrm>
            <a:off x="2627784" y="3905760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55976" y="321297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0072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084168" y="386104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48264" y="4581128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12360" y="24928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6" idx="3"/>
            <a:endCxn id="9" idx="7"/>
          </p:cNvCxnSpPr>
          <p:nvPr/>
        </p:nvCxnSpPr>
        <p:spPr>
          <a:xfrm rot="5400000">
            <a:off x="2165365" y="4118709"/>
            <a:ext cx="420782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4"/>
          </p:cNvCxnSpPr>
          <p:nvPr/>
        </p:nvCxnSpPr>
        <p:spPr>
          <a:xfrm rot="16200000" flipH="1">
            <a:off x="2416114" y="4657490"/>
            <a:ext cx="819384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6" idx="7"/>
          </p:cNvCxnSpPr>
          <p:nvPr/>
        </p:nvCxnSpPr>
        <p:spPr>
          <a:xfrm rot="10800000" flipV="1">
            <a:off x="2935098" y="3501007"/>
            <a:ext cx="1454325" cy="45747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4"/>
          </p:cNvCxnSpPr>
          <p:nvPr/>
        </p:nvCxnSpPr>
        <p:spPr>
          <a:xfrm rot="16200000" flipH="1">
            <a:off x="3797914" y="4311098"/>
            <a:ext cx="151216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3"/>
            <a:endCxn id="17" idx="0"/>
          </p:cNvCxnSpPr>
          <p:nvPr/>
        </p:nvCxnSpPr>
        <p:spPr>
          <a:xfrm rot="5400000">
            <a:off x="3509883" y="3682307"/>
            <a:ext cx="106083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</p:cNvCxnSpPr>
          <p:nvPr/>
        </p:nvCxnSpPr>
        <p:spPr>
          <a:xfrm rot="5400000">
            <a:off x="1817694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7" idx="4"/>
          </p:cNvCxnSpPr>
          <p:nvPr/>
        </p:nvCxnSpPr>
        <p:spPr>
          <a:xfrm rot="5400000">
            <a:off x="3581890" y="4995174"/>
            <a:ext cx="14401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4"/>
          </p:cNvCxnSpPr>
          <p:nvPr/>
        </p:nvCxnSpPr>
        <p:spPr>
          <a:xfrm rot="5400000">
            <a:off x="5274078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4"/>
          </p:cNvCxnSpPr>
          <p:nvPr/>
        </p:nvCxnSpPr>
        <p:spPr>
          <a:xfrm rot="5400000">
            <a:off x="7002270" y="4959170"/>
            <a:ext cx="144016" cy="1080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0" idx="4"/>
          </p:cNvCxnSpPr>
          <p:nvPr/>
        </p:nvCxnSpPr>
        <p:spPr>
          <a:xfrm rot="5400000">
            <a:off x="5814138" y="4635134"/>
            <a:ext cx="864096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0" idx="3"/>
            <a:endCxn id="19" idx="7"/>
          </p:cNvCxnSpPr>
          <p:nvPr/>
        </p:nvCxnSpPr>
        <p:spPr>
          <a:xfrm rot="5400000">
            <a:off x="5599393" y="4096353"/>
            <a:ext cx="465494" cy="6095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18" idx="7"/>
          </p:cNvCxnSpPr>
          <p:nvPr/>
        </p:nvCxnSpPr>
        <p:spPr>
          <a:xfrm rot="10800000" flipV="1">
            <a:off x="4663290" y="2780927"/>
            <a:ext cx="3182517" cy="4847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2" idx="3"/>
            <a:endCxn id="20" idx="7"/>
          </p:cNvCxnSpPr>
          <p:nvPr/>
        </p:nvCxnSpPr>
        <p:spPr>
          <a:xfrm rot="5400000">
            <a:off x="6571501" y="2620189"/>
            <a:ext cx="1113566" cy="14736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2" idx="3"/>
            <a:endCxn id="21" idx="0"/>
          </p:cNvCxnSpPr>
          <p:nvPr/>
        </p:nvCxnSpPr>
        <p:spPr>
          <a:xfrm rot="5400000">
            <a:off x="6606227" y="3322267"/>
            <a:ext cx="1780919" cy="7368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22" idx="4"/>
          </p:cNvCxnSpPr>
          <p:nvPr/>
        </p:nvCxnSpPr>
        <p:spPr>
          <a:xfrm rot="16200000" flipH="1">
            <a:off x="6894258" y="3951058"/>
            <a:ext cx="2232248" cy="360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87624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S[1]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979712" y="38883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S[2]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929464" y="46084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S[3]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79912" y="31409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6016" y="45811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S[5]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08104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S[6]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444208" y="4622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S[7]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23629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S[8]</a:t>
            </a:r>
            <a:endParaRPr lang="zh-TW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47664" y="162880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change v[4] will affect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s[4], s[4+4=8], …</a:t>
            </a:r>
            <a:endParaRPr lang="zh-TW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3490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Define:</a:t>
            </a:r>
          </a:p>
          <a:p>
            <a:pPr lvl="0">
              <a:buNone/>
              <a:defRPr/>
            </a:pPr>
            <a:endParaRPr lang="en-US" altLang="zh-TW" sz="1800" dirty="0" smtClean="0"/>
          </a:p>
          <a:p>
            <a:pPr lvl="0">
              <a:buNone/>
              <a:defRPr/>
            </a:pP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change 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end,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delta)</a:t>
            </a:r>
          </a:p>
          <a:p>
            <a:pPr lvl="0">
              <a:buNone/>
              <a:defRPr/>
            </a:pPr>
            <a:r>
              <a:rPr lang="en-US" altLang="zh-TW" sz="1800" dirty="0" smtClean="0"/>
              <a:t>{</a:t>
            </a:r>
          </a:p>
          <a:p>
            <a:pPr lvl="0">
              <a:buNone/>
              <a:defRPr/>
            </a:pPr>
            <a:r>
              <a:rPr lang="en-US" altLang="zh-TW" sz="1800" dirty="0" smtClean="0"/>
              <a:t>	for(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=end;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&lt;=</a:t>
            </a:r>
            <a:r>
              <a:rPr lang="en-US" altLang="zh-TW" sz="1800" dirty="0" err="1" smtClean="0"/>
              <a:t>maxsize</a:t>
            </a:r>
            <a:r>
              <a:rPr lang="en-US" altLang="zh-TW" sz="1800" dirty="0" smtClean="0"/>
              <a:t>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+=</a:t>
            </a:r>
            <a:r>
              <a:rPr lang="en-US" altLang="zh-TW" sz="1800" dirty="0" err="1" smtClean="0"/>
              <a:t>lowbit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))</a:t>
            </a:r>
          </a:p>
          <a:p>
            <a:pPr lvl="0">
              <a:buNone/>
              <a:defRPr/>
            </a:pPr>
            <a:r>
              <a:rPr lang="en-US" altLang="zh-TW" sz="1800" dirty="0" smtClean="0"/>
              <a:t>		s[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] += delta;</a:t>
            </a:r>
          </a:p>
          <a:p>
            <a:pPr lvl="0">
              <a:buNone/>
              <a:defRPr/>
            </a:pPr>
            <a:r>
              <a:rPr lang="en-US" altLang="zh-TW" sz="1800" dirty="0" smtClean="0"/>
              <a:t>}</a:t>
            </a:r>
          </a:p>
          <a:p>
            <a:pPr>
              <a:buNone/>
            </a:pPr>
            <a:endParaRPr lang="en-US" altLang="zh-TW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99592" y="141277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Binary Indexed Tree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find the summation between interval 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…j] ?</a:t>
            </a:r>
          </a:p>
          <a:p>
            <a:pPr lvl="1"/>
            <a:r>
              <a:rPr lang="en-US" altLang="zh-TW" dirty="0" smtClean="0"/>
              <a:t>call the subroutine </a:t>
            </a:r>
            <a:r>
              <a:rPr lang="en-US" altLang="zh-TW" b="1" dirty="0" smtClean="0">
                <a:solidFill>
                  <a:srgbClr val="FF0000"/>
                </a:solidFill>
              </a:rPr>
              <a:t>“</a:t>
            </a:r>
            <a:r>
              <a:rPr lang="en-US" altLang="zh-TW" b="1" dirty="0" err="1" smtClean="0">
                <a:solidFill>
                  <a:srgbClr val="FF0000"/>
                </a:solidFill>
              </a:rPr>
              <a:t>getsum</a:t>
            </a:r>
            <a:r>
              <a:rPr lang="en-US" altLang="zh-TW" b="1" dirty="0" smtClean="0">
                <a:solidFill>
                  <a:srgbClr val="FF0000"/>
                </a:solidFill>
              </a:rPr>
              <a:t>[j] –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getsum</a:t>
            </a:r>
            <a:r>
              <a:rPr lang="en-US" altLang="zh-TW" b="1" dirty="0" smtClean="0">
                <a:solidFill>
                  <a:srgbClr val="FF0000"/>
                </a:solidFill>
              </a:rPr>
              <a:t>[i-1]”</a:t>
            </a:r>
          </a:p>
          <a:p>
            <a:endParaRPr lang="en-US" altLang="zh-TW" b="1" dirty="0" smtClean="0"/>
          </a:p>
          <a:p>
            <a:r>
              <a:rPr lang="en-US" altLang="zh-TW" dirty="0" smtClean="0"/>
              <a:t>Expand the 1 dimension into 2 dimension by yourself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Replace such routines with a segment tree by yourself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POJ 2352 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HomeWork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pku-1195</a:t>
            </a:r>
          </a:p>
          <a:p>
            <a:pPr>
              <a:buNone/>
            </a:pPr>
            <a:r>
              <a:rPr lang="en-US" altLang="zh-TW" dirty="0" smtClean="0"/>
              <a:t>pku-3321</a:t>
            </a:r>
          </a:p>
          <a:p>
            <a:pPr>
              <a:buNone/>
            </a:pPr>
            <a:r>
              <a:rPr lang="en-US" altLang="zh-TW" dirty="0" smtClean="0"/>
              <a:t>pku-2155</a:t>
            </a:r>
          </a:p>
          <a:p>
            <a:pPr>
              <a:buNone/>
            </a:pPr>
            <a:r>
              <a:rPr lang="en-US" altLang="zh-TW" dirty="0" smtClean="0"/>
              <a:t>pku-2352</a:t>
            </a:r>
          </a:p>
          <a:p>
            <a:pPr>
              <a:buNone/>
            </a:pPr>
            <a:r>
              <a:rPr lang="en-US" altLang="zh-TW" dirty="0" smtClean="0"/>
              <a:t>pku-3067</a:t>
            </a:r>
          </a:p>
          <a:p>
            <a:pPr>
              <a:buNone/>
            </a:pPr>
            <a:r>
              <a:rPr lang="en-US" altLang="zh-TW" dirty="0" smtClean="0"/>
              <a:t>pku-2481</a:t>
            </a:r>
          </a:p>
          <a:p>
            <a:pPr>
              <a:buNone/>
            </a:pPr>
            <a:r>
              <a:rPr lang="en-US" altLang="zh-TW" dirty="0" smtClean="0"/>
              <a:t>pku-2299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43808" y="1628800"/>
            <a:ext cx="3024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PKU-3368</a:t>
            </a:r>
          </a:p>
          <a:p>
            <a:r>
              <a:rPr lang="en-US" altLang="zh-TW" dirty="0" smtClean="0"/>
              <a:t>PKU-2528</a:t>
            </a:r>
          </a:p>
          <a:p>
            <a:r>
              <a:rPr lang="en-US" altLang="zh-TW" dirty="0" smtClean="0"/>
              <a:t>PKU-2828</a:t>
            </a:r>
          </a:p>
          <a:p>
            <a:r>
              <a:rPr lang="en-US" altLang="zh-TW" dirty="0" smtClean="0"/>
              <a:t>PKU-2777</a:t>
            </a:r>
          </a:p>
          <a:p>
            <a:r>
              <a:rPr lang="en-US" altLang="zh-TW" dirty="0" smtClean="0"/>
              <a:t>PKU-2886</a:t>
            </a:r>
          </a:p>
          <a:p>
            <a:r>
              <a:rPr lang="en-US" altLang="zh-TW" dirty="0" smtClean="0"/>
              <a:t>PKU-2750</a:t>
            </a:r>
          </a:p>
          <a:p>
            <a:r>
              <a:rPr lang="en-US" altLang="zh-TW" dirty="0" smtClean="0"/>
              <a:t>PKU-2482</a:t>
            </a:r>
          </a:p>
          <a:p>
            <a:r>
              <a:rPr lang="en-US" altLang="zh-TW" dirty="0" smtClean="0"/>
              <a:t>PKU-2352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7605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754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8802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07704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05983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51920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4442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8031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44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79512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71800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079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44408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754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8802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07704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05983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51920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4442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8031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44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79512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71800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079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44408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553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18762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71601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50810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179512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15616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0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細水長流</Template>
  <TotalTime>3475</TotalTime>
  <Words>2579</Words>
  <Application>Microsoft Office PowerPoint</Application>
  <PresentationFormat>如螢幕大小 (4:3)</PresentationFormat>
  <Paragraphs>1712</Paragraphs>
  <Slides>52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3" baseType="lpstr">
      <vt:lpstr>Office 佈景主題</vt:lpstr>
      <vt:lpstr>投影片 1</vt:lpstr>
      <vt:lpstr>Outline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Example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Binary Indexed Tree</vt:lpstr>
      <vt:lpstr>Example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electron</dc:creator>
  <cp:lastModifiedBy>Free</cp:lastModifiedBy>
  <cp:revision>1023</cp:revision>
  <dcterms:created xsi:type="dcterms:W3CDTF">2009-11-10T06:48:42Z</dcterms:created>
  <dcterms:modified xsi:type="dcterms:W3CDTF">2013-08-09T03:43:48Z</dcterms:modified>
</cp:coreProperties>
</file>