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8" r:id="rId3"/>
    <p:sldId id="427" r:id="rId4"/>
    <p:sldId id="428" r:id="rId5"/>
    <p:sldId id="429" r:id="rId6"/>
    <p:sldId id="430" r:id="rId7"/>
    <p:sldId id="431" r:id="rId8"/>
    <p:sldId id="432" r:id="rId9"/>
    <p:sldId id="434" r:id="rId10"/>
    <p:sldId id="433" r:id="rId11"/>
    <p:sldId id="435" r:id="rId12"/>
    <p:sldId id="520" r:id="rId13"/>
    <p:sldId id="481" r:id="rId14"/>
    <p:sldId id="497" r:id="rId15"/>
    <p:sldId id="498" r:id="rId16"/>
    <p:sldId id="487" r:id="rId17"/>
    <p:sldId id="437" r:id="rId18"/>
    <p:sldId id="438" r:id="rId19"/>
    <p:sldId id="439" r:id="rId20"/>
    <p:sldId id="479" r:id="rId21"/>
    <p:sldId id="480" r:id="rId22"/>
    <p:sldId id="440" r:id="rId23"/>
    <p:sldId id="443" r:id="rId24"/>
    <p:sldId id="441" r:id="rId25"/>
    <p:sldId id="446" r:id="rId26"/>
    <p:sldId id="444" r:id="rId27"/>
    <p:sldId id="447" r:id="rId28"/>
    <p:sldId id="448" r:id="rId29"/>
    <p:sldId id="450" r:id="rId30"/>
    <p:sldId id="449" r:id="rId31"/>
    <p:sldId id="452" r:id="rId32"/>
    <p:sldId id="451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74" r:id="rId55"/>
    <p:sldId id="475" r:id="rId56"/>
    <p:sldId id="476" r:id="rId57"/>
    <p:sldId id="477" r:id="rId58"/>
    <p:sldId id="478" r:id="rId59"/>
    <p:sldId id="482" r:id="rId60"/>
    <p:sldId id="484" r:id="rId61"/>
    <p:sldId id="507" r:id="rId62"/>
    <p:sldId id="508" r:id="rId63"/>
    <p:sldId id="509" r:id="rId64"/>
    <p:sldId id="510" r:id="rId65"/>
    <p:sldId id="511" r:id="rId66"/>
    <p:sldId id="512" r:id="rId67"/>
    <p:sldId id="513" r:id="rId68"/>
    <p:sldId id="514" r:id="rId69"/>
    <p:sldId id="515" r:id="rId70"/>
    <p:sldId id="516" r:id="rId71"/>
    <p:sldId id="483" r:id="rId72"/>
    <p:sldId id="521" r:id="rId73"/>
    <p:sldId id="517" r:id="rId7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3379" autoAdjust="0"/>
  </p:normalViewPr>
  <p:slideViewPr>
    <p:cSldViewPr>
      <p:cViewPr>
        <p:scale>
          <a:sx n="75" d="100"/>
          <a:sy n="75" d="100"/>
        </p:scale>
        <p:origin x="-4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540568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364088" y="6305573"/>
            <a:ext cx="2708350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</a:t>
            </a:r>
            <a:r>
              <a:rPr lang="en-US" altLang="zh-TW" sz="1600" b="1" i="1" dirty="0" smtClean="0">
                <a:latin typeface="Calibri" pitchFamily="34" charset="0"/>
              </a:rPr>
              <a:t>electron &amp; 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2013/08/11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Pin-Chieh </a:t>
            </a:r>
            <a:r>
              <a:rPr lang="en-US" altLang="zh-TW" sz="2000" b="1" dirty="0" smtClean="0">
                <a:latin typeface="Arial" charset="0"/>
              </a:rPr>
              <a:t>Huang </a:t>
            </a:r>
            <a:r>
              <a:rPr lang="en-US" altLang="zh-TW" sz="2000" b="1" dirty="0" smtClean="0">
                <a:latin typeface="Arial" charset="0"/>
              </a:rPr>
              <a:t>(free999)</a:t>
            </a:r>
            <a:endParaRPr lang="en-US" altLang="zh-TW" sz="2000" b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http://myweb.ncku.edu.tw/~p76014143/20130811_KMP.rar</a:t>
            </a:r>
            <a:endParaRPr lang="en-US" altLang="zh-TW" sz="2000" i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Rabin-Karp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9512" y="184482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HASH: </a:t>
            </a:r>
            <a:r>
              <a:rPr lang="en-US" altLang="zh-TW" b="1" dirty="0" smtClean="0">
                <a:solidFill>
                  <a:srgbClr val="FF0000"/>
                </a:solidFill>
              </a:rPr>
              <a:t>ABC = 0(p^2) + 1(p^1) + 2(p^0)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9512" y="3891865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HASH: </a:t>
            </a:r>
            <a:r>
              <a:rPr lang="en-US" altLang="zh-TW" b="1" dirty="0" smtClean="0">
                <a:solidFill>
                  <a:srgbClr val="FF0000"/>
                </a:solidFill>
              </a:rPr>
              <a:t>CDE= 2(p^2) + 3(p^1) + 4(p^0)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90145" y="48598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HASH: </a:t>
            </a:r>
            <a:r>
              <a:rPr lang="en-US" altLang="zh-TW" b="1" dirty="0" smtClean="0">
                <a:solidFill>
                  <a:srgbClr val="FF0000"/>
                </a:solidFill>
              </a:rPr>
              <a:t>DEF= 3(p^2) + 4(p^1) + 5(p^0)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9512" y="285427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HASH: </a:t>
            </a:r>
            <a:r>
              <a:rPr lang="en-US" altLang="zh-TW" b="1" dirty="0" smtClean="0">
                <a:solidFill>
                  <a:srgbClr val="FF0000"/>
                </a:solidFill>
              </a:rPr>
              <a:t>BCD = 1(p^2) + 2(p^1) + 3(p^0)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2123728" y="242088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2123728" y="345026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2123728" y="447964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716016" y="1988840"/>
            <a:ext cx="4427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1. k = 0(p^2) + 1(p^1) + 2(p^0) – 0(p^2)</a:t>
            </a:r>
          </a:p>
          <a:p>
            <a:r>
              <a:rPr lang="en-US" altLang="zh-TW" dirty="0" smtClean="0"/>
              <a:t>Step 2. k*p</a:t>
            </a:r>
          </a:p>
          <a:p>
            <a:r>
              <a:rPr lang="en-US" altLang="zh-TW" dirty="0" smtClean="0"/>
              <a:t>Step 3. k*p + D*(p^0)</a:t>
            </a:r>
          </a:p>
          <a:p>
            <a:r>
              <a:rPr lang="en-US" altLang="zh-TW" dirty="0" smtClean="0"/>
              <a:t>Get:  </a:t>
            </a:r>
            <a:r>
              <a:rPr lang="en-US" altLang="zh-TW" b="1" dirty="0" smtClean="0">
                <a:solidFill>
                  <a:srgbClr val="FF0000"/>
                </a:solidFill>
              </a:rPr>
              <a:t>1(p^2) + 2(p^1) + 3(p^0) </a:t>
            </a:r>
            <a:endParaRPr lang="zh-TW" altLang="en-US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16016" y="3485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 Complexity: O(?)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Rabin-Karp Algorithm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內容版面配置區 24"/>
          <p:cNvSpPr txBox="1">
            <a:spLocks/>
          </p:cNvSpPr>
          <p:nvPr/>
        </p:nvSpPr>
        <p:spPr>
          <a:xfrm>
            <a:off x="395536" y="15673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Main Algorithm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755994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4716016" y="19888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How to choose the two primes 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內容版面配置區 24"/>
          <p:cNvSpPr txBox="1">
            <a:spLocks/>
          </p:cNvSpPr>
          <p:nvPr/>
        </p:nvSpPr>
        <p:spPr>
          <a:xfrm>
            <a:off x="395536" y="15673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POJ 1200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2D Rabin-Karp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內容版面配置區 24"/>
          <p:cNvSpPr txBox="1">
            <a:spLocks/>
          </p:cNvSpPr>
          <p:nvPr/>
        </p:nvSpPr>
        <p:spPr>
          <a:xfrm>
            <a:off x="395536" y="15673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2D extension (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ural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1486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5576" y="2348880"/>
            <a:ext cx="10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Text:</a:t>
            </a:r>
          </a:p>
          <a:p>
            <a:r>
              <a:rPr lang="en-US" altLang="zh-TW" dirty="0" err="1" smtClean="0"/>
              <a:t>abcde</a:t>
            </a:r>
            <a:endParaRPr lang="en-US" altLang="zh-TW" dirty="0" smtClean="0"/>
          </a:p>
          <a:p>
            <a:r>
              <a:rPr lang="en-US" altLang="zh-TW" dirty="0" err="1" smtClean="0"/>
              <a:t>edcba</a:t>
            </a:r>
            <a:endParaRPr lang="en-US" altLang="zh-TW" dirty="0" smtClean="0"/>
          </a:p>
          <a:p>
            <a:r>
              <a:rPr lang="en-US" altLang="zh-TW" dirty="0" err="1" smtClean="0"/>
              <a:t>dcbea</a:t>
            </a:r>
            <a:endParaRPr lang="en-US" altLang="zh-TW" dirty="0" smtClean="0"/>
          </a:p>
          <a:p>
            <a:r>
              <a:rPr lang="en-US" altLang="zh-TW" dirty="0" err="1" smtClean="0"/>
              <a:t>abcde</a:t>
            </a:r>
            <a:endParaRPr lang="en-US" altLang="zh-TW" dirty="0" smtClean="0"/>
          </a:p>
          <a:p>
            <a:r>
              <a:rPr lang="en-US" altLang="zh-TW" dirty="0" err="1" smtClean="0"/>
              <a:t>edeca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2195736" y="234888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Pattern:</a:t>
            </a:r>
          </a:p>
          <a:p>
            <a:r>
              <a:rPr lang="en-US" altLang="zh-TW" dirty="0" smtClean="0"/>
              <a:t>dc</a:t>
            </a:r>
          </a:p>
          <a:p>
            <a:r>
              <a:rPr lang="en-US" altLang="zh-TW" dirty="0" err="1" smtClean="0"/>
              <a:t>cb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2D Rabin-Karp</a:t>
            </a:r>
            <a:endParaRPr lang="zh-CN" alt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727075"/>
          </a:xfrm>
        </p:spPr>
        <p:txBody>
          <a:bodyPr/>
          <a:lstStyle/>
          <a:p>
            <a:r>
              <a:rPr lang="en-US" altLang="zh-CN" dirty="0" smtClean="0"/>
              <a:t>Extend to 2D</a:t>
            </a:r>
            <a:endParaRPr lang="zh-CN" altLang="en-US" dirty="0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258888" y="2997200"/>
            <a:ext cx="576262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a</a:t>
            </a:r>
          </a:p>
        </p:txBody>
      </p: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2989263" y="2997200"/>
            <a:ext cx="576262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b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4787900" y="2997200"/>
            <a:ext cx="576263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a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88125" y="2997200"/>
            <a:ext cx="576263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a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1258888" y="3860800"/>
            <a:ext cx="576262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c</a:t>
            </a: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2989263" y="3860800"/>
            <a:ext cx="576262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b</a:t>
            </a: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4787900" y="3860800"/>
            <a:ext cx="576263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b</a:t>
            </a:r>
          </a:p>
        </p:txBody>
      </p:sp>
      <p:sp>
        <p:nvSpPr>
          <p:cNvPr id="178198" name="Rectangle 22"/>
          <p:cNvSpPr>
            <a:spLocks noChangeArrowheads="1"/>
          </p:cNvSpPr>
          <p:nvPr/>
        </p:nvSpPr>
        <p:spPr bwMode="auto">
          <a:xfrm>
            <a:off x="6588125" y="3860800"/>
            <a:ext cx="576263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c</a:t>
            </a:r>
          </a:p>
        </p:txBody>
      </p:sp>
      <p:sp>
        <p:nvSpPr>
          <p:cNvPr id="178199" name="Rectangle 23"/>
          <p:cNvSpPr>
            <a:spLocks noChangeArrowheads="1"/>
          </p:cNvSpPr>
          <p:nvPr/>
        </p:nvSpPr>
        <p:spPr bwMode="auto">
          <a:xfrm>
            <a:off x="1258888" y="4724400"/>
            <a:ext cx="576262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a</a:t>
            </a:r>
          </a:p>
        </p:txBody>
      </p:sp>
      <p:sp>
        <p:nvSpPr>
          <p:cNvPr id="178200" name="Rectangle 24"/>
          <p:cNvSpPr>
            <a:spLocks noChangeArrowheads="1"/>
          </p:cNvSpPr>
          <p:nvPr/>
        </p:nvSpPr>
        <p:spPr bwMode="auto">
          <a:xfrm>
            <a:off x="2989263" y="4724400"/>
            <a:ext cx="576262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b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787900" y="4724400"/>
            <a:ext cx="576263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a</a:t>
            </a:r>
          </a:p>
        </p:txBody>
      </p:sp>
      <p:sp>
        <p:nvSpPr>
          <p:cNvPr id="178202" name="Rectangle 26"/>
          <p:cNvSpPr>
            <a:spLocks noChangeArrowheads="1"/>
          </p:cNvSpPr>
          <p:nvPr/>
        </p:nvSpPr>
        <p:spPr bwMode="auto">
          <a:xfrm>
            <a:off x="6588125" y="4724400"/>
            <a:ext cx="576263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5400"/>
              <a:t>c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547813" y="3068638"/>
            <a:ext cx="6481762" cy="1444625"/>
            <a:chOff x="975" y="1933"/>
            <a:chExt cx="4083" cy="910"/>
          </a:xfrm>
        </p:grpSpPr>
        <p:sp>
          <p:nvSpPr>
            <p:cNvPr id="178203" name="Text Box 27"/>
            <p:cNvSpPr txBox="1">
              <a:spLocks noChangeArrowheads="1"/>
            </p:cNvSpPr>
            <p:nvPr/>
          </p:nvSpPr>
          <p:spPr bwMode="auto">
            <a:xfrm>
              <a:off x="975" y="1933"/>
              <a:ext cx="7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cs typeface="Tahoma" pitchFamily="34" charset="0"/>
                </a:rPr>
                <a:t>×p</a:t>
              </a:r>
              <a:r>
                <a:rPr lang="en-US" altLang="zh-CN" sz="3200" baseline="30000">
                  <a:cs typeface="Tahoma" pitchFamily="34" charset="0"/>
                </a:rPr>
                <a:t>2</a:t>
              </a:r>
            </a:p>
          </p:txBody>
        </p:sp>
        <p:sp>
          <p:nvSpPr>
            <p:cNvPr id="178205" name="Text Box 29"/>
            <p:cNvSpPr txBox="1">
              <a:spLocks noChangeArrowheads="1"/>
            </p:cNvSpPr>
            <p:nvPr/>
          </p:nvSpPr>
          <p:spPr bwMode="auto">
            <a:xfrm>
              <a:off x="975" y="2478"/>
              <a:ext cx="635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cs typeface="Tahoma" pitchFamily="34" charset="0"/>
                </a:rPr>
                <a:t>×p</a:t>
              </a:r>
              <a:endParaRPr lang="en-US" altLang="zh-CN" sz="3200" baseline="30000">
                <a:cs typeface="Tahoma" pitchFamily="34" charset="0"/>
              </a:endParaRPr>
            </a:p>
          </p:txBody>
        </p:sp>
        <p:sp>
          <p:nvSpPr>
            <p:cNvPr id="178207" name="Text Box 31"/>
            <p:cNvSpPr txBox="1">
              <a:spLocks noChangeArrowheads="1"/>
            </p:cNvSpPr>
            <p:nvPr/>
          </p:nvSpPr>
          <p:spPr bwMode="auto">
            <a:xfrm>
              <a:off x="2109" y="1933"/>
              <a:ext cx="7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cs typeface="Tahoma" pitchFamily="34" charset="0"/>
                </a:rPr>
                <a:t>×p</a:t>
              </a:r>
              <a:r>
                <a:rPr lang="en-US" altLang="zh-CN" sz="3200" baseline="30000" dirty="0">
                  <a:cs typeface="Tahoma" pitchFamily="34" charset="0"/>
                </a:rPr>
                <a:t>2</a:t>
              </a:r>
            </a:p>
          </p:txBody>
        </p:sp>
        <p:sp>
          <p:nvSpPr>
            <p:cNvPr id="178208" name="Text Box 32"/>
            <p:cNvSpPr txBox="1">
              <a:spLocks noChangeArrowheads="1"/>
            </p:cNvSpPr>
            <p:nvPr/>
          </p:nvSpPr>
          <p:spPr bwMode="auto">
            <a:xfrm>
              <a:off x="3198" y="1933"/>
              <a:ext cx="7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cs typeface="Tahoma" pitchFamily="34" charset="0"/>
                </a:rPr>
                <a:t>×p</a:t>
              </a:r>
              <a:r>
                <a:rPr lang="en-US" altLang="zh-CN" sz="3200" baseline="30000" dirty="0">
                  <a:cs typeface="Tahoma" pitchFamily="34" charset="0"/>
                </a:rPr>
                <a:t>2</a:t>
              </a:r>
            </a:p>
          </p:txBody>
        </p:sp>
        <p:sp>
          <p:nvSpPr>
            <p:cNvPr id="178209" name="Text Box 33"/>
            <p:cNvSpPr txBox="1">
              <a:spLocks noChangeArrowheads="1"/>
            </p:cNvSpPr>
            <p:nvPr/>
          </p:nvSpPr>
          <p:spPr bwMode="auto">
            <a:xfrm>
              <a:off x="4332" y="1933"/>
              <a:ext cx="7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cs typeface="Tahoma" pitchFamily="34" charset="0"/>
                </a:rPr>
                <a:t>×p</a:t>
              </a:r>
              <a:r>
                <a:rPr lang="en-US" altLang="zh-CN" sz="3200" baseline="30000">
                  <a:cs typeface="Tahoma" pitchFamily="34" charset="0"/>
                </a:rPr>
                <a:t>2</a:t>
              </a:r>
            </a:p>
          </p:txBody>
        </p:sp>
        <p:sp>
          <p:nvSpPr>
            <p:cNvPr id="178216" name="Text Box 40"/>
            <p:cNvSpPr txBox="1">
              <a:spLocks noChangeArrowheads="1"/>
            </p:cNvSpPr>
            <p:nvPr/>
          </p:nvSpPr>
          <p:spPr bwMode="auto">
            <a:xfrm>
              <a:off x="2109" y="2478"/>
              <a:ext cx="635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cs typeface="Tahoma" pitchFamily="34" charset="0"/>
                </a:rPr>
                <a:t>×p</a:t>
              </a:r>
              <a:endParaRPr lang="en-US" altLang="zh-CN" sz="3200" baseline="30000" dirty="0">
                <a:cs typeface="Tahoma" pitchFamily="34" charset="0"/>
              </a:endParaRPr>
            </a:p>
          </p:txBody>
        </p:sp>
        <p:sp>
          <p:nvSpPr>
            <p:cNvPr id="178218" name="Text Box 42"/>
            <p:cNvSpPr txBox="1">
              <a:spLocks noChangeArrowheads="1"/>
            </p:cNvSpPr>
            <p:nvPr/>
          </p:nvSpPr>
          <p:spPr bwMode="auto">
            <a:xfrm>
              <a:off x="3288" y="2478"/>
              <a:ext cx="635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cs typeface="Tahoma" pitchFamily="34" charset="0"/>
                </a:rPr>
                <a:t>×p</a:t>
              </a:r>
              <a:endParaRPr lang="en-US" altLang="zh-CN" sz="3200" baseline="30000" dirty="0">
                <a:cs typeface="Tahoma" pitchFamily="34" charset="0"/>
              </a:endParaRPr>
            </a:p>
          </p:txBody>
        </p:sp>
        <p:sp>
          <p:nvSpPr>
            <p:cNvPr id="178220" name="Text Box 44"/>
            <p:cNvSpPr txBox="1">
              <a:spLocks noChangeArrowheads="1"/>
            </p:cNvSpPr>
            <p:nvPr/>
          </p:nvSpPr>
          <p:spPr bwMode="auto">
            <a:xfrm>
              <a:off x="4332" y="2478"/>
              <a:ext cx="635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cs typeface="Tahoma" pitchFamily="34" charset="0"/>
                </a:rPr>
                <a:t>×p</a:t>
              </a:r>
              <a:endParaRPr lang="en-US" altLang="zh-CN" sz="3200" baseline="30000">
                <a:cs typeface="Tahoma" pitchFamily="34" charset="0"/>
              </a:endParaRP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47813" y="3068638"/>
            <a:ext cx="4752975" cy="2308225"/>
            <a:chOff x="975" y="1933"/>
            <a:chExt cx="2994" cy="1454"/>
          </a:xfrm>
        </p:grpSpPr>
        <p:sp>
          <p:nvSpPr>
            <p:cNvPr id="178206" name="Text Box 30"/>
            <p:cNvSpPr txBox="1">
              <a:spLocks noChangeArrowheads="1"/>
            </p:cNvSpPr>
            <p:nvPr/>
          </p:nvSpPr>
          <p:spPr bwMode="auto">
            <a:xfrm>
              <a:off x="975" y="3022"/>
              <a:ext cx="7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cs typeface="Tahoma" pitchFamily="34" charset="0"/>
                </a:rPr>
                <a:t>×q</a:t>
              </a:r>
              <a:r>
                <a:rPr lang="en-US" altLang="zh-CN" sz="3200" baseline="30000">
                  <a:cs typeface="Tahoma" pitchFamily="34" charset="0"/>
                </a:rPr>
                <a:t>3</a:t>
              </a:r>
            </a:p>
          </p:txBody>
        </p:sp>
        <p:sp>
          <p:nvSpPr>
            <p:cNvPr id="178222" name="Text Box 46"/>
            <p:cNvSpPr txBox="1">
              <a:spLocks noChangeArrowheads="1"/>
            </p:cNvSpPr>
            <p:nvPr/>
          </p:nvSpPr>
          <p:spPr bwMode="auto">
            <a:xfrm>
              <a:off x="1519" y="1933"/>
              <a:ext cx="454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cs typeface="Tahoma" pitchFamily="34" charset="0"/>
                </a:rPr>
                <a:t>q</a:t>
              </a:r>
              <a:r>
                <a:rPr lang="en-US" altLang="zh-CN" sz="3200" baseline="30000" dirty="0">
                  <a:cs typeface="Tahoma" pitchFamily="34" charset="0"/>
                </a:rPr>
                <a:t>3</a:t>
              </a:r>
            </a:p>
          </p:txBody>
        </p:sp>
        <p:sp>
          <p:nvSpPr>
            <p:cNvPr id="178223" name="Text Box 47"/>
            <p:cNvSpPr txBox="1">
              <a:spLocks noChangeArrowheads="1"/>
            </p:cNvSpPr>
            <p:nvPr/>
          </p:nvSpPr>
          <p:spPr bwMode="auto">
            <a:xfrm>
              <a:off x="1429" y="2478"/>
              <a:ext cx="453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cs typeface="Tahoma" pitchFamily="34" charset="0"/>
                </a:rPr>
                <a:t>q</a:t>
              </a:r>
              <a:r>
                <a:rPr lang="en-US" altLang="zh-CN" sz="3200" baseline="30000" dirty="0">
                  <a:cs typeface="Tahoma" pitchFamily="34" charset="0"/>
                </a:rPr>
                <a:t>3</a:t>
              </a:r>
            </a:p>
          </p:txBody>
        </p:sp>
        <p:sp>
          <p:nvSpPr>
            <p:cNvPr id="178225" name="Text Box 49"/>
            <p:cNvSpPr txBox="1">
              <a:spLocks noChangeArrowheads="1"/>
            </p:cNvSpPr>
            <p:nvPr/>
          </p:nvSpPr>
          <p:spPr bwMode="auto">
            <a:xfrm>
              <a:off x="2517" y="2478"/>
              <a:ext cx="454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>
                  <a:cs typeface="Tahoma" pitchFamily="34" charset="0"/>
                </a:rPr>
                <a:t>q</a:t>
              </a:r>
              <a:r>
                <a:rPr lang="en-US" altLang="zh-CN" sz="3200" baseline="30000" dirty="0" smtClean="0">
                  <a:cs typeface="Tahoma" pitchFamily="34" charset="0"/>
                </a:rPr>
                <a:t>2</a:t>
              </a:r>
              <a:endParaRPr lang="en-US" altLang="zh-CN" sz="3200" baseline="30000" dirty="0">
                <a:cs typeface="Tahoma" pitchFamily="34" charset="0"/>
              </a:endParaRPr>
            </a:p>
          </p:txBody>
        </p:sp>
        <p:sp>
          <p:nvSpPr>
            <p:cNvPr id="178226" name="Text Box 50"/>
            <p:cNvSpPr txBox="1">
              <a:spLocks noChangeArrowheads="1"/>
            </p:cNvSpPr>
            <p:nvPr/>
          </p:nvSpPr>
          <p:spPr bwMode="auto">
            <a:xfrm>
              <a:off x="2608" y="1933"/>
              <a:ext cx="408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cs typeface="Tahoma" pitchFamily="34" charset="0"/>
                </a:rPr>
                <a:t>q</a:t>
              </a:r>
              <a:r>
                <a:rPr lang="en-US" altLang="zh-CN" sz="3200" baseline="30000" dirty="0">
                  <a:cs typeface="Tahoma" pitchFamily="34" charset="0"/>
                </a:rPr>
                <a:t>2</a:t>
              </a:r>
            </a:p>
          </p:txBody>
        </p:sp>
        <p:sp>
          <p:nvSpPr>
            <p:cNvPr id="178227" name="Text Box 51"/>
            <p:cNvSpPr txBox="1">
              <a:spLocks noChangeArrowheads="1"/>
            </p:cNvSpPr>
            <p:nvPr/>
          </p:nvSpPr>
          <p:spPr bwMode="auto">
            <a:xfrm>
              <a:off x="3742" y="1933"/>
              <a:ext cx="22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cs typeface="Tahoma" pitchFamily="34" charset="0"/>
                </a:rPr>
                <a:t>q</a:t>
              </a:r>
              <a:endParaRPr lang="en-US" altLang="zh-CN" sz="3200" baseline="30000">
                <a:cs typeface="Tahoma" pitchFamily="34" charset="0"/>
              </a:endParaRPr>
            </a:p>
          </p:txBody>
        </p:sp>
        <p:sp>
          <p:nvSpPr>
            <p:cNvPr id="178228" name="Text Box 52"/>
            <p:cNvSpPr txBox="1">
              <a:spLocks noChangeArrowheads="1"/>
            </p:cNvSpPr>
            <p:nvPr/>
          </p:nvSpPr>
          <p:spPr bwMode="auto">
            <a:xfrm>
              <a:off x="3651" y="2478"/>
              <a:ext cx="22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cs typeface="Tahoma" pitchFamily="34" charset="0"/>
                </a:rPr>
                <a:t>q</a:t>
              </a:r>
              <a:endParaRPr lang="en-US" altLang="zh-CN" sz="3200" baseline="30000">
                <a:cs typeface="Tahoma" pitchFamily="34" charset="0"/>
              </a:endParaRPr>
            </a:p>
          </p:txBody>
        </p:sp>
        <p:sp>
          <p:nvSpPr>
            <p:cNvPr id="178229" name="Text Box 53"/>
            <p:cNvSpPr txBox="1">
              <a:spLocks noChangeArrowheads="1"/>
            </p:cNvSpPr>
            <p:nvPr/>
          </p:nvSpPr>
          <p:spPr bwMode="auto">
            <a:xfrm>
              <a:off x="2109" y="3022"/>
              <a:ext cx="7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cs typeface="Tahoma" pitchFamily="34" charset="0"/>
                </a:rPr>
                <a:t>×q</a:t>
              </a:r>
              <a:r>
                <a:rPr lang="en-US" altLang="zh-CN" sz="3200" baseline="30000" dirty="0">
                  <a:cs typeface="Tahoma" pitchFamily="34" charset="0"/>
                </a:rPr>
                <a:t>2</a:t>
              </a:r>
            </a:p>
          </p:txBody>
        </p:sp>
        <p:sp>
          <p:nvSpPr>
            <p:cNvPr id="178230" name="Text Box 54"/>
            <p:cNvSpPr txBox="1">
              <a:spLocks noChangeArrowheads="1"/>
            </p:cNvSpPr>
            <p:nvPr/>
          </p:nvSpPr>
          <p:spPr bwMode="auto">
            <a:xfrm>
              <a:off x="3198" y="3022"/>
              <a:ext cx="635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cs typeface="Tahoma" pitchFamily="34" charset="0"/>
                </a:rPr>
                <a:t>×q</a:t>
              </a:r>
              <a:endParaRPr lang="en-US" altLang="zh-CN" sz="3200" baseline="30000" dirty="0">
                <a:cs typeface="Tahoma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2D Rabin-Karp</a:t>
            </a:r>
            <a:endParaRPr lang="zh-CN" alt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584200"/>
          </a:xfrm>
        </p:spPr>
        <p:txBody>
          <a:bodyPr/>
          <a:lstStyle/>
          <a:p>
            <a:r>
              <a:rPr lang="en-US" altLang="zh-CN" dirty="0" smtClean="0"/>
              <a:t>Extend to 2D</a:t>
            </a:r>
            <a:endParaRPr lang="zh-CN" alt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924300" y="2997200"/>
            <a:ext cx="576263" cy="1728788"/>
            <a:chOff x="1882" y="1888"/>
            <a:chExt cx="363" cy="1089"/>
          </a:xfrm>
        </p:grpSpPr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882" y="1888"/>
              <a:ext cx="363" cy="3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1882" y="2251"/>
              <a:ext cx="363" cy="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1882" y="2614"/>
              <a:ext cx="363" cy="36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195513" y="2997200"/>
            <a:ext cx="576262" cy="1728788"/>
            <a:chOff x="793" y="1888"/>
            <a:chExt cx="363" cy="1089"/>
          </a:xfrm>
        </p:grpSpPr>
        <p:sp>
          <p:nvSpPr>
            <p:cNvPr id="177156" name="Rectangle 4"/>
            <p:cNvSpPr>
              <a:spLocks noChangeArrowheads="1"/>
            </p:cNvSpPr>
            <p:nvPr/>
          </p:nvSpPr>
          <p:spPr bwMode="auto">
            <a:xfrm>
              <a:off x="793" y="1888"/>
              <a:ext cx="363" cy="36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793" y="2251"/>
              <a:ext cx="363" cy="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793" y="2614"/>
              <a:ext cx="363" cy="363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1775" y="2997200"/>
            <a:ext cx="576263" cy="1728788"/>
            <a:chOff x="1156" y="1888"/>
            <a:chExt cx="363" cy="1089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1156" y="1888"/>
              <a:ext cx="363" cy="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1156" y="2251"/>
              <a:ext cx="363" cy="36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66" name="Rectangle 14"/>
            <p:cNvSpPr>
              <a:spLocks noChangeArrowheads="1"/>
            </p:cNvSpPr>
            <p:nvPr/>
          </p:nvSpPr>
          <p:spPr bwMode="auto">
            <a:xfrm>
              <a:off x="1156" y="2614"/>
              <a:ext cx="363" cy="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348038" y="2997200"/>
            <a:ext cx="576262" cy="1728788"/>
            <a:chOff x="1519" y="1888"/>
            <a:chExt cx="363" cy="1089"/>
          </a:xfrm>
        </p:grpSpPr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1519" y="1888"/>
              <a:ext cx="363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1519" y="2251"/>
              <a:ext cx="363" cy="363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67" name="Rectangle 15"/>
            <p:cNvSpPr>
              <a:spLocks noChangeArrowheads="1"/>
            </p:cNvSpPr>
            <p:nvPr/>
          </p:nvSpPr>
          <p:spPr bwMode="auto">
            <a:xfrm>
              <a:off x="1519" y="2614"/>
              <a:ext cx="363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643438" y="2997200"/>
            <a:ext cx="576262" cy="1728788"/>
            <a:chOff x="2245" y="1888"/>
            <a:chExt cx="363" cy="1089"/>
          </a:xfrm>
        </p:grpSpPr>
        <p:sp>
          <p:nvSpPr>
            <p:cNvPr id="177168" name="Rectangle 16"/>
            <p:cNvSpPr>
              <a:spLocks noChangeArrowheads="1"/>
            </p:cNvSpPr>
            <p:nvPr/>
          </p:nvSpPr>
          <p:spPr bwMode="auto">
            <a:xfrm>
              <a:off x="2245" y="1888"/>
              <a:ext cx="363" cy="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69" name="Rectangle 17"/>
            <p:cNvSpPr>
              <a:spLocks noChangeArrowheads="1"/>
            </p:cNvSpPr>
            <p:nvPr/>
          </p:nvSpPr>
          <p:spPr bwMode="auto">
            <a:xfrm>
              <a:off x="2245" y="2251"/>
              <a:ext cx="363" cy="363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170" name="Rectangle 18"/>
            <p:cNvSpPr>
              <a:spLocks noChangeArrowheads="1"/>
            </p:cNvSpPr>
            <p:nvPr/>
          </p:nvSpPr>
          <p:spPr bwMode="auto">
            <a:xfrm>
              <a:off x="2245" y="2614"/>
              <a:ext cx="363" cy="36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1763713" y="4797425"/>
            <a:ext cx="576262" cy="889000"/>
            <a:chOff x="1383" y="3022"/>
            <a:chExt cx="363" cy="560"/>
          </a:xfrm>
        </p:grpSpPr>
        <p:sp>
          <p:nvSpPr>
            <p:cNvPr id="177182" name="Text Box 30"/>
            <p:cNvSpPr txBox="1">
              <a:spLocks noChangeArrowheads="1"/>
            </p:cNvSpPr>
            <p:nvPr/>
          </p:nvSpPr>
          <p:spPr bwMode="auto">
            <a:xfrm>
              <a:off x="1383" y="3022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cs typeface="Tahoma" pitchFamily="34" charset="0"/>
                </a:rPr>
                <a:t>×</a:t>
              </a:r>
            </a:p>
          </p:txBody>
        </p:sp>
        <p:sp>
          <p:nvSpPr>
            <p:cNvPr id="177183" name="Text Box 31"/>
            <p:cNvSpPr txBox="1">
              <a:spLocks noChangeArrowheads="1"/>
            </p:cNvSpPr>
            <p:nvPr/>
          </p:nvSpPr>
          <p:spPr bwMode="auto">
            <a:xfrm>
              <a:off x="1429" y="329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cs typeface="Tahoma" pitchFamily="34" charset="0"/>
                </a:rPr>
                <a:t>p</a:t>
              </a:r>
              <a:r>
                <a:rPr lang="en-US" altLang="zh-CN" sz="2400" baseline="30000">
                  <a:cs typeface="Tahoma" pitchFamily="34" charset="0"/>
                </a:rPr>
                <a:t>3</a:t>
              </a: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203575" y="4797425"/>
            <a:ext cx="503238" cy="889000"/>
            <a:chOff x="2109" y="3022"/>
            <a:chExt cx="317" cy="560"/>
          </a:xfrm>
        </p:grpSpPr>
        <p:sp>
          <p:nvSpPr>
            <p:cNvPr id="177177" name="Text Box 25"/>
            <p:cNvSpPr txBox="1">
              <a:spLocks noChangeArrowheads="1"/>
            </p:cNvSpPr>
            <p:nvPr/>
          </p:nvSpPr>
          <p:spPr bwMode="auto">
            <a:xfrm>
              <a:off x="2109" y="3022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cs typeface="Tahoma" pitchFamily="34" charset="0"/>
                </a:rPr>
                <a:t>×</a:t>
              </a:r>
            </a:p>
          </p:txBody>
        </p:sp>
        <p:sp>
          <p:nvSpPr>
            <p:cNvPr id="177180" name="Text Box 28"/>
            <p:cNvSpPr txBox="1">
              <a:spLocks noChangeArrowheads="1"/>
            </p:cNvSpPr>
            <p:nvPr/>
          </p:nvSpPr>
          <p:spPr bwMode="auto">
            <a:xfrm>
              <a:off x="2109" y="329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cs typeface="Tahoma" pitchFamily="34" charset="0"/>
                </a:rPr>
                <a:t>p</a:t>
              </a:r>
              <a:endParaRPr lang="en-US" altLang="zh-CN" sz="2400" baseline="30000">
                <a:cs typeface="Tahoma" pitchFamily="34" charset="0"/>
              </a:endParaRP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3924300" y="4797425"/>
            <a:ext cx="503238" cy="889000"/>
            <a:chOff x="2472" y="3022"/>
            <a:chExt cx="317" cy="560"/>
          </a:xfrm>
        </p:grpSpPr>
        <p:sp>
          <p:nvSpPr>
            <p:cNvPr id="177179" name="Text Box 27"/>
            <p:cNvSpPr txBox="1">
              <a:spLocks noChangeArrowheads="1"/>
            </p:cNvSpPr>
            <p:nvPr/>
          </p:nvSpPr>
          <p:spPr bwMode="auto">
            <a:xfrm>
              <a:off x="2472" y="329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cs typeface="Tahoma" pitchFamily="34" charset="0"/>
                </a:rPr>
                <a:t>1</a:t>
              </a:r>
            </a:p>
          </p:txBody>
        </p:sp>
        <p:sp>
          <p:nvSpPr>
            <p:cNvPr id="177184" name="Text Box 32"/>
            <p:cNvSpPr txBox="1">
              <a:spLocks noChangeArrowheads="1"/>
            </p:cNvSpPr>
            <p:nvPr/>
          </p:nvSpPr>
          <p:spPr bwMode="auto">
            <a:xfrm>
              <a:off x="2472" y="3022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cs typeface="Tahoma" pitchFamily="34" charset="0"/>
                </a:rPr>
                <a:t>×</a:t>
              </a:r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484438" y="4797425"/>
            <a:ext cx="576262" cy="889000"/>
            <a:chOff x="1746" y="3022"/>
            <a:chExt cx="363" cy="560"/>
          </a:xfrm>
        </p:grpSpPr>
        <p:sp>
          <p:nvSpPr>
            <p:cNvPr id="177178" name="Text Box 26"/>
            <p:cNvSpPr txBox="1">
              <a:spLocks noChangeArrowheads="1"/>
            </p:cNvSpPr>
            <p:nvPr/>
          </p:nvSpPr>
          <p:spPr bwMode="auto">
            <a:xfrm>
              <a:off x="1746" y="3022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cs typeface="Tahoma" pitchFamily="34" charset="0"/>
                </a:rPr>
                <a:t>×</a:t>
              </a:r>
            </a:p>
          </p:txBody>
        </p:sp>
        <p:sp>
          <p:nvSpPr>
            <p:cNvPr id="177185" name="Text Box 33"/>
            <p:cNvSpPr txBox="1">
              <a:spLocks noChangeArrowheads="1"/>
            </p:cNvSpPr>
            <p:nvPr/>
          </p:nvSpPr>
          <p:spPr bwMode="auto">
            <a:xfrm>
              <a:off x="1792" y="329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cs typeface="Tahoma" pitchFamily="34" charset="0"/>
                </a:rPr>
                <a:t>p</a:t>
              </a:r>
              <a:r>
                <a:rPr lang="en-US" altLang="zh-CN" sz="2400" baseline="30000">
                  <a:cs typeface="Tahoma" pitchFamily="34" charset="0"/>
                </a:rPr>
                <a:t>2</a:t>
              </a: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3203575" y="4797425"/>
            <a:ext cx="503238" cy="889000"/>
            <a:chOff x="2109" y="3022"/>
            <a:chExt cx="317" cy="560"/>
          </a:xfrm>
        </p:grpSpPr>
        <p:sp>
          <p:nvSpPr>
            <p:cNvPr id="177189" name="Text Box 37"/>
            <p:cNvSpPr txBox="1">
              <a:spLocks noChangeArrowheads="1"/>
            </p:cNvSpPr>
            <p:nvPr/>
          </p:nvSpPr>
          <p:spPr bwMode="auto">
            <a:xfrm>
              <a:off x="2109" y="3022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cs typeface="Tahoma" pitchFamily="34" charset="0"/>
                </a:rPr>
                <a:t>×</a:t>
              </a:r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2109" y="329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cs typeface="Tahoma" pitchFamily="34" charset="0"/>
                </a:rPr>
                <a:t>p</a:t>
              </a:r>
              <a:r>
                <a:rPr lang="en-US" altLang="zh-CN" sz="2400" baseline="30000">
                  <a:cs typeface="Tahoma" pitchFamily="34" charset="0"/>
                </a:rPr>
                <a:t>2</a:t>
              </a:r>
            </a:p>
          </p:txBody>
        </p:sp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3924300" y="4797425"/>
            <a:ext cx="503238" cy="889000"/>
            <a:chOff x="2472" y="3022"/>
            <a:chExt cx="317" cy="560"/>
          </a:xfrm>
        </p:grpSpPr>
        <p:sp>
          <p:nvSpPr>
            <p:cNvPr id="177191" name="Text Box 39"/>
            <p:cNvSpPr txBox="1">
              <a:spLocks noChangeArrowheads="1"/>
            </p:cNvSpPr>
            <p:nvPr/>
          </p:nvSpPr>
          <p:spPr bwMode="auto">
            <a:xfrm>
              <a:off x="2472" y="329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cs typeface="Tahoma" pitchFamily="34" charset="0"/>
                </a:rPr>
                <a:t>p</a:t>
              </a:r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2472" y="3022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cs typeface="Tahoma" pitchFamily="34" charset="0"/>
                </a:rPr>
                <a:t>×</a:t>
              </a: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2484438" y="4797425"/>
            <a:ext cx="574675" cy="889000"/>
            <a:chOff x="1746" y="3022"/>
            <a:chExt cx="362" cy="560"/>
          </a:xfrm>
        </p:grpSpPr>
        <p:sp>
          <p:nvSpPr>
            <p:cNvPr id="177190" name="Text Box 38"/>
            <p:cNvSpPr txBox="1">
              <a:spLocks noChangeArrowheads="1"/>
            </p:cNvSpPr>
            <p:nvPr/>
          </p:nvSpPr>
          <p:spPr bwMode="auto">
            <a:xfrm>
              <a:off x="1746" y="3022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cs typeface="Tahoma" pitchFamily="34" charset="0"/>
                </a:rPr>
                <a:t>×</a:t>
              </a:r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1791" y="329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cs typeface="Tahoma" pitchFamily="34" charset="0"/>
                </a:rPr>
                <a:t>p</a:t>
              </a:r>
              <a:r>
                <a:rPr lang="en-US" altLang="zh-CN" sz="2400" baseline="30000">
                  <a:cs typeface="Tahoma" pitchFamily="34" charset="0"/>
                </a:rPr>
                <a:t>3</a:t>
              </a: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1763713" y="4797425"/>
            <a:ext cx="576262" cy="889000"/>
            <a:chOff x="793" y="3022"/>
            <a:chExt cx="363" cy="560"/>
          </a:xfrm>
        </p:grpSpPr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793" y="3022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cs typeface="Tahoma" pitchFamily="34" charset="0"/>
                </a:rPr>
                <a:t>×</a:t>
              </a:r>
            </a:p>
          </p:txBody>
        </p:sp>
        <p:sp>
          <p:nvSpPr>
            <p:cNvPr id="177197" name="Text Box 45"/>
            <p:cNvSpPr txBox="1">
              <a:spLocks noChangeArrowheads="1"/>
            </p:cNvSpPr>
            <p:nvPr/>
          </p:nvSpPr>
          <p:spPr bwMode="auto">
            <a:xfrm>
              <a:off x="839" y="329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cs typeface="Tahoma" pitchFamily="34" charset="0"/>
                </a:rPr>
                <a:t>p</a:t>
              </a:r>
              <a:r>
                <a:rPr lang="en-US" altLang="zh-CN" sz="2400" baseline="30000">
                  <a:cs typeface="Tahoma" pitchFamily="34" charset="0"/>
                </a:rPr>
                <a:t>4</a:t>
              </a:r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4643438" y="4797425"/>
            <a:ext cx="503237" cy="889000"/>
            <a:chOff x="2245" y="3022"/>
            <a:chExt cx="317" cy="560"/>
          </a:xfrm>
        </p:grpSpPr>
        <p:sp>
          <p:nvSpPr>
            <p:cNvPr id="177200" name="Text Box 48"/>
            <p:cNvSpPr txBox="1">
              <a:spLocks noChangeArrowheads="1"/>
            </p:cNvSpPr>
            <p:nvPr/>
          </p:nvSpPr>
          <p:spPr bwMode="auto">
            <a:xfrm>
              <a:off x="2245" y="3022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cs typeface="Tahoma" pitchFamily="34" charset="0"/>
                </a:rPr>
                <a:t>×</a:t>
              </a:r>
            </a:p>
          </p:txBody>
        </p:sp>
        <p:sp>
          <p:nvSpPr>
            <p:cNvPr id="177201" name="Text Box 49"/>
            <p:cNvSpPr txBox="1">
              <a:spLocks noChangeArrowheads="1"/>
            </p:cNvSpPr>
            <p:nvPr/>
          </p:nvSpPr>
          <p:spPr bwMode="auto">
            <a:xfrm>
              <a:off x="2245" y="329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cs typeface="Tahoma" pitchFamily="34" charset="0"/>
                </a:rPr>
                <a:t>1</a:t>
              </a:r>
              <a:endParaRPr lang="en-US" altLang="zh-CN" sz="2400" baseline="30000">
                <a:cs typeface="Tahoma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04723 -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-0.03142 -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01563 -2.96296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95736" y="256490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Rabin-Karp Algorithm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3313" y="3583649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KMP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KMP Algorithm</a:t>
            </a:r>
          </a:p>
          <a:p>
            <a:pPr lvl="1"/>
            <a:r>
              <a:rPr lang="en-US" altLang="zh-TW" dirty="0" smtClean="0"/>
              <a:t>Two-Stage Technique</a:t>
            </a:r>
          </a:p>
          <a:p>
            <a:pPr lvl="1"/>
            <a:r>
              <a:rPr lang="en-US" altLang="zh-TW" dirty="0" smtClean="0"/>
              <a:t>differs from the brute-force algorithm by keeping track of information gained from previous comparisons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Shifting idea: avoid non-necessary moving and comparison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First Stage</a:t>
            </a:r>
          </a:p>
          <a:p>
            <a:pPr lvl="1"/>
            <a:r>
              <a:rPr lang="en-US" altLang="zh-TW" dirty="0" smtClean="0"/>
              <a:t>Prefix function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Second Stage</a:t>
            </a:r>
          </a:p>
          <a:p>
            <a:pPr lvl="1"/>
            <a:r>
              <a:rPr lang="en-US" altLang="zh-TW" dirty="0" smtClean="0"/>
              <a:t>Matching</a:t>
            </a:r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First Stage</a:t>
            </a:r>
          </a:p>
          <a:p>
            <a:pPr lvl="1"/>
            <a:r>
              <a:rPr lang="en-US" altLang="zh-TW" dirty="0" smtClean="0"/>
              <a:t>Prefix Function </a:t>
            </a:r>
            <a:r>
              <a:rPr lang="en-US" altLang="zh-TW" dirty="0" smtClean="0"/>
              <a:t>pi[i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The longest prefix of the current suffix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356992"/>
          <a:ext cx="686442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707994"/>
                <a:gridCol w="858053"/>
                <a:gridCol w="858053"/>
                <a:gridCol w="858053"/>
                <a:gridCol w="858053"/>
                <a:gridCol w="858053"/>
                <a:gridCol w="8580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First Stage</a:t>
            </a:r>
          </a:p>
          <a:p>
            <a:pPr lvl="1"/>
            <a:r>
              <a:rPr lang="en-US" altLang="zh-TW" dirty="0" smtClean="0"/>
              <a:t>Prefix Function </a:t>
            </a:r>
            <a:r>
              <a:rPr lang="en-US" altLang="zh-TW" dirty="0" smtClean="0"/>
              <a:t>pi[i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The longest prefix of the current suffix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356992"/>
          <a:ext cx="686442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074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98257" y="494116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Pi[4] = 2 means: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ab</a:t>
            </a:r>
            <a:r>
              <a:rPr lang="en-US" altLang="zh-TW" i="1" dirty="0" smtClean="0">
                <a:solidFill>
                  <a:srgbClr val="FF0000"/>
                </a:solidFill>
              </a:rPr>
              <a:t> (1~2) =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ab</a:t>
            </a:r>
            <a:r>
              <a:rPr lang="en-US" altLang="zh-TW" i="1" dirty="0" smtClean="0">
                <a:solidFill>
                  <a:srgbClr val="FF0000"/>
                </a:solidFill>
              </a:rPr>
              <a:t> (3~4)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87624" y="529191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Pi[4] = 2 means: </a:t>
            </a:r>
            <a:r>
              <a:rPr lang="en-US" altLang="zh-TW" i="1" dirty="0" smtClean="0">
                <a:solidFill>
                  <a:srgbClr val="FF0000"/>
                </a:solidFill>
              </a:rPr>
              <a:t>prefix      = suffix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23728" y="263691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Rabin-Karp Algorithm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1305" y="3655657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KMP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Shift technique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57013" y="3324592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1187624" y="3874104"/>
            <a:ext cx="201622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051720" y="342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s</a:t>
            </a:r>
            <a:endParaRPr lang="zh-TW" altLang="en-US" b="1" i="1" dirty="0"/>
          </a:p>
        </p:txBody>
      </p:sp>
      <p:sp>
        <p:nvSpPr>
          <p:cNvPr id="10" name="向下箭號 9"/>
          <p:cNvSpPr/>
          <p:nvPr/>
        </p:nvSpPr>
        <p:spPr>
          <a:xfrm>
            <a:off x="5385354" y="203958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40662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2" name="向下箭號 11"/>
          <p:cNvSpPr/>
          <p:nvPr/>
        </p:nvSpPr>
        <p:spPr>
          <a:xfrm flipV="1">
            <a:off x="4961516" y="458112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57211" y="49305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Shift technique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078577" y="3324592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1187624" y="3874104"/>
            <a:ext cx="201622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051720" y="342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s</a:t>
            </a:r>
            <a:endParaRPr lang="zh-TW" altLang="en-US" b="1" i="1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203848" y="3871681"/>
            <a:ext cx="900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41138" y="34183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s’</a:t>
            </a:r>
            <a:endParaRPr lang="zh-TW" altLang="en-US" b="1" i="1" dirty="0"/>
          </a:p>
        </p:txBody>
      </p:sp>
      <p:sp>
        <p:nvSpPr>
          <p:cNvPr id="12" name="向下箭號 11"/>
          <p:cNvSpPr/>
          <p:nvPr/>
        </p:nvSpPr>
        <p:spPr>
          <a:xfrm>
            <a:off x="5385354" y="203958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40662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4" name="向下箭號 13"/>
          <p:cNvSpPr/>
          <p:nvPr/>
        </p:nvSpPr>
        <p:spPr>
          <a:xfrm flipV="1">
            <a:off x="4961516" y="458112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957211" y="49305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1691680" y="203958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1294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191929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87624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5536" y="54359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Pattern[q+1] != text[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 </a:t>
            </a:r>
            <a:r>
              <a:rPr lang="en-US" altLang="zh-TW" i="1" dirty="0" smtClean="0">
                <a:sym typeface="Wingdings" pitchFamily="2" charset="2"/>
              </a:rPr>
              <a:t> Tune the prefix function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102462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12372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191929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87624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102462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12372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191929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87624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5536" y="54359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Pattern[q+1] = text[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 </a:t>
            </a:r>
            <a:r>
              <a:rPr lang="en-US" altLang="zh-TW" i="1" dirty="0" smtClean="0">
                <a:sym typeface="Wingdings" pitchFamily="2" charset="2"/>
              </a:rPr>
              <a:t> increase 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102462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12372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7041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66109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513244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3451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7041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66109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513244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3451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7041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66109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5536" y="54359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Pattern[q+1] != text[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 </a:t>
            </a:r>
            <a:r>
              <a:rPr lang="en-US" altLang="zh-TW" i="1" dirty="0" smtClean="0">
                <a:sym typeface="Wingdings" pitchFamily="2" charset="2"/>
              </a:rPr>
              <a:t> tune the prefix function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513244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3451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119921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15616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Judge if a given string is the substring of another string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abcde</a:t>
            </a:r>
            <a:r>
              <a:rPr lang="en-US" altLang="zh-TW" dirty="0" smtClean="0"/>
              <a:t>” is the substring of “</a:t>
            </a:r>
            <a:r>
              <a:rPr lang="en-US" altLang="zh-TW" dirty="0" err="1" smtClean="0"/>
              <a:t>reabcdeef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abcde</a:t>
            </a:r>
            <a:r>
              <a:rPr lang="en-US" altLang="zh-TW" dirty="0" smtClean="0"/>
              <a:t>” is not the substring of “</a:t>
            </a:r>
            <a:r>
              <a:rPr lang="en-US" altLang="zh-TW" dirty="0" err="1" smtClean="0"/>
              <a:t>aibeckdle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abcde</a:t>
            </a:r>
            <a:r>
              <a:rPr lang="en-US" altLang="zh-TW" dirty="0" smtClean="0"/>
              <a:t>” is the subsequence of “</a:t>
            </a:r>
            <a:r>
              <a:rPr lang="en-US" altLang="zh-TW" dirty="0" err="1" smtClean="0"/>
              <a:t>aibeckdle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Brute Force Method</a:t>
            </a:r>
          </a:p>
          <a:p>
            <a:pPr lvl="1"/>
            <a:r>
              <a:rPr lang="en-US" altLang="zh-TW" dirty="0" smtClean="0"/>
              <a:t>For loop with O(?)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371926"/>
            <a:ext cx="4104456" cy="281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905183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926449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119921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15616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905183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926449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119921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15616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5536" y="54359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Pattern[q+1] != text[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 </a:t>
            </a:r>
            <a:r>
              <a:rPr lang="en-US" altLang="zh-TW" i="1" dirty="0" smtClean="0">
                <a:sym typeface="Wingdings" pitchFamily="2" charset="2"/>
              </a:rPr>
              <a:t> tune the prefix function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905183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926449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119921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15616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3305332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2659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119921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15616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3305332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2659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119921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15616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5536" y="54359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Pattern[q+1] = text[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 </a:t>
            </a:r>
            <a:r>
              <a:rPr lang="en-US" altLang="zh-TW" i="1" dirty="0" smtClean="0">
                <a:sym typeface="Wingdings" pitchFamily="2" charset="2"/>
              </a:rPr>
              <a:t> increase 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3305332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2659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81047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76742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3707904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2917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81047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76742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3707904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2917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2081196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76891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118686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3995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2081196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76891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118686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3995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2483768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9463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Rabin-Karp Algorithm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Rabin-Karp Algorithm</a:t>
            </a:r>
          </a:p>
          <a:p>
            <a:pPr lvl="1"/>
            <a:r>
              <a:rPr lang="en-US" altLang="zh-TW" dirty="0" smtClean="0"/>
              <a:t>Hash a pattern </a:t>
            </a:r>
          </a:p>
          <a:p>
            <a:pPr lvl="1"/>
            <a:r>
              <a:rPr lang="en-US" altLang="zh-TW" dirty="0" smtClean="0"/>
              <a:t>{A, B, C, …, Z} = {0, 1, 2, …, 25}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Hash Technique</a:t>
            </a:r>
          </a:p>
          <a:p>
            <a:pPr lvl="1"/>
            <a:r>
              <a:rPr lang="en-US" altLang="zh-TW" dirty="0" smtClean="0"/>
              <a:t>Choose two prime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q</a:t>
            </a:r>
          </a:p>
          <a:p>
            <a:pPr lvl="1"/>
            <a:r>
              <a:rPr lang="en-US" altLang="zh-TW" dirty="0" smtClean="0"/>
              <a:t>ABC = {0, 1, 2} </a:t>
            </a:r>
            <a:r>
              <a:rPr lang="en-US" altLang="zh-TW" dirty="0" smtClean="0">
                <a:sym typeface="Wingdings" pitchFamily="2" charset="2"/>
              </a:rPr>
              <a:t> 0*(</a:t>
            </a:r>
            <a:r>
              <a:rPr lang="en-US" altLang="zh-TW" i="1" dirty="0" smtClean="0">
                <a:sym typeface="Wingdings" pitchFamily="2" charset="2"/>
              </a:rPr>
              <a:t>p</a:t>
            </a:r>
            <a:r>
              <a:rPr lang="en-US" altLang="zh-TW" dirty="0" smtClean="0">
                <a:sym typeface="Wingdings" pitchFamily="2" charset="2"/>
              </a:rPr>
              <a:t>^2) + 1*(</a:t>
            </a:r>
            <a:r>
              <a:rPr lang="en-US" altLang="zh-TW" i="1" dirty="0" smtClean="0">
                <a:sym typeface="Wingdings" pitchFamily="2" charset="2"/>
              </a:rPr>
              <a:t>p</a:t>
            </a:r>
            <a:r>
              <a:rPr lang="en-US" altLang="zh-TW" dirty="0" smtClean="0">
                <a:sym typeface="Wingdings" pitchFamily="2" charset="2"/>
              </a:rPr>
              <a:t>^1) + 2*(</a:t>
            </a:r>
            <a:r>
              <a:rPr lang="en-US" altLang="zh-TW" i="1" dirty="0" smtClean="0">
                <a:sym typeface="Wingdings" pitchFamily="2" charset="2"/>
              </a:rPr>
              <a:t>p</a:t>
            </a:r>
            <a:r>
              <a:rPr lang="en-US" altLang="zh-TW" dirty="0" smtClean="0">
                <a:sym typeface="Wingdings" pitchFamily="2" charset="2"/>
              </a:rPr>
              <a:t>^0)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ABCDE </a:t>
            </a:r>
            <a:r>
              <a:rPr lang="en-US" altLang="zh-TW" dirty="0" smtClean="0">
                <a:sym typeface="Wingdings" pitchFamily="2" charset="2"/>
              </a:rPr>
              <a:t> 0*(</a:t>
            </a:r>
            <a:r>
              <a:rPr lang="en-US" altLang="zh-TW" i="1" dirty="0" smtClean="0">
                <a:sym typeface="Wingdings" pitchFamily="2" charset="2"/>
              </a:rPr>
              <a:t>p</a:t>
            </a:r>
            <a:r>
              <a:rPr lang="en-US" altLang="zh-TW" dirty="0" smtClean="0">
                <a:sym typeface="Wingdings" pitchFamily="2" charset="2"/>
              </a:rPr>
              <a:t>^4) + 1*(</a:t>
            </a:r>
            <a:r>
              <a:rPr lang="en-US" altLang="zh-TW" i="1" dirty="0" smtClean="0">
                <a:sym typeface="Wingdings" pitchFamily="2" charset="2"/>
              </a:rPr>
              <a:t>p</a:t>
            </a:r>
            <a:r>
              <a:rPr lang="en-US" altLang="zh-TW" dirty="0" smtClean="0">
                <a:sym typeface="Wingdings" pitchFamily="2" charset="2"/>
              </a:rPr>
              <a:t>^3) + 2*(</a:t>
            </a:r>
            <a:r>
              <a:rPr lang="en-US" altLang="zh-TW" i="1" dirty="0" smtClean="0">
                <a:sym typeface="Wingdings" pitchFamily="2" charset="2"/>
              </a:rPr>
              <a:t>p</a:t>
            </a:r>
            <a:r>
              <a:rPr lang="en-US" altLang="zh-TW" dirty="0" smtClean="0">
                <a:sym typeface="Wingdings" pitchFamily="2" charset="2"/>
              </a:rPr>
              <a:t>^2) + 3*(</a:t>
            </a:r>
            <a:r>
              <a:rPr lang="en-US" altLang="zh-TW" i="1" dirty="0" smtClean="0">
                <a:sym typeface="Wingdings" pitchFamily="2" charset="2"/>
              </a:rPr>
              <a:t>p</a:t>
            </a:r>
            <a:r>
              <a:rPr lang="en-US" altLang="zh-TW" dirty="0" smtClean="0">
                <a:sym typeface="Wingdings" pitchFamily="2" charset="2"/>
              </a:rPr>
              <a:t>^1) + 4*(</a:t>
            </a:r>
            <a:r>
              <a:rPr lang="en-US" altLang="zh-TW" i="1" dirty="0" smtClean="0">
                <a:sym typeface="Wingdings" pitchFamily="2" charset="2"/>
              </a:rPr>
              <a:t>p</a:t>
            </a:r>
            <a:r>
              <a:rPr lang="en-US" altLang="zh-TW" dirty="0" smtClean="0">
                <a:sym typeface="Wingdings" pitchFamily="2" charset="2"/>
              </a:rPr>
              <a:t>^0)</a:t>
            </a:r>
          </a:p>
          <a:p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If too large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Mod q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550734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57200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2483768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9463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550734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57200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2915816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911511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942673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63939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2915816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911511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942673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63939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3326598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322293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5353455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74721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3326598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322293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5353455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74721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3739803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735498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5756027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77293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3739803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735498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5756027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77293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4150585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146280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5756027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77293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4150585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146280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11760" y="55892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Got a matching </a:t>
            </a:r>
            <a:r>
              <a:rPr lang="en-US" altLang="zh-TW" i="1" dirty="0" smtClean="0">
                <a:sym typeface="Wingdings" pitchFamily="2" charset="2"/>
              </a:rPr>
              <a:t> tune the prefix function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5756027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77293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74719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70414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Rabin-Karp Algorithm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So…Given a string and matching pattern, how to efficiently find the matching?</a:t>
            </a:r>
          </a:p>
          <a:p>
            <a:pPr lvl="1"/>
            <a:r>
              <a:rPr lang="en-US" altLang="zh-TW" sz="1800" dirty="0" smtClean="0"/>
              <a:t>string = “ABCDEFGHIJ”</a:t>
            </a:r>
          </a:p>
          <a:p>
            <a:pPr lvl="1"/>
            <a:r>
              <a:rPr lang="en-US" altLang="zh-TW" sz="1800" dirty="0" smtClean="0"/>
              <a:t>pattern = “EFG”</a:t>
            </a:r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357301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49411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 complexity 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134910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561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74719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70414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134910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561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74719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70414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5536" y="54359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Pattern[q+1] != text[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 </a:t>
            </a:r>
            <a:r>
              <a:rPr lang="en-US" altLang="zh-TW" i="1" dirty="0" smtClean="0">
                <a:sym typeface="Wingdings" pitchFamily="2" charset="2"/>
              </a:rPr>
              <a:t> tune the prefix function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134910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561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227733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23428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566958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58822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227733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23428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566958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58822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227733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23428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5536" y="54359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Pattern[q+1] != text[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 </a:t>
            </a:r>
            <a:r>
              <a:rPr lang="en-US" altLang="zh-TW" i="1" dirty="0" smtClean="0">
                <a:sym typeface="Wingdings" pitchFamily="2" charset="2"/>
              </a:rPr>
              <a:t> tune the prefix function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958897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980163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227733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23428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958897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980163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91680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87375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7409788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3105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1691680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87375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5" y="3396600"/>
          <a:ext cx="28803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44352" y="25217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24272" y="2521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7409788" y="20608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3105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endParaRPr lang="zh-TW" altLang="en-US" i="1" dirty="0"/>
          </a:p>
        </p:txBody>
      </p:sp>
      <p:sp>
        <p:nvSpPr>
          <p:cNvPr id="10" name="向下箭號 9"/>
          <p:cNvSpPr/>
          <p:nvPr/>
        </p:nvSpPr>
        <p:spPr>
          <a:xfrm flipV="1">
            <a:off x="2083619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79314" y="50745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46814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Rabin-Karp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357301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99592" y="213285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Matching pattern: </a:t>
            </a:r>
            <a:r>
              <a:rPr lang="en-US" altLang="zh-TW" b="1" dirty="0" smtClean="0">
                <a:solidFill>
                  <a:srgbClr val="FF0000"/>
                </a:solidFill>
              </a:rPr>
              <a:t>EFG = 4(p^2) + 5(p^1) + 6(p^0)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9592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HASH: </a:t>
            </a:r>
            <a:r>
              <a:rPr lang="en-US" altLang="zh-TW" b="1" dirty="0" smtClean="0">
                <a:solidFill>
                  <a:srgbClr val="FF0000"/>
                </a:solidFill>
              </a:rPr>
              <a:t>ABC = 0(p^2) + 1(p^1) + 2(p^0)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flipV="1">
            <a:off x="2814332" y="4437112"/>
            <a:ext cx="216024" cy="28803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to compute the prefix function?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Pattern[0+1] = Pattern[2]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Pattern[0+1] = Pattern[3]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Pattern[1+1] = Pattern[4]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Pattern[2+1] = Pattern[5]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Pattern[3+1] = Pattern[6]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Pattern[3+1] = Pattern[6] ?</a:t>
            </a:r>
            <a:endParaRPr lang="zh-TW" altLang="en-US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03648" y="521990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Pattern[1+1] = Pattern[6]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Pattern[3+1] = Pattern[6] ?</a:t>
            </a:r>
            <a:endParaRPr lang="zh-TW" altLang="en-US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03648" y="521990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Pattern[1+1] = Pattern[6] ?</a:t>
            </a:r>
            <a:endParaRPr lang="zh-TW" altLang="en-US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3648" y="562248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Pattern[0+1] = Pattern[6]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Pattern[3+1] = Pattern[6] ?</a:t>
            </a:r>
            <a:endParaRPr lang="zh-TW" altLang="en-US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03648" y="521990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Pattern[1+1] = Pattern[6] ?</a:t>
            </a:r>
            <a:endParaRPr lang="zh-TW" altLang="en-US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3648" y="562248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Pattern[0+1] = Pattern[6]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Pattern[0+1] = Pattern[7]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Rabin-Karp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357301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99592" y="213285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Matching pattern: </a:t>
            </a:r>
            <a:r>
              <a:rPr lang="en-US" altLang="zh-TW" b="1" dirty="0" smtClean="0">
                <a:solidFill>
                  <a:srgbClr val="FF0000"/>
                </a:solidFill>
              </a:rPr>
              <a:t>EFG = 4(p^2) + 5(p^1) + 6(p^0)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37031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HASH: </a:t>
            </a:r>
            <a:r>
              <a:rPr lang="en-US" altLang="zh-TW" b="1" dirty="0" smtClean="0">
                <a:solidFill>
                  <a:srgbClr val="FF0000"/>
                </a:solidFill>
              </a:rPr>
              <a:t>BCD = 1(p^2) + 2(p^1) + 3(p^0)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flipV="1">
            <a:off x="3451771" y="4437112"/>
            <a:ext cx="216024" cy="28803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996952"/>
          <a:ext cx="66484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4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5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6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7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pattern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b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c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Pi[</a:t>
                      </a:r>
                      <a:r>
                        <a:rPr lang="en-US" altLang="zh-TW" i="1" dirty="0" err="1" smtClean="0"/>
                        <a:t>i</a:t>
                      </a:r>
                      <a:r>
                        <a:rPr lang="en-US" altLang="zh-TW" i="1" dirty="0" smtClean="0"/>
                        <a:t>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2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0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48598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Pattern[0+1] = Pattern[7] ?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4485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17385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 smtClean="0"/>
              <a:t>POJ 2406</a:t>
            </a:r>
          </a:p>
          <a:p>
            <a:pPr>
              <a:buNone/>
            </a:pPr>
            <a:r>
              <a:rPr lang="en-US" altLang="zh-TW" sz="2000" dirty="0" smtClean="0"/>
              <a:t>POJ 3461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 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4"/>
          <p:cNvSpPr>
            <a:spLocks noGrp="1"/>
          </p:cNvSpPr>
          <p:nvPr>
            <p:ph idx="1"/>
          </p:nvPr>
        </p:nvSpPr>
        <p:spPr>
          <a:xfrm>
            <a:off x="457200" y="1431619"/>
            <a:ext cx="17385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 smtClean="0"/>
              <a:t>POJ-1961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POJ-2406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POJ-2752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POJ-2185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POJ-1200</a:t>
            </a:r>
          </a:p>
          <a:p>
            <a:pPr>
              <a:buNone/>
            </a:pPr>
            <a:r>
              <a:rPr lang="en-US" altLang="zh-TW" sz="2000" dirty="0" smtClean="0"/>
              <a:t>POJ-3461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UVA -10298</a:t>
            </a:r>
          </a:p>
          <a:p>
            <a:pPr>
              <a:buNone/>
            </a:pPr>
            <a:r>
              <a:rPr lang="en-US" altLang="zh-TW" sz="2000" dirty="0" smtClean="0"/>
              <a:t>UVA -11475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Rabin-Karp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357301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99592" y="213285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Matching pattern: </a:t>
            </a:r>
            <a:r>
              <a:rPr lang="en-US" altLang="zh-TW" b="1" dirty="0" smtClean="0">
                <a:solidFill>
                  <a:srgbClr val="FF0000"/>
                </a:solidFill>
              </a:rPr>
              <a:t>EFG = 4(p^2) + 5(p^1) + 6(p^0)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34361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HASH: </a:t>
            </a:r>
            <a:r>
              <a:rPr lang="en-US" altLang="zh-TW" b="1" dirty="0" smtClean="0">
                <a:solidFill>
                  <a:srgbClr val="FF0000"/>
                </a:solidFill>
              </a:rPr>
              <a:t>CDE= 2(p^2) + 3(p^1) + 4(p^0)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flipV="1">
            <a:off x="4049101" y="4437112"/>
            <a:ext cx="216024" cy="28803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Rabin-Karp Algorithm</a:t>
            </a:r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357301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99592" y="213285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Matching pattern: </a:t>
            </a:r>
            <a:r>
              <a:rPr lang="en-US" altLang="zh-TW" b="1" dirty="0" smtClean="0">
                <a:solidFill>
                  <a:srgbClr val="FF0000"/>
                </a:solidFill>
              </a:rPr>
              <a:t>EFG = 4(p^2) + 5(p^1) + 6(p^0)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21058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HASH: </a:t>
            </a:r>
            <a:r>
              <a:rPr lang="en-US" altLang="zh-TW" b="1" dirty="0" smtClean="0">
                <a:solidFill>
                  <a:srgbClr val="FF0000"/>
                </a:solidFill>
              </a:rPr>
              <a:t>DEF= 3(p^2) + 4(p^1) + 5(p^0)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flipV="1">
            <a:off x="4635798" y="4437112"/>
            <a:ext cx="216024" cy="28803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2.9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3970</TotalTime>
  <Words>3216</Words>
  <Application>Microsoft Office PowerPoint</Application>
  <PresentationFormat>如螢幕大小 (4:3)</PresentationFormat>
  <Paragraphs>2190</Paragraphs>
  <Slides>73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74" baseType="lpstr">
      <vt:lpstr>Office 佈景主題</vt:lpstr>
      <vt:lpstr>投影片 1</vt:lpstr>
      <vt:lpstr>Outline</vt:lpstr>
      <vt:lpstr>String Matching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Example</vt:lpstr>
      <vt:lpstr>2D Rabin-Karp</vt:lpstr>
      <vt:lpstr>2D Rabin-Karp</vt:lpstr>
      <vt:lpstr>2D Rabin-Karp</vt:lpstr>
      <vt:lpstr>Outline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Example</vt:lpstr>
      <vt:lpstr>Homework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1742</cp:revision>
  <dcterms:created xsi:type="dcterms:W3CDTF">2009-11-10T06:48:42Z</dcterms:created>
  <dcterms:modified xsi:type="dcterms:W3CDTF">2013-08-10T14:09:11Z</dcterms:modified>
</cp:coreProperties>
</file>