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488" r:id="rId3"/>
    <p:sldId id="518" r:id="rId4"/>
    <p:sldId id="553" r:id="rId5"/>
    <p:sldId id="559" r:id="rId6"/>
    <p:sldId id="554" r:id="rId7"/>
    <p:sldId id="555" r:id="rId8"/>
    <p:sldId id="564" r:id="rId9"/>
    <p:sldId id="565" r:id="rId10"/>
    <p:sldId id="557" r:id="rId11"/>
    <p:sldId id="561" r:id="rId12"/>
    <p:sldId id="560" r:id="rId13"/>
    <p:sldId id="573" r:id="rId14"/>
    <p:sldId id="563" r:id="rId15"/>
    <p:sldId id="556" r:id="rId16"/>
    <p:sldId id="566" r:id="rId17"/>
    <p:sldId id="567" r:id="rId18"/>
    <p:sldId id="568" r:id="rId19"/>
    <p:sldId id="571" r:id="rId20"/>
    <p:sldId id="572" r:id="rId21"/>
    <p:sldId id="574" r:id="rId22"/>
    <p:sldId id="569" r:id="rId23"/>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3379" autoAdjust="0"/>
  </p:normalViewPr>
  <p:slideViewPr>
    <p:cSldViewPr>
      <p:cViewPr>
        <p:scale>
          <a:sx n="120" d="100"/>
          <a:sy n="120" d="100"/>
        </p:scale>
        <p:origin x="-136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6363" cy="511731"/>
          </a:xfrm>
          <a:prstGeom prst="rect">
            <a:avLst/>
          </a:prstGeom>
        </p:spPr>
        <p:txBody>
          <a:bodyPr vert="horz" lIns="95070" tIns="47535" rIns="95070" bIns="47535" rtlCol="0"/>
          <a:lstStyle>
            <a:lvl1pPr algn="l">
              <a:defRPr sz="1200"/>
            </a:lvl1pPr>
          </a:lstStyle>
          <a:p>
            <a:endParaRPr lang="zh-TW" altLang="en-US"/>
          </a:p>
        </p:txBody>
      </p:sp>
      <p:sp>
        <p:nvSpPr>
          <p:cNvPr id="3" name="日期版面配置區 2"/>
          <p:cNvSpPr>
            <a:spLocks noGrp="1"/>
          </p:cNvSpPr>
          <p:nvPr>
            <p:ph type="dt" idx="1"/>
          </p:nvPr>
        </p:nvSpPr>
        <p:spPr>
          <a:xfrm>
            <a:off x="4021295" y="1"/>
            <a:ext cx="3076363" cy="511731"/>
          </a:xfrm>
          <a:prstGeom prst="rect">
            <a:avLst/>
          </a:prstGeom>
        </p:spPr>
        <p:txBody>
          <a:bodyPr vert="horz" lIns="95070" tIns="47535" rIns="95070" bIns="47535" rtlCol="0"/>
          <a:lstStyle>
            <a:lvl1pPr algn="r">
              <a:defRPr sz="1200"/>
            </a:lvl1pPr>
          </a:lstStyle>
          <a:p>
            <a:fld id="{8AE0B2D5-229B-4FC3-8CFC-CB9C39A51765}" type="datetimeFigureOut">
              <a:rPr lang="zh-TW" altLang="en-US" smtClean="0"/>
              <a:pPr/>
              <a:t>2013/4/24</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070" tIns="47535" rIns="95070" bIns="47535" rtlCol="0" anchor="ctr"/>
          <a:lstStyle/>
          <a:p>
            <a:endParaRPr lang="zh-TW" altLang="en-US"/>
          </a:p>
        </p:txBody>
      </p:sp>
      <p:sp>
        <p:nvSpPr>
          <p:cNvPr id="5" name="備忘稿版面配置區 4"/>
          <p:cNvSpPr>
            <a:spLocks noGrp="1"/>
          </p:cNvSpPr>
          <p:nvPr>
            <p:ph type="body" sz="quarter" idx="3"/>
          </p:nvPr>
        </p:nvSpPr>
        <p:spPr>
          <a:xfrm>
            <a:off x="709931" y="4861442"/>
            <a:ext cx="5679440" cy="4605576"/>
          </a:xfrm>
          <a:prstGeom prst="rect">
            <a:avLst/>
          </a:prstGeom>
        </p:spPr>
        <p:txBody>
          <a:bodyPr vert="horz" lIns="95070" tIns="47535" rIns="95070" bIns="47535"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6"/>
          <p:cNvSpPr>
            <a:spLocks noGrp="1"/>
          </p:cNvSpPr>
          <p:nvPr>
            <p:ph type="sldNum" sz="quarter" idx="5"/>
          </p:nvPr>
        </p:nvSpPr>
        <p:spPr>
          <a:xfrm>
            <a:off x="4021295" y="9721107"/>
            <a:ext cx="3076363" cy="511731"/>
          </a:xfrm>
          <a:prstGeom prst="rect">
            <a:avLst/>
          </a:prstGeom>
        </p:spPr>
        <p:txBody>
          <a:bodyPr vert="horz" lIns="95070" tIns="47535" rIns="95070" bIns="47535" rtlCol="0" anchor="b"/>
          <a:lstStyle>
            <a:lvl1pPr algn="r">
              <a:defRPr sz="1200"/>
            </a:lvl1pPr>
          </a:lstStyle>
          <a:p>
            <a:fld id="{B5FD9130-0988-439C-A5F1-8A7F382A7F84}" type="slidenum">
              <a:rPr lang="zh-TW" altLang="en-US" smtClean="0"/>
              <a:pPr/>
              <a:t>‹#›</a:t>
            </a:fld>
            <a:endParaRPr lang="zh-TW" altLang="en-US"/>
          </a:p>
        </p:txBody>
      </p:sp>
    </p:spTree>
    <p:extLst>
      <p:ext uri="{BB962C8B-B14F-4D97-AF65-F5344CB8AC3E}">
        <p14:creationId xmlns:p14="http://schemas.microsoft.com/office/powerpoint/2010/main" val="2674312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pic>
        <p:nvPicPr>
          <p:cNvPr id="2050" name="Picture 2" descr="C:\Users\electron\Desktop\ICPC.gif"/>
          <p:cNvPicPr>
            <a:picLocks noChangeAspect="1" noChangeArrowheads="1"/>
          </p:cNvPicPr>
          <p:nvPr userDrawn="1"/>
        </p:nvPicPr>
        <p:blipFill>
          <a:blip r:embed="rId2" cstate="print"/>
          <a:srcRect/>
          <a:stretch>
            <a:fillRect/>
          </a:stretch>
        </p:blipFill>
        <p:spPr bwMode="auto">
          <a:xfrm>
            <a:off x="7878937" y="73577"/>
            <a:ext cx="1143440" cy="1069407"/>
          </a:xfrm>
          <a:prstGeom prst="rect">
            <a:avLst/>
          </a:prstGeom>
          <a:noFill/>
        </p:spPr>
      </p:pic>
      <p:sp>
        <p:nvSpPr>
          <p:cNvPr id="12" name="Rectangle 4"/>
          <p:cNvSpPr>
            <a:spLocks noChangeArrowheads="1"/>
          </p:cNvSpPr>
          <p:nvPr userDrawn="1"/>
        </p:nvSpPr>
        <p:spPr bwMode="gray">
          <a:xfrm>
            <a:off x="457200" y="314325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13"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4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1600">
                <a:latin typeface="Times New Roman" pitchFamily="18" charset="0"/>
                <a:cs typeface="Times New Roman" pitchFamily="18" charset="0"/>
              </a:defRPr>
            </a:lvl3pPr>
          </a:lstStyle>
          <a:p>
            <a:pPr lvl="0"/>
            <a:r>
              <a:rPr lang="zh-TW" altLang="en-US" dirty="0" smtClean="0"/>
              <a:t>按一下以編輯母片文字樣式</a:t>
            </a:r>
            <a:endParaRPr lang="en-US" altLang="zh-TW" dirty="0" smtClean="0"/>
          </a:p>
          <a:p>
            <a:pPr lvl="1"/>
            <a:r>
              <a:rPr lang="en-US" altLang="zh-TW" sz="2000" dirty="0" smtClean="0"/>
              <a:t>1</a:t>
            </a:r>
          </a:p>
          <a:p>
            <a:pPr lvl="2"/>
            <a:r>
              <a:rPr lang="en-US" altLang="zh-TW" sz="1600" dirty="0" smtClean="0"/>
              <a:t>2</a:t>
            </a:r>
            <a:endParaRPr lang="zh-TW" altLang="en-US" dirty="0" smtClean="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Rectangle 2"/>
          <p:cNvSpPr>
            <a:spLocks noChangeArrowheads="1"/>
          </p:cNvSpPr>
          <p:nvPr userDrawn="1"/>
        </p:nvSpPr>
        <p:spPr bwMode="gray">
          <a:xfrm>
            <a:off x="457200" y="135729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8"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0"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5"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dirty="0"/>
          </a:p>
        </p:txBody>
      </p:sp>
      <p:pic>
        <p:nvPicPr>
          <p:cNvPr id="7" name="Picture 2" descr="C:\Users\electron\Desktop\ICPC.gif"/>
          <p:cNvPicPr>
            <a:picLocks noChangeAspect="1" noChangeArrowheads="1"/>
          </p:cNvPicPr>
          <p:nvPr userDrawn="1"/>
        </p:nvPicPr>
        <p:blipFill>
          <a:blip r:embed="rId13" cstate="print"/>
          <a:srcRect/>
          <a:stretch>
            <a:fillRect/>
          </a:stretch>
        </p:blipFill>
        <p:spPr bwMode="auto">
          <a:xfrm>
            <a:off x="7878937" y="73577"/>
            <a:ext cx="1143440" cy="1069407"/>
          </a:xfrm>
          <a:prstGeom prst="rect">
            <a:avLst/>
          </a:prstGeom>
          <a:noFill/>
        </p:spPr>
      </p:pic>
      <p:sp>
        <p:nvSpPr>
          <p:cNvPr id="8" name="Line 5"/>
          <p:cNvSpPr>
            <a:spLocks noChangeShapeType="1"/>
          </p:cNvSpPr>
          <p:nvPr userDrawn="1"/>
        </p:nvSpPr>
        <p:spPr bwMode="auto">
          <a:xfrm>
            <a:off x="304800" y="6500835"/>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9" name="Picture 7" descr="ncku1"/>
          <p:cNvPicPr>
            <a:picLocks noChangeAspect="1" noChangeArrowheads="1"/>
          </p:cNvPicPr>
          <p:nvPr userDrawn="1"/>
        </p:nvPicPr>
        <p:blipFill>
          <a:blip r:embed="rId14" cstate="print"/>
          <a:srcRect/>
          <a:stretch>
            <a:fillRect/>
          </a:stretch>
        </p:blipFill>
        <p:spPr bwMode="auto">
          <a:xfrm>
            <a:off x="7818746" y="5918224"/>
            <a:ext cx="900112" cy="868362"/>
          </a:xfrm>
          <a:prstGeom prst="rect">
            <a:avLst/>
          </a:prstGeom>
          <a:noFill/>
          <a:ln w="9525">
            <a:noFill/>
            <a:miter lim="800000"/>
            <a:headEnd/>
            <a:tailEnd/>
          </a:ln>
        </p:spPr>
      </p:pic>
      <p:sp>
        <p:nvSpPr>
          <p:cNvPr id="10" name="文字方塊 9"/>
          <p:cNvSpPr txBox="1"/>
          <p:nvPr userDrawn="1"/>
        </p:nvSpPr>
        <p:spPr>
          <a:xfrm>
            <a:off x="6072188" y="6305573"/>
            <a:ext cx="2000250" cy="338137"/>
          </a:xfrm>
          <a:prstGeom prst="rect">
            <a:avLst/>
          </a:prstGeom>
          <a:noFill/>
        </p:spPr>
        <p:txBody>
          <a:bodyPr>
            <a:spAutoFit/>
          </a:bodyPr>
          <a:lstStyle/>
          <a:p>
            <a:pPr>
              <a:defRPr/>
            </a:pPr>
            <a:r>
              <a:rPr lang="en-US" altLang="zh-TW" sz="1600" b="1" i="1" dirty="0" smtClean="0">
                <a:latin typeface="Calibri" pitchFamily="34" charset="0"/>
              </a:rPr>
              <a:t>made by electron</a:t>
            </a:r>
            <a:endParaRPr lang="zh-TW" altLang="en-US" sz="1600" b="1" i="1"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hardyyeh@eda.csie.ncku.edu.tw" TargetMode="External"/><Relationship Id="rId1" Type="http://schemas.openxmlformats.org/officeDocument/2006/relationships/slideLayout" Target="../slideLayouts/slideLayout1.xml"/><Relationship Id="rId4" Type="http://schemas.openxmlformats.org/officeDocument/2006/relationships/hyperlink" Target="http://ncku.t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457200" y="6207147"/>
            <a:ext cx="4114800"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WordArt 19"/>
          <p:cNvSpPr>
            <a:spLocks noChangeArrowheads="1" noChangeShapeType="1" noTextEdit="1"/>
          </p:cNvSpPr>
          <p:nvPr/>
        </p:nvSpPr>
        <p:spPr bwMode="gray">
          <a:xfrm>
            <a:off x="428596" y="1428754"/>
            <a:ext cx="8286808" cy="1208158"/>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NCKU Programming Contest Training Course </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rPr>
              <a:t>2013/04/24</a:t>
            </a:r>
            <a:endParaRPr lang="zh-TW"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endParaRPr>
          </a:p>
        </p:txBody>
      </p:sp>
      <p:sp>
        <p:nvSpPr>
          <p:cNvPr id="8" name="Rectangle 17"/>
          <p:cNvSpPr>
            <a:spLocks noChangeArrowheads="1"/>
          </p:cNvSpPr>
          <p:nvPr/>
        </p:nvSpPr>
        <p:spPr bwMode="auto">
          <a:xfrm>
            <a:off x="0" y="3286124"/>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r>
              <a:rPr lang="en-US" altLang="zh-TW" sz="2000" b="1" dirty="0" smtClean="0">
                <a:latin typeface="Arial" charset="0"/>
              </a:rPr>
              <a:t>Shang-Han </a:t>
            </a:r>
            <a:r>
              <a:rPr lang="en-US" altLang="zh-TW" sz="2000" b="1" dirty="0" err="1" smtClean="0">
                <a:latin typeface="Arial" charset="0"/>
              </a:rPr>
              <a:t>Yeh</a:t>
            </a:r>
            <a:r>
              <a:rPr lang="en-US" altLang="zh-TW" sz="2000" b="1" dirty="0" smtClean="0">
                <a:latin typeface="Arial" charset="0"/>
              </a:rPr>
              <a:t> (</a:t>
            </a:r>
            <a:r>
              <a:rPr lang="en-US" altLang="zh-TW" sz="2000" b="1" dirty="0" err="1" smtClean="0">
                <a:latin typeface="Arial" charset="0"/>
              </a:rPr>
              <a:t>hardyyeh</a:t>
            </a:r>
            <a:r>
              <a:rPr lang="en-US" altLang="zh-TW" sz="2000" b="1" dirty="0" smtClean="0">
                <a:latin typeface="Arial" charset="0"/>
              </a:rPr>
              <a:t>)</a:t>
            </a:r>
          </a:p>
          <a:p>
            <a:pPr algn="ctr">
              <a:lnSpc>
                <a:spcPct val="90000"/>
              </a:lnSpc>
              <a:spcBef>
                <a:spcPct val="20000"/>
              </a:spcBef>
              <a:buClr>
                <a:schemeClr val="tx1"/>
              </a:buClr>
              <a:buSzPct val="120000"/>
              <a:buFont typeface="標楷體" pitchFamily="65" charset="-120"/>
              <a:buNone/>
            </a:pPr>
            <a:r>
              <a:rPr lang="en-US" altLang="zh-TW" sz="2000" i="1" dirty="0" smtClean="0">
                <a:latin typeface="Arial" charset="0"/>
                <a:hlinkClick r:id="rId2"/>
              </a:rPr>
              <a:t>hardyyeh@eda.csie.ncku.edu.tw</a:t>
            </a:r>
            <a:endParaRPr lang="en-US" altLang="zh-TW" sz="2000" i="1" dirty="0" smtClean="0">
              <a:latin typeface="Arial" charset="0"/>
            </a:endParaRPr>
          </a:p>
          <a:p>
            <a:pPr algn="ctr">
              <a:lnSpc>
                <a:spcPct val="60000"/>
              </a:lnSpc>
              <a:spcBef>
                <a:spcPct val="20000"/>
              </a:spcBef>
              <a:buClr>
                <a:schemeClr val="tx1"/>
              </a:buClr>
              <a:buSzPct val="120000"/>
              <a:buFont typeface="標楷體" pitchFamily="65" charset="-120"/>
              <a:buNone/>
            </a:pPr>
            <a:endParaRPr lang="en-US" altLang="zh-TW" sz="2000" dirty="0" smtClean="0">
              <a:latin typeface="Arial" charset="0"/>
            </a:endParaRPr>
          </a:p>
          <a:p>
            <a:pPr algn="ctr">
              <a:lnSpc>
                <a:spcPct val="60000"/>
              </a:lnSpc>
              <a:spcBef>
                <a:spcPct val="20000"/>
              </a:spcBef>
              <a:buClr>
                <a:schemeClr val="tx1"/>
              </a:buClr>
              <a:buSzPct val="120000"/>
              <a:buFont typeface="標楷體" pitchFamily="65" charset="-120"/>
              <a:buNone/>
            </a:pPr>
            <a:endParaRPr lang="en-US" altLang="zh-TW" sz="2000" dirty="0">
              <a:latin typeface="Arial" charset="0"/>
            </a:endParaRPr>
          </a:p>
          <a:p>
            <a:pPr algn="ctr">
              <a:lnSpc>
                <a:spcPct val="60000"/>
              </a:lnSpc>
              <a:spcBef>
                <a:spcPct val="20000"/>
              </a:spcBef>
              <a:buClr>
                <a:schemeClr val="tx1"/>
              </a:buClr>
              <a:buSzPct val="120000"/>
              <a:buFont typeface="標楷體" pitchFamily="65" charset="-120"/>
              <a:buNone/>
            </a:pPr>
            <a:r>
              <a:rPr lang="en-US" altLang="zh-TW" sz="2000" dirty="0" smtClean="0">
                <a:latin typeface="Arial" charset="0"/>
              </a:rPr>
              <a:t>Department </a:t>
            </a:r>
            <a:r>
              <a:rPr lang="en-US" altLang="zh-TW" sz="2000" dirty="0">
                <a:latin typeface="Arial" charset="0"/>
              </a:rPr>
              <a:t>of Computer Science and Information Engineering</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National Cheng Kung University</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Tainan, Taiwan</a:t>
            </a:r>
          </a:p>
        </p:txBody>
      </p:sp>
      <p:pic>
        <p:nvPicPr>
          <p:cNvPr id="9" name="Picture 18" descr="ncku2"/>
          <p:cNvPicPr>
            <a:picLocks noChangeAspect="1" noChangeArrowheads="1"/>
          </p:cNvPicPr>
          <p:nvPr/>
        </p:nvPicPr>
        <p:blipFill>
          <a:blip r:embed="rId3" cstate="print"/>
          <a:srcRect/>
          <a:stretch>
            <a:fillRect/>
          </a:stretch>
        </p:blipFill>
        <p:spPr bwMode="auto">
          <a:xfrm>
            <a:off x="4211638" y="5489594"/>
            <a:ext cx="720725" cy="654050"/>
          </a:xfrm>
          <a:prstGeom prst="rect">
            <a:avLst/>
          </a:prstGeom>
          <a:noFill/>
          <a:ln w="9525">
            <a:noFill/>
            <a:miter lim="800000"/>
            <a:headEnd/>
            <a:tailEnd/>
          </a:ln>
        </p:spPr>
      </p:pic>
      <p:sp>
        <p:nvSpPr>
          <p:cNvPr id="7" name="矩形 6"/>
          <p:cNvSpPr/>
          <p:nvPr/>
        </p:nvSpPr>
        <p:spPr>
          <a:xfrm>
            <a:off x="5419863" y="5301208"/>
            <a:ext cx="3186642" cy="369332"/>
          </a:xfrm>
          <a:prstGeom prst="rect">
            <a:avLst/>
          </a:prstGeom>
        </p:spPr>
        <p:txBody>
          <a:bodyPr wrap="none">
            <a:spAutoFit/>
          </a:bodyPr>
          <a:lstStyle/>
          <a:p>
            <a:r>
              <a:rPr lang="en-US" altLang="zh-TW" i="1" dirty="0" smtClean="0"/>
              <a:t>NCKU Online Judge </a:t>
            </a:r>
            <a:r>
              <a:rPr lang="en-US" altLang="zh-TW" i="1" dirty="0" smtClean="0">
                <a:hlinkClick r:id="rId4"/>
              </a:rPr>
              <a:t>http</a:t>
            </a:r>
            <a:r>
              <a:rPr lang="en-US" altLang="zh-TW" i="1" dirty="0">
                <a:hlinkClick r:id="rId4"/>
              </a:rPr>
              <a:t>://ncku.tk/</a:t>
            </a:r>
            <a:endParaRPr lang="zh-TW" altLang="en-US" i="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pPr marL="0" indent="0">
              <a:buNone/>
            </a:pPr>
            <a:r>
              <a:rPr lang="en-US" altLang="zh-TW" dirty="0" smtClean="0"/>
              <a:t>Example: </a:t>
            </a:r>
            <a:r>
              <a:rPr lang="en-US" altLang="zh-TW" b="1" dirty="0" smtClean="0"/>
              <a:t>Simple TSP</a:t>
            </a:r>
            <a:r>
              <a:rPr lang="en-US" altLang="zh-TW" b="1" dirty="0" smtClean="0"/>
              <a:t> </a:t>
            </a:r>
            <a:r>
              <a:rPr lang="en-US" altLang="zh-TW" b="1" dirty="0" smtClean="0"/>
              <a:t>(</a:t>
            </a:r>
            <a:r>
              <a:rPr lang="en-US" altLang="zh-TW" b="1" dirty="0" smtClean="0">
                <a:solidFill>
                  <a:srgbClr val="FF0000"/>
                </a:solidFill>
              </a:rPr>
              <a:t>NCKU Judge </a:t>
            </a:r>
            <a:r>
              <a:rPr lang="en-US" altLang="zh-TW" b="1" dirty="0" smtClean="0">
                <a:solidFill>
                  <a:srgbClr val="FF0000"/>
                </a:solidFill>
              </a:rPr>
              <a:t>173</a:t>
            </a:r>
            <a:r>
              <a:rPr lang="en-US" altLang="zh-TW" b="1" dirty="0" smtClean="0"/>
              <a:t>)</a:t>
            </a:r>
            <a:endParaRPr lang="en-US" altLang="zh-TW" dirty="0"/>
          </a:p>
          <a:p>
            <a:pPr marL="0" indent="0">
              <a:buNone/>
            </a:pPr>
            <a:r>
              <a:rPr lang="en-US" altLang="zh-TW" sz="1600" b="1" dirty="0" smtClean="0"/>
              <a:t>Description:</a:t>
            </a:r>
            <a:endParaRPr lang="en-US" altLang="zh-TW" sz="1600" b="1" dirty="0"/>
          </a:p>
          <a:p>
            <a:pPr marL="0" indent="0">
              <a:buNone/>
            </a:pPr>
            <a:r>
              <a:rPr lang="en-US" altLang="zh-TW" sz="1600" dirty="0"/>
              <a:t>The Traveling Salesman Problem is one of the most intensively studied problems in computational mathematics. These pages are devoted to the history, applications, and current research of this challenge of finding the shortest route visiting each member of a collection of locations and returning to your starting point.</a:t>
            </a:r>
          </a:p>
          <a:p>
            <a:endParaRPr lang="en-US" altLang="zh-TW" sz="1600" dirty="0" smtClean="0"/>
          </a:p>
        </p:txBody>
      </p:sp>
    </p:spTree>
    <p:extLst>
      <p:ext uri="{BB962C8B-B14F-4D97-AF65-F5344CB8AC3E}">
        <p14:creationId xmlns:p14="http://schemas.microsoft.com/office/powerpoint/2010/main" val="4041193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85800"/>
            <a:ext cx="8229600" cy="1143000"/>
          </a:xfrm>
        </p:spPr>
        <p:txBody>
          <a:bodyPr>
            <a:normAutofit fontScale="90000"/>
          </a:bodyPr>
          <a:lstStyle/>
          <a:p>
            <a:r>
              <a:rPr lang="en-US" altLang="zh-TW" b="1" dirty="0">
                <a:solidFill>
                  <a:schemeClr val="accent1">
                    <a:lumMod val="75000"/>
                  </a:schemeClr>
                </a:solidFill>
              </a:rPr>
              <a:t>Traveling Salesman Problem</a:t>
            </a:r>
            <a:endParaRPr lang="zh-TW" altLang="en-US" dirty="0"/>
          </a:p>
        </p:txBody>
      </p:sp>
      <p:sp>
        <p:nvSpPr>
          <p:cNvPr id="3" name="內容版面配置區 2"/>
          <p:cNvSpPr>
            <a:spLocks noGrp="1"/>
          </p:cNvSpPr>
          <p:nvPr>
            <p:ph idx="1"/>
          </p:nvPr>
        </p:nvSpPr>
        <p:spPr/>
        <p:txBody>
          <a:bodyPr/>
          <a:lstStyle/>
          <a:p>
            <a:pPr marL="0" indent="0">
              <a:buNone/>
            </a:pPr>
            <a:r>
              <a:rPr lang="en-US" altLang="zh-TW" sz="2800" b="1" dirty="0">
                <a:latin typeface="Consolas" pitchFamily="49" charset="0"/>
                <a:cs typeface="Consolas" pitchFamily="49" charset="0"/>
              </a:rPr>
              <a:t>input</a:t>
            </a:r>
          </a:p>
          <a:p>
            <a:pPr marL="0" indent="0">
              <a:buNone/>
            </a:pPr>
            <a:r>
              <a:rPr lang="en-US" altLang="zh-TW" sz="2000" dirty="0" smtClean="0">
                <a:latin typeface="Consolas" pitchFamily="49" charset="0"/>
                <a:cs typeface="Consolas" pitchFamily="49" charset="0"/>
              </a:rPr>
              <a:t>2</a:t>
            </a:r>
          </a:p>
          <a:p>
            <a:pPr marL="0" indent="0">
              <a:buNone/>
            </a:pPr>
            <a:r>
              <a:rPr lang="en-US" altLang="zh-TW" sz="2000" dirty="0" smtClean="0">
                <a:latin typeface="Consolas" pitchFamily="49" charset="0"/>
                <a:cs typeface="Consolas" pitchFamily="49" charset="0"/>
              </a:rPr>
              <a:t>0 1</a:t>
            </a:r>
          </a:p>
          <a:p>
            <a:pPr marL="0" indent="0">
              <a:buNone/>
            </a:pPr>
            <a:r>
              <a:rPr lang="en-US" altLang="zh-TW" sz="2000" dirty="0" smtClean="0">
                <a:latin typeface="Consolas" pitchFamily="49" charset="0"/>
                <a:cs typeface="Consolas" pitchFamily="49" charset="0"/>
              </a:rPr>
              <a:t>2 0</a:t>
            </a:r>
            <a:endParaRPr lang="en-US" altLang="zh-TW" sz="2000" dirty="0">
              <a:latin typeface="Consolas" pitchFamily="49" charset="0"/>
              <a:cs typeface="Consolas" pitchFamily="49" charset="0"/>
            </a:endParaRPr>
          </a:p>
          <a:p>
            <a:pPr marL="0" indent="0">
              <a:buNone/>
            </a:pPr>
            <a:r>
              <a:rPr lang="en-US" altLang="zh-TW" sz="2000" b="1" dirty="0">
                <a:latin typeface="Consolas" pitchFamily="49" charset="0"/>
                <a:cs typeface="Consolas" pitchFamily="49" charset="0"/>
              </a:rPr>
              <a:t>output</a:t>
            </a:r>
          </a:p>
          <a:p>
            <a:pPr marL="0" indent="0">
              <a:buNone/>
            </a:pPr>
            <a:r>
              <a:rPr lang="en-US" altLang="zh-TW" sz="2000" dirty="0">
                <a:latin typeface="Consolas" pitchFamily="49" charset="0"/>
                <a:cs typeface="Consolas" pitchFamily="49" charset="0"/>
              </a:rPr>
              <a:t>3</a:t>
            </a:r>
            <a:endParaRPr lang="en-US" altLang="zh-TW" sz="2000" dirty="0">
              <a:latin typeface="Consolas" pitchFamily="49" charset="0"/>
              <a:cs typeface="Consolas" pitchFamily="49" charset="0"/>
            </a:endParaRPr>
          </a:p>
          <a:p>
            <a:endParaRPr lang="zh-TW" altLang="en-US" dirty="0"/>
          </a:p>
        </p:txBody>
      </p:sp>
    </p:spTree>
    <p:extLst>
      <p:ext uri="{BB962C8B-B14F-4D97-AF65-F5344CB8AC3E}">
        <p14:creationId xmlns:p14="http://schemas.microsoft.com/office/powerpoint/2010/main" val="3387651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Code</a:t>
            </a:r>
          </a:p>
        </p:txBody>
      </p:sp>
    </p:spTree>
    <p:extLst>
      <p:ext uri="{BB962C8B-B14F-4D97-AF65-F5344CB8AC3E}">
        <p14:creationId xmlns:p14="http://schemas.microsoft.com/office/powerpoint/2010/main" val="359976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Challenge</a:t>
            </a:r>
          </a:p>
          <a:p>
            <a:pPr lvl="1"/>
            <a:r>
              <a:rPr lang="en-US" altLang="zh-TW" b="1" dirty="0"/>
              <a:t>Nuts for nuts</a:t>
            </a:r>
            <a:r>
              <a:rPr lang="en-US" altLang="zh-TW" b="1" dirty="0" smtClean="0"/>
              <a:t>.. (NCKU OJ 148, </a:t>
            </a:r>
            <a:r>
              <a:rPr lang="en-US" altLang="zh-TW" b="1" dirty="0" err="1" smtClean="0"/>
              <a:t>Uva</a:t>
            </a:r>
            <a:r>
              <a:rPr lang="en-US" altLang="zh-TW" b="1" dirty="0" smtClean="0"/>
              <a:t> 10944)</a:t>
            </a:r>
            <a:endParaRPr lang="en-US" altLang="zh-TW" b="1" dirty="0"/>
          </a:p>
          <a:p>
            <a:pPr lvl="1"/>
            <a:r>
              <a:rPr lang="en-US" altLang="zh-TW" b="1" dirty="0"/>
              <a:t>Collecting </a:t>
            </a:r>
            <a:r>
              <a:rPr lang="en-US" altLang="zh-TW" b="1" dirty="0" smtClean="0"/>
              <a:t>Beepers</a:t>
            </a:r>
            <a:r>
              <a:rPr lang="en-US" altLang="zh-TW" dirty="0"/>
              <a:t> </a:t>
            </a:r>
            <a:r>
              <a:rPr lang="en-US" altLang="zh-TW" b="1" dirty="0" smtClean="0"/>
              <a:t>(NCKU OJ 149, </a:t>
            </a:r>
            <a:r>
              <a:rPr lang="en-US" altLang="zh-TW" b="1" dirty="0" err="1" smtClean="0"/>
              <a:t>Uva</a:t>
            </a:r>
            <a:r>
              <a:rPr lang="en-US" altLang="zh-TW" b="1" dirty="0" smtClean="0"/>
              <a:t> 10496)</a:t>
            </a:r>
            <a:endParaRPr lang="en-US" altLang="zh-TW" b="1" dirty="0"/>
          </a:p>
        </p:txBody>
      </p:sp>
    </p:spTree>
    <p:extLst>
      <p:ext uri="{BB962C8B-B14F-4D97-AF65-F5344CB8AC3E}">
        <p14:creationId xmlns:p14="http://schemas.microsoft.com/office/powerpoint/2010/main" val="2564050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9" name="Rectangle 5"/>
          <p:cNvSpPr>
            <a:spLocks noChangeArrowheads="1"/>
          </p:cNvSpPr>
          <p:nvPr/>
        </p:nvSpPr>
        <p:spPr bwMode="auto">
          <a:xfrm>
            <a:off x="1043608" y="2492896"/>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latin typeface="Times New Roman" pitchFamily="18" charset="0"/>
                <a:cs typeface="Times New Roman" pitchFamily="18" charset="0"/>
              </a:rPr>
              <a:t>Traveling Salesman Problem</a:t>
            </a:r>
          </a:p>
        </p:txBody>
      </p:sp>
      <p:sp>
        <p:nvSpPr>
          <p:cNvPr id="5" name="Rectangle 5"/>
          <p:cNvSpPr>
            <a:spLocks noChangeArrowheads="1"/>
          </p:cNvSpPr>
          <p:nvPr/>
        </p:nvSpPr>
        <p:spPr bwMode="auto">
          <a:xfrm>
            <a:off x="3347864" y="3392860"/>
            <a:ext cx="4895850" cy="684212"/>
          </a:xfrm>
          <a:prstGeom prst="rect">
            <a:avLst/>
          </a:prstGeom>
          <a:solidFill>
            <a:srgbClr val="FFFF00"/>
          </a:soli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latin typeface="Times New Roman" pitchFamily="18" charset="0"/>
                <a:cs typeface="Times New Roman" pitchFamily="18" charset="0"/>
              </a:rPr>
              <a:t>Chinese Postman </a:t>
            </a:r>
            <a:r>
              <a:rPr lang="en-US" altLang="zh-TW" dirty="0" smtClean="0">
                <a:latin typeface="Times New Roman" pitchFamily="18" charset="0"/>
                <a:cs typeface="Times New Roman" pitchFamily="18" charset="0"/>
              </a:rPr>
              <a:t>Problem</a:t>
            </a:r>
          </a:p>
        </p:txBody>
      </p:sp>
    </p:spTree>
    <p:extLst>
      <p:ext uri="{BB962C8B-B14F-4D97-AF65-F5344CB8AC3E}">
        <p14:creationId xmlns:p14="http://schemas.microsoft.com/office/powerpoint/2010/main" val="42702075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Problem Definition</a:t>
            </a:r>
          </a:p>
          <a:p>
            <a:pPr lvl="1"/>
            <a:r>
              <a:rPr lang="en-US" altLang="zh-TW" dirty="0" smtClean="0"/>
              <a:t>Given a (weighted) graph G(V, E). Start from a given vertex, finding the shortest route that cover each </a:t>
            </a:r>
            <a:r>
              <a:rPr lang="en-US" altLang="zh-TW" dirty="0" smtClean="0">
                <a:solidFill>
                  <a:srgbClr val="FF0000"/>
                </a:solidFill>
              </a:rPr>
              <a:t>at least once </a:t>
            </a:r>
            <a:r>
              <a:rPr lang="en-US" altLang="zh-TW" dirty="0" smtClean="0"/>
              <a:t>and back to the origin vertex.</a:t>
            </a:r>
            <a:endParaRPr lang="zh-TW" altLang="en-US" dirty="0"/>
          </a:p>
        </p:txBody>
      </p:sp>
      <p:sp>
        <p:nvSpPr>
          <p:cNvPr id="4" name="橢圓 3"/>
          <p:cNvSpPr/>
          <p:nvPr/>
        </p:nvSpPr>
        <p:spPr>
          <a:xfrm>
            <a:off x="1619672" y="407707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2411760" y="36450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3203848" y="407707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2411760" y="4509120"/>
            <a:ext cx="432048" cy="4320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4" idx="7"/>
            <a:endCxn id="10" idx="2"/>
          </p:cNvCxnSpPr>
          <p:nvPr/>
        </p:nvCxnSpPr>
        <p:spPr>
          <a:xfrm flipV="1">
            <a:off x="1988448" y="3861048"/>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p:cNvCxnSpPr>
            <a:stCxn id="4" idx="5"/>
            <a:endCxn id="12" idx="2"/>
          </p:cNvCxnSpPr>
          <p:nvPr/>
        </p:nvCxnSpPr>
        <p:spPr>
          <a:xfrm>
            <a:off x="1988448" y="4445848"/>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a:stCxn id="10" idx="6"/>
            <a:endCxn id="11" idx="1"/>
          </p:cNvCxnSpPr>
          <p:nvPr/>
        </p:nvCxnSpPr>
        <p:spPr>
          <a:xfrm>
            <a:off x="2843808" y="3861048"/>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12" idx="6"/>
            <a:endCxn id="11" idx="3"/>
          </p:cNvCxnSpPr>
          <p:nvPr/>
        </p:nvCxnSpPr>
        <p:spPr>
          <a:xfrm flipV="1">
            <a:off x="2843808" y="4445848"/>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a:stCxn id="10" idx="4"/>
            <a:endCxn id="12" idx="0"/>
          </p:cNvCxnSpPr>
          <p:nvPr/>
        </p:nvCxnSpPr>
        <p:spPr>
          <a:xfrm>
            <a:off x="2627784" y="4077072"/>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2260461" y="4869160"/>
            <a:ext cx="1375435" cy="369332"/>
          </a:xfrm>
          <a:prstGeom prst="rect">
            <a:avLst/>
          </a:prstGeom>
          <a:noFill/>
        </p:spPr>
        <p:txBody>
          <a:bodyPr wrap="square" rtlCol="0">
            <a:spAutoFit/>
          </a:bodyPr>
          <a:lstStyle/>
          <a:p>
            <a:r>
              <a:rPr lang="en-US" altLang="zh-TW" dirty="0" smtClean="0"/>
              <a:t>source</a:t>
            </a:r>
            <a:endParaRPr lang="zh-TW" altLang="en-US" dirty="0"/>
          </a:p>
        </p:txBody>
      </p:sp>
      <p:sp>
        <p:nvSpPr>
          <p:cNvPr id="30" name="橢圓 29"/>
          <p:cNvSpPr/>
          <p:nvPr/>
        </p:nvSpPr>
        <p:spPr>
          <a:xfrm>
            <a:off x="5292080" y="407707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6084168" y="3284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6876256" y="407707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6084168" y="4869160"/>
            <a:ext cx="432048" cy="4320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a:stCxn id="30" idx="7"/>
            <a:endCxn id="31" idx="3"/>
          </p:cNvCxnSpPr>
          <p:nvPr/>
        </p:nvCxnSpPr>
        <p:spPr>
          <a:xfrm flipV="1">
            <a:off x="5660856" y="3653760"/>
            <a:ext cx="486584" cy="48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a:stCxn id="30" idx="5"/>
            <a:endCxn id="33" idx="1"/>
          </p:cNvCxnSpPr>
          <p:nvPr/>
        </p:nvCxnSpPr>
        <p:spPr>
          <a:xfrm>
            <a:off x="5660856" y="4445848"/>
            <a:ext cx="486584" cy="48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p:cNvCxnSpPr>
            <a:stCxn id="31" idx="5"/>
            <a:endCxn id="32" idx="1"/>
          </p:cNvCxnSpPr>
          <p:nvPr/>
        </p:nvCxnSpPr>
        <p:spPr>
          <a:xfrm>
            <a:off x="6452944" y="3653760"/>
            <a:ext cx="486584" cy="48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33" idx="7"/>
            <a:endCxn id="32" idx="3"/>
          </p:cNvCxnSpPr>
          <p:nvPr/>
        </p:nvCxnSpPr>
        <p:spPr>
          <a:xfrm flipV="1">
            <a:off x="6452944" y="4445848"/>
            <a:ext cx="486584" cy="48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a:stCxn id="31" idx="4"/>
            <a:endCxn id="33" idx="0"/>
          </p:cNvCxnSpPr>
          <p:nvPr/>
        </p:nvCxnSpPr>
        <p:spPr>
          <a:xfrm>
            <a:off x="6300192" y="3717032"/>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p:cNvCxnSpPr>
            <a:stCxn id="30" idx="6"/>
            <a:endCxn id="32" idx="2"/>
          </p:cNvCxnSpPr>
          <p:nvPr/>
        </p:nvCxnSpPr>
        <p:spPr>
          <a:xfrm>
            <a:off x="5724128" y="4293096"/>
            <a:ext cx="1152128"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5919351" y="5256455"/>
            <a:ext cx="1375435" cy="369332"/>
          </a:xfrm>
          <a:prstGeom prst="rect">
            <a:avLst/>
          </a:prstGeom>
          <a:noFill/>
        </p:spPr>
        <p:txBody>
          <a:bodyPr wrap="square" rtlCol="0">
            <a:spAutoFit/>
          </a:bodyPr>
          <a:lstStyle/>
          <a:p>
            <a:r>
              <a:rPr lang="en-US" altLang="zh-TW" dirty="0" smtClean="0"/>
              <a:t>source</a:t>
            </a:r>
            <a:endParaRPr lang="zh-TW" altLang="en-US" dirty="0"/>
          </a:p>
        </p:txBody>
      </p:sp>
    </p:spTree>
    <p:extLst>
      <p:ext uri="{BB962C8B-B14F-4D97-AF65-F5344CB8AC3E}">
        <p14:creationId xmlns:p14="http://schemas.microsoft.com/office/powerpoint/2010/main" val="2340672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Euler Path (Circuit)</a:t>
            </a:r>
          </a:p>
          <a:p>
            <a:pPr lvl="1"/>
            <a:r>
              <a:rPr lang="en-US" altLang="zh-TW" b="1" dirty="0" err="1" smtClean="0"/>
              <a:t>Eulerian</a:t>
            </a:r>
            <a:r>
              <a:rPr lang="en-US" altLang="zh-TW" b="1" dirty="0" smtClean="0"/>
              <a:t> </a:t>
            </a:r>
            <a:r>
              <a:rPr lang="en-US" altLang="zh-TW" b="1" dirty="0"/>
              <a:t>trail</a:t>
            </a:r>
            <a:r>
              <a:rPr lang="en-US" altLang="zh-TW" dirty="0"/>
              <a:t> (or </a:t>
            </a:r>
            <a:r>
              <a:rPr lang="en-US" altLang="zh-TW" b="1" dirty="0" err="1"/>
              <a:t>Eulerian</a:t>
            </a:r>
            <a:r>
              <a:rPr lang="en-US" altLang="zh-TW" b="1" dirty="0"/>
              <a:t> path</a:t>
            </a:r>
            <a:r>
              <a:rPr lang="en-US" altLang="zh-TW" dirty="0"/>
              <a:t>) is a trail in a graph which visits every edge exactly </a:t>
            </a:r>
            <a:r>
              <a:rPr lang="en-US" altLang="zh-TW" dirty="0" smtClean="0"/>
              <a:t>once. </a:t>
            </a:r>
            <a:r>
              <a:rPr lang="en-US" altLang="zh-TW" dirty="0"/>
              <a:t>Similarly, an </a:t>
            </a:r>
            <a:r>
              <a:rPr lang="en-US" altLang="zh-TW" b="1" dirty="0" err="1"/>
              <a:t>Eulerian</a:t>
            </a:r>
            <a:r>
              <a:rPr lang="en-US" altLang="zh-TW" b="1" dirty="0"/>
              <a:t> circuit</a:t>
            </a:r>
            <a:r>
              <a:rPr lang="en-US" altLang="zh-TW" dirty="0"/>
              <a:t> or </a:t>
            </a:r>
            <a:r>
              <a:rPr lang="en-US" altLang="zh-TW" b="1" dirty="0" err="1"/>
              <a:t>Eulerian</a:t>
            </a:r>
            <a:r>
              <a:rPr lang="en-US" altLang="zh-TW" b="1" dirty="0"/>
              <a:t> cycle</a:t>
            </a:r>
            <a:r>
              <a:rPr lang="en-US" altLang="zh-TW" dirty="0"/>
              <a:t> is an </a:t>
            </a:r>
            <a:r>
              <a:rPr lang="en-US" altLang="zh-TW" dirty="0" err="1"/>
              <a:t>Eulerian</a:t>
            </a:r>
            <a:r>
              <a:rPr lang="en-US" altLang="zh-TW" dirty="0"/>
              <a:t> trail which starts and ends on the same vertex</a:t>
            </a:r>
            <a:r>
              <a:rPr lang="en-US" altLang="zh-TW" dirty="0" smtClean="0"/>
              <a:t>.</a:t>
            </a:r>
          </a:p>
          <a:p>
            <a:pPr lvl="1"/>
            <a:endParaRPr lang="en-US" altLang="zh-TW" dirty="0"/>
          </a:p>
          <a:p>
            <a:pPr lvl="1"/>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3478647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How to determine whether a Euler Path (Circuit)  can be found?</a:t>
            </a:r>
            <a:endParaRPr lang="en-US" altLang="zh-TW"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348880"/>
            <a:ext cx="2808312" cy="2213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059832" y="4566919"/>
            <a:ext cx="2827954" cy="369332"/>
          </a:xfrm>
          <a:prstGeom prst="rect">
            <a:avLst/>
          </a:prstGeom>
        </p:spPr>
        <p:txBody>
          <a:bodyPr wrap="none">
            <a:spAutoFit/>
          </a:bodyPr>
          <a:lstStyle/>
          <a:p>
            <a:r>
              <a:rPr lang="en-US" altLang="zh-TW" dirty="0"/>
              <a:t>Seven Bridges of </a:t>
            </a:r>
            <a:r>
              <a:rPr lang="en-US" altLang="zh-TW" dirty="0" err="1"/>
              <a:t>Königsberg</a:t>
            </a:r>
            <a:endParaRPr lang="en-US" altLang="zh-TW" dirty="0"/>
          </a:p>
        </p:txBody>
      </p:sp>
    </p:spTree>
    <p:extLst>
      <p:ext uri="{BB962C8B-B14F-4D97-AF65-F5344CB8AC3E}">
        <p14:creationId xmlns:p14="http://schemas.microsoft.com/office/powerpoint/2010/main" val="3948167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a:xfrm>
            <a:off x="457200" y="1600200"/>
            <a:ext cx="8229600" cy="1684784"/>
          </a:xfrm>
        </p:spPr>
        <p:txBody>
          <a:bodyPr>
            <a:normAutofit/>
          </a:bodyPr>
          <a:lstStyle/>
          <a:p>
            <a:r>
              <a:rPr lang="en-US" altLang="zh-TW" dirty="0" smtClean="0"/>
              <a:t>Lemma</a:t>
            </a:r>
          </a:p>
          <a:p>
            <a:pPr lvl="1"/>
            <a:r>
              <a:rPr lang="en-US" altLang="zh-TW" dirty="0" smtClean="0"/>
              <a:t>A </a:t>
            </a:r>
            <a:r>
              <a:rPr lang="en-US" altLang="zh-TW" dirty="0"/>
              <a:t>Euler </a:t>
            </a:r>
            <a:r>
              <a:rPr lang="en-US" altLang="zh-TW" dirty="0" smtClean="0"/>
              <a:t>Path can be found in a graph if the number of vertexes with odd degree are </a:t>
            </a:r>
            <a:r>
              <a:rPr lang="en-US" altLang="zh-TW" dirty="0" smtClean="0">
                <a:solidFill>
                  <a:srgbClr val="FF0000"/>
                </a:solidFill>
              </a:rPr>
              <a:t>less or equal than two</a:t>
            </a:r>
            <a:r>
              <a:rPr lang="en-US" altLang="zh-TW" dirty="0" smtClean="0"/>
              <a:t>. </a:t>
            </a:r>
            <a:r>
              <a:rPr lang="en-US" altLang="zh-TW" dirty="0"/>
              <a:t>A Euler </a:t>
            </a:r>
            <a:r>
              <a:rPr lang="en-US" altLang="zh-TW" dirty="0" smtClean="0"/>
              <a:t>Circuit </a:t>
            </a:r>
            <a:r>
              <a:rPr lang="en-US" altLang="zh-TW" dirty="0"/>
              <a:t>can be found in a graph </a:t>
            </a:r>
            <a:r>
              <a:rPr lang="en-US" altLang="zh-TW" dirty="0" smtClean="0"/>
              <a:t>if </a:t>
            </a:r>
            <a:r>
              <a:rPr lang="en-US" altLang="zh-TW" dirty="0"/>
              <a:t>the number of vertexes with odd degree </a:t>
            </a:r>
            <a:r>
              <a:rPr lang="en-US" altLang="zh-TW" dirty="0" smtClean="0"/>
              <a:t>is </a:t>
            </a:r>
            <a:r>
              <a:rPr lang="en-US" altLang="zh-TW" dirty="0" smtClean="0">
                <a:solidFill>
                  <a:srgbClr val="FF0000"/>
                </a:solidFill>
              </a:rPr>
              <a:t>equal to 0</a:t>
            </a:r>
            <a:r>
              <a:rPr lang="en-US" altLang="zh-TW" dirty="0" smtClean="0"/>
              <a:t>. </a:t>
            </a:r>
            <a:endParaRPr lang="en-US" altLang="zh-TW" dirty="0" smtClean="0"/>
          </a:p>
        </p:txBody>
      </p:sp>
      <p:sp>
        <p:nvSpPr>
          <p:cNvPr id="4" name="橢圓 3"/>
          <p:cNvSpPr/>
          <p:nvPr/>
        </p:nvSpPr>
        <p:spPr>
          <a:xfrm>
            <a:off x="3563888" y="42117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4355976" y="37797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148064" y="42117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4355976" y="4643844"/>
            <a:ext cx="432048" cy="4320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p:cNvCxnSpPr>
            <a:stCxn id="4" idx="7"/>
            <a:endCxn id="5" idx="2"/>
          </p:cNvCxnSpPr>
          <p:nvPr/>
        </p:nvCxnSpPr>
        <p:spPr>
          <a:xfrm flipV="1">
            <a:off x="3932664" y="3995772"/>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a:stCxn id="4" idx="5"/>
            <a:endCxn id="7" idx="2"/>
          </p:cNvCxnSpPr>
          <p:nvPr/>
        </p:nvCxnSpPr>
        <p:spPr>
          <a:xfrm>
            <a:off x="3932664" y="4580572"/>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a:stCxn id="5" idx="6"/>
            <a:endCxn id="6" idx="1"/>
          </p:cNvCxnSpPr>
          <p:nvPr/>
        </p:nvCxnSpPr>
        <p:spPr>
          <a:xfrm>
            <a:off x="4788024" y="3995772"/>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a:stCxn id="7" idx="6"/>
            <a:endCxn id="6" idx="3"/>
          </p:cNvCxnSpPr>
          <p:nvPr/>
        </p:nvCxnSpPr>
        <p:spPr>
          <a:xfrm flipV="1">
            <a:off x="4788024" y="4580572"/>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p:cNvCxnSpPr>
            <a:stCxn id="5" idx="4"/>
            <a:endCxn id="7" idx="0"/>
          </p:cNvCxnSpPr>
          <p:nvPr/>
        </p:nvCxnSpPr>
        <p:spPr>
          <a:xfrm>
            <a:off x="4572000" y="4211796"/>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563888" y="5210616"/>
            <a:ext cx="2016224" cy="369332"/>
          </a:xfrm>
          <a:prstGeom prst="rect">
            <a:avLst/>
          </a:prstGeom>
          <a:noFill/>
        </p:spPr>
        <p:txBody>
          <a:bodyPr wrap="square" rtlCol="0">
            <a:spAutoFit/>
          </a:bodyPr>
          <a:lstStyle/>
          <a:p>
            <a:r>
              <a:rPr lang="en-US" altLang="zh-TW" dirty="0" smtClean="0"/>
              <a:t>number of  </a:t>
            </a:r>
            <a:r>
              <a:rPr lang="en-US" altLang="zh-TW" dirty="0" err="1" smtClean="0"/>
              <a:t>V</a:t>
            </a:r>
            <a:r>
              <a:rPr lang="en-US" altLang="zh-TW" baseline="-25000" dirty="0" err="1" smtClean="0"/>
              <a:t>odd</a:t>
            </a:r>
            <a:r>
              <a:rPr lang="en-US" altLang="zh-TW" dirty="0" smtClean="0"/>
              <a:t> =</a:t>
            </a:r>
            <a:endParaRPr lang="zh-TW" altLang="en-US" dirty="0"/>
          </a:p>
        </p:txBody>
      </p:sp>
      <p:sp>
        <p:nvSpPr>
          <p:cNvPr id="16" name="橢圓 15"/>
          <p:cNvSpPr/>
          <p:nvPr/>
        </p:nvSpPr>
        <p:spPr>
          <a:xfrm>
            <a:off x="6372200" y="428380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6372200" y="349171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6372200" y="50038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7740352" y="428745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接點 14"/>
          <p:cNvCxnSpPr>
            <a:stCxn id="16" idx="6"/>
            <a:endCxn id="19" idx="2"/>
          </p:cNvCxnSpPr>
          <p:nvPr/>
        </p:nvCxnSpPr>
        <p:spPr>
          <a:xfrm>
            <a:off x="6804248" y="4499828"/>
            <a:ext cx="936104" cy="3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7" idx="5"/>
            <a:endCxn id="19" idx="0"/>
          </p:cNvCxnSpPr>
          <p:nvPr/>
        </p:nvCxnSpPr>
        <p:spPr>
          <a:xfrm>
            <a:off x="6740976" y="3860492"/>
            <a:ext cx="1215400" cy="426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18" idx="7"/>
            <a:endCxn id="19" idx="4"/>
          </p:cNvCxnSpPr>
          <p:nvPr/>
        </p:nvCxnSpPr>
        <p:spPr>
          <a:xfrm flipV="1">
            <a:off x="6740976" y="4719502"/>
            <a:ext cx="1215400" cy="347654"/>
          </a:xfrm>
          <a:prstGeom prst="line">
            <a:avLst/>
          </a:prstGeom>
        </p:spPr>
        <p:style>
          <a:lnRef idx="1">
            <a:schemeClr val="accent1"/>
          </a:lnRef>
          <a:fillRef idx="0">
            <a:schemeClr val="accent1"/>
          </a:fillRef>
          <a:effectRef idx="0">
            <a:schemeClr val="accent1"/>
          </a:effectRef>
          <a:fontRef idx="minor">
            <a:schemeClr val="tx1"/>
          </a:fontRef>
        </p:style>
      </p:cxnSp>
      <p:sp>
        <p:nvSpPr>
          <p:cNvPr id="3076" name="弧形 3075"/>
          <p:cNvSpPr/>
          <p:nvPr/>
        </p:nvSpPr>
        <p:spPr>
          <a:xfrm>
            <a:off x="6502974" y="3923764"/>
            <a:ext cx="238002" cy="404062"/>
          </a:xfrm>
          <a:prstGeom prst="arc">
            <a:avLst>
              <a:gd name="adj1" fmla="val 16200000"/>
              <a:gd name="adj2" fmla="val 46213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7" name="弧形 36"/>
          <p:cNvSpPr/>
          <p:nvPr/>
        </p:nvSpPr>
        <p:spPr>
          <a:xfrm flipH="1">
            <a:off x="6449066" y="3923764"/>
            <a:ext cx="283174" cy="404062"/>
          </a:xfrm>
          <a:prstGeom prst="arc">
            <a:avLst>
              <a:gd name="adj1" fmla="val 16200000"/>
              <a:gd name="adj2" fmla="val 46213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8" name="弧形 37"/>
          <p:cNvSpPr/>
          <p:nvPr/>
        </p:nvSpPr>
        <p:spPr>
          <a:xfrm>
            <a:off x="6498116" y="4671830"/>
            <a:ext cx="238002" cy="404062"/>
          </a:xfrm>
          <a:prstGeom prst="arc">
            <a:avLst>
              <a:gd name="adj1" fmla="val 16200000"/>
              <a:gd name="adj2" fmla="val 46213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弧形 38"/>
          <p:cNvSpPr/>
          <p:nvPr/>
        </p:nvSpPr>
        <p:spPr>
          <a:xfrm flipH="1">
            <a:off x="6444208" y="4671830"/>
            <a:ext cx="283174" cy="404062"/>
          </a:xfrm>
          <a:prstGeom prst="arc">
            <a:avLst>
              <a:gd name="adj1" fmla="val 16200000"/>
              <a:gd name="adj2" fmla="val 46213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0" name="文字方塊 39"/>
          <p:cNvSpPr txBox="1"/>
          <p:nvPr/>
        </p:nvSpPr>
        <p:spPr>
          <a:xfrm>
            <a:off x="6372200" y="5507940"/>
            <a:ext cx="2016224" cy="369332"/>
          </a:xfrm>
          <a:prstGeom prst="rect">
            <a:avLst/>
          </a:prstGeom>
          <a:noFill/>
        </p:spPr>
        <p:txBody>
          <a:bodyPr wrap="square" rtlCol="0">
            <a:spAutoFit/>
          </a:bodyPr>
          <a:lstStyle/>
          <a:p>
            <a:r>
              <a:rPr lang="en-US" altLang="zh-TW" dirty="0" smtClean="0"/>
              <a:t>number of  </a:t>
            </a:r>
            <a:r>
              <a:rPr lang="en-US" altLang="zh-TW" dirty="0" err="1" smtClean="0"/>
              <a:t>V</a:t>
            </a:r>
            <a:r>
              <a:rPr lang="en-US" altLang="zh-TW" baseline="-25000" dirty="0" err="1" smtClean="0"/>
              <a:t>odd</a:t>
            </a:r>
            <a:r>
              <a:rPr lang="en-US" altLang="zh-TW" dirty="0" smtClean="0"/>
              <a:t> =</a:t>
            </a:r>
            <a:endParaRPr lang="zh-TW" altLang="en-US" dirty="0"/>
          </a:p>
        </p:txBody>
      </p:sp>
      <p:sp>
        <p:nvSpPr>
          <p:cNvPr id="41" name="橢圓 40"/>
          <p:cNvSpPr/>
          <p:nvPr/>
        </p:nvSpPr>
        <p:spPr>
          <a:xfrm>
            <a:off x="683568" y="42117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1475656" y="37797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p:cNvSpPr/>
          <p:nvPr/>
        </p:nvSpPr>
        <p:spPr>
          <a:xfrm>
            <a:off x="2267744" y="42117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p:cNvSpPr/>
          <p:nvPr/>
        </p:nvSpPr>
        <p:spPr>
          <a:xfrm>
            <a:off x="1475656" y="4643844"/>
            <a:ext cx="432048" cy="4320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p:cNvCxnSpPr>
            <a:stCxn id="41" idx="7"/>
            <a:endCxn id="42" idx="2"/>
          </p:cNvCxnSpPr>
          <p:nvPr/>
        </p:nvCxnSpPr>
        <p:spPr>
          <a:xfrm flipV="1">
            <a:off x="1052344" y="3995772"/>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p:cNvCxnSpPr>
            <a:stCxn id="41" idx="5"/>
            <a:endCxn id="44" idx="2"/>
          </p:cNvCxnSpPr>
          <p:nvPr/>
        </p:nvCxnSpPr>
        <p:spPr>
          <a:xfrm>
            <a:off x="1052344" y="4580572"/>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a:stCxn id="42" idx="6"/>
            <a:endCxn id="43" idx="1"/>
          </p:cNvCxnSpPr>
          <p:nvPr/>
        </p:nvCxnSpPr>
        <p:spPr>
          <a:xfrm>
            <a:off x="1907704" y="3995772"/>
            <a:ext cx="423312"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p:cNvCxnSpPr>
            <a:stCxn id="44" idx="6"/>
            <a:endCxn id="43" idx="3"/>
          </p:cNvCxnSpPr>
          <p:nvPr/>
        </p:nvCxnSpPr>
        <p:spPr>
          <a:xfrm flipV="1">
            <a:off x="1907704" y="4580572"/>
            <a:ext cx="423312" cy="2792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弧形 49"/>
          <p:cNvSpPr/>
          <p:nvPr/>
        </p:nvSpPr>
        <p:spPr>
          <a:xfrm>
            <a:off x="1597694" y="4167774"/>
            <a:ext cx="238002" cy="552446"/>
          </a:xfrm>
          <a:prstGeom prst="arc">
            <a:avLst>
              <a:gd name="adj1" fmla="val 16200000"/>
              <a:gd name="adj2" fmla="val 46213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1" name="弧形 50"/>
          <p:cNvSpPr/>
          <p:nvPr/>
        </p:nvSpPr>
        <p:spPr>
          <a:xfrm flipH="1">
            <a:off x="1543786" y="4167774"/>
            <a:ext cx="283174" cy="552446"/>
          </a:xfrm>
          <a:prstGeom prst="arc">
            <a:avLst>
              <a:gd name="adj1" fmla="val 16200000"/>
              <a:gd name="adj2" fmla="val 46213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2" name="文字方塊 51"/>
          <p:cNvSpPr txBox="1"/>
          <p:nvPr/>
        </p:nvSpPr>
        <p:spPr>
          <a:xfrm>
            <a:off x="755576" y="5219908"/>
            <a:ext cx="2016224" cy="369332"/>
          </a:xfrm>
          <a:prstGeom prst="rect">
            <a:avLst/>
          </a:prstGeom>
          <a:noFill/>
        </p:spPr>
        <p:txBody>
          <a:bodyPr wrap="square" rtlCol="0">
            <a:spAutoFit/>
          </a:bodyPr>
          <a:lstStyle/>
          <a:p>
            <a:r>
              <a:rPr lang="en-US" altLang="zh-TW" dirty="0" smtClean="0"/>
              <a:t>number of  </a:t>
            </a:r>
            <a:r>
              <a:rPr lang="en-US" altLang="zh-TW" dirty="0" err="1" smtClean="0"/>
              <a:t>V</a:t>
            </a:r>
            <a:r>
              <a:rPr lang="en-US" altLang="zh-TW" baseline="-25000" dirty="0" err="1" smtClean="0"/>
              <a:t>odd</a:t>
            </a:r>
            <a:r>
              <a:rPr lang="en-US" altLang="zh-TW" dirty="0" smtClean="0"/>
              <a:t> =</a:t>
            </a:r>
            <a:endParaRPr lang="zh-TW" altLang="en-US" dirty="0"/>
          </a:p>
        </p:txBody>
      </p:sp>
    </p:spTree>
    <p:extLst>
      <p:ext uri="{BB962C8B-B14F-4D97-AF65-F5344CB8AC3E}">
        <p14:creationId xmlns:p14="http://schemas.microsoft.com/office/powerpoint/2010/main" val="3948167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noAutofit/>
          </a:bodyPr>
          <a:lstStyle/>
          <a:p>
            <a:r>
              <a:rPr lang="en-US" altLang="zh-TW" dirty="0" smtClean="0"/>
              <a:t>Example: </a:t>
            </a:r>
            <a:r>
              <a:rPr lang="en-US" altLang="zh-TW" dirty="0" err="1" smtClean="0"/>
              <a:t>UVa</a:t>
            </a:r>
            <a:r>
              <a:rPr lang="en-US" altLang="zh-TW" dirty="0" smtClean="0"/>
              <a:t> 10735 – Morning Walk</a:t>
            </a:r>
          </a:p>
          <a:p>
            <a:pPr marL="0" indent="0">
              <a:buNone/>
            </a:pPr>
            <a:r>
              <a:rPr lang="en-US" altLang="zh-TW" sz="1600" b="1" dirty="0" smtClean="0"/>
              <a:t>Description</a:t>
            </a:r>
          </a:p>
          <a:p>
            <a:pPr marL="0" indent="0" algn="just">
              <a:buNone/>
            </a:pPr>
            <a:r>
              <a:rPr lang="en-US" altLang="zh-TW" sz="1600" dirty="0" smtClean="0"/>
              <a:t>Kamal</a:t>
            </a:r>
            <a:r>
              <a:rPr lang="en-US" altLang="zh-TW" sz="1600" dirty="0"/>
              <a:t> is a </a:t>
            </a:r>
            <a:r>
              <a:rPr lang="en-US" altLang="zh-TW" sz="1600" i="1" dirty="0" err="1"/>
              <a:t>Motashota</a:t>
            </a:r>
            <a:r>
              <a:rPr lang="en-US" altLang="zh-TW" sz="1600" dirty="0"/>
              <a:t> guy. He has got a new job in </a:t>
            </a:r>
            <a:r>
              <a:rPr lang="en-US" altLang="zh-TW" sz="1600" dirty="0"/>
              <a:t>Chittagong</a:t>
            </a:r>
            <a:r>
              <a:rPr lang="en-US" altLang="zh-TW" sz="1600" dirty="0"/>
              <a:t>. So, he has moved to </a:t>
            </a:r>
            <a:r>
              <a:rPr lang="en-US" altLang="zh-TW" sz="1600" dirty="0"/>
              <a:t>Chittagong</a:t>
            </a:r>
            <a:r>
              <a:rPr lang="en-US" altLang="zh-TW" sz="1600" dirty="0"/>
              <a:t> from </a:t>
            </a:r>
            <a:r>
              <a:rPr lang="en-US" altLang="zh-TW" sz="1600" dirty="0" err="1"/>
              <a:t>Dinajpur</a:t>
            </a:r>
            <a:r>
              <a:rPr lang="en-US" altLang="zh-TW" sz="1600" dirty="0"/>
              <a:t>. He was getting fatter in </a:t>
            </a:r>
            <a:r>
              <a:rPr lang="en-US" altLang="zh-TW" sz="1600" dirty="0" err="1"/>
              <a:t>Dinajpur</a:t>
            </a:r>
            <a:r>
              <a:rPr lang="en-US" altLang="zh-TW" sz="1600" dirty="0"/>
              <a:t> as he had no work in his hand there. So, moving to </a:t>
            </a:r>
            <a:r>
              <a:rPr lang="en-US" altLang="zh-TW" sz="1600" dirty="0"/>
              <a:t>Chittagong</a:t>
            </a:r>
            <a:r>
              <a:rPr lang="en-US" altLang="zh-TW" sz="1600" dirty="0"/>
              <a:t> has turned to be a blessing for him. Every morning he takes a walk through the hilly roads of charming </a:t>
            </a:r>
            <a:r>
              <a:rPr lang="en-US" altLang="zh-TW" sz="1600" dirty="0" err="1"/>
              <a:t>city</a:t>
            </a:r>
            <a:r>
              <a:rPr lang="en-US" altLang="zh-TW" sz="1600" dirty="0" err="1"/>
              <a:t>Chittagong</a:t>
            </a:r>
            <a:r>
              <a:rPr lang="en-US" altLang="zh-TW" sz="1600" dirty="0"/>
              <a:t>. He is enjoying this city very much. There are so many roads in </a:t>
            </a:r>
            <a:r>
              <a:rPr lang="en-US" altLang="zh-TW" sz="1600" dirty="0"/>
              <a:t>Chittagong</a:t>
            </a:r>
            <a:r>
              <a:rPr lang="en-US" altLang="zh-TW" sz="1600" dirty="0"/>
              <a:t> and every morning he takes different paths for his walking. But while choosing a path he makes sure he does not visit a road twice not even in his way back home. An intersection point of a road is not considered as the part of the road. In a sunny morning, he was thinking about how it would be if he could visit all the roads of the city in a single walk. Your task is to help Kamal in determining whether it is possible for him or not.</a:t>
            </a:r>
            <a:endParaRPr lang="en-US" altLang="zh-TW" sz="1600" dirty="0" smtClean="0"/>
          </a:p>
        </p:txBody>
      </p:sp>
    </p:spTree>
    <p:extLst>
      <p:ext uri="{BB962C8B-B14F-4D97-AF65-F5344CB8AC3E}">
        <p14:creationId xmlns:p14="http://schemas.microsoft.com/office/powerpoint/2010/main" val="2827656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9" name="Rectangle 5"/>
          <p:cNvSpPr>
            <a:spLocks noChangeArrowheads="1"/>
          </p:cNvSpPr>
          <p:nvPr/>
        </p:nvSpPr>
        <p:spPr bwMode="auto">
          <a:xfrm>
            <a:off x="1043608" y="2492896"/>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latin typeface="Times New Roman" pitchFamily="18" charset="0"/>
                <a:cs typeface="Times New Roman" pitchFamily="18" charset="0"/>
              </a:rPr>
              <a:t>Traveling Salesman Problem</a:t>
            </a:r>
          </a:p>
        </p:txBody>
      </p:sp>
      <p:sp>
        <p:nvSpPr>
          <p:cNvPr id="5" name="Rectangle 5"/>
          <p:cNvSpPr>
            <a:spLocks noChangeArrowheads="1"/>
          </p:cNvSpPr>
          <p:nvPr/>
        </p:nvSpPr>
        <p:spPr bwMode="auto">
          <a:xfrm>
            <a:off x="3347864" y="339286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latin typeface="Times New Roman" pitchFamily="18" charset="0"/>
                <a:cs typeface="Times New Roman" pitchFamily="18" charset="0"/>
              </a:rPr>
              <a:t>Chinese Postman </a:t>
            </a:r>
            <a:r>
              <a:rPr lang="en-US" altLang="zh-TW" dirty="0" smtClean="0">
                <a:latin typeface="Times New Roman" pitchFamily="18" charset="0"/>
                <a:cs typeface="Times New Roman" pitchFamily="18" charset="0"/>
              </a:rPr>
              <a:t>Problem</a:t>
            </a:r>
          </a:p>
          <a:p>
            <a:pPr algn="ctr" defTabSz="942975">
              <a:defRPr/>
            </a:pPr>
            <a:r>
              <a:rPr lang="en-US" altLang="zh-TW" dirty="0" smtClean="0">
                <a:latin typeface="Times New Roman" pitchFamily="18" charset="0"/>
                <a:cs typeface="Times New Roman" pitchFamily="18" charset="0"/>
              </a:rPr>
              <a:t>Euler Path </a:t>
            </a:r>
            <a:r>
              <a:rPr lang="en-US" altLang="zh-TW" dirty="0" smtClean="0">
                <a:latin typeface="Times New Roman" pitchFamily="18" charset="0"/>
                <a:cs typeface="Times New Roman" pitchFamily="18" charset="0"/>
              </a:rPr>
              <a:t>(Circuit)</a:t>
            </a:r>
            <a:endParaRPr lang="en-US" altLang="zh-TW"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4" name="內容版面配置區 2"/>
          <p:cNvSpPr txBox="1">
            <a:spLocks/>
          </p:cNvSpPr>
          <p:nvPr/>
        </p:nvSpPr>
        <p:spPr>
          <a:xfrm>
            <a:off x="467544" y="155679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TW" sz="2800" b="1" dirty="0" smtClean="0">
                <a:latin typeface="Consolas" pitchFamily="49" charset="0"/>
                <a:cs typeface="Consolas" pitchFamily="49" charset="0"/>
              </a:rPr>
              <a:t>input</a:t>
            </a:r>
          </a:p>
          <a:p>
            <a:pPr marL="0" indent="0">
              <a:buFont typeface="Arial" pitchFamily="34" charset="0"/>
              <a:buNone/>
            </a:pPr>
            <a:r>
              <a:rPr lang="en-US" altLang="zh-TW" sz="2000" dirty="0" smtClean="0">
                <a:latin typeface="Consolas" pitchFamily="49" charset="0"/>
                <a:cs typeface="Consolas" pitchFamily="49" charset="0"/>
              </a:rPr>
              <a:t>2 2</a:t>
            </a:r>
          </a:p>
          <a:p>
            <a:pPr marL="0" indent="0">
              <a:buFont typeface="Arial" pitchFamily="34" charset="0"/>
              <a:buNone/>
            </a:pPr>
            <a:r>
              <a:rPr lang="en-US" altLang="zh-TW" sz="2000" dirty="0" smtClean="0">
                <a:latin typeface="Consolas" pitchFamily="49" charset="0"/>
                <a:cs typeface="Consolas" pitchFamily="49" charset="0"/>
              </a:rPr>
              <a:t>1 0</a:t>
            </a:r>
          </a:p>
          <a:p>
            <a:pPr marL="0" indent="0">
              <a:buFont typeface="Arial" pitchFamily="34" charset="0"/>
              <a:buNone/>
            </a:pPr>
            <a:r>
              <a:rPr lang="en-US" altLang="zh-TW" sz="2000" dirty="0" smtClean="0">
                <a:latin typeface="Consolas" pitchFamily="49" charset="0"/>
                <a:cs typeface="Consolas" pitchFamily="49" charset="0"/>
              </a:rPr>
              <a:t>0 1</a:t>
            </a:r>
          </a:p>
          <a:p>
            <a:pPr marL="0" indent="0">
              <a:buFont typeface="Arial" pitchFamily="34" charset="0"/>
              <a:buNone/>
            </a:pPr>
            <a:r>
              <a:rPr lang="en-US" altLang="zh-TW" sz="2000" dirty="0" smtClean="0">
                <a:latin typeface="Consolas" pitchFamily="49" charset="0"/>
                <a:cs typeface="Consolas" pitchFamily="49" charset="0"/>
              </a:rPr>
              <a:t>2 1</a:t>
            </a:r>
          </a:p>
          <a:p>
            <a:pPr marL="0" indent="0">
              <a:buFont typeface="Arial" pitchFamily="34" charset="0"/>
              <a:buNone/>
            </a:pPr>
            <a:r>
              <a:rPr lang="en-US" altLang="zh-TW" sz="2000" dirty="0" smtClean="0">
                <a:latin typeface="Consolas" pitchFamily="49" charset="0"/>
                <a:cs typeface="Consolas" pitchFamily="49" charset="0"/>
              </a:rPr>
              <a:t>0 1</a:t>
            </a:r>
          </a:p>
          <a:p>
            <a:pPr marL="0" indent="0">
              <a:buFont typeface="Arial" pitchFamily="34" charset="0"/>
              <a:buNone/>
            </a:pPr>
            <a:r>
              <a:rPr lang="en-US" altLang="zh-TW" sz="2800" b="1" dirty="0" smtClean="0">
                <a:latin typeface="Consolas" pitchFamily="49" charset="0"/>
                <a:cs typeface="Consolas" pitchFamily="49" charset="0"/>
              </a:rPr>
              <a:t>output</a:t>
            </a:r>
          </a:p>
          <a:p>
            <a:pPr marL="0" indent="0">
              <a:buFont typeface="Arial" pitchFamily="34" charset="0"/>
              <a:buNone/>
            </a:pPr>
            <a:r>
              <a:rPr lang="en-US" altLang="zh-TW" sz="2000" dirty="0" smtClean="0">
                <a:latin typeface="Consolas" pitchFamily="49" charset="0"/>
                <a:cs typeface="Consolas" pitchFamily="49" charset="0"/>
              </a:rPr>
              <a:t>Possible</a:t>
            </a:r>
            <a:br>
              <a:rPr lang="en-US" altLang="zh-TW" sz="2000" dirty="0" smtClean="0">
                <a:latin typeface="Consolas" pitchFamily="49" charset="0"/>
                <a:cs typeface="Consolas" pitchFamily="49" charset="0"/>
              </a:rPr>
            </a:br>
            <a:r>
              <a:rPr lang="en-US" altLang="zh-TW" sz="2000" dirty="0" smtClean="0">
                <a:latin typeface="Consolas" pitchFamily="49" charset="0"/>
                <a:cs typeface="Consolas" pitchFamily="49" charset="0"/>
              </a:rPr>
              <a:t>Not Possible</a:t>
            </a:r>
          </a:p>
          <a:p>
            <a:endParaRPr lang="zh-TW" altLang="en-US" dirty="0"/>
          </a:p>
        </p:txBody>
      </p:sp>
    </p:spTree>
    <p:extLst>
      <p:ext uri="{BB962C8B-B14F-4D97-AF65-F5344CB8AC3E}">
        <p14:creationId xmlns:p14="http://schemas.microsoft.com/office/powerpoint/2010/main" val="243721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Challenge</a:t>
            </a:r>
          </a:p>
          <a:p>
            <a:pPr lvl="1"/>
            <a:r>
              <a:rPr lang="en-US" altLang="zh-TW" dirty="0"/>
              <a:t>Colored </a:t>
            </a:r>
            <a:r>
              <a:rPr lang="en-US" altLang="zh-TW" dirty="0" smtClean="0"/>
              <a:t>Sticks (PKU 2513)</a:t>
            </a:r>
          </a:p>
          <a:p>
            <a:pPr lvl="1"/>
            <a:endParaRPr lang="en-US" altLang="zh-TW" dirty="0"/>
          </a:p>
          <a:p>
            <a:r>
              <a:rPr lang="en-US" altLang="zh-TW" dirty="0" smtClean="0"/>
              <a:t>Related Problem</a:t>
            </a:r>
          </a:p>
          <a:p>
            <a:pPr lvl="1"/>
            <a:r>
              <a:rPr lang="en-US" altLang="zh-TW" dirty="0" err="1" smtClean="0"/>
              <a:t>Uva</a:t>
            </a:r>
            <a:r>
              <a:rPr lang="en-US" altLang="zh-TW" dirty="0" smtClean="0"/>
              <a:t> 10129</a:t>
            </a:r>
          </a:p>
          <a:p>
            <a:pPr lvl="1"/>
            <a:r>
              <a:rPr lang="en-US" altLang="zh-TW" dirty="0" err="1" smtClean="0"/>
              <a:t>Uva</a:t>
            </a:r>
            <a:r>
              <a:rPr lang="en-US" altLang="zh-TW" dirty="0" smtClean="0"/>
              <a:t> 10441</a:t>
            </a:r>
          </a:p>
          <a:p>
            <a:pPr lvl="1"/>
            <a:r>
              <a:rPr lang="en-US" altLang="zh-TW" dirty="0" err="1" smtClean="0"/>
              <a:t>Uva</a:t>
            </a:r>
            <a:r>
              <a:rPr lang="en-US" altLang="zh-TW" dirty="0" smtClean="0"/>
              <a:t> 10506</a:t>
            </a:r>
          </a:p>
          <a:p>
            <a:pPr lvl="1"/>
            <a:r>
              <a:rPr lang="en-US" altLang="zh-TW" dirty="0" err="1" smtClean="0"/>
              <a:t>Uva</a:t>
            </a:r>
            <a:r>
              <a:rPr lang="en-US" altLang="zh-TW" dirty="0" smtClean="0"/>
              <a:t> 10596</a:t>
            </a:r>
            <a:endParaRPr lang="en-US" altLang="zh-TW" dirty="0" smtClean="0"/>
          </a:p>
          <a:p>
            <a:pPr lvl="1"/>
            <a:endParaRPr lang="en-US" altLang="zh-TW" dirty="0" smtClean="0"/>
          </a:p>
        </p:txBody>
      </p:sp>
    </p:spTree>
    <p:extLst>
      <p:ext uri="{BB962C8B-B14F-4D97-AF65-F5344CB8AC3E}">
        <p14:creationId xmlns:p14="http://schemas.microsoft.com/office/powerpoint/2010/main" val="3272977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Chinese Postman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Lets return the original problem..</a:t>
            </a:r>
          </a:p>
          <a:p>
            <a:pPr marL="457200" indent="-457200">
              <a:buAutoNum type="arabicParenBoth"/>
            </a:pPr>
            <a:r>
              <a:rPr lang="en-US" altLang="zh-TW" dirty="0" smtClean="0"/>
              <a:t>If we can found an </a:t>
            </a:r>
            <a:r>
              <a:rPr lang="en-US" altLang="zh-TW" dirty="0" smtClean="0">
                <a:solidFill>
                  <a:srgbClr val="FF0000"/>
                </a:solidFill>
              </a:rPr>
              <a:t>Euler circuit</a:t>
            </a:r>
            <a:r>
              <a:rPr lang="en-US" altLang="zh-TW" dirty="0" smtClean="0"/>
              <a:t> in the given graph, the answer is obvious the summation of all edges’ weight.</a:t>
            </a:r>
            <a:endParaRPr lang="en-US" altLang="zh-TW" dirty="0"/>
          </a:p>
          <a:p>
            <a:pPr marL="457200" indent="-457200">
              <a:buAutoNum type="arabicParenBoth"/>
            </a:pPr>
            <a:r>
              <a:rPr lang="en-US" altLang="zh-TW" dirty="0" smtClean="0"/>
              <a:t>If we can’t…. ??</a:t>
            </a:r>
            <a:endParaRPr lang="en-US" altLang="zh-TW" dirty="0" smtClean="0"/>
          </a:p>
        </p:txBody>
      </p:sp>
    </p:spTree>
    <p:extLst>
      <p:ext uri="{BB962C8B-B14F-4D97-AF65-F5344CB8AC3E}">
        <p14:creationId xmlns:p14="http://schemas.microsoft.com/office/powerpoint/2010/main" val="394816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b="1" dirty="0">
              <a:solidFill>
                <a:schemeClr val="accent1">
                  <a:lumMod val="75000"/>
                </a:schemeClr>
              </a:solidFill>
            </a:endParaRPr>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內容版面配置區 2"/>
          <p:cNvSpPr>
            <a:spLocks noGrp="1"/>
          </p:cNvSpPr>
          <p:nvPr>
            <p:ph idx="1"/>
          </p:nvPr>
        </p:nvSpPr>
        <p:spPr>
          <a:xfrm>
            <a:off x="467544" y="1556792"/>
            <a:ext cx="8229600" cy="4525963"/>
          </a:xfrm>
        </p:spPr>
        <p:txBody>
          <a:bodyPr/>
          <a:lstStyle/>
          <a:p>
            <a:r>
              <a:rPr lang="en-US" altLang="zh-TW" dirty="0" smtClean="0"/>
              <a:t>Background knowledge of Graph Theory</a:t>
            </a:r>
          </a:p>
          <a:p>
            <a:pPr lvl="1"/>
            <a:r>
              <a:rPr lang="en-US" altLang="zh-TW" dirty="0">
                <a:solidFill>
                  <a:srgbClr val="FF0000"/>
                </a:solidFill>
              </a:rPr>
              <a:t>Basic </a:t>
            </a:r>
            <a:r>
              <a:rPr lang="en-US" altLang="zh-TW" dirty="0" smtClean="0">
                <a:solidFill>
                  <a:srgbClr val="FF0000"/>
                </a:solidFill>
              </a:rPr>
              <a:t>terms </a:t>
            </a:r>
            <a:r>
              <a:rPr lang="en-US" altLang="zh-TW" dirty="0">
                <a:solidFill>
                  <a:srgbClr val="FF0000"/>
                </a:solidFill>
              </a:rPr>
              <a:t>(vertexes, edges</a:t>
            </a:r>
            <a:r>
              <a:rPr lang="en-US" altLang="zh-TW" dirty="0" smtClean="0">
                <a:solidFill>
                  <a:srgbClr val="FF0000"/>
                </a:solidFill>
              </a:rPr>
              <a:t>…)</a:t>
            </a:r>
          </a:p>
          <a:p>
            <a:pPr lvl="1"/>
            <a:r>
              <a:rPr lang="en-US" altLang="zh-TW" dirty="0" smtClean="0">
                <a:solidFill>
                  <a:srgbClr val="FF0000"/>
                </a:solidFill>
              </a:rPr>
              <a:t>Degree of a vertex</a:t>
            </a:r>
          </a:p>
          <a:p>
            <a:pPr lvl="1"/>
            <a:r>
              <a:rPr lang="en-US" altLang="zh-TW" dirty="0" smtClean="0">
                <a:solidFill>
                  <a:srgbClr val="FF0000"/>
                </a:solidFill>
              </a:rPr>
              <a:t>Weighted </a:t>
            </a:r>
            <a:r>
              <a:rPr lang="en-US" altLang="zh-TW" dirty="0" smtClean="0">
                <a:solidFill>
                  <a:srgbClr val="FF0000"/>
                </a:solidFill>
              </a:rPr>
              <a:t>Graph</a:t>
            </a:r>
            <a:endParaRPr lang="en-US" altLang="zh-TW" dirty="0">
              <a:solidFill>
                <a:srgbClr val="FF0000"/>
              </a:solidFill>
            </a:endParaRPr>
          </a:p>
          <a:p>
            <a:pPr lvl="1"/>
            <a:r>
              <a:rPr lang="en-US" altLang="zh-TW" dirty="0">
                <a:solidFill>
                  <a:srgbClr val="FF0000"/>
                </a:solidFill>
              </a:rPr>
              <a:t>Path, </a:t>
            </a:r>
            <a:r>
              <a:rPr lang="en-US" altLang="zh-TW" dirty="0" smtClean="0">
                <a:solidFill>
                  <a:srgbClr val="FF0000"/>
                </a:solidFill>
              </a:rPr>
              <a:t>Cycle</a:t>
            </a:r>
          </a:p>
          <a:p>
            <a:pPr lvl="1"/>
            <a:r>
              <a:rPr lang="en-US" altLang="zh-TW" dirty="0" smtClean="0">
                <a:solidFill>
                  <a:srgbClr val="FF0000"/>
                </a:solidFill>
              </a:rPr>
              <a:t>Adjacent </a:t>
            </a:r>
            <a:r>
              <a:rPr lang="en-US" altLang="zh-TW" dirty="0">
                <a:solidFill>
                  <a:srgbClr val="FF0000"/>
                </a:solidFill>
              </a:rPr>
              <a:t>Matrix vs. Adjacent List</a:t>
            </a:r>
          </a:p>
          <a:p>
            <a:pPr lvl="1"/>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Problem Definition</a:t>
            </a:r>
          </a:p>
          <a:p>
            <a:pPr lvl="1"/>
            <a:r>
              <a:rPr lang="en-US" altLang="zh-TW" dirty="0" smtClean="0">
                <a:solidFill>
                  <a:srgbClr val="0070C0"/>
                </a:solidFill>
              </a:rPr>
              <a:t>Given </a:t>
            </a:r>
            <a:r>
              <a:rPr lang="en-US" altLang="zh-TW" dirty="0">
                <a:solidFill>
                  <a:srgbClr val="0070C0"/>
                </a:solidFill>
              </a:rPr>
              <a:t>a list of </a:t>
            </a:r>
            <a:r>
              <a:rPr lang="en-US" altLang="zh-TW" b="1" dirty="0">
                <a:solidFill>
                  <a:srgbClr val="FF0000"/>
                </a:solidFill>
              </a:rPr>
              <a:t>cities</a:t>
            </a:r>
            <a:r>
              <a:rPr lang="en-US" altLang="zh-TW" dirty="0">
                <a:solidFill>
                  <a:srgbClr val="0070C0"/>
                </a:solidFill>
              </a:rPr>
              <a:t> and the </a:t>
            </a:r>
            <a:r>
              <a:rPr lang="en-US" altLang="zh-TW" b="1" dirty="0">
                <a:solidFill>
                  <a:srgbClr val="FF0000"/>
                </a:solidFill>
              </a:rPr>
              <a:t>distances</a:t>
            </a:r>
            <a:r>
              <a:rPr lang="en-US" altLang="zh-TW" dirty="0">
                <a:solidFill>
                  <a:srgbClr val="0070C0"/>
                </a:solidFill>
              </a:rPr>
              <a:t> between each pair of cities, what is the shortest possible route that visits each city exactly once and returns to the </a:t>
            </a:r>
            <a:r>
              <a:rPr lang="en-US" altLang="zh-TW" dirty="0" smtClean="0">
                <a:solidFill>
                  <a:srgbClr val="0070C0"/>
                </a:solidFill>
              </a:rPr>
              <a:t>origin </a:t>
            </a:r>
            <a:r>
              <a:rPr lang="en-US" altLang="zh-TW" dirty="0">
                <a:solidFill>
                  <a:srgbClr val="0070C0"/>
                </a:solidFill>
              </a:rPr>
              <a:t>city</a:t>
            </a:r>
            <a:r>
              <a:rPr lang="en-US" altLang="zh-TW" dirty="0" smtClean="0">
                <a:solidFill>
                  <a:srgbClr val="0070C0"/>
                </a:solidFill>
              </a:rPr>
              <a:t>?</a:t>
            </a:r>
          </a:p>
          <a:p>
            <a:endParaRPr lang="zh-TW" altLang="en-US" dirty="0"/>
          </a:p>
        </p:txBody>
      </p:sp>
      <p:pic>
        <p:nvPicPr>
          <p:cNvPr id="1026" name="Picture 2" descr="http://upload.wikimedia.org/wikipedia/commons/thumb/3/30/Weighted_K4.svg/220px-Weighted_K4.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01008"/>
            <a:ext cx="3024336" cy="2515699"/>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單箭頭接點 17"/>
          <p:cNvCxnSpPr/>
          <p:nvPr/>
        </p:nvCxnSpPr>
        <p:spPr>
          <a:xfrm>
            <a:off x="2051720" y="4221088"/>
            <a:ext cx="1656184" cy="1224136"/>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a:off x="2051720" y="5589240"/>
            <a:ext cx="1808584" cy="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2051720" y="4149080"/>
            <a:ext cx="180858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2411760" y="4077072"/>
            <a:ext cx="1296144" cy="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29" name="文字方塊 1028"/>
          <p:cNvSpPr txBox="1"/>
          <p:nvPr/>
        </p:nvSpPr>
        <p:spPr>
          <a:xfrm>
            <a:off x="4788024" y="4438853"/>
            <a:ext cx="2005677" cy="646331"/>
          </a:xfrm>
          <a:prstGeom prst="rect">
            <a:avLst/>
          </a:prstGeom>
          <a:noFill/>
        </p:spPr>
        <p:txBody>
          <a:bodyPr wrap="none" rtlCol="0">
            <a:spAutoFit/>
          </a:bodyPr>
          <a:lstStyle/>
          <a:p>
            <a:r>
              <a:rPr lang="en-US" altLang="zh-TW" dirty="0" smtClean="0"/>
              <a:t>Total Distance = </a:t>
            </a:r>
          </a:p>
          <a:p>
            <a:r>
              <a:rPr lang="en-US" altLang="zh-TW" dirty="0" smtClean="0"/>
              <a:t>35+12+30+20 = 97</a:t>
            </a:r>
            <a:endParaRPr lang="zh-TW" altLang="en-US" dirty="0"/>
          </a:p>
        </p:txBody>
      </p:sp>
    </p:spTree>
    <p:extLst>
      <p:ext uri="{BB962C8B-B14F-4D97-AF65-F5344CB8AC3E}">
        <p14:creationId xmlns:p14="http://schemas.microsoft.com/office/powerpoint/2010/main" val="115491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fade">
                                      <p:cBhvr>
                                        <p:cTn id="21"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Hamiltonian Cycle</a:t>
            </a:r>
          </a:p>
          <a:p>
            <a:pPr lvl="1"/>
            <a:r>
              <a:rPr lang="en-US" altLang="zh-TW" b="1" dirty="0"/>
              <a:t>Hamiltonian path</a:t>
            </a:r>
            <a:r>
              <a:rPr lang="en-US" altLang="zh-TW" dirty="0"/>
              <a:t> (or traceable path) is a path in an </a:t>
            </a:r>
            <a:r>
              <a:rPr lang="en-US" altLang="zh-TW" dirty="0" smtClean="0"/>
              <a:t>undirected graph</a:t>
            </a:r>
            <a:r>
              <a:rPr lang="en-US" altLang="zh-TW" dirty="0"/>
              <a:t> that visits each vertex exactly once. A </a:t>
            </a:r>
            <a:r>
              <a:rPr lang="en-US" altLang="zh-TW" b="1" dirty="0"/>
              <a:t>Hamiltonian cycle</a:t>
            </a:r>
            <a:r>
              <a:rPr lang="en-US" altLang="zh-TW" dirty="0"/>
              <a:t> </a:t>
            </a:r>
            <a:r>
              <a:rPr lang="en-US" altLang="zh-TW" dirty="0" smtClean="0"/>
              <a:t>is </a:t>
            </a:r>
            <a:r>
              <a:rPr lang="en-US" altLang="zh-TW" dirty="0"/>
              <a:t>a Hamiltonian path that is a cycle.</a:t>
            </a:r>
            <a:endParaRPr lang="zh-TW" altLang="en-US" dirty="0"/>
          </a:p>
        </p:txBody>
      </p:sp>
      <p:pic>
        <p:nvPicPr>
          <p:cNvPr id="2050" name="Picture 2" descr="http://upload.wikimedia.org/wikipedia/commons/thumb/6/60/Hamiltonian_path.svg/220px-Hamiltonian_pat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212976"/>
            <a:ext cx="2207114" cy="211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85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Any Idea?</a:t>
            </a:r>
          </a:p>
          <a:p>
            <a:pPr lvl="1"/>
            <a:r>
              <a:rPr lang="en-US" altLang="zh-TW" dirty="0" smtClean="0">
                <a:solidFill>
                  <a:srgbClr val="0070C0"/>
                </a:solidFill>
              </a:rPr>
              <a:t>Enumerate all paths?</a:t>
            </a:r>
          </a:p>
          <a:p>
            <a:endParaRPr lang="zh-TW" altLang="en-US" dirty="0"/>
          </a:p>
        </p:txBody>
      </p:sp>
      <p:pic>
        <p:nvPicPr>
          <p:cNvPr id="9" name="Picture 2" descr="http://upload.wikimedia.org/wikipedia/commons/thumb/3/30/Weighted_K4.svg/220px-Weighted_K4.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3024336" cy="2515699"/>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067944" y="3356992"/>
            <a:ext cx="4824536" cy="2462213"/>
          </a:xfrm>
          <a:prstGeom prst="rect">
            <a:avLst/>
          </a:prstGeom>
          <a:noFill/>
        </p:spPr>
        <p:txBody>
          <a:bodyPr wrap="square" rtlCol="0">
            <a:spAutoFit/>
          </a:bodyPr>
          <a:lstStyle/>
          <a:p>
            <a:r>
              <a:rPr lang="en-US" altLang="zh-TW" sz="2000" dirty="0" smtClean="0">
                <a:solidFill>
                  <a:srgbClr val="FF0000"/>
                </a:solidFill>
                <a:latin typeface="Times New Roman" pitchFamily="18" charset="0"/>
                <a:cs typeface="Times New Roman" pitchFamily="18" charset="0"/>
              </a:rPr>
              <a:t>4 vertexes: Total 3! = 6 paths</a:t>
            </a:r>
            <a:r>
              <a:rPr lang="en-US" altLang="zh-TW" sz="2000" dirty="0" smtClean="0">
                <a:latin typeface="Times New Roman" pitchFamily="18" charset="0"/>
                <a:cs typeface="Times New Roman" pitchFamily="18" charset="0"/>
              </a:rPr>
              <a:t/>
            </a:r>
            <a:br>
              <a:rPr lang="en-US" altLang="zh-TW" sz="2000" dirty="0" smtClean="0">
                <a:latin typeface="Times New Roman" pitchFamily="18" charset="0"/>
                <a:cs typeface="Times New Roman" pitchFamily="18" charset="0"/>
              </a:rPr>
            </a:br>
            <a:r>
              <a:rPr lang="en-US" altLang="zh-TW" sz="1600" dirty="0" smtClean="0">
                <a:latin typeface="Times New Roman" pitchFamily="18" charset="0"/>
                <a:cs typeface="Times New Roman" pitchFamily="18" charset="0"/>
              </a:rPr>
              <a:t>A-B-C-D-A: 97</a:t>
            </a:r>
          </a:p>
          <a:p>
            <a:r>
              <a:rPr lang="en-US" altLang="zh-TW" sz="1600" dirty="0" smtClean="0">
                <a:latin typeface="Times New Roman" pitchFamily="18" charset="0"/>
                <a:cs typeface="Times New Roman" pitchFamily="18" charset="0"/>
              </a:rPr>
              <a:t>A-B-D-C-A: 108</a:t>
            </a:r>
            <a:br>
              <a:rPr lang="en-US" altLang="zh-TW" sz="1600" dirty="0" smtClean="0">
                <a:latin typeface="Times New Roman" pitchFamily="18" charset="0"/>
                <a:cs typeface="Times New Roman" pitchFamily="18" charset="0"/>
              </a:rPr>
            </a:br>
            <a:r>
              <a:rPr lang="en-US" altLang="zh-TW" sz="1600" dirty="0" smtClean="0">
                <a:latin typeface="Times New Roman" pitchFamily="18" charset="0"/>
                <a:cs typeface="Times New Roman" pitchFamily="18" charset="0"/>
              </a:rPr>
              <a:t>A-C-B-D-A: 141 </a:t>
            </a:r>
            <a:br>
              <a:rPr lang="en-US" altLang="zh-TW" sz="1600" dirty="0" smtClean="0">
                <a:latin typeface="Times New Roman" pitchFamily="18" charset="0"/>
                <a:cs typeface="Times New Roman" pitchFamily="18" charset="0"/>
              </a:rPr>
            </a:br>
            <a:r>
              <a:rPr lang="en-US" altLang="zh-TW" sz="1600" dirty="0" smtClean="0">
                <a:latin typeface="Times New Roman" pitchFamily="18" charset="0"/>
                <a:cs typeface="Times New Roman" pitchFamily="18" charset="0"/>
              </a:rPr>
              <a:t>A-C-D-B-A: 108</a:t>
            </a:r>
            <a:br>
              <a:rPr lang="en-US" altLang="zh-TW" sz="1600" dirty="0" smtClean="0">
                <a:latin typeface="Times New Roman" pitchFamily="18" charset="0"/>
                <a:cs typeface="Times New Roman" pitchFamily="18" charset="0"/>
              </a:rPr>
            </a:br>
            <a:r>
              <a:rPr lang="en-US" altLang="zh-TW" sz="1600" dirty="0" smtClean="0">
                <a:latin typeface="Times New Roman" pitchFamily="18" charset="0"/>
                <a:cs typeface="Times New Roman" pitchFamily="18" charset="0"/>
              </a:rPr>
              <a:t>A-D-B-C-A: 141</a:t>
            </a:r>
            <a:br>
              <a:rPr lang="en-US" altLang="zh-TW" sz="1600" dirty="0" smtClean="0">
                <a:latin typeface="Times New Roman" pitchFamily="18" charset="0"/>
                <a:cs typeface="Times New Roman" pitchFamily="18" charset="0"/>
              </a:rPr>
            </a:br>
            <a:r>
              <a:rPr lang="en-US" altLang="zh-TW" sz="1600" dirty="0" smtClean="0">
                <a:latin typeface="Times New Roman" pitchFamily="18" charset="0"/>
                <a:cs typeface="Times New Roman" pitchFamily="18" charset="0"/>
              </a:rPr>
              <a:t>A-D-C-B-A: 97</a:t>
            </a:r>
          </a:p>
          <a:p>
            <a:r>
              <a:rPr lang="en-US" altLang="zh-TW" dirty="0" smtClean="0">
                <a:latin typeface="Times New Roman" pitchFamily="18" charset="0"/>
                <a:cs typeface="Times New Roman" pitchFamily="18" charset="0"/>
              </a:rPr>
              <a:t/>
            </a:r>
            <a:br>
              <a:rPr lang="en-US" altLang="zh-TW" dirty="0" smtClean="0">
                <a:latin typeface="Times New Roman" pitchFamily="18" charset="0"/>
                <a:cs typeface="Times New Roman" pitchFamily="18" charset="0"/>
              </a:rPr>
            </a:br>
            <a:r>
              <a:rPr lang="en-US" altLang="zh-TW" sz="2000" b="1" dirty="0" smtClean="0">
                <a:solidFill>
                  <a:srgbClr val="FF0000"/>
                </a:solidFill>
                <a:latin typeface="Times New Roman" pitchFamily="18" charset="0"/>
                <a:cs typeface="Times New Roman" pitchFamily="18" charset="0"/>
              </a:rPr>
              <a:t>N</a:t>
            </a:r>
            <a:r>
              <a:rPr lang="en-US" altLang="zh-TW" sz="2000" dirty="0" smtClean="0">
                <a:solidFill>
                  <a:srgbClr val="FF0000"/>
                </a:solidFill>
                <a:latin typeface="Times New Roman" pitchFamily="18" charset="0"/>
                <a:cs typeface="Times New Roman" pitchFamily="18" charset="0"/>
              </a:rPr>
              <a:t> vertexes: Total (N-1)! paths</a:t>
            </a:r>
            <a:endParaRPr lang="zh-TW" alt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852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p:txBody>
          <a:bodyPr/>
          <a:lstStyle/>
          <a:p>
            <a:r>
              <a:rPr lang="en-US" altLang="zh-TW" dirty="0" smtClean="0"/>
              <a:t>Solving Clues</a:t>
            </a:r>
          </a:p>
          <a:p>
            <a:pPr lvl="1"/>
            <a:r>
              <a:rPr lang="en-US" altLang="zh-TW" dirty="0" smtClean="0">
                <a:solidFill>
                  <a:srgbClr val="0070C0"/>
                </a:solidFill>
              </a:rPr>
              <a:t>Part of the paths are repeatedly calculated!</a:t>
            </a:r>
          </a:p>
          <a:p>
            <a:endParaRPr lang="zh-TW" altLang="en-US" dirty="0"/>
          </a:p>
        </p:txBody>
      </p:sp>
      <p:sp>
        <p:nvSpPr>
          <p:cNvPr id="9" name="文字方塊 8"/>
          <p:cNvSpPr txBox="1"/>
          <p:nvPr/>
        </p:nvSpPr>
        <p:spPr>
          <a:xfrm>
            <a:off x="3923928" y="3496940"/>
            <a:ext cx="2160240" cy="1754326"/>
          </a:xfrm>
          <a:prstGeom prst="rect">
            <a:avLst/>
          </a:prstGeom>
          <a:noFill/>
        </p:spPr>
        <p:txBody>
          <a:bodyPr wrap="square" rtlCol="0">
            <a:spAutoFit/>
          </a:bodyPr>
          <a:lstStyle/>
          <a:p>
            <a:r>
              <a:rPr lang="en-US" altLang="zh-TW" dirty="0" smtClean="0">
                <a:latin typeface="Consolas" pitchFamily="49" charset="0"/>
                <a:cs typeface="Consolas" pitchFamily="49" charset="0"/>
              </a:rPr>
              <a:t>A-B-C-D-A: 97</a:t>
            </a:r>
          </a:p>
          <a:p>
            <a:r>
              <a:rPr lang="en-US" altLang="zh-TW" dirty="0" smtClean="0">
                <a:latin typeface="Consolas" pitchFamily="49" charset="0"/>
                <a:cs typeface="Consolas" pitchFamily="49" charset="0"/>
              </a:rPr>
              <a:t>A-B-D-C-A: 108</a:t>
            </a:r>
            <a:br>
              <a:rPr lang="en-US" altLang="zh-TW" dirty="0" smtClean="0">
                <a:latin typeface="Consolas" pitchFamily="49" charset="0"/>
                <a:cs typeface="Consolas" pitchFamily="49" charset="0"/>
              </a:rPr>
            </a:br>
            <a:r>
              <a:rPr lang="en-US" altLang="zh-TW" dirty="0" smtClean="0">
                <a:latin typeface="Consolas" pitchFamily="49" charset="0"/>
                <a:cs typeface="Consolas" pitchFamily="49" charset="0"/>
              </a:rPr>
              <a:t>A-C-B-D-A: 141 </a:t>
            </a:r>
            <a:br>
              <a:rPr lang="en-US" altLang="zh-TW" dirty="0" smtClean="0">
                <a:latin typeface="Consolas" pitchFamily="49" charset="0"/>
                <a:cs typeface="Consolas" pitchFamily="49" charset="0"/>
              </a:rPr>
            </a:br>
            <a:r>
              <a:rPr lang="en-US" altLang="zh-TW" dirty="0" smtClean="0">
                <a:latin typeface="Consolas" pitchFamily="49" charset="0"/>
                <a:cs typeface="Consolas" pitchFamily="49" charset="0"/>
              </a:rPr>
              <a:t>A-C-D-B-A: 108</a:t>
            </a:r>
            <a:br>
              <a:rPr lang="en-US" altLang="zh-TW" dirty="0" smtClean="0">
                <a:latin typeface="Consolas" pitchFamily="49" charset="0"/>
                <a:cs typeface="Consolas" pitchFamily="49" charset="0"/>
              </a:rPr>
            </a:br>
            <a:r>
              <a:rPr lang="en-US" altLang="zh-TW" dirty="0" smtClean="0">
                <a:latin typeface="Consolas" pitchFamily="49" charset="0"/>
                <a:cs typeface="Consolas" pitchFamily="49" charset="0"/>
              </a:rPr>
              <a:t>A-D-B-C-A: 141</a:t>
            </a:r>
            <a:br>
              <a:rPr lang="en-US" altLang="zh-TW" dirty="0" smtClean="0">
                <a:latin typeface="Consolas" pitchFamily="49" charset="0"/>
                <a:cs typeface="Consolas" pitchFamily="49" charset="0"/>
              </a:rPr>
            </a:br>
            <a:r>
              <a:rPr lang="en-US" altLang="zh-TW" dirty="0" smtClean="0">
                <a:latin typeface="Consolas" pitchFamily="49" charset="0"/>
                <a:cs typeface="Consolas" pitchFamily="49" charset="0"/>
              </a:rPr>
              <a:t>A-D-C-B-A: 97</a:t>
            </a:r>
          </a:p>
        </p:txBody>
      </p:sp>
      <p:pic>
        <p:nvPicPr>
          <p:cNvPr id="10" name="Picture 2" descr="http://upload.wikimedia.org/wikipedia/commons/thumb/3/30/Weighted_K4.svg/220px-Weighted_K4.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3024336" cy="251569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995936" y="3573015"/>
            <a:ext cx="432048" cy="5040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p:nvPr/>
        </p:nvCxnSpPr>
        <p:spPr>
          <a:xfrm flipH="1">
            <a:off x="4427984" y="3140968"/>
            <a:ext cx="1008112" cy="38733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5436096" y="2924944"/>
            <a:ext cx="2448272" cy="369332"/>
          </a:xfrm>
          <a:prstGeom prst="rect">
            <a:avLst/>
          </a:prstGeom>
          <a:noFill/>
        </p:spPr>
        <p:txBody>
          <a:bodyPr wrap="square" rtlCol="0">
            <a:spAutoFit/>
          </a:bodyPr>
          <a:lstStyle/>
          <a:p>
            <a:r>
              <a:rPr lang="en-US" altLang="zh-TW" dirty="0" smtClean="0"/>
              <a:t>Repeated path</a:t>
            </a:r>
            <a:endParaRPr lang="zh-TW" altLang="en-US" dirty="0"/>
          </a:p>
        </p:txBody>
      </p:sp>
      <p:sp>
        <p:nvSpPr>
          <p:cNvPr id="23" name="文字方塊 22"/>
          <p:cNvSpPr txBox="1"/>
          <p:nvPr/>
        </p:nvSpPr>
        <p:spPr>
          <a:xfrm>
            <a:off x="5576197" y="5733256"/>
            <a:ext cx="2448272" cy="369332"/>
          </a:xfrm>
          <a:prstGeom prst="rect">
            <a:avLst/>
          </a:prstGeom>
          <a:noFill/>
        </p:spPr>
        <p:txBody>
          <a:bodyPr wrap="square" rtlCol="0">
            <a:spAutoFit/>
          </a:bodyPr>
          <a:lstStyle/>
          <a:p>
            <a:r>
              <a:rPr lang="en-US" altLang="zh-TW" dirty="0" smtClean="0"/>
              <a:t>Same subsets</a:t>
            </a:r>
            <a:endParaRPr lang="zh-TW" altLang="en-US" dirty="0"/>
          </a:p>
        </p:txBody>
      </p:sp>
      <p:sp>
        <p:nvSpPr>
          <p:cNvPr id="30" name="矩形 29"/>
          <p:cNvSpPr/>
          <p:nvPr/>
        </p:nvSpPr>
        <p:spPr>
          <a:xfrm>
            <a:off x="4001655" y="4376485"/>
            <a:ext cx="930385" cy="2442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3995936" y="4912897"/>
            <a:ext cx="930385" cy="2442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24" name="直線單箭頭接點 1023"/>
          <p:cNvCxnSpPr>
            <a:stCxn id="23" idx="1"/>
          </p:cNvCxnSpPr>
          <p:nvPr/>
        </p:nvCxnSpPr>
        <p:spPr>
          <a:xfrm flipH="1" flipV="1">
            <a:off x="4788024" y="5251266"/>
            <a:ext cx="788173" cy="6666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2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a:xfrm>
            <a:off x="457200" y="1600200"/>
            <a:ext cx="8229600" cy="4709119"/>
          </a:xfrm>
        </p:spPr>
        <p:txBody>
          <a:bodyPr>
            <a:normAutofit/>
          </a:bodyPr>
          <a:lstStyle/>
          <a:p>
            <a:r>
              <a:rPr lang="en-US" altLang="zh-TW" dirty="0" smtClean="0"/>
              <a:t>Advanced Dynamic Programming Technique – </a:t>
            </a:r>
            <a:r>
              <a:rPr lang="en-US" altLang="zh-TW" b="1" dirty="0" smtClean="0">
                <a:solidFill>
                  <a:srgbClr val="FF0000"/>
                </a:solidFill>
              </a:rPr>
              <a:t>Bitmask</a:t>
            </a:r>
            <a:endParaRPr lang="en-US" altLang="zh-TW" dirty="0" smtClean="0"/>
          </a:p>
          <a:p>
            <a:pPr lvl="1"/>
            <a:r>
              <a:rPr lang="en-US" altLang="zh-TW" dirty="0" smtClean="0"/>
              <a:t>Similar to </a:t>
            </a:r>
            <a:r>
              <a:rPr lang="en-US" altLang="zh-TW" dirty="0" smtClean="0">
                <a:solidFill>
                  <a:srgbClr val="FF0000"/>
                </a:solidFill>
              </a:rPr>
              <a:t>State Space Search</a:t>
            </a:r>
            <a:endParaRPr lang="en-US" altLang="zh-TW" b="1" dirty="0" smtClean="0"/>
          </a:p>
          <a:p>
            <a:pPr lvl="1"/>
            <a:r>
              <a:rPr lang="en-US" altLang="zh-TW" dirty="0" smtClean="0"/>
              <a:t>A </a:t>
            </a:r>
            <a:r>
              <a:rPr lang="en-US" altLang="zh-TW" dirty="0"/>
              <a:t>“</a:t>
            </a:r>
            <a:r>
              <a:rPr lang="en-US" altLang="zh-TW" b="1" dirty="0"/>
              <a:t>bit sequence</a:t>
            </a:r>
            <a:r>
              <a:rPr lang="en-US" altLang="zh-TW" dirty="0"/>
              <a:t>” is used to </a:t>
            </a:r>
            <a:r>
              <a:rPr lang="en-US" altLang="zh-TW" dirty="0" smtClean="0"/>
              <a:t>encode </a:t>
            </a:r>
            <a:r>
              <a:rPr lang="en-US" altLang="zh-TW" dirty="0"/>
              <a:t>a </a:t>
            </a:r>
            <a:r>
              <a:rPr lang="en-US" altLang="zh-TW" dirty="0" smtClean="0"/>
              <a:t>subset of vertexes.</a:t>
            </a:r>
            <a:endParaRPr lang="en-US" altLang="zh-TW" dirty="0"/>
          </a:p>
          <a:p>
            <a:pPr marL="457200" lvl="1" indent="0">
              <a:buNone/>
            </a:pPr>
            <a:r>
              <a:rPr lang="en-US" altLang="zh-TW" dirty="0"/>
              <a:t>Ex: A graph with 6 nodes</a:t>
            </a:r>
          </a:p>
          <a:p>
            <a:pPr marL="457200" lvl="1" indent="0">
              <a:buNone/>
            </a:pPr>
            <a:r>
              <a:rPr lang="en-US" altLang="zh-TW" dirty="0" smtClean="0"/>
              <a:t>Subset: </a:t>
            </a:r>
            <a:r>
              <a:rPr lang="en-US" altLang="zh-TW" dirty="0"/>
              <a:t>{1, 2, 4, 5} = 011011</a:t>
            </a:r>
            <a:r>
              <a:rPr lang="en-US" altLang="zh-TW" baseline="-25000" dirty="0"/>
              <a:t>2</a:t>
            </a:r>
            <a:r>
              <a:rPr lang="en-US" altLang="zh-TW" dirty="0"/>
              <a:t> (27</a:t>
            </a:r>
            <a:r>
              <a:rPr lang="en-US" altLang="zh-TW" baseline="-25000" dirty="0"/>
              <a:t>10</a:t>
            </a:r>
            <a:r>
              <a:rPr lang="en-US" altLang="zh-TW" dirty="0"/>
              <a:t>)</a:t>
            </a:r>
          </a:p>
          <a:p>
            <a:pPr marL="457200" lvl="1" indent="0">
              <a:buNone/>
            </a:pPr>
            <a:r>
              <a:rPr lang="en-US" altLang="zh-TW" dirty="0" smtClean="0"/>
              <a:t>Subset: </a:t>
            </a:r>
            <a:r>
              <a:rPr lang="en-US" altLang="zh-TW" dirty="0"/>
              <a:t>{1, 3, 5, 6} = 110101</a:t>
            </a:r>
            <a:r>
              <a:rPr lang="en-US" altLang="zh-TW" baseline="-25000" dirty="0"/>
              <a:t>2</a:t>
            </a:r>
            <a:r>
              <a:rPr lang="en-US" altLang="zh-TW" dirty="0"/>
              <a:t> (53</a:t>
            </a:r>
            <a:r>
              <a:rPr lang="en-US" altLang="zh-TW" baseline="-25000" dirty="0"/>
              <a:t>10</a:t>
            </a:r>
            <a:r>
              <a:rPr lang="en-US" altLang="zh-TW" dirty="0"/>
              <a:t>)</a:t>
            </a:r>
          </a:p>
          <a:p>
            <a:pPr marL="457200" lvl="1" indent="0">
              <a:buNone/>
            </a:pPr>
            <a:r>
              <a:rPr lang="en-US" altLang="zh-TW" dirty="0" smtClean="0"/>
              <a:t>Subset: </a:t>
            </a:r>
            <a:r>
              <a:rPr lang="en-US" altLang="zh-TW" dirty="0"/>
              <a:t>{1, 2, 3, 4} = 001111</a:t>
            </a:r>
            <a:r>
              <a:rPr lang="en-US" altLang="zh-TW" baseline="-25000" dirty="0"/>
              <a:t>2</a:t>
            </a:r>
            <a:r>
              <a:rPr lang="en-US" altLang="zh-TW" dirty="0"/>
              <a:t> (15</a:t>
            </a:r>
            <a:r>
              <a:rPr lang="en-US" altLang="zh-TW" baseline="-25000" dirty="0"/>
              <a:t>10</a:t>
            </a:r>
            <a:r>
              <a:rPr lang="en-US" altLang="zh-TW" dirty="0"/>
              <a:t>)</a:t>
            </a:r>
          </a:p>
          <a:p>
            <a:endParaRPr lang="en-US" altLang="zh-TW" b="1" dirty="0" smtClean="0"/>
          </a:p>
        </p:txBody>
      </p:sp>
    </p:spTree>
    <p:extLst>
      <p:ext uri="{BB962C8B-B14F-4D97-AF65-F5344CB8AC3E}">
        <p14:creationId xmlns:p14="http://schemas.microsoft.com/office/powerpoint/2010/main" val="938946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404664"/>
            <a:ext cx="8229600" cy="1143000"/>
          </a:xfrm>
        </p:spPr>
        <p:txBody>
          <a:bodyPr>
            <a:normAutofit/>
          </a:bodyPr>
          <a:lstStyle/>
          <a:p>
            <a:r>
              <a:rPr lang="en-US" altLang="zh-TW" sz="4000" b="1" dirty="0" smtClean="0">
                <a:solidFill>
                  <a:schemeClr val="accent1">
                    <a:lumMod val="75000"/>
                  </a:schemeClr>
                </a:solidFill>
              </a:rPr>
              <a:t>Traveling Salesman Problem</a:t>
            </a:r>
            <a:endParaRPr lang="zh-TW" altLang="en-US" sz="4000" b="1" dirty="0">
              <a:solidFill>
                <a:schemeClr val="accent1">
                  <a:lumMod val="75000"/>
                </a:schemeClr>
              </a:solidFill>
            </a:endParaRPr>
          </a:p>
        </p:txBody>
      </p:sp>
      <p:sp>
        <p:nvSpPr>
          <p:cNvPr id="3" name="內容版面配置區 2"/>
          <p:cNvSpPr>
            <a:spLocks noGrp="1"/>
          </p:cNvSpPr>
          <p:nvPr>
            <p:ph idx="1"/>
          </p:nvPr>
        </p:nvSpPr>
        <p:spPr>
          <a:xfrm>
            <a:off x="457200" y="1484784"/>
            <a:ext cx="8229600" cy="4320480"/>
          </a:xfrm>
        </p:spPr>
        <p:txBody>
          <a:bodyPr>
            <a:normAutofit/>
          </a:bodyPr>
          <a:lstStyle/>
          <a:p>
            <a:r>
              <a:rPr lang="en-US" altLang="zh-TW" dirty="0" smtClean="0"/>
              <a:t>DP </a:t>
            </a:r>
            <a:r>
              <a:rPr lang="en-US" altLang="zh-TW" dirty="0" smtClean="0"/>
              <a:t>Equation?</a:t>
            </a:r>
          </a:p>
          <a:p>
            <a:r>
              <a:rPr lang="en-US" altLang="zh-TW" dirty="0" smtClean="0"/>
              <a:t>Recursion?</a:t>
            </a:r>
          </a:p>
          <a:p>
            <a:r>
              <a:rPr lang="en-US" altLang="zh-TW" dirty="0" smtClean="0"/>
              <a:t>Top down or bottom up?</a:t>
            </a:r>
            <a:endParaRPr lang="en-US" altLang="zh-TW" dirty="0" smtClean="0"/>
          </a:p>
        </p:txBody>
      </p:sp>
    </p:spTree>
    <p:extLst>
      <p:ext uri="{BB962C8B-B14F-4D97-AF65-F5344CB8AC3E}">
        <p14:creationId xmlns:p14="http://schemas.microsoft.com/office/powerpoint/2010/main" val="135886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細水長流</Template>
  <TotalTime>4019</TotalTime>
  <Words>620</Words>
  <Application>Microsoft Office PowerPoint</Application>
  <PresentationFormat>如螢幕大小 (4:3)</PresentationFormat>
  <Paragraphs>123</Paragraphs>
  <Slides>22</Slides>
  <Notes>1</Notes>
  <HiddenSlides>0</HiddenSlides>
  <MMClips>0</MMClips>
  <ScaleCrop>false</ScaleCrop>
  <HeadingPairs>
    <vt:vector size="4" baseType="variant">
      <vt:variant>
        <vt:lpstr>佈景主題</vt:lpstr>
      </vt:variant>
      <vt:variant>
        <vt:i4>1</vt:i4>
      </vt:variant>
      <vt:variant>
        <vt:lpstr>投影片標題</vt:lpstr>
      </vt:variant>
      <vt:variant>
        <vt:i4>22</vt:i4>
      </vt:variant>
    </vt:vector>
  </HeadingPairs>
  <TitlesOfParts>
    <vt:vector size="23" baseType="lpstr">
      <vt:lpstr>Office 佈景主題</vt:lpstr>
      <vt:lpstr>PowerPoint 簡報</vt:lpstr>
      <vt:lpstr>Outline</vt:lpstr>
      <vt:lpstr>PowerPoint 簡報</vt:lpstr>
      <vt:lpstr>Traveling Salesman Problem</vt:lpstr>
      <vt:lpstr>Traveling Salesman Problem</vt:lpstr>
      <vt:lpstr>Traveling Salesman Problem</vt:lpstr>
      <vt:lpstr>Traveling Salesman Problem</vt:lpstr>
      <vt:lpstr>Traveling Salesman Problem</vt:lpstr>
      <vt:lpstr>Traveling Salesman Problem</vt:lpstr>
      <vt:lpstr>Traveling Salesman Problem</vt:lpstr>
      <vt:lpstr>Traveling Salesman Problem</vt:lpstr>
      <vt:lpstr>Traveling Salesman Problem</vt:lpstr>
      <vt:lpstr>Traveling Salesman Problem</vt:lpstr>
      <vt:lpstr>Outline</vt:lpstr>
      <vt:lpstr>Chinese Postman Problem</vt:lpstr>
      <vt:lpstr>Chinese Postman Problem</vt:lpstr>
      <vt:lpstr>Chinese Postman Problem</vt:lpstr>
      <vt:lpstr>Chinese Postman Problem</vt:lpstr>
      <vt:lpstr>Chinese Postman Problem</vt:lpstr>
      <vt:lpstr>Chinese Postman Problem</vt:lpstr>
      <vt:lpstr>Chinese Postman Problem</vt:lpstr>
      <vt:lpstr>Chinese Postman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electron</dc:creator>
  <cp:lastModifiedBy>hardyyeh</cp:lastModifiedBy>
  <cp:revision>1841</cp:revision>
  <dcterms:created xsi:type="dcterms:W3CDTF">2009-11-10T06:48:42Z</dcterms:created>
  <dcterms:modified xsi:type="dcterms:W3CDTF">2013-04-24T11:06:43Z</dcterms:modified>
</cp:coreProperties>
</file>