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539" r:id="rId4"/>
    <p:sldId id="597" r:id="rId5"/>
    <p:sldId id="598" r:id="rId6"/>
    <p:sldId id="600" r:id="rId7"/>
    <p:sldId id="603" r:id="rId8"/>
    <p:sldId id="601" r:id="rId9"/>
    <p:sldId id="602" r:id="rId10"/>
    <p:sldId id="604" r:id="rId11"/>
    <p:sldId id="605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77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  <p:sldId id="535" r:id="rId42"/>
    <p:sldId id="538" r:id="rId43"/>
    <p:sldId id="594" r:id="rId44"/>
    <p:sldId id="595" r:id="rId45"/>
    <p:sldId id="596" r:id="rId46"/>
    <p:sldId id="599" r:id="rId47"/>
    <p:sldId id="536" r:id="rId48"/>
    <p:sldId id="537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606" r:id="rId57"/>
    <p:sldId id="495" r:id="rId58"/>
    <p:sldId id="608" r:id="rId59"/>
    <p:sldId id="609" r:id="rId60"/>
    <p:sldId id="610" r:id="rId61"/>
    <p:sldId id="611" r:id="rId62"/>
    <p:sldId id="434" r:id="rId6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7946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1pPr>
            <a:lvl2pPr marL="742877" indent="-285722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2pPr>
            <a:lvl3pPr marL="1142888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3pPr>
            <a:lvl4pPr marL="1600043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4pPr>
            <a:lvl5pPr marL="2057198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5pPr>
            <a:lvl6pPr marL="2514353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6pPr>
            <a:lvl7pPr marL="2971509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7pPr>
            <a:lvl8pPr marL="3428664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8pPr>
            <a:lvl9pPr marL="3885819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ED9AB1-38E2-423B-8313-67ED14C1A8A4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給學弟妹練習，練習完之後要檢討一下時間空間複雜度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1pPr>
            <a:lvl2pPr marL="742877" indent="-285722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2pPr>
            <a:lvl3pPr marL="1142888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3pPr>
            <a:lvl4pPr marL="1600043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4pPr>
            <a:lvl5pPr marL="2057198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5pPr>
            <a:lvl6pPr marL="2514353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6pPr>
            <a:lvl7pPr marL="2971509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7pPr>
            <a:lvl8pPr marL="3428664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8pPr>
            <a:lvl9pPr marL="3885819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1F8456-61C8-4D78-AAB4-817E1E642ED3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1pPr>
            <a:lvl2pPr marL="742877" indent="-285722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2pPr>
            <a:lvl3pPr marL="1142888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3pPr>
            <a:lvl4pPr marL="1600043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4pPr>
            <a:lvl5pPr marL="2057198" indent="-228578"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5pPr>
            <a:lvl6pPr marL="2514353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6pPr>
            <a:lvl7pPr marL="2971509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7pPr>
            <a:lvl8pPr marL="3428664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8pPr>
            <a:lvl9pPr marL="3885819" indent="-22857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EDA988-5094-4D7B-BC6D-5A48D888F86A}" type="slidenum">
              <a:rPr lang="zh-TW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04800" y="6500835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4499992" y="6453336"/>
            <a:ext cx="3528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electron,</a:t>
            </a:r>
            <a:r>
              <a:rPr lang="en-US" altLang="zh-TW" sz="1600" b="1" i="1" baseline="0" dirty="0" smtClean="0">
                <a:latin typeface="Calibri" pitchFamily="34" charset="0"/>
              </a:rPr>
              <a:t> free999, rabbit125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m.nudt.edu.cn/~twcourse/MoneyChangingProblem.html" TargetMode="External"/><Relationship Id="rId2" Type="http://schemas.openxmlformats.org/officeDocument/2006/relationships/hyperlink" Target="http://www.csie.ntnu.edu.tw/~u91029/KnapsackProblem.html#a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ie.ntnu.edu.tw/~u91029/LargestEmptyRectangle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6.82.173/ETPC/" TargetMode="External"/><Relationship Id="rId2" Type="http://schemas.openxmlformats.org/officeDocument/2006/relationships/hyperlink" Target="http://gpe2.acm-icpc.tw/gpelogi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c.moe.edu.tw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Course 9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2013/03/13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Sheng-Chi You(rabbit125)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jay_s6215@hotmail.com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http://myweb.ncku.edu.tw/~f74986133/Course_9.rar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硬幣限制各一個，是否湊得某價位</a:t>
            </a:r>
            <a:endParaRPr lang="en-US" altLang="zh-TW" dirty="0"/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TW" i="1" dirty="0" smtClean="0"/>
              <a:t>if ( dp[ j-v[i] ] == true ) </a:t>
            </a:r>
            <a:r>
              <a:rPr lang="en-US" altLang="zh-TW" i="1" dirty="0" err="1" smtClean="0"/>
              <a:t>dp</a:t>
            </a:r>
            <a:r>
              <a:rPr lang="en-US" altLang="zh-TW" i="1" dirty="0" smtClean="0"/>
              <a:t>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67454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硬幣限制各一個，是否湊得某價位</a:t>
            </a:r>
            <a:endParaRPr lang="en-US" altLang="zh-TW" dirty="0"/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TW" i="1" dirty="0" smtClean="0"/>
              <a:t>if ( dp[ j-v[i] ] == true ) </a:t>
            </a:r>
            <a:r>
              <a:rPr lang="en-US" altLang="zh-TW" i="1" dirty="0" err="1" smtClean="0"/>
              <a:t>dp</a:t>
            </a:r>
            <a:r>
              <a:rPr lang="en-US" altLang="zh-TW" i="1" dirty="0" smtClean="0"/>
              <a:t>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37491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4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</a:t>
            </a:r>
            <a:r>
              <a:rPr lang="zh-TW" altLang="en-US" b="1" dirty="0" smtClean="0">
                <a:solidFill>
                  <a:srgbClr val="FF0000"/>
                </a:solidFill>
              </a:rPr>
              <a:t>無限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是否湊得某個價位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2,5</a:t>
            </a:r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硬幣無限，是否湊得某個價位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硬幣無限，是否湊得某個價位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硬幣無限，是否湊得某個價位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硬幣無限，是否湊得某個價位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9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硬幣無限，是否湊得某個價位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5</a:t>
            </a:r>
            <a:endParaRPr lang="en-US" altLang="zh-TW" i="1" dirty="0" smtClean="0"/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硬幣無限，是否湊得某個價位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5</a:t>
            </a:r>
            <a:endParaRPr lang="en-US" altLang="zh-TW" i="1" dirty="0" smtClean="0"/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</a:t>
            </a:r>
            <a:r>
              <a:rPr lang="zh-TW" altLang="en-US" dirty="0" smtClean="0">
                <a:solidFill>
                  <a:srgbClr val="FF0000"/>
                </a:solidFill>
              </a:rPr>
              <a:t>湊得某個價位有幾種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234348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Coin change </a:t>
            </a:r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16134" y="4472979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Largest Rectangle</a:t>
            </a:r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429109" y="4157067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14546" y="338456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Knapsack </a:t>
            </a:r>
            <a:r>
              <a:rPr lang="en-US" altLang="zh-TW" dirty="0"/>
              <a:t>problem</a:t>
            </a:r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429109" y="3068651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3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6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62880"/>
                <a:gridCol w="55632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220072" y="47251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1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62880"/>
                <a:gridCol w="55632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硬幣無限，湊得某個價位有幾種？</a:t>
            </a:r>
            <a:endParaRPr lang="en-US" altLang="zh-TW" dirty="0" smtClean="0"/>
          </a:p>
          <a:p>
            <a:r>
              <a:rPr lang="en-US" altLang="zh-TW" i="1" dirty="0" smtClean="0"/>
              <a:t>Dp[0]=1;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i="1" dirty="0" smtClean="0"/>
              <a:t>if ( dp[ j-v[i] ] == true ) dp[j]+=dp[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62880"/>
                <a:gridCol w="55632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72200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2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</a:t>
            </a:r>
            <a:r>
              <a:rPr lang="zh-TW" altLang="en-US" dirty="0" smtClean="0">
                <a:solidFill>
                  <a:srgbClr val="FF0000"/>
                </a:solidFill>
              </a:rPr>
              <a:t>湊得某個價位的最少硬幣用量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/>
              <a:t>Dp[0]=0;</a:t>
            </a:r>
          </a:p>
          <a:p>
            <a:r>
              <a:rPr lang="en-US" altLang="zh-TW" i="1" dirty="0" smtClean="0"/>
              <a:t>Money value v[i]= 2,3</a:t>
            </a:r>
          </a:p>
          <a:p>
            <a:r>
              <a:rPr lang="en-US" altLang="zh-TW" i="1" dirty="0" smtClean="0"/>
              <a:t>dp[j]=min ( dp[j], dp[ j-v[i] ]+1 );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硬幣無限，湊得某個價位的最少硬幣用量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Dp[0]=0;</a:t>
            </a:r>
          </a:p>
          <a:p>
            <a:r>
              <a:rPr lang="en-US" altLang="zh-TW" i="1" dirty="0" smtClean="0"/>
              <a:t>Money value v[i]= 2,3</a:t>
            </a:r>
          </a:p>
          <a:p>
            <a:r>
              <a:rPr lang="en-US" altLang="zh-TW" i="1" dirty="0" smtClean="0"/>
              <a:t>dp[j]=min ( dp[j], dp[ j-v[i] ]+1 );</a:t>
            </a: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Greedy </a:t>
            </a:r>
            <a:r>
              <a:rPr lang="zh-TW" altLang="en-US" i="1" dirty="0" smtClean="0">
                <a:solidFill>
                  <a:srgbClr val="FF0000"/>
                </a:solidFill>
              </a:rPr>
              <a:t>： </a:t>
            </a:r>
            <a:r>
              <a:rPr lang="en-US" altLang="zh-TW" i="1" dirty="0" smtClean="0">
                <a:solidFill>
                  <a:srgbClr val="FF0000"/>
                </a:solidFill>
              </a:rPr>
              <a:t>Money value </a:t>
            </a:r>
            <a:r>
              <a:rPr lang="zh-TW" altLang="en-US" i="1" dirty="0" smtClean="0">
                <a:solidFill>
                  <a:srgbClr val="FF0000"/>
                </a:solidFill>
              </a:rPr>
              <a:t>大的優先</a:t>
            </a:r>
            <a:r>
              <a:rPr lang="en-US" altLang="zh-TW" i="1" dirty="0" smtClean="0">
                <a:solidFill>
                  <a:srgbClr val="FF0000"/>
                </a:solidFill>
              </a:rPr>
              <a:t>( </a:t>
            </a:r>
            <a:r>
              <a:rPr lang="zh-TW" altLang="en-US" i="1" dirty="0" smtClean="0">
                <a:solidFill>
                  <a:srgbClr val="FF0000"/>
                </a:solidFill>
              </a:rPr>
              <a:t>找錢問題 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42975">
              <a:defRPr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Coin change problem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42975">
              <a:defRPr/>
            </a:pPr>
            <a:r>
              <a:rPr lang="en-US" altLang="zh-TW" dirty="0"/>
              <a:t>Coin change problem</a:t>
            </a:r>
          </a:p>
          <a:p>
            <a:pPr lvl="1" defTabSz="942975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0/1 Coin </a:t>
            </a:r>
            <a:r>
              <a:rPr lang="en-US" altLang="zh-TW" dirty="0">
                <a:solidFill>
                  <a:srgbClr val="FF0000"/>
                </a:solidFill>
              </a:rPr>
              <a:t>change problem</a:t>
            </a:r>
          </a:p>
          <a:p>
            <a:pPr lvl="1" defTabSz="942975">
              <a:defRPr/>
            </a:pPr>
            <a:r>
              <a:rPr lang="en-US" altLang="zh-TW" dirty="0">
                <a:solidFill>
                  <a:srgbClr val="FF0000"/>
                </a:solidFill>
              </a:rPr>
              <a:t>Unbounded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Coin change problem</a:t>
            </a:r>
          </a:p>
          <a:p>
            <a:pPr lvl="1" defTabSz="942975">
              <a:defRPr/>
            </a:pPr>
            <a:r>
              <a:rPr lang="en-US" altLang="zh-TW" dirty="0" smtClean="0"/>
              <a:t>Limited </a:t>
            </a:r>
            <a:r>
              <a:rPr lang="en-US" altLang="zh-TW" dirty="0"/>
              <a:t>Coin change problem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49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基礎：</a:t>
            </a:r>
            <a:r>
              <a:rPr lang="en-US" altLang="zh-TW" dirty="0" smtClean="0"/>
              <a:t>UVA 674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進階：</a:t>
            </a:r>
            <a:r>
              <a:rPr lang="en-US" altLang="zh-TW" dirty="0">
                <a:solidFill>
                  <a:srgbClr val="FF0000"/>
                </a:solidFill>
              </a:rPr>
              <a:t>UVA </a:t>
            </a:r>
            <a:r>
              <a:rPr lang="en-US" altLang="zh-TW" dirty="0" smtClean="0">
                <a:solidFill>
                  <a:srgbClr val="FF0000"/>
                </a:solidFill>
              </a:rPr>
              <a:t>10306</a:t>
            </a:r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7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</a:t>
            </a:r>
            <a:r>
              <a:rPr lang="zh-TW" altLang="en-US" b="1" dirty="0" smtClean="0">
                <a:solidFill>
                  <a:srgbClr val="FF0000"/>
                </a:solidFill>
              </a:rPr>
              <a:t>有限</a:t>
            </a:r>
            <a:r>
              <a:rPr lang="zh-TW" altLang="en-US" dirty="0" smtClean="0"/>
              <a:t>，是否</a:t>
            </a:r>
            <a:r>
              <a:rPr lang="zh-TW" altLang="en-US" dirty="0" smtClean="0">
                <a:solidFill>
                  <a:srgbClr val="FF0000"/>
                </a:solidFill>
              </a:rPr>
              <a:t>湊得某個價位的最少硬幣用量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/>
              <a:t>Money value v[i]= {2,4}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{2,1}</a:t>
            </a:r>
          </a:p>
          <a:p>
            <a:endParaRPr lang="en-US" altLang="zh-TW" i="1" dirty="0" smtClean="0"/>
          </a:p>
          <a:p>
            <a:r>
              <a:rPr lang="zh-TW" altLang="en-US" i="1" dirty="0" smtClean="0"/>
              <a:t>硬幣無限的方法跑 </a:t>
            </a:r>
            <a:r>
              <a:rPr lang="en-US" altLang="zh-TW" i="1" dirty="0" smtClean="0"/>
              <a:t>m</a:t>
            </a:r>
            <a:r>
              <a:rPr lang="zh-TW" altLang="en-US" i="1" dirty="0" smtClean="0"/>
              <a:t> 次</a:t>
            </a:r>
            <a:r>
              <a:rPr lang="en-US" altLang="zh-TW" i="1" dirty="0" smtClean="0"/>
              <a:t>??</a:t>
            </a:r>
            <a:endParaRPr lang="en-US" altLang="zh-TW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,4}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,1}</a:t>
            </a:r>
          </a:p>
          <a:p>
            <a:endParaRPr lang="en-US" altLang="zh-TW" i="1" dirty="0" smtClean="0"/>
          </a:p>
          <a:p>
            <a:r>
              <a:rPr lang="zh-TW" altLang="en-US" i="1" dirty="0" smtClean="0"/>
              <a:t>硬幣無限的方法跑 </a:t>
            </a:r>
            <a:r>
              <a:rPr lang="en-US" altLang="zh-TW" i="1" dirty="0" smtClean="0"/>
              <a:t>m</a:t>
            </a:r>
            <a:r>
              <a:rPr lang="zh-TW" altLang="en-US" i="1" dirty="0" smtClean="0"/>
              <a:t> 次</a:t>
            </a:r>
            <a:r>
              <a:rPr lang="en-US" altLang="zh-TW" i="1" dirty="0" smtClean="0"/>
              <a:t>??</a:t>
            </a:r>
            <a:endParaRPr lang="en-US" altLang="zh-TW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{2,</a:t>
            </a:r>
            <a:r>
              <a:rPr lang="en-US" altLang="zh-TW" i="1" dirty="0" smtClean="0">
                <a:solidFill>
                  <a:srgbClr val="FF0000"/>
                </a:solidFill>
              </a:rPr>
              <a:t>4</a:t>
            </a:r>
            <a:r>
              <a:rPr lang="en-US" altLang="zh-TW" i="1" dirty="0" smtClean="0"/>
              <a:t>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</a:t>
            </a:r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r>
              <a:rPr lang="en-US" altLang="zh-TW" i="1" dirty="0" smtClean="0"/>
              <a:t>}</a:t>
            </a:r>
          </a:p>
          <a:p>
            <a:endParaRPr lang="en-US" altLang="zh-TW" i="1" dirty="0" smtClean="0"/>
          </a:p>
          <a:p>
            <a:r>
              <a:rPr lang="zh-TW" altLang="en-US" i="1" dirty="0" smtClean="0"/>
              <a:t>硬幣無限的方法跑 </a:t>
            </a:r>
            <a:r>
              <a:rPr lang="en-US" altLang="zh-TW" i="1" dirty="0" smtClean="0"/>
              <a:t>m</a:t>
            </a:r>
            <a:r>
              <a:rPr lang="zh-TW" altLang="en-US" i="1" dirty="0" smtClean="0"/>
              <a:t> 次</a:t>
            </a:r>
            <a:r>
              <a:rPr lang="en-US" altLang="zh-TW" i="1" dirty="0" smtClean="0"/>
              <a:t>??</a:t>
            </a:r>
            <a:endParaRPr lang="en-US" altLang="zh-TW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1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{2,</a:t>
            </a:r>
            <a:r>
              <a:rPr lang="en-US" altLang="zh-TW" i="1" dirty="0" smtClean="0">
                <a:solidFill>
                  <a:srgbClr val="FF0000"/>
                </a:solidFill>
              </a:rPr>
              <a:t>4</a:t>
            </a:r>
            <a:r>
              <a:rPr lang="en-US" altLang="zh-TW" i="1" dirty="0" smtClean="0"/>
              <a:t>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</a:t>
            </a:r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r>
              <a:rPr lang="en-US" altLang="zh-TW" i="1" dirty="0" smtClean="0"/>
              <a:t>}</a:t>
            </a:r>
          </a:p>
          <a:p>
            <a:endParaRPr lang="en-US" altLang="zh-TW" i="1" dirty="0" smtClean="0"/>
          </a:p>
          <a:p>
            <a:r>
              <a:rPr lang="zh-TW" altLang="en-US" i="1" dirty="0" smtClean="0"/>
              <a:t>硬幣無限的方法跑 </a:t>
            </a:r>
            <a:r>
              <a:rPr lang="en-US" altLang="zh-TW" i="1" dirty="0" smtClean="0"/>
              <a:t>m</a:t>
            </a:r>
            <a:r>
              <a:rPr lang="zh-TW" altLang="en-US" i="1" dirty="0" smtClean="0"/>
              <a:t> 次</a:t>
            </a:r>
            <a:r>
              <a:rPr lang="en-US" altLang="zh-TW" i="1" dirty="0" smtClean="0"/>
              <a:t>??</a:t>
            </a:r>
            <a:endParaRPr lang="en-US" altLang="zh-TW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{2,</a:t>
            </a:r>
            <a:r>
              <a:rPr lang="en-US" altLang="zh-TW" i="1" dirty="0" smtClean="0">
                <a:solidFill>
                  <a:srgbClr val="FF0000"/>
                </a:solidFill>
              </a:rPr>
              <a:t>4</a:t>
            </a:r>
            <a:r>
              <a:rPr lang="en-US" altLang="zh-TW" i="1" dirty="0" smtClean="0"/>
              <a:t>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</a:t>
            </a:r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r>
              <a:rPr lang="en-US" altLang="zh-TW" i="1" dirty="0" smtClean="0"/>
              <a:t>}</a:t>
            </a:r>
          </a:p>
          <a:p>
            <a:endParaRPr lang="en-US" altLang="zh-TW" i="1" dirty="0" smtClean="0"/>
          </a:p>
          <a:p>
            <a:r>
              <a:rPr lang="zh-TW" altLang="en-US" i="1" dirty="0" smtClean="0"/>
              <a:t>硬幣無限的方法跑 </a:t>
            </a:r>
            <a:r>
              <a:rPr lang="en-US" altLang="zh-TW" i="1" dirty="0" smtClean="0"/>
              <a:t>m</a:t>
            </a:r>
            <a:r>
              <a:rPr lang="zh-TW" altLang="en-US" i="1" dirty="0" smtClean="0"/>
              <a:t> 次</a:t>
            </a:r>
            <a:r>
              <a:rPr lang="en-US" altLang="zh-TW" i="1" dirty="0" smtClean="0"/>
              <a:t>??</a:t>
            </a:r>
            <a:endParaRPr lang="en-US" altLang="zh-TW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{2,</a:t>
            </a:r>
            <a:r>
              <a:rPr lang="en-US" altLang="zh-TW" i="1" dirty="0" smtClean="0">
                <a:solidFill>
                  <a:srgbClr val="FF0000"/>
                </a:solidFill>
              </a:rPr>
              <a:t>4</a:t>
            </a:r>
            <a:r>
              <a:rPr lang="en-US" altLang="zh-TW" i="1" dirty="0" smtClean="0"/>
              <a:t>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</a:t>
            </a:r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r>
              <a:rPr lang="en-US" altLang="zh-TW" i="1" dirty="0" smtClean="0"/>
              <a:t>}</a:t>
            </a:r>
          </a:p>
          <a:p>
            <a:endParaRPr lang="en-US" altLang="zh-TW" i="1" dirty="0" smtClean="0"/>
          </a:p>
          <a:p>
            <a:r>
              <a:rPr lang="zh-TW" altLang="en-US" i="1" dirty="0" smtClean="0"/>
              <a:t>硬幣無限的方法跑 </a:t>
            </a:r>
            <a:r>
              <a:rPr lang="en-US" altLang="zh-TW" i="1" dirty="0" smtClean="0"/>
              <a:t>m</a:t>
            </a:r>
            <a:r>
              <a:rPr lang="zh-TW" altLang="en-US" i="1" dirty="0" smtClean="0"/>
              <a:t> 次</a:t>
            </a:r>
            <a:r>
              <a:rPr lang="en-US" altLang="zh-TW" i="1" dirty="0" smtClean="0"/>
              <a:t>?? </a:t>
            </a:r>
            <a:r>
              <a:rPr lang="zh-TW" altLang="en-US" i="1" dirty="0" smtClean="0">
                <a:solidFill>
                  <a:srgbClr val="FF0000"/>
                </a:solidFill>
              </a:rPr>
              <a:t>→ </a:t>
            </a:r>
            <a:r>
              <a:rPr lang="en-US" altLang="zh-TW" i="1" dirty="0" smtClean="0">
                <a:solidFill>
                  <a:srgbClr val="FF0000"/>
                </a:solidFill>
              </a:rPr>
              <a:t>It is wrong !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爆炸 1 6"/>
          <p:cNvSpPr/>
          <p:nvPr/>
        </p:nvSpPr>
        <p:spPr>
          <a:xfrm>
            <a:off x="6516216" y="4797152"/>
            <a:ext cx="2376264" cy="936104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092280" y="50758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impossible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{2,4}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{2,1}</a:t>
            </a:r>
          </a:p>
          <a:p>
            <a:r>
              <a:rPr lang="en-US" altLang="zh-TW" i="1" dirty="0" smtClean="0"/>
              <a:t>for j = max to v[i] </a:t>
            </a:r>
          </a:p>
          <a:p>
            <a:pPr>
              <a:buNone/>
            </a:pPr>
            <a:r>
              <a:rPr lang="en-US" altLang="zh-TW" i="1" dirty="0" smtClean="0"/>
              <a:t>		run m[i]</a:t>
            </a:r>
            <a:r>
              <a:rPr lang="zh-TW" altLang="en-US" i="1" dirty="0" smtClean="0"/>
              <a:t>次</a:t>
            </a:r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7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,4}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,1}</a:t>
            </a:r>
          </a:p>
          <a:p>
            <a:r>
              <a:rPr lang="en-US" altLang="zh-TW" i="1" dirty="0" smtClean="0"/>
              <a:t>for j = max to v[i] </a:t>
            </a:r>
          </a:p>
          <a:p>
            <a:pPr>
              <a:buNone/>
            </a:pPr>
            <a:r>
              <a:rPr lang="en-US" altLang="zh-TW" i="1" dirty="0" smtClean="0"/>
              <a:t>		run m[i]</a:t>
            </a:r>
            <a:r>
              <a:rPr lang="zh-TW" altLang="en-US" i="1" dirty="0" smtClean="0"/>
              <a:t>次</a:t>
            </a:r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硬幣有限，是否湊得某個價位的最少硬幣用量</a:t>
            </a:r>
            <a:endParaRPr lang="en-US" altLang="zh-TW" dirty="0" smtClean="0"/>
          </a:p>
          <a:p>
            <a:r>
              <a:rPr lang="en-US" altLang="zh-TW" i="1" dirty="0" smtClean="0"/>
              <a:t>Money value v[i]= {2,</a:t>
            </a:r>
            <a:r>
              <a:rPr lang="en-US" altLang="zh-TW" i="1" dirty="0" smtClean="0">
                <a:solidFill>
                  <a:srgbClr val="FF0000"/>
                </a:solidFill>
              </a:rPr>
              <a:t>4</a:t>
            </a:r>
            <a:r>
              <a:rPr lang="en-US" altLang="zh-TW" i="1" dirty="0" smtClean="0"/>
              <a:t>}</a:t>
            </a:r>
          </a:p>
          <a:p>
            <a:r>
              <a:rPr lang="en-US" altLang="zh-TW" i="1" dirty="0" smtClean="0"/>
              <a:t>Number of v[i] </a:t>
            </a:r>
            <a:r>
              <a:rPr lang="zh-TW" altLang="en-US" i="1" dirty="0" smtClean="0"/>
              <a:t>→</a:t>
            </a:r>
            <a:r>
              <a:rPr lang="en-US" altLang="zh-TW" i="1" dirty="0" smtClean="0"/>
              <a:t> m[]   = {2,</a:t>
            </a:r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r>
              <a:rPr lang="en-US" altLang="zh-TW" i="1" dirty="0" smtClean="0"/>
              <a:t>}</a:t>
            </a:r>
          </a:p>
          <a:p>
            <a:r>
              <a:rPr lang="en-US" altLang="zh-TW" i="1" dirty="0" smtClean="0"/>
              <a:t>for j = max to v[i] </a:t>
            </a:r>
          </a:p>
          <a:p>
            <a:pPr>
              <a:buNone/>
            </a:pPr>
            <a:r>
              <a:rPr lang="en-US" altLang="zh-TW" i="1" dirty="0" smtClean="0"/>
              <a:t>		run m[i]</a:t>
            </a:r>
            <a:r>
              <a:rPr lang="zh-TW" altLang="en-US" i="1" dirty="0" smtClean="0"/>
              <a:t>次</a:t>
            </a:r>
            <a:endParaRPr lang="en-US" altLang="zh-TW" i="1" dirty="0" smtClean="0"/>
          </a:p>
          <a:p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>
                <a:solidFill>
                  <a:srgbClr val="7030A0"/>
                </a:solidFill>
              </a:rPr>
              <a:t>                                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類型</a:t>
            </a:r>
            <a:endParaRPr lang="en-US" altLang="zh-TW" dirty="0" smtClean="0"/>
          </a:p>
          <a:p>
            <a:r>
              <a:rPr lang="zh-TW" altLang="en-US" sz="2000" dirty="0" smtClean="0"/>
              <a:t>硬幣限制各一個</a:t>
            </a:r>
            <a:r>
              <a:rPr lang="en-US" altLang="zh-TW" sz="2000" dirty="0" smtClean="0"/>
              <a:t>(0/1</a:t>
            </a:r>
            <a:r>
              <a:rPr lang="zh-TW" altLang="en-US" sz="2000" dirty="0" smtClean="0"/>
              <a:t>背包變型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1600" dirty="0" smtClean="0">
                <a:solidFill>
                  <a:srgbClr val="FF0000"/>
                </a:solidFill>
              </a:rPr>
              <a:t>是否湊得某個價位 </a:t>
            </a:r>
            <a:r>
              <a:rPr lang="en-US" altLang="zh-TW" sz="1600" dirty="0" smtClean="0">
                <a:solidFill>
                  <a:srgbClr val="FF0000"/>
                </a:solidFill>
              </a:rPr>
              <a:t>/</a:t>
            </a:r>
            <a:r>
              <a:rPr lang="zh-TW" altLang="en-US" sz="1600" dirty="0">
                <a:solidFill>
                  <a:srgbClr val="FF0000"/>
                </a:solidFill>
              </a:rPr>
              <a:t>湊得某價位的方法數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2000" dirty="0"/>
              <a:t>硬幣</a:t>
            </a:r>
            <a:r>
              <a:rPr lang="zh-TW" altLang="en-US" sz="2000" dirty="0" smtClean="0"/>
              <a:t>無限</a:t>
            </a:r>
            <a:endParaRPr lang="en-US" altLang="zh-TW" sz="2000" dirty="0" smtClean="0"/>
          </a:p>
          <a:p>
            <a:pPr lvl="1"/>
            <a:r>
              <a:rPr lang="zh-TW" altLang="en-US" sz="1600" dirty="0" smtClean="0">
                <a:solidFill>
                  <a:srgbClr val="FF0000"/>
                </a:solidFill>
              </a:rPr>
              <a:t>是否湊得某個價位 </a:t>
            </a:r>
            <a:r>
              <a:rPr lang="en-US" altLang="zh-TW" sz="1600" dirty="0" smtClean="0">
                <a:solidFill>
                  <a:srgbClr val="FF0000"/>
                </a:solidFill>
              </a:rPr>
              <a:t>/</a:t>
            </a:r>
            <a:r>
              <a:rPr lang="zh-TW" altLang="en-US" sz="1600" dirty="0" smtClean="0">
                <a:solidFill>
                  <a:srgbClr val="FF0000"/>
                </a:solidFill>
              </a:rPr>
              <a:t> 湊得某價位的方法數 </a:t>
            </a:r>
            <a:r>
              <a:rPr lang="en-US" altLang="zh-TW" sz="1600" dirty="0" smtClean="0">
                <a:solidFill>
                  <a:srgbClr val="FF0000"/>
                </a:solidFill>
              </a:rPr>
              <a:t>/ </a:t>
            </a:r>
            <a:r>
              <a:rPr lang="zh-TW" altLang="en-US" sz="1600" dirty="0" smtClean="0">
                <a:solidFill>
                  <a:srgbClr val="FF0000"/>
                </a:solidFill>
              </a:rPr>
              <a:t>湊</a:t>
            </a:r>
            <a:r>
              <a:rPr lang="zh-TW" altLang="en-US" sz="1600" dirty="0">
                <a:solidFill>
                  <a:srgbClr val="FF0000"/>
                </a:solidFill>
              </a:rPr>
              <a:t>得某個價位的最少硬幣用量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zh-TW" altLang="en-US" sz="1600" dirty="0" smtClean="0"/>
              <a:t>湊</a:t>
            </a:r>
            <a:r>
              <a:rPr lang="zh-TW" altLang="en-US" sz="1600" dirty="0"/>
              <a:t>得某個價位的硬幣用量 </a:t>
            </a:r>
            <a:r>
              <a:rPr lang="en-US" altLang="zh-TW" sz="1600" dirty="0"/>
              <a:t>(</a:t>
            </a:r>
            <a:r>
              <a:rPr lang="zh-TW" altLang="en-US" sz="1600" dirty="0"/>
              <a:t>錢用量不多時</a:t>
            </a:r>
            <a:r>
              <a:rPr lang="en-US" altLang="zh-TW" sz="1600" dirty="0" smtClean="0"/>
              <a:t>)</a:t>
            </a:r>
          </a:p>
          <a:p>
            <a:r>
              <a:rPr lang="zh-TW" altLang="en-US" sz="2000" dirty="0" smtClean="0"/>
              <a:t>硬幣</a:t>
            </a:r>
            <a:r>
              <a:rPr lang="zh-TW" altLang="en-US" sz="2000" dirty="0"/>
              <a:t>有</a:t>
            </a:r>
            <a:r>
              <a:rPr lang="zh-TW" altLang="en-US" sz="2000" dirty="0" smtClean="0"/>
              <a:t>限</a:t>
            </a:r>
            <a:endParaRPr lang="en-US" altLang="zh-TW" sz="2000" dirty="0"/>
          </a:p>
          <a:p>
            <a:pPr lvl="1"/>
            <a:r>
              <a:rPr lang="zh-TW" altLang="en-US" sz="1600" dirty="0">
                <a:solidFill>
                  <a:srgbClr val="FF0000"/>
                </a:solidFill>
              </a:rPr>
              <a:t>是否湊得某個價位 </a:t>
            </a:r>
            <a:r>
              <a:rPr lang="en-US" altLang="zh-TW" sz="1600" dirty="0" smtClean="0">
                <a:solidFill>
                  <a:srgbClr val="FF0000"/>
                </a:solidFill>
              </a:rPr>
              <a:t>/</a:t>
            </a:r>
            <a:r>
              <a:rPr lang="zh-TW" altLang="en-US" sz="1600" dirty="0" smtClean="0">
                <a:solidFill>
                  <a:srgbClr val="FF0000"/>
                </a:solidFill>
              </a:rPr>
              <a:t> 湊</a:t>
            </a:r>
            <a:r>
              <a:rPr lang="zh-TW" altLang="en-US" sz="1600" dirty="0">
                <a:solidFill>
                  <a:srgbClr val="FF0000"/>
                </a:solidFill>
              </a:rPr>
              <a:t>得某個價位的最少硬幣用</a:t>
            </a:r>
            <a:r>
              <a:rPr lang="zh-TW" altLang="en-US" sz="1600" dirty="0" smtClean="0">
                <a:solidFill>
                  <a:srgbClr val="FF0000"/>
                </a:solidFill>
              </a:rPr>
              <a:t>量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相同觀念</a:t>
            </a:r>
            <a:endParaRPr lang="en-US" altLang="zh-TW" sz="2000" dirty="0"/>
          </a:p>
          <a:p>
            <a:r>
              <a:rPr lang="zh-TW" altLang="en-US" sz="2000" dirty="0" smtClean="0"/>
              <a:t>按照題意設計</a:t>
            </a:r>
            <a:endParaRPr lang="en-US" altLang="zh-TW" sz="2000" dirty="0"/>
          </a:p>
          <a:p>
            <a:r>
              <a:rPr lang="zh-TW" altLang="en-US" sz="2000" dirty="0" smtClean="0"/>
              <a:t>注意設定紀錄維度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意義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以及初始化數值</a:t>
            </a:r>
            <a:endParaRPr lang="en-US" altLang="zh-TW" sz="2000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UVA 166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4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234348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Coin change </a:t>
            </a:r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16134" y="4472979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Largest Rectangle</a:t>
            </a:r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429109" y="4157067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14546" y="338456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Knapsack </a:t>
            </a:r>
            <a:r>
              <a:rPr lang="en-US" altLang="zh-TW" dirty="0"/>
              <a:t>problem</a:t>
            </a:r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429109" y="3068651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04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42975">
              <a:defRPr/>
            </a:pPr>
            <a:r>
              <a:rPr lang="en-US" altLang="zh-TW" dirty="0"/>
              <a:t>Knapsack </a:t>
            </a:r>
            <a:r>
              <a:rPr lang="en-US" altLang="zh-TW" dirty="0" smtClean="0"/>
              <a:t>problem</a:t>
            </a:r>
          </a:p>
          <a:p>
            <a:pPr lvl="1" defTabSz="942975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0/1 Knapsack </a:t>
            </a:r>
            <a:r>
              <a:rPr lang="en-US" altLang="zh-TW" dirty="0">
                <a:solidFill>
                  <a:srgbClr val="FF0000"/>
                </a:solidFill>
              </a:rPr>
              <a:t>problem</a:t>
            </a:r>
          </a:p>
          <a:p>
            <a:pPr lvl="1"/>
            <a:r>
              <a:rPr lang="en-US" altLang="zh-TW" dirty="0"/>
              <a:t>Unbounded Knapsack problem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4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0/1 Knapsack problem</a:t>
            </a:r>
          </a:p>
        </p:txBody>
      </p:sp>
      <p:sp>
        <p:nvSpPr>
          <p:cNvPr id="14339" name="內容版面配置區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sz="2400" dirty="0">
                <a:latin typeface="微軟正黑體" pitchFamily="34" charset="-120"/>
                <a:ea typeface="微軟正黑體" pitchFamily="34" charset="-120"/>
              </a:rPr>
              <a:t>Problem Description: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>
                <a:latin typeface="微軟正黑體" pitchFamily="34" charset="-120"/>
                <a:ea typeface="微軟正黑體" pitchFamily="34" charset="-120"/>
              </a:rPr>
              <a:t>Given a set of items, each with a weight and a value, determine the number of each item to include in a collection so that the total weight is less than a given limit and the total value is as large as possible.</a:t>
            </a: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r>
              <a:rPr lang="en-US" sz="2400" dirty="0">
                <a:latin typeface="微軟正黑體" pitchFamily="34" charset="-120"/>
                <a:ea typeface="微軟正黑體" pitchFamily="34" charset="-120"/>
              </a:rPr>
              <a:t>Brute force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>
                <a:latin typeface="微軟正黑體" pitchFamily="34" charset="-120"/>
                <a:ea typeface="微軟正黑體" pitchFamily="34" charset="-120"/>
              </a:rPr>
              <a:t>Each item has 2 status: put in the bag or not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>
                <a:latin typeface="微軟正黑體" pitchFamily="34" charset="-120"/>
                <a:ea typeface="微軟正黑體" pitchFamily="34" charset="-120"/>
              </a:rPr>
              <a:t>If there are N items, it will cost O(2^N) to check all the possibilities.</a:t>
            </a: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endParaRPr 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0" name="Picture 2" descr="C:\Documents and Settings\kk\桌面\Knaps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071813"/>
            <a:ext cx="23812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4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0/1 Knapsack problem</a:t>
            </a:r>
          </a:p>
        </p:txBody>
      </p:sp>
      <p:sp>
        <p:nvSpPr>
          <p:cNvPr id="15363" name="內容版面配置區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sz="2400">
                <a:latin typeface="微軟正黑體" pitchFamily="34" charset="-120"/>
                <a:ea typeface="微軟正黑體" pitchFamily="34" charset="-120"/>
              </a:rPr>
              <a:t>Status representation and transfer function: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>
                <a:latin typeface="微軟正黑體" pitchFamily="34" charset="-120"/>
                <a:ea typeface="微軟正黑體" pitchFamily="34" charset="-120"/>
              </a:rPr>
              <a:t>dp[n][m] store the maximum value that we put some of first n items in the bag and weight 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>
                <a:latin typeface="微軟正黑體" pitchFamily="34" charset="-120"/>
                <a:ea typeface="微軟正黑體" pitchFamily="34" charset="-120"/>
              </a:rPr>
              <a:t>dp[n][m] =  max(dp[n - 1][m], dp[n - 1][m –w[n]] + v[n] )</a:t>
            </a:r>
          </a:p>
          <a:p>
            <a:pPr marL="342900" indent="-342900">
              <a:spcBef>
                <a:spcPct val="20000"/>
              </a:spcBef>
              <a:buSzPct val="70000"/>
            </a:pPr>
            <a:endParaRPr lang="en-US" sz="100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Tx/>
              <a:buChar char="•"/>
            </a:pPr>
            <a:r>
              <a:rPr lang="en-US" sz="2400">
                <a:latin typeface="微軟正黑體" pitchFamily="34" charset="-120"/>
                <a:ea typeface="微軟正黑體" pitchFamily="34" charset="-120"/>
              </a:rPr>
              <a:t>Top-down DP can be written as follow:</a:t>
            </a:r>
          </a:p>
        </p:txBody>
      </p:sp>
      <p:sp>
        <p:nvSpPr>
          <p:cNvPr id="15364" name="文字方塊 8"/>
          <p:cNvSpPr txBox="1">
            <a:spLocks noChangeArrowheads="1"/>
          </p:cNvSpPr>
          <p:nvPr/>
        </p:nvSpPr>
        <p:spPr bwMode="auto">
          <a:xfrm>
            <a:off x="571500" y="3571875"/>
            <a:ext cx="8429625" cy="2447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dp[N+1][W+1], v[N], w[N];	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top-down, N items with maximum total weight W </a:t>
            </a:r>
            <a:endParaRPr lang="en-US" sz="140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bool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isfind[N][W];</a:t>
            </a:r>
          </a:p>
          <a:p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knapsack(</a:t>
            </a:r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n, </a:t>
            </a:r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m){</a:t>
            </a:r>
          </a:p>
          <a:p>
            <a:pPr lvl="1"/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zh-TW" sz="1400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(m &lt; 0)</a:t>
            </a:r>
            <a:r>
              <a:rPr lang="zh-TW" sz="14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-INF; 		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basic constrain</a:t>
            </a:r>
          </a:p>
          <a:p>
            <a:pPr lvl="1"/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zh-TW" sz="1400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(n == 0 )</a:t>
            </a:r>
            <a:r>
              <a:rPr lang="zh-TW" sz="14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0;</a:t>
            </a:r>
          </a:p>
          <a:p>
            <a:pPr lvl="1"/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zh-TW" sz="1400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(isfind[n][m])</a:t>
            </a:r>
            <a:r>
              <a:rPr lang="zh-TW" sz="14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en-US" sz="1400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dp[n][m] ;	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isfind before</a:t>
            </a:r>
            <a:endParaRPr lang="en-US" sz="140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sz="1400">
                <a:latin typeface="微軟正黑體" pitchFamily="34" charset="-120"/>
                <a:ea typeface="微軟正黑體" pitchFamily="34" charset="-120"/>
              </a:rPr>
              <a:t>dp[n][m] = max(	knapsack(n-1, m), </a:t>
            </a:r>
          </a:p>
          <a:p>
            <a:pPr lvl="1"/>
            <a:r>
              <a:rPr lang="en-US" sz="1400">
                <a:latin typeface="微軟正黑體" pitchFamily="34" charset="-120"/>
                <a:ea typeface="微軟正黑體" pitchFamily="34" charset="-120"/>
              </a:rPr>
              <a:t>		knapsack(n-1, m-w[n]) + v[n]);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recursively call</a:t>
            </a:r>
            <a:endParaRPr lang="en-US" sz="140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sz="1400">
                <a:latin typeface="微軟正黑體" pitchFamily="34" charset="-120"/>
                <a:ea typeface="微軟正黑體" pitchFamily="34" charset="-120"/>
              </a:rPr>
              <a:t>isfind[n][m ] = </a:t>
            </a:r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; 		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record isfind</a:t>
            </a:r>
            <a:endParaRPr lang="en-US" sz="140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 dp[n][m];</a:t>
            </a:r>
          </a:p>
          <a:p>
            <a:r>
              <a:rPr lang="en-US" sz="1400">
                <a:latin typeface="微軟正黑體" pitchFamily="34" charset="-120"/>
                <a:ea typeface="微軟正黑體" pitchFamily="34" charset="-120"/>
              </a:rPr>
              <a:t>}</a:t>
            </a:r>
          </a:p>
        </p:txBody>
      </p:sp>
      <p:sp>
        <p:nvSpPr>
          <p:cNvPr id="15365" name="文字方塊 10"/>
          <p:cNvSpPr txBox="1">
            <a:spLocks noChangeArrowheads="1"/>
          </p:cNvSpPr>
          <p:nvPr/>
        </p:nvSpPr>
        <p:spPr bwMode="auto">
          <a:xfrm>
            <a:off x="2986088" y="2965450"/>
            <a:ext cx="1357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zh-TW" sz="1400">
                <a:latin typeface="微軟正黑體" pitchFamily="34" charset="-120"/>
                <a:ea typeface="微軟正黑體" pitchFamily="34" charset="-120"/>
              </a:rPr>
              <a:t>不取第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sz="1400">
                <a:latin typeface="微軟正黑體" pitchFamily="34" charset="-120"/>
                <a:ea typeface="微軟正黑體" pitchFamily="34" charset="-120"/>
              </a:rPr>
              <a:t>個物品</a:t>
            </a:r>
          </a:p>
        </p:txBody>
      </p:sp>
      <p:cxnSp>
        <p:nvCxnSpPr>
          <p:cNvPr id="15366" name="直線接點 11"/>
          <p:cNvCxnSpPr>
            <a:cxnSpLocks noChangeShapeType="1"/>
          </p:cNvCxnSpPr>
          <p:nvPr/>
        </p:nvCxnSpPr>
        <p:spPr bwMode="auto">
          <a:xfrm>
            <a:off x="3071813" y="3000375"/>
            <a:ext cx="1214437" cy="1588"/>
          </a:xfrm>
          <a:prstGeom prst="line">
            <a:avLst/>
          </a:prstGeom>
          <a:noFill/>
          <a:ln w="19050" cap="flat" cmpd="sng">
            <a:solidFill>
              <a:srgbClr val="4BACC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直線接點 12"/>
          <p:cNvCxnSpPr>
            <a:cxnSpLocks noChangeShapeType="1"/>
          </p:cNvCxnSpPr>
          <p:nvPr/>
        </p:nvCxnSpPr>
        <p:spPr bwMode="auto">
          <a:xfrm>
            <a:off x="4500563" y="3000375"/>
            <a:ext cx="2500312" cy="1588"/>
          </a:xfrm>
          <a:prstGeom prst="line">
            <a:avLst/>
          </a:prstGeom>
          <a:noFill/>
          <a:ln w="19050" cap="flat" cmpd="sng">
            <a:solidFill>
              <a:srgbClr val="4BACC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8" name="文字方塊 13"/>
          <p:cNvSpPr txBox="1">
            <a:spLocks noChangeArrowheads="1"/>
          </p:cNvSpPr>
          <p:nvPr/>
        </p:nvSpPr>
        <p:spPr bwMode="auto">
          <a:xfrm>
            <a:off x="4805363" y="2978150"/>
            <a:ext cx="189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zh-TW" sz="1400">
                <a:latin typeface="微軟正黑體" pitchFamily="34" charset="-120"/>
                <a:ea typeface="微軟正黑體" pitchFamily="34" charset="-120"/>
              </a:rPr>
              <a:t>取第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sz="1400">
                <a:latin typeface="微軟正黑體" pitchFamily="34" charset="-120"/>
                <a:ea typeface="微軟正黑體" pitchFamily="34" charset="-120"/>
              </a:rPr>
              <a:t>個物品放入背包</a:t>
            </a:r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Arial" pitchFamily="34" charset="0"/>
              </a:rPr>
              <a:t>0/1 Knapsack problem</a:t>
            </a:r>
          </a:p>
        </p:txBody>
      </p:sp>
      <p:sp>
        <p:nvSpPr>
          <p:cNvPr id="16387" name="文字方塊 133"/>
          <p:cNvSpPr txBox="1">
            <a:spLocks noChangeArrowheads="1"/>
          </p:cNvSpPr>
          <p:nvPr/>
        </p:nvSpPr>
        <p:spPr bwMode="auto">
          <a:xfrm>
            <a:off x="2143125" y="4459288"/>
            <a:ext cx="436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50</a:t>
            </a:r>
            <a:endParaRPr lang="zh-TW"/>
          </a:p>
        </p:txBody>
      </p:sp>
      <p:sp>
        <p:nvSpPr>
          <p:cNvPr id="16388" name="文字方塊 31"/>
          <p:cNvSpPr txBox="1">
            <a:spLocks noChangeArrowheads="1"/>
          </p:cNvSpPr>
          <p:nvPr/>
        </p:nvSpPr>
        <p:spPr bwMode="auto">
          <a:xfrm>
            <a:off x="2200275" y="4464050"/>
            <a:ext cx="309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sp>
        <p:nvSpPr>
          <p:cNvPr id="16389" name="內容版面配置區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sz="2400">
                <a:latin typeface="微軟正黑體" pitchFamily="34" charset="-120"/>
                <a:ea typeface="微軟正黑體" pitchFamily="34" charset="-120"/>
              </a:rPr>
              <a:t>Bottom-up DP can be written as follow:</a:t>
            </a:r>
          </a:p>
        </p:txBody>
      </p:sp>
      <p:graphicFrame>
        <p:nvGraphicFramePr>
          <p:cNvPr id="1639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72486"/>
              </p:ext>
            </p:extLst>
          </p:nvPr>
        </p:nvGraphicFramePr>
        <p:xfrm>
          <a:off x="395535" y="4097338"/>
          <a:ext cx="3819278" cy="741363"/>
        </p:xfrm>
        <a:graphic>
          <a:graphicData uri="http://schemas.openxmlformats.org/drawingml/2006/table">
            <a:tbl>
              <a:tblPr/>
              <a:tblGrid>
                <a:gridCol w="545145"/>
                <a:gridCol w="546776"/>
                <a:gridCol w="545145"/>
                <a:gridCol w="545145"/>
                <a:gridCol w="545145"/>
                <a:gridCol w="546777"/>
                <a:gridCol w="54514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416" name="文字方塊 90"/>
          <p:cNvSpPr txBox="1">
            <a:spLocks noChangeArrowheads="1"/>
          </p:cNvSpPr>
          <p:nvPr/>
        </p:nvSpPr>
        <p:spPr bwMode="auto">
          <a:xfrm>
            <a:off x="3805238" y="4454525"/>
            <a:ext cx="309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sp>
        <p:nvSpPr>
          <p:cNvPr id="16417" name="文字方塊 116"/>
          <p:cNvSpPr txBox="1">
            <a:spLocks noChangeArrowheads="1"/>
          </p:cNvSpPr>
          <p:nvPr/>
        </p:nvSpPr>
        <p:spPr bwMode="auto">
          <a:xfrm>
            <a:off x="3743325" y="4448175"/>
            <a:ext cx="436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10</a:t>
            </a:r>
            <a:endParaRPr lang="zh-TW"/>
          </a:p>
        </p:txBody>
      </p:sp>
      <p:sp>
        <p:nvSpPr>
          <p:cNvPr id="16418" name="文字方塊 120"/>
          <p:cNvSpPr txBox="1">
            <a:spLocks noChangeArrowheads="1"/>
          </p:cNvSpPr>
          <p:nvPr/>
        </p:nvSpPr>
        <p:spPr bwMode="auto">
          <a:xfrm>
            <a:off x="3767138" y="4448175"/>
            <a:ext cx="436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30</a:t>
            </a:r>
            <a:endParaRPr lang="zh-TW"/>
          </a:p>
        </p:txBody>
      </p:sp>
      <p:sp>
        <p:nvSpPr>
          <p:cNvPr id="16419" name="文字方塊 121"/>
          <p:cNvSpPr txBox="1">
            <a:spLocks noChangeArrowheads="1"/>
          </p:cNvSpPr>
          <p:nvPr/>
        </p:nvSpPr>
        <p:spPr bwMode="auto">
          <a:xfrm>
            <a:off x="3208338" y="4448175"/>
            <a:ext cx="436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30</a:t>
            </a:r>
            <a:endParaRPr lang="zh-TW"/>
          </a:p>
        </p:txBody>
      </p:sp>
      <p:sp>
        <p:nvSpPr>
          <p:cNvPr id="16420" name="文字方塊 122"/>
          <p:cNvSpPr txBox="1">
            <a:spLocks noChangeArrowheads="1"/>
          </p:cNvSpPr>
          <p:nvPr/>
        </p:nvSpPr>
        <p:spPr bwMode="auto">
          <a:xfrm>
            <a:off x="2695575" y="4448175"/>
            <a:ext cx="436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30</a:t>
            </a:r>
            <a:endParaRPr lang="zh-TW"/>
          </a:p>
        </p:txBody>
      </p:sp>
      <p:sp>
        <p:nvSpPr>
          <p:cNvPr id="16421" name="文字方塊 119"/>
          <p:cNvSpPr txBox="1">
            <a:spLocks noChangeArrowheads="1"/>
          </p:cNvSpPr>
          <p:nvPr/>
        </p:nvSpPr>
        <p:spPr bwMode="auto">
          <a:xfrm>
            <a:off x="2143125" y="4457700"/>
            <a:ext cx="436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10</a:t>
            </a:r>
            <a:endParaRPr lang="zh-TW"/>
          </a:p>
        </p:txBody>
      </p:sp>
      <p:sp>
        <p:nvSpPr>
          <p:cNvPr id="16422" name="文字方塊 8"/>
          <p:cNvSpPr txBox="1">
            <a:spLocks noChangeArrowheads="1"/>
          </p:cNvSpPr>
          <p:nvPr/>
        </p:nvSpPr>
        <p:spPr bwMode="auto">
          <a:xfrm>
            <a:off x="500063" y="2000250"/>
            <a:ext cx="8429625" cy="1806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 c[W+1], v[N], w[N]; 		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bottom-up</a:t>
            </a:r>
            <a:endParaRPr lang="en-US" sz="1400">
              <a:latin typeface="微軟正黑體" pitchFamily="34" charset="-120"/>
              <a:ea typeface="微軟正黑體" pitchFamily="34" charset="-120"/>
            </a:endParaRPr>
          </a:p>
          <a:p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 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knapsack(</a:t>
            </a:r>
            <a:r>
              <a:rPr lang="zh-TW" sz="14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 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n, </a:t>
            </a:r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 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sz="1400">
                <a:latin typeface="微軟正黑體" pitchFamily="34" charset="-120"/>
                <a:ea typeface="微軟正黑體" pitchFamily="34" charset="-120"/>
              </a:rPr>
              <a:t>){</a:t>
            </a:r>
          </a:p>
          <a:p>
            <a:pPr lvl="1"/>
            <a:r>
              <a:rPr lang="nn-NO" sz="140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memset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(c, 0, </a:t>
            </a:r>
            <a:r>
              <a:rPr lang="nn-NO" sz="140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sizeof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(c));            		</a:t>
            </a:r>
            <a:r>
              <a:rPr lang="nn-NO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Initialize basic constrain</a:t>
            </a:r>
            <a:endParaRPr lang="zh-TW" sz="140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 i = 0; i &lt; n; i++)   </a:t>
            </a:r>
          </a:p>
          <a:p>
            <a:pPr lvl="2"/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 j = W; j - w[i] &gt;= 0; j--)  		</a:t>
            </a:r>
            <a:r>
              <a:rPr lang="nn-NO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Back to the front</a:t>
            </a:r>
            <a:r>
              <a:rPr lang="zh-TW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lvl="3"/>
            <a:r>
              <a:rPr lang="nn-NO" sz="1400">
                <a:latin typeface="微軟正黑體" pitchFamily="34" charset="-120"/>
                <a:ea typeface="微軟正黑體" pitchFamily="34" charset="-120"/>
              </a:rPr>
              <a:t>c[j] = max( c[j], c[j - w[i]] + v[i] );   	</a:t>
            </a:r>
            <a:r>
              <a:rPr lang="en-US" sz="140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// Update lookup table</a:t>
            </a:r>
            <a:endParaRPr lang="nn-NO" sz="140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nn-NO" sz="1400" b="1">
                <a:solidFill>
                  <a:srgbClr val="953735"/>
                </a:solidFill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nn-NO" sz="1400">
                <a:latin typeface="微軟正黑體" pitchFamily="34" charset="-120"/>
                <a:ea typeface="微軟正黑體" pitchFamily="34" charset="-120"/>
              </a:rPr>
              <a:t>c[w]; </a:t>
            </a:r>
          </a:p>
          <a:p>
            <a:r>
              <a:rPr lang="nn-NO" sz="1400">
                <a:latin typeface="微軟正黑體" pitchFamily="34" charset="-120"/>
                <a:ea typeface="微軟正黑體" pitchFamily="34" charset="-120"/>
              </a:rPr>
              <a:t>} </a:t>
            </a:r>
          </a:p>
        </p:txBody>
      </p:sp>
      <p:sp>
        <p:nvSpPr>
          <p:cNvPr id="16423" name="文字方塊 17"/>
          <p:cNvSpPr txBox="1">
            <a:spLocks noChangeArrowheads="1"/>
          </p:cNvSpPr>
          <p:nvPr/>
        </p:nvSpPr>
        <p:spPr bwMode="auto">
          <a:xfrm>
            <a:off x="609600" y="4454525"/>
            <a:ext cx="309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sp>
        <p:nvSpPr>
          <p:cNvPr id="16424" name="文字方塊 28"/>
          <p:cNvSpPr txBox="1">
            <a:spLocks noChangeArrowheads="1"/>
          </p:cNvSpPr>
          <p:nvPr/>
        </p:nvSpPr>
        <p:spPr bwMode="auto">
          <a:xfrm>
            <a:off x="2752725" y="4464050"/>
            <a:ext cx="309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sp>
        <p:nvSpPr>
          <p:cNvPr id="16425" name="文字方塊 34"/>
          <p:cNvSpPr txBox="1">
            <a:spLocks noChangeArrowheads="1"/>
          </p:cNvSpPr>
          <p:nvPr/>
        </p:nvSpPr>
        <p:spPr bwMode="auto">
          <a:xfrm>
            <a:off x="1681163" y="4464050"/>
            <a:ext cx="309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sp>
        <p:nvSpPr>
          <p:cNvPr id="16426" name="文字方塊 35"/>
          <p:cNvSpPr txBox="1">
            <a:spLocks noChangeArrowheads="1"/>
          </p:cNvSpPr>
          <p:nvPr/>
        </p:nvSpPr>
        <p:spPr bwMode="auto">
          <a:xfrm>
            <a:off x="1143000" y="4464050"/>
            <a:ext cx="309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graphicFrame>
        <p:nvGraphicFramePr>
          <p:cNvPr id="16427" name="Group 43"/>
          <p:cNvGraphicFramePr>
            <a:graphicFrameLocks noGrp="1"/>
          </p:cNvGraphicFramePr>
          <p:nvPr/>
        </p:nvGraphicFramePr>
        <p:xfrm>
          <a:off x="4319588" y="4071938"/>
          <a:ext cx="2286000" cy="1482726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449" name="文字方塊 93"/>
          <p:cNvSpPr txBox="1">
            <a:spLocks noChangeArrowheads="1"/>
          </p:cNvSpPr>
          <p:nvPr/>
        </p:nvSpPr>
        <p:spPr bwMode="auto">
          <a:xfrm>
            <a:off x="3271838" y="4454525"/>
            <a:ext cx="309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0</a:t>
            </a:r>
            <a:endParaRPr lang="zh-TW"/>
          </a:p>
        </p:txBody>
      </p:sp>
      <p:sp>
        <p:nvSpPr>
          <p:cNvPr id="16450" name="向左箭號 99"/>
          <p:cNvSpPr>
            <a:spLocks noChangeArrowheads="1"/>
          </p:cNvSpPr>
          <p:nvPr/>
        </p:nvSpPr>
        <p:spPr bwMode="auto">
          <a:xfrm flipV="1">
            <a:off x="6634163" y="4572000"/>
            <a:ext cx="428625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>
              <a:solidFill>
                <a:srgbClr val="FFFFFF"/>
              </a:solidFill>
            </a:endParaRPr>
          </a:p>
        </p:txBody>
      </p:sp>
      <p:sp>
        <p:nvSpPr>
          <p:cNvPr id="16451" name="向左箭號 100"/>
          <p:cNvSpPr>
            <a:spLocks noChangeArrowheads="1"/>
          </p:cNvSpPr>
          <p:nvPr/>
        </p:nvSpPr>
        <p:spPr bwMode="auto">
          <a:xfrm flipV="1">
            <a:off x="6643688" y="4929188"/>
            <a:ext cx="428625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>
              <a:solidFill>
                <a:srgbClr val="FFFFFF"/>
              </a:solidFill>
            </a:endParaRPr>
          </a:p>
        </p:txBody>
      </p:sp>
      <p:sp>
        <p:nvSpPr>
          <p:cNvPr id="16452" name="向左箭號 101"/>
          <p:cNvSpPr>
            <a:spLocks noChangeArrowheads="1"/>
          </p:cNvSpPr>
          <p:nvPr/>
        </p:nvSpPr>
        <p:spPr bwMode="auto">
          <a:xfrm flipV="1">
            <a:off x="6643688" y="5286375"/>
            <a:ext cx="428625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>
              <a:solidFill>
                <a:srgbClr val="FFFFFF"/>
              </a:solidFill>
            </a:endParaRPr>
          </a:p>
        </p:txBody>
      </p:sp>
      <p:graphicFrame>
        <p:nvGraphicFramePr>
          <p:cNvPr id="16453" name="Group 69"/>
          <p:cNvGraphicFramePr>
            <a:graphicFrameLocks noGrp="1"/>
          </p:cNvGraphicFramePr>
          <p:nvPr/>
        </p:nvGraphicFramePr>
        <p:xfrm>
          <a:off x="7358063" y="4068763"/>
          <a:ext cx="690562" cy="741363"/>
        </p:xfrm>
        <a:graphic>
          <a:graphicData uri="http://schemas.openxmlformats.org/drawingml/2006/table">
            <a:tbl>
              <a:tblPr/>
              <a:tblGrid>
                <a:gridCol w="690562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461" name="文字方塊 105"/>
          <p:cNvSpPr txBox="1">
            <a:spLocks noChangeArrowheads="1"/>
          </p:cNvSpPr>
          <p:nvPr/>
        </p:nvSpPr>
        <p:spPr bwMode="auto">
          <a:xfrm>
            <a:off x="571500" y="5773738"/>
            <a:ext cx="272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>
                <a:latin typeface="微軟正黑體" pitchFamily="34" charset="-120"/>
                <a:ea typeface="微軟正黑體" pitchFamily="34" charset="-120"/>
              </a:rPr>
              <a:t>Initialize basic constrain</a:t>
            </a:r>
            <a:endParaRPr lang="zh-TW"/>
          </a:p>
        </p:txBody>
      </p:sp>
      <p:sp>
        <p:nvSpPr>
          <p:cNvPr id="16462" name="文字方塊 106"/>
          <p:cNvSpPr txBox="1">
            <a:spLocks noChangeArrowheads="1"/>
          </p:cNvSpPr>
          <p:nvPr/>
        </p:nvSpPr>
        <p:spPr bwMode="auto">
          <a:xfrm>
            <a:off x="571500" y="5773738"/>
            <a:ext cx="238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>
                <a:latin typeface="微軟正黑體" pitchFamily="34" charset="-120"/>
                <a:ea typeface="微軟正黑體" pitchFamily="34" charset="-120"/>
              </a:rPr>
              <a:t>Update lookup table</a:t>
            </a:r>
            <a:endParaRPr lang="zh-TW"/>
          </a:p>
        </p:txBody>
      </p:sp>
      <p:sp>
        <p:nvSpPr>
          <p:cNvPr id="16463" name="文字方塊 107"/>
          <p:cNvSpPr txBox="1">
            <a:spLocks noChangeArrowheads="1"/>
          </p:cNvSpPr>
          <p:nvPr/>
        </p:nvSpPr>
        <p:spPr bwMode="auto">
          <a:xfrm>
            <a:off x="571500" y="5773738"/>
            <a:ext cx="1858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Get the answer</a:t>
            </a:r>
            <a:r>
              <a:rPr lang="zh-TW"/>
              <a:t> </a:t>
            </a:r>
            <a:r>
              <a:rPr lang="en-US"/>
              <a:t>!</a:t>
            </a:r>
            <a:endParaRPr lang="zh-TW"/>
          </a:p>
        </p:txBody>
      </p:sp>
      <p:sp>
        <p:nvSpPr>
          <p:cNvPr id="16464" name="手繪多邊形 112"/>
          <p:cNvSpPr>
            <a:spLocks noChangeArrowheads="1"/>
          </p:cNvSpPr>
          <p:nvPr/>
        </p:nvSpPr>
        <p:spPr bwMode="auto">
          <a:xfrm>
            <a:off x="1857375" y="4857750"/>
            <a:ext cx="1614488" cy="517525"/>
          </a:xfrm>
          <a:custGeom>
            <a:avLst/>
            <a:gdLst>
              <a:gd name="T0" fmla="*/ 0 w 1400175"/>
              <a:gd name="T1" fmla="*/ 0 h 517525"/>
              <a:gd name="T2" fmla="*/ 878633 w 1400175"/>
              <a:gd name="T3" fmla="*/ 514350 h 517525"/>
              <a:gd name="T4" fmla="*/ 1614489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9BBB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65" name="手繪多邊形 113"/>
          <p:cNvSpPr>
            <a:spLocks noChangeArrowheads="1"/>
          </p:cNvSpPr>
          <p:nvPr/>
        </p:nvSpPr>
        <p:spPr bwMode="auto">
          <a:xfrm>
            <a:off x="1314450" y="4857750"/>
            <a:ext cx="1614488" cy="517525"/>
          </a:xfrm>
          <a:custGeom>
            <a:avLst/>
            <a:gdLst>
              <a:gd name="T0" fmla="*/ 0 w 1400175"/>
              <a:gd name="T1" fmla="*/ 0 h 517525"/>
              <a:gd name="T2" fmla="*/ 878633 w 1400175"/>
              <a:gd name="T3" fmla="*/ 514350 h 517525"/>
              <a:gd name="T4" fmla="*/ 1614489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9BBB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66" name="手繪多邊形 114"/>
          <p:cNvSpPr>
            <a:spLocks noChangeArrowheads="1"/>
          </p:cNvSpPr>
          <p:nvPr/>
        </p:nvSpPr>
        <p:spPr bwMode="auto">
          <a:xfrm>
            <a:off x="742950" y="4857750"/>
            <a:ext cx="1614488" cy="517525"/>
          </a:xfrm>
          <a:custGeom>
            <a:avLst/>
            <a:gdLst>
              <a:gd name="T0" fmla="*/ 0 w 1400175"/>
              <a:gd name="T1" fmla="*/ 0 h 517525"/>
              <a:gd name="T2" fmla="*/ 878633 w 1400175"/>
              <a:gd name="T3" fmla="*/ 514350 h 517525"/>
              <a:gd name="T4" fmla="*/ 1614489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9BBB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67" name="手繪多邊形 115"/>
          <p:cNvSpPr>
            <a:spLocks noChangeArrowheads="1"/>
          </p:cNvSpPr>
          <p:nvPr/>
        </p:nvSpPr>
        <p:spPr bwMode="auto">
          <a:xfrm>
            <a:off x="2357438" y="4857750"/>
            <a:ext cx="1614487" cy="517525"/>
          </a:xfrm>
          <a:custGeom>
            <a:avLst/>
            <a:gdLst>
              <a:gd name="T0" fmla="*/ 0 w 1400175"/>
              <a:gd name="T1" fmla="*/ 0 h 517525"/>
              <a:gd name="T2" fmla="*/ 878633 w 1400175"/>
              <a:gd name="T3" fmla="*/ 514350 h 517525"/>
              <a:gd name="T4" fmla="*/ 1614489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9BBB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68" name="文字方塊 123"/>
          <p:cNvSpPr txBox="1">
            <a:spLocks noChangeArrowheads="1"/>
          </p:cNvSpPr>
          <p:nvPr/>
        </p:nvSpPr>
        <p:spPr bwMode="auto">
          <a:xfrm>
            <a:off x="2143125" y="4454525"/>
            <a:ext cx="436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20</a:t>
            </a:r>
            <a:endParaRPr lang="zh-TW"/>
          </a:p>
        </p:txBody>
      </p:sp>
      <p:sp>
        <p:nvSpPr>
          <p:cNvPr id="16469" name="文字方塊 117"/>
          <p:cNvSpPr txBox="1">
            <a:spLocks noChangeArrowheads="1"/>
          </p:cNvSpPr>
          <p:nvPr/>
        </p:nvSpPr>
        <p:spPr bwMode="auto">
          <a:xfrm>
            <a:off x="3205163" y="4448175"/>
            <a:ext cx="436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10</a:t>
            </a:r>
            <a:endParaRPr lang="zh-TW"/>
          </a:p>
        </p:txBody>
      </p:sp>
      <p:sp>
        <p:nvSpPr>
          <p:cNvPr id="16470" name="文字方塊 118"/>
          <p:cNvSpPr txBox="1">
            <a:spLocks noChangeArrowheads="1"/>
          </p:cNvSpPr>
          <p:nvPr/>
        </p:nvSpPr>
        <p:spPr bwMode="auto">
          <a:xfrm>
            <a:off x="2695575" y="4459288"/>
            <a:ext cx="436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10</a:t>
            </a:r>
            <a:endParaRPr lang="zh-TW"/>
          </a:p>
        </p:txBody>
      </p:sp>
      <p:sp>
        <p:nvSpPr>
          <p:cNvPr id="16471" name="文字方塊 124"/>
          <p:cNvSpPr txBox="1">
            <a:spLocks noChangeArrowheads="1"/>
          </p:cNvSpPr>
          <p:nvPr/>
        </p:nvSpPr>
        <p:spPr bwMode="auto">
          <a:xfrm>
            <a:off x="1624013" y="4448175"/>
            <a:ext cx="436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20</a:t>
            </a:r>
            <a:endParaRPr lang="zh-TW"/>
          </a:p>
        </p:txBody>
      </p:sp>
      <p:sp>
        <p:nvSpPr>
          <p:cNvPr id="16472" name="文字方塊 125"/>
          <p:cNvSpPr txBox="1">
            <a:spLocks noChangeArrowheads="1"/>
          </p:cNvSpPr>
          <p:nvPr/>
        </p:nvSpPr>
        <p:spPr bwMode="auto">
          <a:xfrm>
            <a:off x="1093788" y="4460875"/>
            <a:ext cx="436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20</a:t>
            </a:r>
            <a:endParaRPr lang="zh-TW"/>
          </a:p>
        </p:txBody>
      </p:sp>
      <p:sp>
        <p:nvSpPr>
          <p:cNvPr id="16473" name="手繪多邊形 126"/>
          <p:cNvSpPr>
            <a:spLocks noChangeArrowheads="1"/>
          </p:cNvSpPr>
          <p:nvPr/>
        </p:nvSpPr>
        <p:spPr bwMode="auto">
          <a:xfrm>
            <a:off x="3438525" y="4857750"/>
            <a:ext cx="561975" cy="517525"/>
          </a:xfrm>
          <a:custGeom>
            <a:avLst/>
            <a:gdLst>
              <a:gd name="T0" fmla="*/ 0 w 1400175"/>
              <a:gd name="T1" fmla="*/ 0 h 517525"/>
              <a:gd name="T2" fmla="*/ 305839 w 1400175"/>
              <a:gd name="T3" fmla="*/ 514350 h 517525"/>
              <a:gd name="T4" fmla="*/ 561980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74" name="手繪多邊形 127"/>
          <p:cNvSpPr>
            <a:spLocks noChangeArrowheads="1"/>
          </p:cNvSpPr>
          <p:nvPr/>
        </p:nvSpPr>
        <p:spPr bwMode="auto">
          <a:xfrm>
            <a:off x="2895600" y="4840288"/>
            <a:ext cx="561975" cy="517525"/>
          </a:xfrm>
          <a:custGeom>
            <a:avLst/>
            <a:gdLst>
              <a:gd name="T0" fmla="*/ 0 w 1400175"/>
              <a:gd name="T1" fmla="*/ 0 h 517525"/>
              <a:gd name="T2" fmla="*/ 305839 w 1400175"/>
              <a:gd name="T3" fmla="*/ 514350 h 517525"/>
              <a:gd name="T4" fmla="*/ 561980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75" name="手繪多邊形 128"/>
          <p:cNvSpPr>
            <a:spLocks noChangeArrowheads="1"/>
          </p:cNvSpPr>
          <p:nvPr/>
        </p:nvSpPr>
        <p:spPr bwMode="auto">
          <a:xfrm>
            <a:off x="2343150" y="4840288"/>
            <a:ext cx="561975" cy="517525"/>
          </a:xfrm>
          <a:custGeom>
            <a:avLst/>
            <a:gdLst>
              <a:gd name="T0" fmla="*/ 0 w 1400175"/>
              <a:gd name="T1" fmla="*/ 0 h 517525"/>
              <a:gd name="T2" fmla="*/ 305839 w 1400175"/>
              <a:gd name="T3" fmla="*/ 514350 h 517525"/>
              <a:gd name="T4" fmla="*/ 561980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76" name="手繪多邊形 129"/>
          <p:cNvSpPr>
            <a:spLocks noChangeArrowheads="1"/>
          </p:cNvSpPr>
          <p:nvPr/>
        </p:nvSpPr>
        <p:spPr bwMode="auto">
          <a:xfrm>
            <a:off x="1804988" y="4840288"/>
            <a:ext cx="561975" cy="517525"/>
          </a:xfrm>
          <a:custGeom>
            <a:avLst/>
            <a:gdLst>
              <a:gd name="T0" fmla="*/ 0 w 1400175"/>
              <a:gd name="T1" fmla="*/ 0 h 517525"/>
              <a:gd name="T2" fmla="*/ 305839 w 1400175"/>
              <a:gd name="T3" fmla="*/ 514350 h 517525"/>
              <a:gd name="T4" fmla="*/ 561980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77" name="手繪多邊形 130"/>
          <p:cNvSpPr>
            <a:spLocks noChangeArrowheads="1"/>
          </p:cNvSpPr>
          <p:nvPr/>
        </p:nvSpPr>
        <p:spPr bwMode="auto">
          <a:xfrm>
            <a:off x="1262063" y="4857750"/>
            <a:ext cx="561975" cy="517525"/>
          </a:xfrm>
          <a:custGeom>
            <a:avLst/>
            <a:gdLst>
              <a:gd name="T0" fmla="*/ 0 w 1400175"/>
              <a:gd name="T1" fmla="*/ 0 h 517525"/>
              <a:gd name="T2" fmla="*/ 305839 w 1400175"/>
              <a:gd name="T3" fmla="*/ 514350 h 517525"/>
              <a:gd name="T4" fmla="*/ 561980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78" name="手繪多邊形 131"/>
          <p:cNvSpPr>
            <a:spLocks noChangeArrowheads="1"/>
          </p:cNvSpPr>
          <p:nvPr/>
        </p:nvSpPr>
        <p:spPr bwMode="auto">
          <a:xfrm>
            <a:off x="714375" y="4857750"/>
            <a:ext cx="561975" cy="517525"/>
          </a:xfrm>
          <a:custGeom>
            <a:avLst/>
            <a:gdLst>
              <a:gd name="T0" fmla="*/ 0 w 1400175"/>
              <a:gd name="T1" fmla="*/ 0 h 517525"/>
              <a:gd name="T2" fmla="*/ 305839 w 1400175"/>
              <a:gd name="T3" fmla="*/ 514350 h 517525"/>
              <a:gd name="T4" fmla="*/ 561980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79" name="文字方塊 132"/>
          <p:cNvSpPr txBox="1">
            <a:spLocks noChangeArrowheads="1"/>
          </p:cNvSpPr>
          <p:nvPr/>
        </p:nvSpPr>
        <p:spPr bwMode="auto">
          <a:xfrm>
            <a:off x="3767138" y="4452938"/>
            <a:ext cx="436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60</a:t>
            </a:r>
            <a:endParaRPr lang="zh-TW"/>
          </a:p>
        </p:txBody>
      </p:sp>
      <p:sp>
        <p:nvSpPr>
          <p:cNvPr id="16480" name="文字方塊 134"/>
          <p:cNvSpPr txBox="1">
            <a:spLocks noChangeArrowheads="1"/>
          </p:cNvSpPr>
          <p:nvPr/>
        </p:nvSpPr>
        <p:spPr bwMode="auto">
          <a:xfrm>
            <a:off x="3205163" y="4452938"/>
            <a:ext cx="436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50</a:t>
            </a:r>
            <a:endParaRPr lang="zh-TW"/>
          </a:p>
        </p:txBody>
      </p:sp>
      <p:sp>
        <p:nvSpPr>
          <p:cNvPr id="16481" name="文字方塊 135"/>
          <p:cNvSpPr txBox="1">
            <a:spLocks noChangeArrowheads="1"/>
          </p:cNvSpPr>
          <p:nvPr/>
        </p:nvSpPr>
        <p:spPr bwMode="auto">
          <a:xfrm>
            <a:off x="2695575" y="4464050"/>
            <a:ext cx="436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50</a:t>
            </a:r>
            <a:endParaRPr lang="zh-TW"/>
          </a:p>
        </p:txBody>
      </p:sp>
      <p:sp>
        <p:nvSpPr>
          <p:cNvPr id="16482" name="文字方塊 136"/>
          <p:cNvSpPr txBox="1">
            <a:spLocks noChangeArrowheads="1"/>
          </p:cNvSpPr>
          <p:nvPr/>
        </p:nvSpPr>
        <p:spPr bwMode="auto">
          <a:xfrm>
            <a:off x="1624013" y="4452938"/>
            <a:ext cx="436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lang="en-US"/>
              <a:t>30</a:t>
            </a:r>
            <a:endParaRPr lang="zh-TW"/>
          </a:p>
        </p:txBody>
      </p:sp>
      <p:sp>
        <p:nvSpPr>
          <p:cNvPr id="16483" name="手繪多邊形 137"/>
          <p:cNvSpPr>
            <a:spLocks noChangeArrowheads="1"/>
          </p:cNvSpPr>
          <p:nvPr/>
        </p:nvSpPr>
        <p:spPr bwMode="auto">
          <a:xfrm>
            <a:off x="2928938" y="4857750"/>
            <a:ext cx="1000125" cy="517525"/>
          </a:xfrm>
          <a:custGeom>
            <a:avLst/>
            <a:gdLst>
              <a:gd name="T0" fmla="*/ 0 w 1400175"/>
              <a:gd name="T1" fmla="*/ 0 h 517525"/>
              <a:gd name="T2" fmla="*/ 544290 w 1400175"/>
              <a:gd name="T3" fmla="*/ 514350 h 517525"/>
              <a:gd name="T4" fmla="*/ 1000132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84" name="手繪多邊形 138"/>
          <p:cNvSpPr>
            <a:spLocks noChangeArrowheads="1"/>
          </p:cNvSpPr>
          <p:nvPr/>
        </p:nvSpPr>
        <p:spPr bwMode="auto">
          <a:xfrm>
            <a:off x="2428875" y="4857750"/>
            <a:ext cx="1000125" cy="517525"/>
          </a:xfrm>
          <a:custGeom>
            <a:avLst/>
            <a:gdLst>
              <a:gd name="T0" fmla="*/ 0 w 1400175"/>
              <a:gd name="T1" fmla="*/ 0 h 517525"/>
              <a:gd name="T2" fmla="*/ 544290 w 1400175"/>
              <a:gd name="T3" fmla="*/ 514350 h 517525"/>
              <a:gd name="T4" fmla="*/ 1000132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85" name="手繪多邊形 139"/>
          <p:cNvSpPr>
            <a:spLocks noChangeArrowheads="1"/>
          </p:cNvSpPr>
          <p:nvPr/>
        </p:nvSpPr>
        <p:spPr bwMode="auto">
          <a:xfrm>
            <a:off x="1928813" y="4857750"/>
            <a:ext cx="1000125" cy="517525"/>
          </a:xfrm>
          <a:custGeom>
            <a:avLst/>
            <a:gdLst>
              <a:gd name="T0" fmla="*/ 0 w 1400175"/>
              <a:gd name="T1" fmla="*/ 0 h 517525"/>
              <a:gd name="T2" fmla="*/ 544290 w 1400175"/>
              <a:gd name="T3" fmla="*/ 514350 h 517525"/>
              <a:gd name="T4" fmla="*/ 1000132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86" name="手繪多邊形 140"/>
          <p:cNvSpPr>
            <a:spLocks noChangeArrowheads="1"/>
          </p:cNvSpPr>
          <p:nvPr/>
        </p:nvSpPr>
        <p:spPr bwMode="auto">
          <a:xfrm>
            <a:off x="1428750" y="4857750"/>
            <a:ext cx="1000125" cy="517525"/>
          </a:xfrm>
          <a:custGeom>
            <a:avLst/>
            <a:gdLst>
              <a:gd name="T0" fmla="*/ 0 w 1400175"/>
              <a:gd name="T1" fmla="*/ 0 h 517525"/>
              <a:gd name="T2" fmla="*/ 544290 w 1400175"/>
              <a:gd name="T3" fmla="*/ 514350 h 517525"/>
              <a:gd name="T4" fmla="*/ 1000132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16487" name="手繪多邊形 141"/>
          <p:cNvSpPr>
            <a:spLocks noChangeArrowheads="1"/>
          </p:cNvSpPr>
          <p:nvPr/>
        </p:nvSpPr>
        <p:spPr bwMode="auto">
          <a:xfrm>
            <a:off x="928688" y="4857750"/>
            <a:ext cx="1000125" cy="517525"/>
          </a:xfrm>
          <a:custGeom>
            <a:avLst/>
            <a:gdLst>
              <a:gd name="T0" fmla="*/ 0 w 1400175"/>
              <a:gd name="T1" fmla="*/ 0 h 517525"/>
              <a:gd name="T2" fmla="*/ 544290 w 1400175"/>
              <a:gd name="T3" fmla="*/ 514350 h 517525"/>
              <a:gd name="T4" fmla="*/ 1000132 w 1400175"/>
              <a:gd name="T5" fmla="*/ 19050 h 517525"/>
              <a:gd name="T6" fmla="*/ 0 60000 65536"/>
              <a:gd name="T7" fmla="*/ 0 60000 65536"/>
              <a:gd name="T8" fmla="*/ 0 60000 65536"/>
              <a:gd name="T9" fmla="*/ 0 w 1400175"/>
              <a:gd name="T10" fmla="*/ 0 h 517525"/>
              <a:gd name="T11" fmla="*/ 1400175 w 1400175"/>
              <a:gd name="T12" fmla="*/ 517525 h 517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0175" h="517525">
                <a:moveTo>
                  <a:pt x="0" y="0"/>
                </a:moveTo>
                <a:cubicBezTo>
                  <a:pt x="264319" y="255587"/>
                  <a:pt x="528638" y="511175"/>
                  <a:pt x="762000" y="514350"/>
                </a:cubicBezTo>
                <a:cubicBezTo>
                  <a:pt x="995362" y="517525"/>
                  <a:pt x="1197768" y="268287"/>
                  <a:pt x="1400175" y="1905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TW"/>
          </a:p>
        </p:txBody>
      </p:sp>
      <p:sp>
        <p:nvSpPr>
          <p:cNvPr id="52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5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6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6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82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80"/>
                            </p:stCondLst>
                            <p:childTnLst>
                              <p:par>
                                <p:cTn id="1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2" dur="80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3" dur="80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80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4" dur="80"/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5" dur="80"/>
                                        <p:tgtEl>
                                          <p:spTgt spid="16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80"/>
                                        <p:tgtEl>
                                          <p:spTgt spid="16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82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7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6" dur="80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7" dur="80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80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8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8" dur="80"/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9" dur="80"/>
                                        <p:tgtEl>
                                          <p:spTgt spid="16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80"/>
                                        <p:tgtEl>
                                          <p:spTgt spid="16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9" dur="80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0" dur="80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80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580"/>
                            </p:stCondLst>
                            <p:childTnLst>
                              <p:par>
                                <p:cTn id="2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1" dur="80"/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2" dur="80"/>
                                        <p:tgtEl>
                                          <p:spTgt spid="16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80"/>
                                        <p:tgtEl>
                                          <p:spTgt spid="16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2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3" dur="80"/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4" dur="80"/>
                                        <p:tgtEl>
                                          <p:spTgt spid="16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80"/>
                                        <p:tgtEl>
                                          <p:spTgt spid="16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2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5" dur="8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6" dur="8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8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282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2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7" dur="80"/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8" dur="80"/>
                                        <p:tgtEl>
                                          <p:spTgt spid="16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80"/>
                                        <p:tgtEl>
                                          <p:spTgt spid="16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6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7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8" grpId="1" autoUpdateAnimBg="0"/>
      <p:bldP spid="16416" grpId="0" autoUpdateAnimBg="0"/>
      <p:bldP spid="16416" grpId="1" autoUpdateAnimBg="0"/>
      <p:bldP spid="16417" grpId="0" autoUpdateAnimBg="0"/>
      <p:bldP spid="16417" grpId="1" autoUpdateAnimBg="0"/>
      <p:bldP spid="16418" grpId="0" autoUpdateAnimBg="0"/>
      <p:bldP spid="16418" grpId="1" autoUpdateAnimBg="0"/>
      <p:bldP spid="16419" grpId="0" autoUpdateAnimBg="0"/>
      <p:bldP spid="16419" grpId="1" autoUpdateAnimBg="0"/>
      <p:bldP spid="16420" grpId="0" autoUpdateAnimBg="0"/>
      <p:bldP spid="16420" grpId="1" autoUpdateAnimBg="0"/>
      <p:bldP spid="16421" grpId="0" autoUpdateAnimBg="0"/>
      <p:bldP spid="16421" grpId="1" autoUpdateAnimBg="0"/>
      <p:bldP spid="16423" grpId="0" autoUpdateAnimBg="0"/>
      <p:bldP spid="16424" grpId="0" autoUpdateAnimBg="0"/>
      <p:bldP spid="16424" grpId="1" autoUpdateAnimBg="0"/>
      <p:bldP spid="16425" grpId="0" autoUpdateAnimBg="0"/>
      <p:bldP spid="16425" grpId="1" autoUpdateAnimBg="0"/>
      <p:bldP spid="16426" grpId="0" autoUpdateAnimBg="0"/>
      <p:bldP spid="16426" grpId="1" autoUpdateAnimBg="0"/>
      <p:bldP spid="16449" grpId="0" autoUpdateAnimBg="0"/>
      <p:bldP spid="16449" grpId="1" autoUpdateAnimBg="0"/>
      <p:bldP spid="16450" grpId="0" animBg="1" autoUpdateAnimBg="0"/>
      <p:bldP spid="16450" grpId="1" animBg="1" autoUpdateAnimBg="0"/>
      <p:bldP spid="16451" grpId="0" animBg="1" autoUpdateAnimBg="0"/>
      <p:bldP spid="16451" grpId="1" animBg="1" autoUpdateAnimBg="0"/>
      <p:bldP spid="16452" grpId="0" animBg="1" autoUpdateAnimBg="0"/>
      <p:bldP spid="16452" grpId="1" animBg="1" autoUpdateAnimBg="0"/>
      <p:bldP spid="16461" grpId="0" autoUpdateAnimBg="0"/>
      <p:bldP spid="16461" grpId="1" autoUpdateAnimBg="0"/>
      <p:bldP spid="16462" grpId="0" autoUpdateAnimBg="0"/>
      <p:bldP spid="16462" grpId="1" autoUpdateAnimBg="0"/>
      <p:bldP spid="16463" grpId="0" autoUpdateAnimBg="0"/>
      <p:bldP spid="16464" grpId="0" animBg="1" autoUpdateAnimBg="0"/>
      <p:bldP spid="16464" grpId="1" animBg="1" autoUpdateAnimBg="0"/>
      <p:bldP spid="16465" grpId="0" animBg="1" autoUpdateAnimBg="0"/>
      <p:bldP spid="16465" grpId="1" animBg="1" autoUpdateAnimBg="0"/>
      <p:bldP spid="16466" grpId="0" animBg="1" autoUpdateAnimBg="0"/>
      <p:bldP spid="16466" grpId="1" animBg="1" autoUpdateAnimBg="0"/>
      <p:bldP spid="16467" grpId="0" animBg="1" autoUpdateAnimBg="0"/>
      <p:bldP spid="16467" grpId="1" animBg="1" autoUpdateAnimBg="0"/>
      <p:bldP spid="16468" grpId="0" autoUpdateAnimBg="0"/>
      <p:bldP spid="16468" grpId="1" autoUpdateAnimBg="0"/>
      <p:bldP spid="16469" grpId="0" autoUpdateAnimBg="0"/>
      <p:bldP spid="16469" grpId="1" autoUpdateAnimBg="0"/>
      <p:bldP spid="16470" grpId="0" autoUpdateAnimBg="0"/>
      <p:bldP spid="16470" grpId="1" autoUpdateAnimBg="0"/>
      <p:bldP spid="16471" grpId="0" autoUpdateAnimBg="0"/>
      <p:bldP spid="16471" grpId="1" autoUpdateAnimBg="0"/>
      <p:bldP spid="16472" grpId="0" autoUpdateAnimBg="0"/>
      <p:bldP spid="16473" grpId="0" animBg="1" autoUpdateAnimBg="0"/>
      <p:bldP spid="16473" grpId="1" animBg="1" autoUpdateAnimBg="0"/>
      <p:bldP spid="16474" grpId="0" animBg="1" autoUpdateAnimBg="0"/>
      <p:bldP spid="16474" grpId="1" animBg="1" autoUpdateAnimBg="0"/>
      <p:bldP spid="16475" grpId="0" animBg="1" autoUpdateAnimBg="0"/>
      <p:bldP spid="16475" grpId="1" animBg="1" autoUpdateAnimBg="0"/>
      <p:bldP spid="16476" grpId="0" animBg="1" autoUpdateAnimBg="0"/>
      <p:bldP spid="16476" grpId="1" animBg="1" autoUpdateAnimBg="0"/>
      <p:bldP spid="16477" grpId="0" animBg="1" autoUpdateAnimBg="0"/>
      <p:bldP spid="16477" grpId="1" animBg="1" autoUpdateAnimBg="0"/>
      <p:bldP spid="16478" grpId="0" animBg="1" autoUpdateAnimBg="0"/>
      <p:bldP spid="16478" grpId="1" animBg="1" autoUpdateAnimBg="0"/>
      <p:bldP spid="16479" grpId="0" autoUpdateAnimBg="0"/>
      <p:bldP spid="16480" grpId="0" autoUpdateAnimBg="0"/>
      <p:bldP spid="16481" grpId="0" autoUpdateAnimBg="0"/>
      <p:bldP spid="16482" grpId="0" autoUpdateAnimBg="0"/>
      <p:bldP spid="16483" grpId="0" animBg="1" autoUpdateAnimBg="0"/>
      <p:bldP spid="16483" grpId="1" animBg="1" autoUpdateAnimBg="0"/>
      <p:bldP spid="16484" grpId="0" animBg="1" autoUpdateAnimBg="0"/>
      <p:bldP spid="16484" grpId="1" animBg="1" autoUpdateAnimBg="0"/>
      <p:bldP spid="16485" grpId="0" animBg="1" autoUpdateAnimBg="0"/>
      <p:bldP spid="16485" grpId="1" animBg="1" autoUpdateAnimBg="0"/>
      <p:bldP spid="16486" grpId="0" animBg="1" autoUpdateAnimBg="0"/>
      <p:bldP spid="16486" grpId="1" animBg="1" autoUpdateAnimBg="0"/>
      <p:bldP spid="16487" grpId="0" animBg="1" autoUpdateAnimBg="0"/>
      <p:bldP spid="16487" grpId="1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42975">
              <a:defRPr/>
            </a:pPr>
            <a:r>
              <a:rPr lang="en-US" altLang="zh-TW" dirty="0" smtClean="0"/>
              <a:t>ZeroJudge2  d155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2343482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Coin change </a:t>
            </a:r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16134" y="4472979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Largest </a:t>
            </a:r>
            <a:r>
              <a:rPr lang="en-US" altLang="zh-TW" dirty="0" smtClean="0"/>
              <a:t>Rectangle</a:t>
            </a:r>
            <a:endParaRPr lang="en-US" altLang="zh-TW" dirty="0"/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429109" y="4157067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14546" y="338456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Knapsack </a:t>
            </a:r>
            <a:r>
              <a:rPr lang="en-US" altLang="zh-TW" dirty="0"/>
              <a:t>problem</a:t>
            </a:r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429109" y="3068651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55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Largest Rectangle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Largest </a:t>
            </a:r>
            <a:r>
              <a:rPr lang="en-US" altLang="zh-TW" dirty="0" smtClean="0"/>
              <a:t>Rectangle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Maximum </a:t>
            </a:r>
            <a:r>
              <a:rPr lang="en-US" altLang="zh-TW" dirty="0" smtClean="0">
                <a:solidFill>
                  <a:srgbClr val="FF0000"/>
                </a:solidFill>
              </a:rPr>
              <a:t>Sub-array Sum problem 1D (Array 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Maximum </a:t>
            </a:r>
            <a:r>
              <a:rPr lang="en-US" altLang="zh-TW" dirty="0" smtClean="0">
                <a:solidFill>
                  <a:srgbClr val="FF0000"/>
                </a:solidFill>
              </a:rPr>
              <a:t>Sub-array </a:t>
            </a:r>
            <a:r>
              <a:rPr lang="en-US" altLang="zh-TW" dirty="0">
                <a:solidFill>
                  <a:srgbClr val="FF0000"/>
                </a:solidFill>
              </a:rPr>
              <a:t>Sum problem </a:t>
            </a:r>
            <a:r>
              <a:rPr lang="en-US" altLang="zh-TW" dirty="0" smtClean="0">
                <a:solidFill>
                  <a:srgbClr val="FF0000"/>
                </a:solidFill>
              </a:rPr>
              <a:t>2D (Rectangle)</a:t>
            </a:r>
          </a:p>
          <a:p>
            <a:pPr lvl="1"/>
            <a:r>
              <a:rPr lang="en-US" altLang="zh-TW" dirty="0" smtClean="0"/>
              <a:t>Max size of </a:t>
            </a:r>
            <a:r>
              <a:rPr lang="en-US" altLang="zh-TW" dirty="0"/>
              <a:t>Rectangle </a:t>
            </a:r>
            <a:r>
              <a:rPr lang="en-US" altLang="zh-TW" dirty="0" smtClean="0"/>
              <a:t>expansion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15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MSS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Maximum Sub-Array Sum Problem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Maximum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subarray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summation problem is to find a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subarray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which contains a set of continuous elements in which the summation is maximum. 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elements in the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subarray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must be </a:t>
            </a:r>
            <a:r>
              <a:rPr lang="en-US" altLang="zh-TW" sz="1800" dirty="0" smtClean="0">
                <a:solidFill>
                  <a:srgbClr val="FF0000"/>
                </a:solidFill>
              </a:rPr>
              <a:t>continuous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This problem can be extended to </a:t>
            </a:r>
            <a:r>
              <a:rPr lang="en-US" altLang="zh-TW" sz="1800" dirty="0" smtClean="0">
                <a:solidFill>
                  <a:srgbClr val="FF0000"/>
                </a:solidFill>
              </a:rPr>
              <a:t>multiple dimension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Two general method to solve this problem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Brute force method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DP based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</a:t>
            </a:r>
            <a:r>
              <a:rPr lang="zh-TW" altLang="en-US" b="1" dirty="0" smtClean="0">
                <a:solidFill>
                  <a:srgbClr val="FF0000"/>
                </a:solidFill>
              </a:rPr>
              <a:t>限制各一個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是否湊得某</a:t>
            </a:r>
            <a:r>
              <a:rPr lang="zh-TW" altLang="en-US" dirty="0" smtClean="0">
                <a:solidFill>
                  <a:srgbClr val="FF0000"/>
                </a:solidFill>
              </a:rPr>
              <a:t>價位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2,5</a:t>
            </a:r>
          </a:p>
          <a:p>
            <a:r>
              <a:rPr lang="en-US" altLang="zh-TW" i="1" dirty="0" smtClean="0"/>
              <a:t>if ( dp[ j-v[i] ] == true ) dp[j]=dp[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5099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7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MSS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Maximum Sub-Array Sum Problem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Example for one dimension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Given an array </a:t>
            </a:r>
            <a:r>
              <a:rPr lang="pt-BR" sz="1800" dirty="0" smtClean="0">
                <a:solidFill>
                  <a:schemeClr val="accent5">
                    <a:lumMod val="75000"/>
                  </a:schemeClr>
                </a:solidFill>
              </a:rPr>
              <a:t>a[10] = {1, 2, -6, 3, -2, 4, -1, 3, 2, -4}</a:t>
            </a:r>
          </a:p>
          <a:p>
            <a:pPr lvl="2" algn="just"/>
            <a:r>
              <a:rPr lang="pt-BR" altLang="zh-TW" sz="1800" dirty="0" smtClean="0">
                <a:solidFill>
                  <a:schemeClr val="accent5">
                    <a:lumMod val="75000"/>
                  </a:schemeClr>
                </a:solidFill>
              </a:rPr>
              <a:t>Subarray can be {1, 2, -6} with summation = 1+2-6 = -3, can be also be {-1, 3, 2, -4} with summation = -0, and so on.</a:t>
            </a:r>
          </a:p>
          <a:p>
            <a:pPr lvl="2" algn="just"/>
            <a:endParaRPr lang="pt-BR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Example for two dimension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Given an array:</a:t>
            </a:r>
            <a:endParaRPr lang="en-US" altLang="zh-TW" sz="105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43438" y="4214818"/>
          <a:ext cx="264320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802"/>
                <a:gridCol w="660802"/>
                <a:gridCol w="660802"/>
                <a:gridCol w="660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14414" y="4786322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err="1" smtClean="0"/>
              <a:t>Subarray</a:t>
            </a:r>
            <a:r>
              <a:rPr lang="en-US" altLang="zh-TW" dirty="0" smtClean="0"/>
              <a:t> with summation value = 14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86380" y="4228466"/>
            <a:ext cx="2000264" cy="71438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MSS (1D)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Maximum Sub-Array Sum Problem (1D)</a:t>
            </a:r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Rule 1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Order?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 smtClean="0"/>
              <a:t>Rule 2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Category</a:t>
            </a:r>
          </a:p>
          <a:p>
            <a:pPr algn="just"/>
            <a:endParaRPr lang="en-US" altLang="zh-TW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MSS (1D)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3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Define a 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max_sum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that represents the optimal value and define a variable 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 that represents a temporary summation.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Given an array 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a[1…N]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</a:p>
          <a:p>
            <a:pPr lvl="1" algn="just"/>
            <a:endParaRPr lang="en-US" altLang="zh-TW" sz="18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endParaRPr lang="en-US" altLang="zh-TW" sz="20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928662" y="3000372"/>
            <a:ext cx="82153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 maximum_subarray()</a:t>
            </a:r>
          </a:p>
          <a:p>
            <a:r>
              <a:rPr lang="en-US" sz="1400" dirty="0" smtClean="0"/>
              <a:t>{   </a:t>
            </a:r>
          </a:p>
          <a:p>
            <a:r>
              <a:rPr lang="en-US" sz="1400" dirty="0" smtClean="0"/>
              <a:t>	 </a:t>
            </a:r>
            <a:r>
              <a:rPr lang="en-US" sz="1400" dirty="0" err="1" smtClean="0"/>
              <a:t>int</a:t>
            </a:r>
            <a:r>
              <a:rPr lang="en-US" sz="1400" dirty="0" smtClean="0"/>
              <a:t> max_sum = 0, sum = 0;        </a:t>
            </a:r>
          </a:p>
          <a:p>
            <a:r>
              <a:rPr lang="en-US" sz="1400" dirty="0" smtClean="0"/>
              <a:t>	for (</a:t>
            </a:r>
            <a:r>
              <a:rPr lang="en-US" sz="1400" dirty="0" err="1" smtClean="0"/>
              <a:t>int</a:t>
            </a:r>
            <a:r>
              <a:rPr lang="en-US" sz="1400" dirty="0" smtClean="0"/>
              <a:t> </a:t>
            </a:r>
            <a:r>
              <a:rPr lang="en-US" sz="1400" dirty="0" err="1" smtClean="0"/>
              <a:t>i</a:t>
            </a:r>
            <a:r>
              <a:rPr lang="en-US" sz="1400" dirty="0" smtClean="0"/>
              <a:t>=0; 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altLang="zh-TW" sz="1400" dirty="0" smtClean="0"/>
              <a:t>N</a:t>
            </a:r>
            <a:r>
              <a:rPr lang="en-US" sz="1400" dirty="0" smtClean="0"/>
              <a:t>; ++</a:t>
            </a:r>
            <a:r>
              <a:rPr lang="en-US" sz="1400" dirty="0" err="1" smtClean="0"/>
              <a:t>i</a:t>
            </a:r>
            <a:r>
              <a:rPr lang="en-US" sz="1400" dirty="0" smtClean="0"/>
              <a:t>)    </a:t>
            </a:r>
          </a:p>
          <a:p>
            <a:r>
              <a:rPr lang="en-US" sz="1400" dirty="0" smtClean="0"/>
              <a:t>	{        </a:t>
            </a:r>
          </a:p>
          <a:p>
            <a:r>
              <a:rPr lang="en-US" sz="1400" dirty="0" smtClean="0"/>
              <a:t>		sum += a[</a:t>
            </a:r>
            <a:r>
              <a:rPr lang="en-US" sz="1400" dirty="0" err="1" smtClean="0"/>
              <a:t>i</a:t>
            </a:r>
            <a:r>
              <a:rPr lang="en-US" sz="1400" dirty="0" smtClean="0"/>
              <a:t>];   </a:t>
            </a:r>
            <a:r>
              <a:rPr lang="zh-TW" altLang="en-US" sz="1400" dirty="0" smtClean="0"/>
              <a:t>                           </a:t>
            </a:r>
            <a:r>
              <a:rPr lang="en-US" altLang="zh-TW" sz="1400" dirty="0" smtClean="0"/>
              <a:t>	</a:t>
            </a:r>
            <a:r>
              <a:rPr lang="zh-TW" altLang="en-US" sz="1400" dirty="0" smtClean="0"/>
              <a:t>          </a:t>
            </a:r>
            <a:r>
              <a:rPr lang="en-US" altLang="zh-TW" sz="1400" dirty="0" smtClean="0"/>
              <a:t>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// 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隨時計算總和</a:t>
            </a:r>
            <a:r>
              <a:rPr lang="en-US" altLang="zh-TW" sz="1400" dirty="0" smtClean="0"/>
              <a:t>			</a:t>
            </a:r>
            <a:r>
              <a:rPr lang="en-US" sz="1400" dirty="0" smtClean="0"/>
              <a:t>if (sum &lt; 0) sum = 0;    	</a:t>
            </a:r>
            <a:r>
              <a:rPr lang="zh-TW" altLang="en-US" sz="1400" dirty="0" smtClean="0"/>
              <a:t>         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// 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零總比負數好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1400" dirty="0" smtClean="0"/>
              <a:t>        </a:t>
            </a:r>
            <a:r>
              <a:rPr lang="en-US" altLang="zh-TW" sz="1400" dirty="0" smtClean="0"/>
              <a:t>	</a:t>
            </a:r>
            <a:r>
              <a:rPr lang="zh-TW" altLang="en-US" sz="1400" dirty="0" smtClean="0"/>
              <a:t> </a:t>
            </a:r>
            <a:r>
              <a:rPr lang="en-US" altLang="zh-TW" sz="1400" dirty="0" smtClean="0"/>
              <a:t>	</a:t>
            </a:r>
            <a:r>
              <a:rPr lang="en-US" sz="1400" dirty="0" smtClean="0"/>
              <a:t>if (sum &gt; max_sum) max_sum = sum;   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// 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隨時紀錄最大值</a:t>
            </a:r>
            <a:r>
              <a:rPr lang="zh-TW" altLang="en-US" sz="1400" dirty="0" smtClean="0"/>
              <a:t>    </a:t>
            </a:r>
            <a:r>
              <a:rPr lang="en-US" altLang="zh-TW" sz="1400" dirty="0" smtClean="0"/>
              <a:t>	</a:t>
            </a:r>
          </a:p>
          <a:p>
            <a:r>
              <a:rPr lang="en-US" altLang="zh-TW" sz="1400" dirty="0" smtClean="0"/>
              <a:t>	}       </a:t>
            </a:r>
          </a:p>
          <a:p>
            <a:r>
              <a:rPr lang="en-US" altLang="zh-TW" sz="1400" dirty="0" smtClean="0"/>
              <a:t>	 </a:t>
            </a:r>
            <a:r>
              <a:rPr lang="en-US" sz="1400" dirty="0" smtClean="0"/>
              <a:t>return </a:t>
            </a:r>
            <a:r>
              <a:rPr lang="en-US" sz="1400" dirty="0" err="1" smtClean="0"/>
              <a:t>max_sum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zh-TW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MSS (1D)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4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Program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 smtClean="0"/>
              <a:t>Rule 5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Trace </a:t>
            </a:r>
          </a:p>
          <a:p>
            <a:pPr algn="just"/>
            <a:endParaRPr lang="en-US" altLang="zh-TW" sz="20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57224" y="2538423"/>
            <a:ext cx="82153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 </a:t>
            </a:r>
            <a:r>
              <a:rPr lang="en-US" sz="1400" dirty="0" err="1" smtClean="0"/>
              <a:t>maximum_subarray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{   </a:t>
            </a:r>
          </a:p>
          <a:p>
            <a:r>
              <a:rPr lang="en-US" sz="1400" dirty="0" smtClean="0"/>
              <a:t>	 </a:t>
            </a:r>
            <a:r>
              <a:rPr lang="en-US" sz="1400" dirty="0" err="1" smtClean="0"/>
              <a:t>int</a:t>
            </a:r>
            <a:r>
              <a:rPr lang="en-US" sz="1400" dirty="0" smtClean="0"/>
              <a:t> </a:t>
            </a:r>
            <a:r>
              <a:rPr lang="en-US" sz="1400" dirty="0" err="1" smtClean="0"/>
              <a:t>max_sum</a:t>
            </a:r>
            <a:r>
              <a:rPr lang="en-US" sz="1400" dirty="0" smtClean="0"/>
              <a:t> = 0, sum = 0;        </a:t>
            </a:r>
          </a:p>
          <a:p>
            <a:r>
              <a:rPr lang="en-US" sz="1400" dirty="0" smtClean="0"/>
              <a:t>	for (</a:t>
            </a:r>
            <a:r>
              <a:rPr lang="en-US" sz="1400" dirty="0" err="1" smtClean="0"/>
              <a:t>int</a:t>
            </a:r>
            <a:r>
              <a:rPr lang="en-US" sz="1400" dirty="0" smtClean="0"/>
              <a:t> </a:t>
            </a:r>
            <a:r>
              <a:rPr lang="en-US" sz="1400" dirty="0" err="1" smtClean="0"/>
              <a:t>i</a:t>
            </a:r>
            <a:r>
              <a:rPr lang="en-US" sz="1400" dirty="0" smtClean="0"/>
              <a:t>=0; 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altLang="zh-TW" sz="1400" dirty="0" smtClean="0"/>
              <a:t>N</a:t>
            </a:r>
            <a:r>
              <a:rPr lang="en-US" sz="1400" dirty="0" smtClean="0"/>
              <a:t>; ++</a:t>
            </a:r>
            <a:r>
              <a:rPr lang="en-US" sz="1400" dirty="0" err="1" smtClean="0"/>
              <a:t>i</a:t>
            </a:r>
            <a:r>
              <a:rPr lang="en-US" sz="1400" dirty="0" smtClean="0"/>
              <a:t>)    </a:t>
            </a:r>
          </a:p>
          <a:p>
            <a:r>
              <a:rPr lang="en-US" sz="1400" dirty="0" smtClean="0"/>
              <a:t>	{        </a:t>
            </a:r>
          </a:p>
          <a:p>
            <a:r>
              <a:rPr lang="en-US" sz="1400" dirty="0" smtClean="0"/>
              <a:t>		sum += a[</a:t>
            </a:r>
            <a:r>
              <a:rPr lang="en-US" sz="1400" dirty="0" err="1" smtClean="0"/>
              <a:t>i</a:t>
            </a:r>
            <a:r>
              <a:rPr lang="en-US" sz="1400" dirty="0" smtClean="0"/>
              <a:t>];   </a:t>
            </a:r>
            <a:r>
              <a:rPr lang="zh-TW" altLang="en-US" sz="1400" dirty="0" smtClean="0"/>
              <a:t>                           </a:t>
            </a:r>
            <a:r>
              <a:rPr lang="en-US" altLang="zh-TW" sz="1400" dirty="0" smtClean="0"/>
              <a:t>	</a:t>
            </a:r>
            <a:r>
              <a:rPr lang="zh-TW" altLang="en-US" sz="1400" dirty="0" smtClean="0"/>
              <a:t>         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 	// 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隨時計算總和</a:t>
            </a:r>
            <a:r>
              <a:rPr lang="en-US" altLang="zh-TW" sz="1400" dirty="0" smtClean="0"/>
              <a:t>			</a:t>
            </a:r>
            <a:r>
              <a:rPr lang="en-US" sz="1400" dirty="0" smtClean="0"/>
              <a:t>if (sum &lt; 0) sum = 0;    		</a:t>
            </a:r>
            <a:r>
              <a:rPr lang="zh-TW" altLang="en-US" sz="1400" dirty="0" smtClean="0"/>
              <a:t>         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// 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零總比負數好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1400" dirty="0" smtClean="0"/>
              <a:t>        </a:t>
            </a:r>
            <a:r>
              <a:rPr lang="en-US" altLang="zh-TW" sz="1400" dirty="0" smtClean="0"/>
              <a:t>	</a:t>
            </a:r>
            <a:r>
              <a:rPr lang="zh-TW" altLang="en-US" sz="1400" dirty="0" smtClean="0"/>
              <a:t> </a:t>
            </a:r>
            <a:r>
              <a:rPr lang="en-US" altLang="zh-TW" sz="1400" dirty="0" smtClean="0"/>
              <a:t>	</a:t>
            </a:r>
            <a:r>
              <a:rPr lang="en-US" sz="1400" dirty="0" smtClean="0"/>
              <a:t>if (sum &gt; </a:t>
            </a:r>
            <a:r>
              <a:rPr lang="en-US" sz="1400" dirty="0" err="1" smtClean="0"/>
              <a:t>max_sum</a:t>
            </a:r>
            <a:r>
              <a:rPr lang="en-US" sz="1400" dirty="0" smtClean="0"/>
              <a:t>) </a:t>
            </a:r>
            <a:r>
              <a:rPr lang="en-US" sz="1400" dirty="0" err="1" smtClean="0"/>
              <a:t>max_sum</a:t>
            </a:r>
            <a:r>
              <a:rPr lang="en-US" sz="1400" dirty="0" smtClean="0"/>
              <a:t> = sum;   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// 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隨時紀錄最大值</a:t>
            </a:r>
            <a:r>
              <a:rPr lang="zh-TW" altLang="en-US" sz="1400" dirty="0" smtClean="0"/>
              <a:t>    </a:t>
            </a:r>
            <a:r>
              <a:rPr lang="en-US" altLang="zh-TW" sz="1400" dirty="0" smtClean="0"/>
              <a:t>	</a:t>
            </a:r>
          </a:p>
          <a:p>
            <a:r>
              <a:rPr lang="en-US" altLang="zh-TW" sz="1400" dirty="0" smtClean="0"/>
              <a:t>	}       </a:t>
            </a:r>
          </a:p>
          <a:p>
            <a:r>
              <a:rPr lang="en-US" altLang="zh-TW" sz="1400" dirty="0" smtClean="0"/>
              <a:t>	 </a:t>
            </a:r>
            <a:r>
              <a:rPr lang="en-US" sz="1400" dirty="0" smtClean="0"/>
              <a:t>return </a:t>
            </a:r>
            <a:r>
              <a:rPr lang="en-US" sz="1400" dirty="0" err="1" smtClean="0"/>
              <a:t>max_sum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zh-TW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MSS (2D)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Maximum Sub-Array Sum Problem (2D)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UVA 108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endParaRPr lang="en-US" altLang="zh-TW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643182"/>
            <a:ext cx="318122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786050" y="3071810"/>
            <a:ext cx="1357322" cy="1285884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Exercise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UVA 10684 (1D MSS problem)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UVA 108 (2D MSS problem)</a:t>
            </a:r>
          </a:p>
          <a:p>
            <a:pPr lvl="2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 smtClean="0"/>
              <a:t>Review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Time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Space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Compare with the brute force method.</a:t>
            </a:r>
          </a:p>
          <a:p>
            <a:pPr algn="just"/>
            <a:endParaRPr lang="en-US" altLang="zh-TW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演算法筆記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http://www.csie.ntnu.edu.tw/~</a:t>
            </a:r>
            <a:r>
              <a:rPr lang="en-US" altLang="zh-TW" dirty="0" smtClean="0">
                <a:hlinkClick r:id="rId2"/>
              </a:rPr>
              <a:t>u91029/KnapsackProblem.html#a4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http://acm.nudt.edu.cn/~</a:t>
            </a:r>
            <a:r>
              <a:rPr lang="en-US" altLang="zh-TW" dirty="0" smtClean="0">
                <a:hlinkClick r:id="rId3"/>
              </a:rPr>
              <a:t>twcourse/MoneyChangingProblem.html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http://www.csie.ntnu.edu.tw/~</a:t>
            </a:r>
            <a:r>
              <a:rPr lang="en-US" altLang="zh-TW" dirty="0" smtClean="0">
                <a:hlinkClick r:id="rId4"/>
              </a:rPr>
              <a:t>u91029/LargestEmptyRectangle.html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0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r>
              <a:rPr lang="zh-TW" altLang="zh-TW" sz="2000" dirty="0" smtClean="0"/>
              <a:t>Z</a:t>
            </a:r>
            <a:r>
              <a:rPr lang="zh-TW" altLang="zh-TW" sz="2000" dirty="0"/>
              <a:t>eroJudge</a:t>
            </a:r>
            <a:r>
              <a:rPr lang="zh-TW" altLang="zh-TW" sz="2000" dirty="0" smtClean="0"/>
              <a:t>2</a:t>
            </a:r>
            <a:r>
              <a:rPr lang="en-US" altLang="zh-TW" sz="2000" dirty="0" smtClean="0"/>
              <a:t> </a:t>
            </a:r>
            <a:endParaRPr lang="en-US" altLang="zh-TW" sz="2000" dirty="0"/>
          </a:p>
          <a:p>
            <a:pPr lvl="1"/>
            <a:r>
              <a:rPr lang="zh-TW" altLang="zh-TW" sz="1600" dirty="0" smtClean="0"/>
              <a:t>d207</a:t>
            </a:r>
            <a:r>
              <a:rPr lang="en-US" altLang="zh-TW" sz="1600" dirty="0" smtClean="0"/>
              <a:t>,  d208,  d197,  d167,  ,d155,  d156,  d146,  d267,  d171</a:t>
            </a:r>
            <a:endParaRPr lang="zh-TW" altLang="zh-TW" sz="16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PKU</a:t>
            </a:r>
          </a:p>
          <a:p>
            <a:pPr lvl="1"/>
            <a:r>
              <a:rPr lang="en-US" altLang="zh-TW" sz="1600" dirty="0" smtClean="0"/>
              <a:t>1050 </a:t>
            </a:r>
          </a:p>
          <a:p>
            <a:pPr lvl="1"/>
            <a:endParaRPr lang="en-US" altLang="zh-TW" sz="1600" dirty="0" smtClean="0"/>
          </a:p>
          <a:p>
            <a:r>
              <a:rPr lang="en-US" altLang="zh-TW" sz="2000" dirty="0" err="1" smtClean="0"/>
              <a:t>Uva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10285</a:t>
            </a:r>
          </a:p>
          <a:p>
            <a:pPr lvl="1"/>
            <a:endParaRPr lang="en-US" altLang="zh-TW" sz="1600" dirty="0" smtClean="0"/>
          </a:p>
          <a:p>
            <a:r>
              <a:rPr lang="en-US" altLang="zh-TW" sz="2000" dirty="0" smtClean="0"/>
              <a:t>NCKUOJ</a:t>
            </a:r>
          </a:p>
          <a:p>
            <a:pPr lvl="1"/>
            <a:r>
              <a:rPr lang="en-US" altLang="zh-TW" sz="1600" dirty="0" smtClean="0"/>
              <a:t>28, 29, </a:t>
            </a:r>
            <a:r>
              <a:rPr lang="en-US" altLang="zh-TW" sz="1600" dirty="0" smtClean="0">
                <a:solidFill>
                  <a:srgbClr val="FF0000"/>
                </a:solidFill>
              </a:rPr>
              <a:t>30</a:t>
            </a:r>
            <a:r>
              <a:rPr lang="en-US" altLang="zh-TW" sz="1600" dirty="0" smtClean="0"/>
              <a:t>, 31, 32, 33, 34, 35, 36, 37, 38, 39, 40, 41, 42, 132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 </a:t>
            </a:r>
            <a:endParaRPr lang="en-US" altLang="zh-TW" sz="1600" u="sng" dirty="0" smtClean="0"/>
          </a:p>
          <a:p>
            <a:pPr lvl="1"/>
            <a:endParaRPr lang="en-US" altLang="zh-TW" sz="1600" u="sng" dirty="0" smtClean="0"/>
          </a:p>
          <a:p>
            <a:pPr algn="just"/>
            <a:endParaRPr lang="en-US" altLang="zh-TW" sz="220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例行月賽</a:t>
            </a:r>
            <a:r>
              <a:rPr lang="en-US" altLang="zh-TW" dirty="0" smtClean="0"/>
              <a:t>!</a:t>
            </a:r>
            <a:r>
              <a:rPr lang="zh-TW" altLang="en-US" dirty="0" smtClean="0"/>
              <a:t>  記得先報名</a:t>
            </a:r>
            <a:r>
              <a:rPr lang="en-US" altLang="zh-TW" dirty="0" smtClean="0"/>
              <a:t>!!</a:t>
            </a:r>
          </a:p>
          <a:p>
            <a:r>
              <a:rPr lang="en-US" altLang="zh-TW" dirty="0" smtClean="0"/>
              <a:t>3/26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  </a:t>
            </a:r>
            <a:r>
              <a:rPr lang="en-US" altLang="zh-TW" dirty="0">
                <a:hlinkClick r:id="rId2"/>
              </a:rPr>
              <a:t>CPE</a:t>
            </a: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/>
              <a:t>18:30~9:30  </a:t>
            </a:r>
          </a:p>
          <a:p>
            <a:r>
              <a:rPr lang="en-US" altLang="zh-TW" dirty="0"/>
              <a:t>3/27(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>
                <a:hlinkClick r:id="rId3"/>
              </a:rPr>
              <a:t>ITSA</a:t>
            </a:r>
            <a:r>
              <a:rPr lang="zh-TW" altLang="en-US" dirty="0"/>
              <a:t>  </a:t>
            </a:r>
            <a:r>
              <a:rPr lang="en-US" altLang="zh-TW" dirty="0" smtClean="0"/>
              <a:t>18:00~21:00</a:t>
            </a:r>
            <a:endParaRPr lang="en-US" altLang="zh-TW" dirty="0"/>
          </a:p>
          <a:p>
            <a:r>
              <a:rPr lang="en-US" altLang="zh-TW" dirty="0"/>
              <a:t>3/28(</a:t>
            </a:r>
            <a:r>
              <a:rPr lang="zh-TW" altLang="en-US" dirty="0"/>
              <a:t>四</a:t>
            </a:r>
            <a:r>
              <a:rPr lang="en-US" altLang="zh-TW" dirty="0"/>
              <a:t>)  </a:t>
            </a:r>
            <a:r>
              <a:rPr lang="en-US" altLang="zh-TW" dirty="0">
                <a:hlinkClick r:id="rId4"/>
              </a:rPr>
              <a:t>PTC</a:t>
            </a: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 smtClean="0"/>
              <a:t>19:00~22:00</a:t>
            </a:r>
          </a:p>
          <a:p>
            <a:endParaRPr lang="en-US" altLang="zh-TW" dirty="0"/>
          </a:p>
          <a:p>
            <a:r>
              <a:rPr lang="en-US" altLang="zh-TW" dirty="0" smtClean="0"/>
              <a:t>3/30~4/7 </a:t>
            </a:r>
            <a:r>
              <a:rPr lang="en-US" altLang="zh-TW" dirty="0" smtClean="0">
                <a:solidFill>
                  <a:srgbClr val="FF0000"/>
                </a:solidFill>
              </a:rPr>
              <a:t>Practice!!!!   </a:t>
            </a:r>
            <a:r>
              <a:rPr lang="en-US" altLang="zh-TW" dirty="0">
                <a:solidFill>
                  <a:srgbClr val="FF0000"/>
                </a:solidFill>
              </a:rPr>
              <a:t>Practice</a:t>
            </a:r>
            <a:r>
              <a:rPr lang="en-US" altLang="zh-TW" dirty="0" smtClean="0">
                <a:solidFill>
                  <a:srgbClr val="FF0000"/>
                </a:solidFill>
              </a:rPr>
              <a:t>!!!!   </a:t>
            </a:r>
            <a:r>
              <a:rPr lang="en-US" altLang="zh-TW" dirty="0">
                <a:solidFill>
                  <a:srgbClr val="FF0000"/>
                </a:solidFill>
              </a:rPr>
              <a:t>Practice!!!!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en-US" altLang="zh-TW" u="sng" dirty="0" smtClean="0"/>
          </a:p>
          <a:p>
            <a:pPr lvl="1"/>
            <a:endParaRPr lang="en-US" altLang="zh-TW" u="sng" dirty="0" smtClean="0"/>
          </a:p>
          <a:p>
            <a:pPr algn="just"/>
            <a:endParaRPr lang="en-US" altLang="zh-TW" sz="280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3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9+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PKU (</a:t>
            </a:r>
            <a:r>
              <a:rPr lang="en-US" altLang="zh-TW" b="1" dirty="0" smtClean="0">
                <a:solidFill>
                  <a:srgbClr val="FF0000"/>
                </a:solidFill>
              </a:rPr>
              <a:t>total 124 problems</a:t>
            </a:r>
            <a:r>
              <a:rPr lang="en-US" altLang="zh-TW" b="1" dirty="0" smtClean="0"/>
              <a:t>)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1837, 1836, 1260. 2533, 3176, 3034, 1925, 2948, 3280, 1054, 1191, 2250, 1159,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1018, 1050, 1083, 1088, 1125, 1143, 1157, 1163, 1178, 1179, 1185, 1208, 1276,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1322, 1414, 1456, 1458, 1609, 1644, 1664, 1690, 1699, 1740, 1742, 1887, 1926,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1936, 1952, 1953, 1958, 1959, 1962, 1975, 1989, 2018, 2029, 2033, 2063, 2081,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2082, 2181, 2184, 2192, 2231, 2279, 2329, 2336, 2346, 2353, 2355, 2356, 2385,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2392, 2424, 1019, 1037, 1080, 1112, 1141, 1170, 1192, 1239, 1655, 1695, 1707,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1733, 1737, 1837, 1850, 1920, 1934, 1937, 1964, 2039, 2138, 2151, 2161, 2178,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1015, 1635, 1636, 1671, 1682, 1692, 1704, 1717, 1722, 1726, 1732, 1770, 1821,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1853, 1949, 2019, 2127, 2176, 2228, 2287, 2342, 2374, 2378, 2384, 2411, 1579,</a:t>
            </a:r>
          </a:p>
          <a:p>
            <a:pPr algn="just">
              <a:buFont typeface="Arial" charset="0"/>
              <a:buNone/>
            </a:pPr>
            <a:r>
              <a:rPr lang="en-US" altLang="zh-TW" sz="1900" dirty="0" smtClean="0"/>
              <a:t>1080, 3356, 2533, 1631, 1157, 1014, 1160</a:t>
            </a:r>
            <a:endParaRPr lang="zh-TW" altLang="en-US" sz="1900" dirty="0" smtClean="0"/>
          </a:p>
          <a:p>
            <a:pPr lvl="1"/>
            <a:endParaRPr lang="en-US" altLang="zh-TW" sz="1600" u="sng" dirty="0" smtClean="0"/>
          </a:p>
          <a:p>
            <a:pPr lvl="1"/>
            <a:endParaRPr lang="en-US" altLang="zh-TW" sz="1600" u="sng" dirty="0" smtClean="0"/>
          </a:p>
          <a:p>
            <a:pPr algn="just"/>
            <a:endParaRPr lang="en-US" altLang="zh-TW" sz="2200" dirty="0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5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硬幣限制各</a:t>
            </a:r>
            <a:r>
              <a:rPr lang="zh-TW" altLang="en-US" dirty="0"/>
              <a:t>一個，是否湊得某</a:t>
            </a:r>
            <a:r>
              <a:rPr lang="zh-TW" altLang="en-US" dirty="0" smtClean="0"/>
              <a:t>價位</a:t>
            </a:r>
            <a:endParaRPr lang="en-US" altLang="zh-TW" dirty="0" smtClean="0"/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</a:t>
            </a:r>
            <a:r>
              <a:rPr lang="en-US" altLang="zh-TW" i="1" dirty="0" err="1" smtClean="0"/>
              <a:t>dp</a:t>
            </a:r>
            <a:r>
              <a:rPr lang="en-US" altLang="zh-TW" i="1" dirty="0" smtClean="0"/>
              <a:t>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26590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9+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b="1" dirty="0" smtClean="0"/>
              <a:t>UVA (</a:t>
            </a:r>
            <a:r>
              <a:rPr lang="en-US" altLang="zh-TW" b="1" dirty="0" smtClean="0">
                <a:solidFill>
                  <a:srgbClr val="FF0000"/>
                </a:solidFill>
              </a:rPr>
              <a:t>total ? problems</a:t>
            </a:r>
            <a:r>
              <a:rPr lang="en-US" altLang="zh-TW" b="1" dirty="0" smtClean="0"/>
              <a:t>)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000" dirty="0" smtClean="0"/>
              <a:t>	103,  108,  111,  116,  147,  164,  166,  231,  348,  357,  437,  473,  481,  497,  507,  531,  562,  590,  607,  620,  624,  674,  709,  711,  714,  787,  825,  836,  882,  907,  909,  910,  926,  944,  986,  988,  990,  991,  10003,  10029,  10032,  10036,  10037,  10051,  10066,  10069,  10074,  10081,  10100,  10111,  10118,  10128,  10130,  10131,  10149,  10151,  10154,  10157,  10159,  10163,  10166,  10169,  10185,  10192,  10201,  10207,  10247,  10259,  10261,  10271,  10280,  10285,  10296,  10304,  10306,  10313,  10340,  10358,  10400,  10401, 10404, 10405, 10453, 10482,  10496,  10534,  10549,  10558,  10559,  10564,  10593,  10599,   10604,  10605,  10616,  10617,  10618,  10625,  10626,  10635,  10643,  10645,  10648,  10650,  10651,  10654,  10663,  10664,  10665,  10667,  10681,  10684,  10688,  10690,  10700,  10702,  10712,  10721,  10722,  10723,  10739,  10755,  10759,   10817,  10827,  10891,  10910,   10911,  10912,  10913,  10917,  10918,   10943,  10953,  10970,  11002,  11003,  11008,  11022,  11026,  11052,  11081,  11087,  11125,  11126,  11133,  11137,  11149,  11151,  11153,  11158,  11162,  11171,  11176,  11238,  11258,  11259,  11284,  11307,  11311,  11312,  11331,  11341,  11370,  11372,   11391,  11394,  11400,  11404,  11420,  11421,  11427,  11432,  11438,  11441,  11450,  11471,  11472,  11485,  11500 </a:t>
            </a:r>
            <a:endParaRPr lang="en-US" altLang="zh-TW" sz="2200" dirty="0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4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9+</a:t>
            </a:r>
            <a:endParaRPr lang="zh-TW" altLang="en-US"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ZJ2 (</a:t>
            </a:r>
            <a:r>
              <a:rPr lang="en-US" altLang="zh-TW" b="1" smtClean="0">
                <a:solidFill>
                  <a:srgbClr val="FF0000"/>
                </a:solidFill>
              </a:rPr>
              <a:t>total 9 problems</a:t>
            </a:r>
            <a:r>
              <a:rPr lang="en-US" altLang="zh-TW" b="1" smtClean="0"/>
              <a:t>)</a:t>
            </a:r>
          </a:p>
          <a:p>
            <a:pPr algn="just">
              <a:buFont typeface="Arial" charset="0"/>
              <a:buNone/>
            </a:pPr>
            <a:r>
              <a:rPr lang="en-US" altLang="zh-TW" sz="2000" smtClean="0"/>
              <a:t>d013, d018, d023, d025, d034, d039,  d061,  d078, d079, d083  </a:t>
            </a:r>
            <a:endParaRPr lang="zh-TW" altLang="en-US" sz="2000" smtClean="0"/>
          </a:p>
          <a:p>
            <a:pPr lvl="1"/>
            <a:endParaRPr lang="en-US" altLang="zh-TW" sz="1600" u="sng" smtClean="0"/>
          </a:p>
          <a:p>
            <a:pPr lvl="1"/>
            <a:endParaRPr lang="en-US" altLang="zh-TW" sz="1600" u="sng" smtClean="0"/>
          </a:p>
          <a:p>
            <a:pPr algn="just"/>
            <a:endParaRPr lang="en-US" altLang="zh-TW" sz="2200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3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For Attention!</a:t>
            </a:r>
          </a:p>
          <a:p>
            <a:pPr algn="ctr"/>
            <a:endParaRPr lang="en-US" altLang="zh-TW" sz="5400" b="1" kern="10" dirty="0" smtClean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硬幣限制各</a:t>
            </a:r>
            <a:r>
              <a:rPr lang="zh-TW" altLang="en-US" dirty="0"/>
              <a:t>一個，是否湊得某</a:t>
            </a:r>
            <a:r>
              <a:rPr lang="zh-TW" altLang="en-US" dirty="0" smtClean="0"/>
              <a:t>價位</a:t>
            </a:r>
            <a:endParaRPr lang="en-US" altLang="zh-TW" dirty="0" smtClean="0"/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</a:t>
            </a:r>
            <a:r>
              <a:rPr lang="en-US" altLang="zh-TW" i="1" dirty="0" err="1" smtClean="0"/>
              <a:t>dp</a:t>
            </a:r>
            <a:r>
              <a:rPr lang="en-US" altLang="zh-TW" i="1" dirty="0" smtClean="0"/>
              <a:t>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76594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硬幣限制各一個，是否湊得某價位</a:t>
            </a:r>
            <a:endParaRPr lang="en-US" altLang="zh-TW" dirty="0"/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</a:t>
            </a:r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/>
              <a:t>,5</a:t>
            </a:r>
          </a:p>
          <a:p>
            <a:r>
              <a:rPr lang="en-US" altLang="zh-TW" i="1" dirty="0" smtClean="0"/>
              <a:t>if ( dp[ j-v[i] ] == true ) </a:t>
            </a:r>
            <a:r>
              <a:rPr lang="en-US" altLang="zh-TW" i="1" dirty="0" err="1" smtClean="0"/>
              <a:t>dp</a:t>
            </a:r>
            <a:r>
              <a:rPr lang="en-US" altLang="zh-TW" i="1" dirty="0" smtClean="0"/>
              <a:t>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52116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4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Coin Change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硬幣限制各一個，是否湊得某價位</a:t>
            </a:r>
            <a:endParaRPr lang="en-US" altLang="zh-TW" dirty="0"/>
          </a:p>
          <a:p>
            <a:r>
              <a:rPr lang="en-US" altLang="zh-TW" i="1" dirty="0" err="1" smtClean="0"/>
              <a:t>Dp</a:t>
            </a:r>
            <a:r>
              <a:rPr lang="en-US" altLang="zh-TW" i="1" dirty="0" smtClean="0"/>
              <a:t>[0]=1;</a:t>
            </a:r>
          </a:p>
          <a:p>
            <a:r>
              <a:rPr lang="en-US" altLang="zh-TW" i="1" dirty="0" smtClean="0"/>
              <a:t>Money value v[i]= 2,</a:t>
            </a:r>
            <a:r>
              <a:rPr lang="en-US" altLang="zh-TW" i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altLang="zh-TW" i="1" dirty="0" smtClean="0"/>
              <a:t>if ( dp[ j-v[i] ] == true ) </a:t>
            </a:r>
            <a:r>
              <a:rPr lang="en-US" altLang="zh-TW" i="1" dirty="0" err="1" smtClean="0"/>
              <a:t>dp</a:t>
            </a:r>
            <a:r>
              <a:rPr lang="en-US" altLang="zh-TW" i="1" dirty="0" smtClean="0"/>
              <a:t>[j]=dp[ j-v[i] ];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618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27234"/>
              </p:ext>
            </p:extLst>
          </p:nvPr>
        </p:nvGraphicFramePr>
        <p:xfrm>
          <a:off x="971600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4770</TotalTime>
  <Words>3511</Words>
  <Application>Microsoft Office PowerPoint</Application>
  <PresentationFormat>如螢幕大小 (4:3)</PresentationFormat>
  <Paragraphs>1222</Paragraphs>
  <Slides>62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3" baseType="lpstr">
      <vt:lpstr>Office 佈景主題</vt:lpstr>
      <vt:lpstr>PowerPoint 簡報</vt:lpstr>
      <vt:lpstr>Outline</vt:lpstr>
      <vt:lpstr>Coin change problem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Practice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Practice</vt:lpstr>
      <vt:lpstr>Outline</vt:lpstr>
      <vt:lpstr>Knapsack problem</vt:lpstr>
      <vt:lpstr>0/1 Knapsack problem</vt:lpstr>
      <vt:lpstr>0/1 Knapsack problem</vt:lpstr>
      <vt:lpstr>0/1 Knapsack problem</vt:lpstr>
      <vt:lpstr>Practice</vt:lpstr>
      <vt:lpstr>Outline</vt:lpstr>
      <vt:lpstr>Largest Rectangle</vt:lpstr>
      <vt:lpstr>MSS</vt:lpstr>
      <vt:lpstr>MSS</vt:lpstr>
      <vt:lpstr>MSS (1D)</vt:lpstr>
      <vt:lpstr>MSS (1D)</vt:lpstr>
      <vt:lpstr>MSS (1D)</vt:lpstr>
      <vt:lpstr>MSS (2D)</vt:lpstr>
      <vt:lpstr>DP method</vt:lpstr>
      <vt:lpstr>References</vt:lpstr>
      <vt:lpstr>Homework 9</vt:lpstr>
      <vt:lpstr>Notice</vt:lpstr>
      <vt:lpstr>Homework 9+</vt:lpstr>
      <vt:lpstr>Homework 9+</vt:lpstr>
      <vt:lpstr>Homework 9+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rabbit125</cp:lastModifiedBy>
  <cp:revision>1093</cp:revision>
  <dcterms:created xsi:type="dcterms:W3CDTF">2009-11-10T06:48:42Z</dcterms:created>
  <dcterms:modified xsi:type="dcterms:W3CDTF">2013-03-13T08:24:13Z</dcterms:modified>
</cp:coreProperties>
</file>