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0" r:id="rId3"/>
    <p:sldId id="375" r:id="rId4"/>
    <p:sldId id="376" r:id="rId5"/>
    <p:sldId id="377" r:id="rId6"/>
    <p:sldId id="378" r:id="rId7"/>
    <p:sldId id="379" r:id="rId8"/>
    <p:sldId id="380" r:id="rId9"/>
    <p:sldId id="381" r:id="rId10"/>
    <p:sldId id="382" r:id="rId11"/>
    <p:sldId id="383" r:id="rId12"/>
    <p:sldId id="384" r:id="rId13"/>
    <p:sldId id="385" r:id="rId14"/>
    <p:sldId id="386" r:id="rId15"/>
    <p:sldId id="428" r:id="rId16"/>
    <p:sldId id="392" r:id="rId17"/>
    <p:sldId id="393" r:id="rId18"/>
    <p:sldId id="394" r:id="rId19"/>
    <p:sldId id="395" r:id="rId20"/>
    <p:sldId id="396" r:id="rId21"/>
    <p:sldId id="397" r:id="rId22"/>
    <p:sldId id="398" r:id="rId23"/>
    <p:sldId id="399" r:id="rId24"/>
    <p:sldId id="400" r:id="rId25"/>
    <p:sldId id="402" r:id="rId26"/>
    <p:sldId id="401" r:id="rId27"/>
    <p:sldId id="403" r:id="rId28"/>
    <p:sldId id="404" r:id="rId29"/>
    <p:sldId id="405" r:id="rId30"/>
    <p:sldId id="429" r:id="rId31"/>
    <p:sldId id="409" r:id="rId32"/>
    <p:sldId id="410" r:id="rId33"/>
    <p:sldId id="411" r:id="rId34"/>
    <p:sldId id="412" r:id="rId35"/>
    <p:sldId id="413" r:id="rId36"/>
    <p:sldId id="414" r:id="rId37"/>
    <p:sldId id="415" r:id="rId38"/>
    <p:sldId id="416" r:id="rId39"/>
    <p:sldId id="417" r:id="rId40"/>
    <p:sldId id="420" r:id="rId41"/>
    <p:sldId id="421" r:id="rId42"/>
    <p:sldId id="422" r:id="rId43"/>
    <p:sldId id="423" r:id="rId44"/>
    <p:sldId id="424" r:id="rId45"/>
    <p:sldId id="425" r:id="rId46"/>
    <p:sldId id="426" r:id="rId47"/>
    <p:sldId id="427" r:id="rId48"/>
    <p:sldId id="391" r:id="rId49"/>
    <p:sldId id="342" r:id="rId5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93379" autoAdjust="0"/>
  </p:normalViewPr>
  <p:slideViewPr>
    <p:cSldViewPr>
      <p:cViewPr>
        <p:scale>
          <a:sx n="70" d="100"/>
          <a:sy n="70" d="100"/>
        </p:scale>
        <p:origin x="-594" y="-14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0B2D5-229B-4FC3-8CFC-CB9C39A51765}" type="datetimeFigureOut">
              <a:rPr lang="zh-TW" altLang="en-US" smtClean="0"/>
              <a:pPr/>
              <a:t>2013/1/20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D9130-0988-439C-A5F1-8A7F382A7F84}"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3</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12</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16</a:t>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17</a:t>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18</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19</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20</a:t>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21</a:t>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22</a:t>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23</a:t>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24</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4</a:t>
            </a:fld>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25</a:t>
            </a:fld>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26</a:t>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27</a:t>
            </a:fld>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28</a:t>
            </a:fld>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29</a:t>
            </a:fld>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31</a:t>
            </a:fld>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32</a:t>
            </a:fld>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33</a:t>
            </a:fld>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34</a:t>
            </a:fld>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35</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5</a:t>
            </a:fld>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36</a:t>
            </a:fld>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37</a:t>
            </a:fld>
            <a:endParaRPr lang="zh-TW"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38</a:t>
            </a:fld>
            <a:endParaRPr lang="zh-TW"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39</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6</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7</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8</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9</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10</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5FD9130-0988-439C-A5F1-8A7F382A7F84}" type="slidenum">
              <a:rPr lang="zh-TW" altLang="en-US" smtClean="0"/>
              <a:pPr/>
              <a:t>11</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pic>
        <p:nvPicPr>
          <p:cNvPr id="2050" name="Picture 2" descr="C:\Users\electron\Desktop\ICPC.gif"/>
          <p:cNvPicPr>
            <a:picLocks noChangeAspect="1" noChangeArrowheads="1"/>
          </p:cNvPicPr>
          <p:nvPr userDrawn="1"/>
        </p:nvPicPr>
        <p:blipFill>
          <a:blip r:embed="rId2" cstate="print"/>
          <a:srcRect/>
          <a:stretch>
            <a:fillRect/>
          </a:stretch>
        </p:blipFill>
        <p:spPr bwMode="auto">
          <a:xfrm>
            <a:off x="7878937" y="73577"/>
            <a:ext cx="1143440" cy="1069407"/>
          </a:xfrm>
          <a:prstGeom prst="rect">
            <a:avLst/>
          </a:prstGeom>
          <a:noFill/>
        </p:spPr>
      </p:pic>
      <p:sp>
        <p:nvSpPr>
          <p:cNvPr id="12" name="Rectangle 4"/>
          <p:cNvSpPr>
            <a:spLocks noChangeArrowheads="1"/>
          </p:cNvSpPr>
          <p:nvPr userDrawn="1"/>
        </p:nvSpPr>
        <p:spPr bwMode="gray">
          <a:xfrm>
            <a:off x="457200" y="3143250"/>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13"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sz="2400"/>
            </a:lvl1pPr>
            <a:lvl2pPr>
              <a:defRPr sz="2000"/>
            </a:lvl2pPr>
            <a:lvl3pPr>
              <a:defRPr sz="1600"/>
            </a:lvl3pPr>
          </a:lstStyle>
          <a:p>
            <a:pPr lvl="0"/>
            <a:r>
              <a:rPr lang="zh-TW" altLang="en-US" dirty="0" smtClean="0"/>
              <a:t>按一下以編輯母片文字樣式</a:t>
            </a:r>
            <a:endParaRPr lang="en-US" altLang="zh-TW" dirty="0" smtClean="0"/>
          </a:p>
          <a:p>
            <a:pPr lvl="1"/>
            <a:r>
              <a:rPr lang="en-US" altLang="zh-TW" sz="2000" dirty="0" smtClean="0"/>
              <a:t>1</a:t>
            </a:r>
          </a:p>
          <a:p>
            <a:pPr lvl="2"/>
            <a:r>
              <a:rPr lang="en-US" altLang="zh-TW" sz="1600" dirty="0" smtClean="0"/>
              <a:t>2</a:t>
            </a:r>
            <a:endParaRPr lang="zh-TW" altLang="en-US" dirty="0" smtClean="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Rectangle 2"/>
          <p:cNvSpPr>
            <a:spLocks noChangeArrowheads="1"/>
          </p:cNvSpPr>
          <p:nvPr userDrawn="1"/>
        </p:nvSpPr>
        <p:spPr bwMode="gray">
          <a:xfrm>
            <a:off x="457200" y="1357298"/>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8"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10"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6"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5"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dirty="0"/>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dirty="0"/>
          </a:p>
        </p:txBody>
      </p:sp>
      <p:pic>
        <p:nvPicPr>
          <p:cNvPr id="7" name="Picture 2" descr="C:\Users\electron\Desktop\ICPC.gif"/>
          <p:cNvPicPr>
            <a:picLocks noChangeAspect="1" noChangeArrowheads="1"/>
          </p:cNvPicPr>
          <p:nvPr userDrawn="1"/>
        </p:nvPicPr>
        <p:blipFill>
          <a:blip r:embed="rId13" cstate="print"/>
          <a:srcRect/>
          <a:stretch>
            <a:fillRect/>
          </a:stretch>
        </p:blipFill>
        <p:spPr bwMode="auto">
          <a:xfrm>
            <a:off x="7878937" y="73577"/>
            <a:ext cx="1143440" cy="1069407"/>
          </a:xfrm>
          <a:prstGeom prst="rect">
            <a:avLst/>
          </a:prstGeom>
          <a:noFill/>
        </p:spPr>
      </p:pic>
      <p:sp>
        <p:nvSpPr>
          <p:cNvPr id="8" name="Line 5"/>
          <p:cNvSpPr>
            <a:spLocks noChangeShapeType="1"/>
          </p:cNvSpPr>
          <p:nvPr userDrawn="1"/>
        </p:nvSpPr>
        <p:spPr bwMode="auto">
          <a:xfrm>
            <a:off x="304800" y="6500835"/>
            <a:ext cx="5715000" cy="0"/>
          </a:xfrm>
          <a:prstGeom prst="line">
            <a:avLst/>
          </a:prstGeom>
          <a:noFill/>
          <a:ln w="6350">
            <a:solidFill>
              <a:schemeClr val="tx1"/>
            </a:solidFill>
            <a:round/>
            <a:headEnd/>
            <a:tailEnd/>
          </a:ln>
          <a:effectLst/>
        </p:spPr>
        <p:txBody>
          <a:bodyPr/>
          <a:lstStyle/>
          <a:p>
            <a:pPr>
              <a:defRPr/>
            </a:pPr>
            <a:endParaRPr lang="zh-TW" altLang="en-US"/>
          </a:p>
        </p:txBody>
      </p:sp>
      <p:pic>
        <p:nvPicPr>
          <p:cNvPr id="9" name="Picture 7" descr="ncku1"/>
          <p:cNvPicPr>
            <a:picLocks noChangeAspect="1" noChangeArrowheads="1"/>
          </p:cNvPicPr>
          <p:nvPr userDrawn="1"/>
        </p:nvPicPr>
        <p:blipFill>
          <a:blip r:embed="rId14" cstate="print"/>
          <a:srcRect/>
          <a:stretch>
            <a:fillRect/>
          </a:stretch>
        </p:blipFill>
        <p:spPr bwMode="auto">
          <a:xfrm>
            <a:off x="7818746" y="5918224"/>
            <a:ext cx="900112" cy="868362"/>
          </a:xfrm>
          <a:prstGeom prst="rect">
            <a:avLst/>
          </a:prstGeom>
          <a:noFill/>
          <a:ln w="9525">
            <a:noFill/>
            <a:miter lim="800000"/>
            <a:headEnd/>
            <a:tailEnd/>
          </a:ln>
        </p:spPr>
      </p:pic>
      <p:sp>
        <p:nvSpPr>
          <p:cNvPr id="10" name="文字方塊 9"/>
          <p:cNvSpPr txBox="1"/>
          <p:nvPr userDrawn="1"/>
        </p:nvSpPr>
        <p:spPr>
          <a:xfrm>
            <a:off x="5436096" y="6519446"/>
            <a:ext cx="2808312" cy="338554"/>
          </a:xfrm>
          <a:prstGeom prst="rect">
            <a:avLst/>
          </a:prstGeom>
          <a:noFill/>
        </p:spPr>
        <p:txBody>
          <a:bodyPr wrap="square">
            <a:spAutoFit/>
          </a:bodyPr>
          <a:lstStyle/>
          <a:p>
            <a:pPr>
              <a:defRPr/>
            </a:pPr>
            <a:r>
              <a:rPr lang="en-US" altLang="zh-TW" sz="1600" b="1" i="1" dirty="0" smtClean="0">
                <a:latin typeface="Calibri" pitchFamily="34" charset="0"/>
              </a:rPr>
              <a:t>made by electron &amp; free999</a:t>
            </a:r>
            <a:endParaRPr lang="zh-TW" altLang="en-US" sz="1600" b="1" i="1"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2"/>
          </p:nvPr>
        </p:nvSpPr>
        <p:spPr>
          <a:xfrm>
            <a:off x="457200" y="6207147"/>
            <a:ext cx="4114800"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WordArt 19"/>
          <p:cNvSpPr>
            <a:spLocks noChangeArrowheads="1" noChangeShapeType="1" noTextEdit="1"/>
          </p:cNvSpPr>
          <p:nvPr/>
        </p:nvSpPr>
        <p:spPr bwMode="gray">
          <a:xfrm>
            <a:off x="428596" y="1428754"/>
            <a:ext cx="8286808" cy="1428742"/>
          </a:xfrm>
          <a:prstGeom prst="rect">
            <a:avLst/>
          </a:prstGeom>
        </p:spPr>
        <p:txBody>
          <a:bodyPr wrap="none" fromWordArt="1">
            <a:prstTxWarp prst="textDeflate">
              <a:avLst>
                <a:gd name="adj" fmla="val 0"/>
              </a:avLst>
            </a:prstTxWarp>
          </a:bodyPr>
          <a:lstStyle/>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NCKU Programming Contest Training Course </a:t>
            </a:r>
          </a:p>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Course </a:t>
            </a: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4</a:t>
            </a:r>
            <a:endPar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endParaRPr>
          </a:p>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cs typeface="Verdana"/>
              </a:rPr>
              <a:t>2013/01/21</a:t>
            </a:r>
            <a:endParaRPr lang="zh-TW" altLang="en-US" sz="5400" b="1" kern="10" dirty="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cs typeface="Verdana"/>
            </a:endParaRPr>
          </a:p>
        </p:txBody>
      </p:sp>
      <p:sp>
        <p:nvSpPr>
          <p:cNvPr id="8" name="Rectangle 17"/>
          <p:cNvSpPr>
            <a:spLocks noChangeArrowheads="1"/>
          </p:cNvSpPr>
          <p:nvPr/>
        </p:nvSpPr>
        <p:spPr bwMode="auto">
          <a:xfrm>
            <a:off x="0" y="3286124"/>
            <a:ext cx="9144000" cy="2568575"/>
          </a:xfrm>
          <a:prstGeom prst="rect">
            <a:avLst/>
          </a:prstGeom>
          <a:noFill/>
          <a:ln w="9525">
            <a:noFill/>
            <a:miter lim="800000"/>
            <a:headEnd/>
            <a:tailEnd/>
          </a:ln>
        </p:spPr>
        <p:txBody>
          <a:bodyPr/>
          <a:lstStyle/>
          <a:p>
            <a:pPr algn="ctr">
              <a:lnSpc>
                <a:spcPct val="90000"/>
              </a:lnSpc>
              <a:spcBef>
                <a:spcPct val="20000"/>
              </a:spcBef>
              <a:buClr>
                <a:schemeClr val="tx1"/>
              </a:buClr>
              <a:buSzPct val="120000"/>
              <a:buFont typeface="標楷體" pitchFamily="65" charset="-120"/>
              <a:buNone/>
            </a:pPr>
            <a:endParaRPr lang="en-US" altLang="zh-TW" sz="2000" dirty="0" smtClean="0">
              <a:latin typeface="Arial" charset="0"/>
            </a:endParaRPr>
          </a:p>
          <a:p>
            <a:pPr algn="ctr">
              <a:lnSpc>
                <a:spcPct val="90000"/>
              </a:lnSpc>
              <a:spcBef>
                <a:spcPct val="20000"/>
              </a:spcBef>
              <a:buClr>
                <a:schemeClr val="tx1"/>
              </a:buClr>
              <a:buSzPct val="120000"/>
              <a:buFont typeface="標楷體" pitchFamily="65" charset="-120"/>
              <a:buNone/>
            </a:pPr>
            <a:r>
              <a:rPr lang="en-US" altLang="zh-TW" sz="2000" b="1" dirty="0" smtClean="0">
                <a:latin typeface="Arial" charset="0"/>
              </a:rPr>
              <a:t>Pin-Chieh Huang (free999)</a:t>
            </a:r>
          </a:p>
          <a:p>
            <a:pPr algn="ctr">
              <a:lnSpc>
                <a:spcPct val="90000"/>
              </a:lnSpc>
              <a:spcBef>
                <a:spcPct val="20000"/>
              </a:spcBef>
              <a:buClr>
                <a:schemeClr val="tx1"/>
              </a:buClr>
              <a:buSzPct val="120000"/>
              <a:buFont typeface="標楷體" pitchFamily="65" charset="-120"/>
              <a:buNone/>
            </a:pPr>
            <a:r>
              <a:rPr lang="en-US" altLang="zh-TW" sz="2000" i="1" dirty="0" smtClean="0">
                <a:latin typeface="Arial" charset="0"/>
              </a:rPr>
              <a:t>Pinchieh.huang@gmail.com</a:t>
            </a:r>
          </a:p>
          <a:p>
            <a:pPr algn="ctr">
              <a:lnSpc>
                <a:spcPct val="90000"/>
              </a:lnSpc>
              <a:spcBef>
                <a:spcPct val="20000"/>
              </a:spcBef>
              <a:buClr>
                <a:schemeClr val="tx1"/>
              </a:buClr>
              <a:buSzPct val="120000"/>
              <a:buFont typeface="標楷體" pitchFamily="65" charset="-120"/>
              <a:buNone/>
            </a:pPr>
            <a:endParaRPr lang="en-US" altLang="zh-TW" sz="2000" i="1" dirty="0">
              <a:latin typeface="Arial" charset="0"/>
            </a:endParaRP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Department of Computer Science and Information Engineering</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National Cheng Kung University</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Tainan, Taiwan</a:t>
            </a:r>
          </a:p>
        </p:txBody>
      </p:sp>
      <p:pic>
        <p:nvPicPr>
          <p:cNvPr id="9" name="Picture 18" descr="ncku2"/>
          <p:cNvPicPr>
            <a:picLocks noChangeAspect="1" noChangeArrowheads="1"/>
          </p:cNvPicPr>
          <p:nvPr/>
        </p:nvPicPr>
        <p:blipFill>
          <a:blip r:embed="rId2" cstate="print"/>
          <a:srcRect/>
          <a:stretch>
            <a:fillRect/>
          </a:stretch>
        </p:blipFill>
        <p:spPr bwMode="auto">
          <a:xfrm>
            <a:off x="4211638" y="5489594"/>
            <a:ext cx="720725" cy="6540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Hash Function 4</a:t>
            </a:r>
            <a:endParaRPr lang="zh-TW" altLang="en-US" dirty="0"/>
          </a:p>
        </p:txBody>
      </p:sp>
      <p:sp>
        <p:nvSpPr>
          <p:cNvPr id="24"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8" name="Rectangle 3"/>
          <p:cNvSpPr txBox="1">
            <a:spLocks noChangeArrowheads="1"/>
          </p:cNvSpPr>
          <p:nvPr/>
        </p:nvSpPr>
        <p:spPr>
          <a:xfrm>
            <a:off x="428596" y="1901506"/>
            <a:ext cx="4572032" cy="3724275"/>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400" b="0" i="0" u="none" strike="noStrike" kern="1200" cap="none" spc="0" normalizeH="0" baseline="0" noProof="0" dirty="0" smtClean="0">
                <a:ln>
                  <a:noFill/>
                </a:ln>
                <a:solidFill>
                  <a:schemeClr val="tx1"/>
                </a:solidFill>
                <a:effectLst/>
                <a:uLnTx/>
                <a:uFillTx/>
                <a:latin typeface="Calibri" pitchFamily="34" charset="0"/>
              </a:rPr>
              <a:t>push </a:t>
            </a:r>
            <a:r>
              <a:rPr kumimoji="0" lang="en-US" altLang="zh-TW" sz="2400" b="1" i="0" u="none" strike="noStrike" kern="1200" cap="none" spc="0" normalizeH="0" baseline="0" noProof="0" dirty="0" smtClean="0">
                <a:ln>
                  <a:noFill/>
                </a:ln>
                <a:solidFill>
                  <a:schemeClr val="tx1"/>
                </a:solidFill>
                <a:effectLst/>
                <a:uLnTx/>
                <a:uFillTx/>
                <a:latin typeface="Calibri" pitchFamily="34" charset="0"/>
              </a:rPr>
              <a:t>345, 728, 251, 490, 15 </a:t>
            </a:r>
            <a:r>
              <a:rPr kumimoji="0" lang="en-US" altLang="zh-TW" sz="2400" b="0" i="0" u="none" strike="noStrike" kern="1200" cap="none" spc="0" normalizeH="0" baseline="0" noProof="0" dirty="0" smtClean="0">
                <a:ln>
                  <a:noFill/>
                </a:ln>
                <a:solidFill>
                  <a:schemeClr val="tx1"/>
                </a:solidFill>
                <a:effectLst/>
                <a:uLnTx/>
                <a:uFillTx/>
                <a:latin typeface="Calibri" pitchFamily="34" charset="0"/>
              </a:rPr>
              <a:t>into 12 buckets, M</a:t>
            </a:r>
            <a:r>
              <a:rPr lang="zh-TW" altLang="en-US" sz="2400" dirty="0" smtClean="0">
                <a:latin typeface="Calibri" pitchFamily="34" charset="0"/>
              </a:rPr>
              <a:t> </a:t>
            </a:r>
            <a:r>
              <a:rPr lang="en-US" altLang="zh-TW" sz="2400" dirty="0" smtClean="0">
                <a:latin typeface="Calibri" pitchFamily="34" charset="0"/>
              </a:rPr>
              <a:t>is </a:t>
            </a:r>
            <a:r>
              <a:rPr kumimoji="0" lang="en-US" altLang="zh-TW" sz="2400" b="0" i="0" u="none" strike="noStrike" kern="1200" cap="none" spc="0" normalizeH="0" baseline="0" noProof="0" dirty="0" smtClean="0">
                <a:ln>
                  <a:noFill/>
                </a:ln>
                <a:solidFill>
                  <a:schemeClr val="tx1"/>
                </a:solidFill>
                <a:effectLst/>
                <a:uLnTx/>
                <a:uFillTx/>
                <a:latin typeface="Calibri" pitchFamily="34" charset="0"/>
              </a:rPr>
              <a:t>12, </a:t>
            </a:r>
            <a:r>
              <a:rPr kumimoji="0" lang="en-US" altLang="zh-TW" sz="2400" b="1" i="0" u="none" strike="noStrike" kern="1200" cap="none" spc="0" normalizeH="0" baseline="0" noProof="0" dirty="0" smtClean="0">
                <a:ln>
                  <a:noFill/>
                </a:ln>
                <a:solidFill>
                  <a:schemeClr val="tx1"/>
                </a:solidFill>
                <a:effectLst/>
                <a:uLnTx/>
                <a:uFillTx/>
                <a:latin typeface="Calibri" pitchFamily="34" charset="0"/>
              </a:rPr>
              <a:t>f(x)=x%12</a:t>
            </a:r>
            <a:endParaRPr kumimoji="0" lang="en-US" altLang="zh-TW" sz="2400" b="0" i="0" u="none" strike="noStrike" kern="1200" cap="none" spc="0" normalizeH="0" baseline="0" noProof="0" dirty="0" smtClean="0">
              <a:ln>
                <a:noFill/>
              </a:ln>
              <a:solidFill>
                <a:schemeClr val="tx1"/>
              </a:solidFill>
              <a:effectLst/>
              <a:uLnTx/>
              <a:uFillTx/>
              <a:latin typeface="Calibri" pitchFamily="34" charset="0"/>
            </a:endParaRP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altLang="zh-TW" sz="2400" b="0" i="0" u="none" strike="noStrike" kern="1200" cap="none" spc="0" normalizeH="0" baseline="0" noProof="0" dirty="0" smtClean="0">
                <a:ln>
                  <a:noFill/>
                </a:ln>
                <a:solidFill>
                  <a:schemeClr val="tx1"/>
                </a:solidFill>
                <a:effectLst/>
                <a:uLnTx/>
                <a:uFillTx/>
                <a:latin typeface="Calibri" pitchFamily="34" charset="0"/>
              </a:rPr>
              <a:t>	f(345)=9</a:t>
            </a: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altLang="zh-TW" sz="2400" b="0" i="0" u="none" strike="noStrike" kern="1200" cap="none" spc="0" normalizeH="0" baseline="0" noProof="0" dirty="0" smtClean="0">
                <a:ln>
                  <a:noFill/>
                </a:ln>
                <a:solidFill>
                  <a:schemeClr val="tx1"/>
                </a:solidFill>
                <a:effectLst/>
                <a:uLnTx/>
                <a:uFillTx/>
                <a:latin typeface="Calibri" pitchFamily="34" charset="0"/>
              </a:rPr>
              <a:t>	f(728)=8</a:t>
            </a: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altLang="zh-TW" sz="2400" b="0" i="0" u="none" strike="noStrike" kern="1200" cap="none" spc="0" normalizeH="0" baseline="0" noProof="0" dirty="0" smtClean="0">
                <a:ln>
                  <a:noFill/>
                </a:ln>
                <a:solidFill>
                  <a:schemeClr val="tx1"/>
                </a:solidFill>
                <a:effectLst/>
                <a:uLnTx/>
                <a:uFillTx/>
                <a:latin typeface="Calibri" pitchFamily="34" charset="0"/>
              </a:rPr>
              <a:t>	f(251)=11</a:t>
            </a: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altLang="zh-TW" sz="2400" b="0" i="0" u="none" strike="noStrike" kern="1200" cap="none" spc="0" normalizeH="0" baseline="0" noProof="0" dirty="0" smtClean="0">
                <a:ln>
                  <a:noFill/>
                </a:ln>
                <a:solidFill>
                  <a:schemeClr val="tx1"/>
                </a:solidFill>
                <a:effectLst/>
                <a:uLnTx/>
                <a:uFillTx/>
                <a:latin typeface="Calibri" pitchFamily="34" charset="0"/>
              </a:rPr>
              <a:t>	f(490)=10</a:t>
            </a: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altLang="zh-TW" sz="2400" b="0" i="0" u="none" strike="noStrike" kern="1200" cap="none" spc="0" normalizeH="0" baseline="0" noProof="0" dirty="0" smtClean="0">
                <a:ln>
                  <a:noFill/>
                </a:ln>
                <a:solidFill>
                  <a:schemeClr val="tx1"/>
                </a:solidFill>
                <a:effectLst/>
                <a:uLnTx/>
                <a:uFillTx/>
                <a:latin typeface="Calibri" pitchFamily="34" charset="0"/>
              </a:rPr>
              <a:t>	f(15)=3</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TW" sz="2400" b="0" i="0" u="none" strike="noStrike" kern="1200" cap="none" spc="0" normalizeH="0" baseline="0" noProof="0" dirty="0">
              <a:ln>
                <a:noFill/>
              </a:ln>
              <a:solidFill>
                <a:schemeClr val="tx1"/>
              </a:solidFill>
              <a:effectLst/>
              <a:uLnTx/>
              <a:uFillTx/>
              <a:latin typeface="Calibri" pitchFamily="34" charset="0"/>
            </a:endParaRPr>
          </a:p>
        </p:txBody>
      </p:sp>
      <p:graphicFrame>
        <p:nvGraphicFramePr>
          <p:cNvPr id="9" name="Group 43"/>
          <p:cNvGraphicFramePr>
            <a:graphicFrameLocks noGrp="1"/>
          </p:cNvGraphicFramePr>
          <p:nvPr>
            <p:ph sz="half" idx="2"/>
          </p:nvPr>
        </p:nvGraphicFramePr>
        <p:xfrm>
          <a:off x="5334028" y="2563802"/>
          <a:ext cx="3238500" cy="2873376"/>
        </p:xfrm>
        <a:graphic>
          <a:graphicData uri="http://schemas.openxmlformats.org/drawingml/2006/table">
            <a:tbl>
              <a:tblPr/>
              <a:tblGrid>
                <a:gridCol w="809625"/>
                <a:gridCol w="809625"/>
                <a:gridCol w="809625"/>
                <a:gridCol w="809625"/>
              </a:tblGrid>
              <a:tr h="4794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FF0000"/>
                          </a:solidFill>
                          <a:effectLst/>
                          <a:latin typeface="Arial" pitchFamily="34" charset="0"/>
                          <a:ea typeface="新細明體" pitchFamily="18" charset="-120"/>
                        </a:rPr>
                        <a:t>728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FF0000"/>
                          </a:solidFill>
                          <a:effectLst/>
                          <a:latin typeface="Arial" pitchFamily="34" charset="0"/>
                          <a:ea typeface="新細明體" pitchFamily="18" charset="-12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FF0000"/>
                          </a:solidFill>
                          <a:effectLst/>
                          <a:latin typeface="Arial" pitchFamily="34" charset="0"/>
                          <a:ea typeface="新細明體" pitchFamily="18" charset="-120"/>
                        </a:rPr>
                        <a:t>345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FF0000"/>
                          </a:solidFill>
                          <a:effectLst/>
                          <a:latin typeface="Arial" pitchFamily="34" charset="0"/>
                          <a:ea typeface="新細明體" pitchFamily="18" charset="-120"/>
                        </a:rPr>
                        <a:t>490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FF0000"/>
                          </a:solidFill>
                          <a:effectLst/>
                          <a:latin typeface="Arial" pitchFamily="34" charset="0"/>
                          <a:ea typeface="新細明體" pitchFamily="18" charset="-120"/>
                        </a:rPr>
                        <a:t>251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44"/>
          <p:cNvSpPr txBox="1">
            <a:spLocks noChangeArrowheads="1"/>
          </p:cNvSpPr>
          <p:nvPr/>
        </p:nvSpPr>
        <p:spPr bwMode="auto">
          <a:xfrm>
            <a:off x="6270653" y="2132002"/>
            <a:ext cx="576263" cy="396875"/>
          </a:xfrm>
          <a:prstGeom prst="rect">
            <a:avLst/>
          </a:prstGeom>
          <a:noFill/>
          <a:ln w="9525">
            <a:noFill/>
            <a:miter lim="800000"/>
            <a:headEnd/>
            <a:tailEnd/>
          </a:ln>
          <a:effectLst/>
        </p:spPr>
        <p:txBody>
          <a:bodyPr>
            <a:spAutoFit/>
          </a:bodyPr>
          <a:lstStyle/>
          <a:p>
            <a:pPr algn="ctr">
              <a:spcBef>
                <a:spcPct val="50000"/>
              </a:spcBef>
            </a:pPr>
            <a:r>
              <a:rPr lang="en-US" altLang="zh-TW" sz="2000">
                <a:latin typeface="Times New Roman" pitchFamily="18" charset="0"/>
              </a:rPr>
              <a:t>X</a:t>
            </a:r>
          </a:p>
        </p:txBody>
      </p:sp>
      <p:sp>
        <p:nvSpPr>
          <p:cNvPr id="11" name="Text Box 45"/>
          <p:cNvSpPr txBox="1">
            <a:spLocks noChangeArrowheads="1"/>
          </p:cNvSpPr>
          <p:nvPr/>
        </p:nvSpPr>
        <p:spPr bwMode="auto">
          <a:xfrm>
            <a:off x="7926416" y="2132002"/>
            <a:ext cx="576262" cy="396875"/>
          </a:xfrm>
          <a:prstGeom prst="rect">
            <a:avLst/>
          </a:prstGeom>
          <a:noFill/>
          <a:ln w="9525">
            <a:noFill/>
            <a:miter lim="800000"/>
            <a:headEnd/>
            <a:tailEnd/>
          </a:ln>
          <a:effectLst/>
        </p:spPr>
        <p:txBody>
          <a:bodyPr>
            <a:spAutoFit/>
          </a:bodyPr>
          <a:lstStyle/>
          <a:p>
            <a:pPr algn="ctr">
              <a:spcBef>
                <a:spcPct val="50000"/>
              </a:spcBef>
            </a:pPr>
            <a:r>
              <a:rPr lang="en-US" altLang="zh-TW" sz="2000">
                <a:latin typeface="Times New Roman" pitchFamily="18" charset="0"/>
              </a:rPr>
              <a:t>X</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Overflow Handling</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Overflow Handling </a:t>
            </a:r>
          </a:p>
          <a:p>
            <a:pPr lvl="1" algn="just"/>
            <a:r>
              <a:rPr lang="en-US" altLang="zh-TW" dirty="0" smtClean="0">
                <a:solidFill>
                  <a:srgbClr val="0070C0"/>
                </a:solidFill>
              </a:rPr>
              <a:t>the size of bucket is overflow due to multiple key words that access the same bucket</a:t>
            </a:r>
          </a:p>
          <a:p>
            <a:pPr lvl="1" algn="just"/>
            <a:r>
              <a:rPr lang="en-US" altLang="zh-TW" dirty="0" smtClean="0">
                <a:solidFill>
                  <a:srgbClr val="0070C0"/>
                </a:solidFill>
              </a:rPr>
              <a:t>use the link list to store multiple key words (</a:t>
            </a:r>
            <a:r>
              <a:rPr lang="en-US" altLang="zh-TW" dirty="0" smtClean="0">
                <a:solidFill>
                  <a:srgbClr val="FF0000"/>
                </a:solidFill>
              </a:rPr>
              <a:t>vector is powerful</a:t>
            </a:r>
            <a:r>
              <a:rPr lang="en-US" altLang="zh-TW" dirty="0" smtClean="0">
                <a:solidFill>
                  <a:srgbClr val="0070C0"/>
                </a:solidFill>
              </a:rPr>
              <a:t>)</a:t>
            </a:r>
          </a:p>
          <a:p>
            <a:pPr lvl="1" algn="just"/>
            <a:endParaRPr lang="en-US" altLang="zh-TW" dirty="0" smtClean="0"/>
          </a:p>
          <a:p>
            <a:pPr algn="just"/>
            <a:endParaRPr lang="en-US" altLang="zh-TW" dirty="0"/>
          </a:p>
        </p:txBody>
      </p:sp>
      <p:graphicFrame>
        <p:nvGraphicFramePr>
          <p:cNvPr id="40" name="Group 48"/>
          <p:cNvGraphicFramePr>
            <a:graphicFrameLocks/>
          </p:cNvGraphicFramePr>
          <p:nvPr/>
        </p:nvGraphicFramePr>
        <p:xfrm>
          <a:off x="423162" y="4508500"/>
          <a:ext cx="1425603" cy="335280"/>
        </p:xfrm>
        <a:graphic>
          <a:graphicData uri="http://schemas.openxmlformats.org/drawingml/2006/table">
            <a:tbl>
              <a:tblPr/>
              <a:tblGrid>
                <a:gridCol w="713587"/>
                <a:gridCol w="712016"/>
              </a:tblGrid>
              <a:tr h="19210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2</a:t>
                      </a: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1" name="Group 134"/>
          <p:cNvGraphicFramePr>
            <a:graphicFrameLocks/>
          </p:cNvGraphicFramePr>
          <p:nvPr/>
        </p:nvGraphicFramePr>
        <p:xfrm>
          <a:off x="423162" y="3929040"/>
          <a:ext cx="1425603" cy="335280"/>
        </p:xfrm>
        <a:graphic>
          <a:graphicData uri="http://schemas.openxmlformats.org/drawingml/2006/table">
            <a:tbl>
              <a:tblPr/>
              <a:tblGrid>
                <a:gridCol w="715159"/>
                <a:gridCol w="710444"/>
              </a:tblGrid>
              <a:tr h="14087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1</a:t>
                      </a: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2" name="Group 23"/>
          <p:cNvGraphicFramePr>
            <a:graphicFrameLocks noGrp="1"/>
          </p:cNvGraphicFramePr>
          <p:nvPr/>
        </p:nvGraphicFramePr>
        <p:xfrm>
          <a:off x="423162" y="3284538"/>
          <a:ext cx="1425603" cy="335280"/>
        </p:xfrm>
        <a:graphic>
          <a:graphicData uri="http://schemas.openxmlformats.org/drawingml/2006/table">
            <a:tbl>
              <a:tblPr/>
              <a:tblGrid>
                <a:gridCol w="713587"/>
                <a:gridCol w="712016"/>
              </a:tblGrid>
              <a:tr h="19210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0</a:t>
                      </a: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 name="Group 47"/>
          <p:cNvGraphicFramePr>
            <a:graphicFrameLocks noGrp="1"/>
          </p:cNvGraphicFramePr>
          <p:nvPr/>
        </p:nvGraphicFramePr>
        <p:xfrm>
          <a:off x="423162" y="5072074"/>
          <a:ext cx="1425603" cy="335280"/>
        </p:xfrm>
        <a:graphic>
          <a:graphicData uri="http://schemas.openxmlformats.org/drawingml/2006/table">
            <a:tbl>
              <a:tblPr/>
              <a:tblGrid>
                <a:gridCol w="713587"/>
                <a:gridCol w="712016"/>
              </a:tblGrid>
              <a:tr h="19210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5</a:t>
                      </a: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 name="Group 50"/>
          <p:cNvGraphicFramePr>
            <a:graphicFrameLocks noGrp="1"/>
          </p:cNvGraphicFramePr>
          <p:nvPr/>
        </p:nvGraphicFramePr>
        <p:xfrm>
          <a:off x="423162" y="5775351"/>
          <a:ext cx="1425603" cy="335280"/>
        </p:xfrm>
        <a:graphic>
          <a:graphicData uri="http://schemas.openxmlformats.org/drawingml/2006/table">
            <a:tbl>
              <a:tblPr/>
              <a:tblGrid>
                <a:gridCol w="713587"/>
                <a:gridCol w="712016"/>
              </a:tblGrid>
              <a:tr h="19210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25</a:t>
                      </a: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 name="Group 51"/>
          <p:cNvGraphicFramePr>
            <a:graphicFrameLocks noGrp="1"/>
          </p:cNvGraphicFramePr>
          <p:nvPr/>
        </p:nvGraphicFramePr>
        <p:xfrm>
          <a:off x="2367850" y="3284538"/>
          <a:ext cx="1068810" cy="335280"/>
        </p:xfrm>
        <a:graphic>
          <a:graphicData uri="http://schemas.openxmlformats.org/drawingml/2006/table">
            <a:tbl>
              <a:tblPr/>
              <a:tblGrid>
                <a:gridCol w="534405"/>
                <a:gridCol w="534405"/>
              </a:tblGrid>
              <a:tr h="19210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6" name="Group 150"/>
          <p:cNvGraphicFramePr>
            <a:graphicFrameLocks noGrp="1"/>
          </p:cNvGraphicFramePr>
          <p:nvPr/>
        </p:nvGraphicFramePr>
        <p:xfrm>
          <a:off x="4023613" y="3284538"/>
          <a:ext cx="1141110" cy="335280"/>
        </p:xfrm>
        <a:graphic>
          <a:graphicData uri="http://schemas.openxmlformats.org/drawingml/2006/table">
            <a:tbl>
              <a:tblPr/>
              <a:tblGrid>
                <a:gridCol w="570555"/>
                <a:gridCol w="570555"/>
              </a:tblGrid>
              <a:tr h="14087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7" name="Group 109"/>
          <p:cNvGraphicFramePr>
            <a:graphicFrameLocks noGrp="1"/>
          </p:cNvGraphicFramePr>
          <p:nvPr/>
        </p:nvGraphicFramePr>
        <p:xfrm>
          <a:off x="5752401" y="3284538"/>
          <a:ext cx="1354872" cy="335280"/>
        </p:xfrm>
        <a:graphic>
          <a:graphicData uri="http://schemas.openxmlformats.org/drawingml/2006/table">
            <a:tbl>
              <a:tblPr/>
              <a:tblGrid>
                <a:gridCol w="677436"/>
                <a:gridCol w="677436"/>
              </a:tblGrid>
              <a:tr h="14087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 name="Group 75"/>
          <p:cNvGraphicFramePr>
            <a:graphicFrameLocks noGrp="1"/>
          </p:cNvGraphicFramePr>
          <p:nvPr/>
        </p:nvGraphicFramePr>
        <p:xfrm>
          <a:off x="2439287" y="4508500"/>
          <a:ext cx="1068810" cy="335280"/>
        </p:xfrm>
        <a:graphic>
          <a:graphicData uri="http://schemas.openxmlformats.org/drawingml/2006/table">
            <a:tbl>
              <a:tblPr/>
              <a:tblGrid>
                <a:gridCol w="534405"/>
                <a:gridCol w="534405"/>
              </a:tblGrid>
              <a:tr h="14087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9" name="Group 147"/>
          <p:cNvGraphicFramePr>
            <a:graphicFrameLocks noGrp="1"/>
          </p:cNvGraphicFramePr>
          <p:nvPr/>
        </p:nvGraphicFramePr>
        <p:xfrm>
          <a:off x="2439287" y="5072074"/>
          <a:ext cx="1068810" cy="335280"/>
        </p:xfrm>
        <a:graphic>
          <a:graphicData uri="http://schemas.openxmlformats.org/drawingml/2006/table">
            <a:tbl>
              <a:tblPr/>
              <a:tblGrid>
                <a:gridCol w="534405"/>
                <a:gridCol w="534405"/>
              </a:tblGrid>
              <a:tr h="14087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0" name="Group 92"/>
          <p:cNvGraphicFramePr>
            <a:graphicFrameLocks noGrp="1"/>
          </p:cNvGraphicFramePr>
          <p:nvPr/>
        </p:nvGraphicFramePr>
        <p:xfrm>
          <a:off x="2439287" y="5775351"/>
          <a:ext cx="1068810" cy="335280"/>
        </p:xfrm>
        <a:graphic>
          <a:graphicData uri="http://schemas.openxmlformats.org/drawingml/2006/table">
            <a:tbl>
              <a:tblPr/>
              <a:tblGrid>
                <a:gridCol w="534405"/>
                <a:gridCol w="534405"/>
              </a:tblGrid>
              <a:tr h="14087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1600" b="0" i="0" u="none" strike="noStrike" cap="none" normalizeH="0" baseline="0" dirty="0" smtClean="0">
                        <a:ln>
                          <a:noFill/>
                        </a:ln>
                        <a:solidFill>
                          <a:schemeClr val="tx1"/>
                        </a:solidFill>
                        <a:effectLst/>
                        <a:latin typeface="Arial"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1" name="Group 140"/>
          <p:cNvGraphicFramePr>
            <a:graphicFrameLocks noGrp="1"/>
          </p:cNvGraphicFramePr>
          <p:nvPr/>
        </p:nvGraphicFramePr>
        <p:xfrm>
          <a:off x="4095050" y="5775351"/>
          <a:ext cx="1427174" cy="335280"/>
        </p:xfrm>
        <a:graphic>
          <a:graphicData uri="http://schemas.openxmlformats.org/drawingml/2006/table">
            <a:tbl>
              <a:tblPr/>
              <a:tblGrid>
                <a:gridCol w="642857"/>
                <a:gridCol w="784317"/>
              </a:tblGrid>
              <a:tr h="14087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Z1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2" name="Group 132"/>
          <p:cNvGraphicFramePr>
            <a:graphicFrameLocks noGrp="1"/>
          </p:cNvGraphicFramePr>
          <p:nvPr/>
        </p:nvGraphicFramePr>
        <p:xfrm>
          <a:off x="4095051" y="4508500"/>
          <a:ext cx="1354872" cy="335280"/>
        </p:xfrm>
        <a:graphic>
          <a:graphicData uri="http://schemas.openxmlformats.org/drawingml/2006/table">
            <a:tbl>
              <a:tblPr/>
              <a:tblGrid>
                <a:gridCol w="589416"/>
                <a:gridCol w="765456"/>
              </a:tblGrid>
              <a:tr h="14087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smtClean="0">
                          <a:ln>
                            <a:noFill/>
                          </a:ln>
                          <a:solidFill>
                            <a:schemeClr val="tx1"/>
                          </a:solidFill>
                          <a:effectLst/>
                          <a:latin typeface="Arial" pitchFamily="34" charset="0"/>
                          <a:ea typeface="新細明體" pitchFamily="18" charset="-120"/>
                        </a:rPr>
                        <a:t>C1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1600" b="0" i="0" u="none" strike="noStrike" cap="none" normalizeH="0" baseline="0" dirty="0" smtClean="0">
                          <a:ln>
                            <a:noFill/>
                          </a:ln>
                          <a:solidFill>
                            <a:schemeClr val="tx1"/>
                          </a:solidFill>
                          <a:effectLst/>
                          <a:latin typeface="Arial" pitchFamily="34" charset="0"/>
                          <a:ea typeface="新細明體" pitchFamily="18" charset="-12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 name="Text Box 135"/>
          <p:cNvSpPr txBox="1">
            <a:spLocks noChangeArrowheads="1"/>
          </p:cNvSpPr>
          <p:nvPr/>
        </p:nvSpPr>
        <p:spPr bwMode="auto">
          <a:xfrm>
            <a:off x="423162" y="4706979"/>
            <a:ext cx="927349" cy="369332"/>
          </a:xfrm>
          <a:prstGeom prst="rect">
            <a:avLst/>
          </a:prstGeom>
          <a:noFill/>
          <a:ln w="9525">
            <a:noFill/>
            <a:miter lim="800000"/>
            <a:headEnd/>
            <a:tailEnd/>
          </a:ln>
          <a:effectLst/>
        </p:spPr>
        <p:txBody>
          <a:bodyPr wrap="square">
            <a:spAutoFit/>
          </a:bodyPr>
          <a:lstStyle/>
          <a:p>
            <a:pPr>
              <a:spcBef>
                <a:spcPct val="50000"/>
              </a:spcBef>
            </a:pPr>
            <a:r>
              <a:rPr lang="en-US" altLang="zh-TW" dirty="0"/>
              <a:t>…</a:t>
            </a:r>
          </a:p>
        </p:txBody>
      </p:sp>
      <p:sp>
        <p:nvSpPr>
          <p:cNvPr id="54" name="Text Box 136"/>
          <p:cNvSpPr txBox="1">
            <a:spLocks noChangeArrowheads="1"/>
          </p:cNvSpPr>
          <p:nvPr/>
        </p:nvSpPr>
        <p:spPr bwMode="auto">
          <a:xfrm>
            <a:off x="423162" y="5343551"/>
            <a:ext cx="927349" cy="369332"/>
          </a:xfrm>
          <a:prstGeom prst="rect">
            <a:avLst/>
          </a:prstGeom>
          <a:noFill/>
          <a:ln w="9525">
            <a:noFill/>
            <a:miter lim="800000"/>
            <a:headEnd/>
            <a:tailEnd/>
          </a:ln>
          <a:effectLst/>
        </p:spPr>
        <p:txBody>
          <a:bodyPr wrap="square">
            <a:spAutoFit/>
          </a:bodyPr>
          <a:lstStyle/>
          <a:p>
            <a:pPr>
              <a:spcBef>
                <a:spcPct val="50000"/>
              </a:spcBef>
            </a:pPr>
            <a:r>
              <a:rPr lang="en-US" altLang="zh-TW"/>
              <a:t>…</a:t>
            </a:r>
          </a:p>
        </p:txBody>
      </p:sp>
      <p:sp>
        <p:nvSpPr>
          <p:cNvPr id="56" name="Line 141"/>
          <p:cNvSpPr>
            <a:spLocks noChangeShapeType="1"/>
          </p:cNvSpPr>
          <p:nvPr/>
        </p:nvSpPr>
        <p:spPr bwMode="auto">
          <a:xfrm>
            <a:off x="1504250" y="3500438"/>
            <a:ext cx="855047" cy="0"/>
          </a:xfrm>
          <a:prstGeom prst="line">
            <a:avLst/>
          </a:prstGeom>
          <a:noFill/>
          <a:ln w="9525">
            <a:solidFill>
              <a:schemeClr val="tx1"/>
            </a:solidFill>
            <a:round/>
            <a:headEnd type="oval" w="med" len="med"/>
            <a:tailEnd type="triangle" w="lg" len="lg"/>
          </a:ln>
          <a:effectLst/>
        </p:spPr>
        <p:txBody>
          <a:bodyPr/>
          <a:lstStyle/>
          <a:p>
            <a:endParaRPr lang="zh-TW" altLang="en-US"/>
          </a:p>
        </p:txBody>
      </p:sp>
      <p:sp>
        <p:nvSpPr>
          <p:cNvPr id="57" name="Line 142"/>
          <p:cNvSpPr>
            <a:spLocks noChangeShapeType="1"/>
          </p:cNvSpPr>
          <p:nvPr/>
        </p:nvSpPr>
        <p:spPr bwMode="auto">
          <a:xfrm>
            <a:off x="3160012" y="3500438"/>
            <a:ext cx="855047" cy="0"/>
          </a:xfrm>
          <a:prstGeom prst="line">
            <a:avLst/>
          </a:prstGeom>
          <a:noFill/>
          <a:ln w="9525">
            <a:solidFill>
              <a:schemeClr val="tx1"/>
            </a:solidFill>
            <a:round/>
            <a:headEnd type="oval" w="med" len="med"/>
            <a:tailEnd type="triangle" w="lg" len="lg"/>
          </a:ln>
          <a:effectLst/>
        </p:spPr>
        <p:txBody>
          <a:bodyPr/>
          <a:lstStyle/>
          <a:p>
            <a:endParaRPr lang="zh-TW" altLang="en-US"/>
          </a:p>
        </p:txBody>
      </p:sp>
      <p:sp>
        <p:nvSpPr>
          <p:cNvPr id="58" name="Line 143"/>
          <p:cNvSpPr>
            <a:spLocks noChangeShapeType="1"/>
          </p:cNvSpPr>
          <p:nvPr/>
        </p:nvSpPr>
        <p:spPr bwMode="auto">
          <a:xfrm>
            <a:off x="4815775" y="3500438"/>
            <a:ext cx="855047" cy="0"/>
          </a:xfrm>
          <a:prstGeom prst="line">
            <a:avLst/>
          </a:prstGeom>
          <a:noFill/>
          <a:ln w="9525">
            <a:solidFill>
              <a:schemeClr val="tx1"/>
            </a:solidFill>
            <a:round/>
            <a:headEnd type="oval" w="med" len="med"/>
            <a:tailEnd type="triangle" w="lg" len="lg"/>
          </a:ln>
          <a:effectLst/>
        </p:spPr>
        <p:txBody>
          <a:bodyPr/>
          <a:lstStyle/>
          <a:p>
            <a:endParaRPr lang="zh-TW" altLang="en-US"/>
          </a:p>
        </p:txBody>
      </p:sp>
      <p:sp>
        <p:nvSpPr>
          <p:cNvPr id="59" name="Line 144"/>
          <p:cNvSpPr>
            <a:spLocks noChangeShapeType="1"/>
          </p:cNvSpPr>
          <p:nvPr/>
        </p:nvSpPr>
        <p:spPr bwMode="auto">
          <a:xfrm>
            <a:off x="1575687" y="4671700"/>
            <a:ext cx="855047" cy="0"/>
          </a:xfrm>
          <a:prstGeom prst="line">
            <a:avLst/>
          </a:prstGeom>
          <a:noFill/>
          <a:ln w="9525">
            <a:solidFill>
              <a:schemeClr val="tx1"/>
            </a:solidFill>
            <a:round/>
            <a:headEnd type="oval" w="med" len="med"/>
            <a:tailEnd type="triangle" w="lg" len="lg"/>
          </a:ln>
          <a:effectLst/>
        </p:spPr>
        <p:txBody>
          <a:bodyPr/>
          <a:lstStyle/>
          <a:p>
            <a:endParaRPr lang="zh-TW" altLang="en-US"/>
          </a:p>
        </p:txBody>
      </p:sp>
      <p:sp>
        <p:nvSpPr>
          <p:cNvPr id="60" name="Line 145"/>
          <p:cNvSpPr>
            <a:spLocks noChangeShapeType="1"/>
          </p:cNvSpPr>
          <p:nvPr/>
        </p:nvSpPr>
        <p:spPr bwMode="auto">
          <a:xfrm>
            <a:off x="3231450" y="4671700"/>
            <a:ext cx="855047" cy="0"/>
          </a:xfrm>
          <a:prstGeom prst="line">
            <a:avLst/>
          </a:prstGeom>
          <a:noFill/>
          <a:ln w="9525">
            <a:solidFill>
              <a:schemeClr val="tx1"/>
            </a:solidFill>
            <a:round/>
            <a:headEnd type="oval" w="med" len="med"/>
            <a:tailEnd type="triangle" w="lg" len="lg"/>
          </a:ln>
          <a:effectLst/>
        </p:spPr>
        <p:txBody>
          <a:bodyPr/>
          <a:lstStyle/>
          <a:p>
            <a:endParaRPr lang="zh-TW" altLang="en-US"/>
          </a:p>
        </p:txBody>
      </p:sp>
      <p:sp>
        <p:nvSpPr>
          <p:cNvPr id="61" name="Line 146"/>
          <p:cNvSpPr>
            <a:spLocks noChangeShapeType="1"/>
          </p:cNvSpPr>
          <p:nvPr/>
        </p:nvSpPr>
        <p:spPr bwMode="auto">
          <a:xfrm>
            <a:off x="1575687" y="5287974"/>
            <a:ext cx="855047" cy="0"/>
          </a:xfrm>
          <a:prstGeom prst="line">
            <a:avLst/>
          </a:prstGeom>
          <a:noFill/>
          <a:ln w="9525">
            <a:solidFill>
              <a:schemeClr val="tx1"/>
            </a:solidFill>
            <a:round/>
            <a:headEnd type="oval" w="med" len="med"/>
            <a:tailEnd type="triangle" w="lg" len="lg"/>
          </a:ln>
          <a:effectLst/>
        </p:spPr>
        <p:txBody>
          <a:bodyPr/>
          <a:lstStyle/>
          <a:p>
            <a:endParaRPr lang="zh-TW" altLang="en-US"/>
          </a:p>
        </p:txBody>
      </p:sp>
      <p:sp>
        <p:nvSpPr>
          <p:cNvPr id="62" name="Line 148"/>
          <p:cNvSpPr>
            <a:spLocks noChangeShapeType="1"/>
          </p:cNvSpPr>
          <p:nvPr/>
        </p:nvSpPr>
        <p:spPr bwMode="auto">
          <a:xfrm>
            <a:off x="1575687" y="5991251"/>
            <a:ext cx="855047" cy="0"/>
          </a:xfrm>
          <a:prstGeom prst="line">
            <a:avLst/>
          </a:prstGeom>
          <a:noFill/>
          <a:ln w="9525">
            <a:solidFill>
              <a:schemeClr val="tx1"/>
            </a:solidFill>
            <a:round/>
            <a:headEnd type="oval" w="med" len="med"/>
            <a:tailEnd type="triangle" w="lg" len="lg"/>
          </a:ln>
          <a:effectLst/>
        </p:spPr>
        <p:txBody>
          <a:bodyPr/>
          <a:lstStyle/>
          <a:p>
            <a:endParaRPr lang="zh-TW" altLang="en-US"/>
          </a:p>
        </p:txBody>
      </p:sp>
      <p:sp>
        <p:nvSpPr>
          <p:cNvPr id="63" name="Line 149"/>
          <p:cNvSpPr>
            <a:spLocks noChangeShapeType="1"/>
          </p:cNvSpPr>
          <p:nvPr/>
        </p:nvSpPr>
        <p:spPr bwMode="auto">
          <a:xfrm>
            <a:off x="3231450" y="5946176"/>
            <a:ext cx="855047" cy="0"/>
          </a:xfrm>
          <a:prstGeom prst="line">
            <a:avLst/>
          </a:prstGeom>
          <a:noFill/>
          <a:ln w="9525">
            <a:solidFill>
              <a:schemeClr val="tx1"/>
            </a:solidFill>
            <a:round/>
            <a:headEnd type="oval" w="med" len="med"/>
            <a:tailEnd type="triangle" w="lg" len="lg"/>
          </a:ln>
          <a:effectLst/>
        </p:spPr>
        <p:txBody>
          <a:bodyPr/>
          <a:lstStyle/>
          <a:p>
            <a:endParaRPr lang="zh-TW" altLang="en-US"/>
          </a:p>
        </p:txBody>
      </p:sp>
      <p:sp>
        <p:nvSpPr>
          <p:cNvPr id="64" name="文字方塊 63"/>
          <p:cNvSpPr txBox="1"/>
          <p:nvPr/>
        </p:nvSpPr>
        <p:spPr>
          <a:xfrm>
            <a:off x="6000760" y="4071942"/>
            <a:ext cx="3143240" cy="646331"/>
          </a:xfrm>
          <a:prstGeom prst="rect">
            <a:avLst/>
          </a:prstGeom>
          <a:noFill/>
        </p:spPr>
        <p:txBody>
          <a:bodyPr wrap="square" rtlCol="0">
            <a:spAutoFit/>
          </a:bodyPr>
          <a:lstStyle/>
          <a:p>
            <a:r>
              <a:rPr lang="en-US" altLang="zh-TW" b="1" dirty="0" smtClean="0">
                <a:solidFill>
                  <a:srgbClr val="FF0000"/>
                </a:solidFill>
              </a:rPr>
              <a:t>key words:</a:t>
            </a:r>
          </a:p>
          <a:p>
            <a:r>
              <a:rPr lang="en-US" altLang="zh-TW" b="1" dirty="0" smtClean="0">
                <a:solidFill>
                  <a:srgbClr val="FF0000"/>
                </a:solidFill>
              </a:rPr>
              <a:t>A, A1, A2, C, C1, F, Z, Z1</a:t>
            </a:r>
            <a:endParaRPr lang="zh-TW" altLang="en-US" b="1" dirty="0">
              <a:solidFill>
                <a:srgbClr val="FF0000"/>
              </a:solidFill>
            </a:endParaRPr>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par>
                                <p:cTn id="34" presetID="10" presetClass="entr" presetSubtype="0"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fade">
                                      <p:cBhvr>
                                        <p:cTn id="49" dur="500"/>
                                        <p:tgtEl>
                                          <p:spTgt spid="58"/>
                                        </p:tgtEl>
                                      </p:cBhvr>
                                    </p:animEffect>
                                  </p:childTnLst>
                                </p:cTn>
                              </p:par>
                              <p:par>
                                <p:cTn id="50" presetID="10"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500"/>
                                        <p:tgtEl>
                                          <p:spTgt spid="60"/>
                                        </p:tgtEl>
                                      </p:cBhvr>
                                    </p:animEffect>
                                  </p:childTnLst>
                                </p:cTn>
                              </p:par>
                              <p:par>
                                <p:cTn id="66" presetID="10" presetClass="entr" presetSubtype="0" fill="hold"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fade">
                                      <p:cBhvr>
                                        <p:cTn id="73" dur="500"/>
                                        <p:tgtEl>
                                          <p:spTgt spid="61"/>
                                        </p:tgtEl>
                                      </p:cBhvr>
                                    </p:animEffect>
                                  </p:childTnLst>
                                </p:cTn>
                              </p:par>
                              <p:par>
                                <p:cTn id="74" presetID="10" presetClass="entr" presetSubtype="0" fill="hold"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fade">
                                      <p:cBhvr>
                                        <p:cTn id="81" dur="500"/>
                                        <p:tgtEl>
                                          <p:spTgt spid="62"/>
                                        </p:tgtEl>
                                      </p:cBhvr>
                                    </p:animEffect>
                                  </p:childTnLst>
                                </p:cTn>
                              </p:par>
                              <p:par>
                                <p:cTn id="82" presetID="10" presetClass="entr" presetSubtype="0"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fade">
                                      <p:cBhvr>
                                        <p:cTn id="89" dur="500"/>
                                        <p:tgtEl>
                                          <p:spTgt spid="63"/>
                                        </p:tgtEl>
                                      </p:cBhvr>
                                    </p:animEffect>
                                  </p:childTnLst>
                                </p:cTn>
                              </p:par>
                              <p:par>
                                <p:cTn id="90" presetID="10" presetClass="entr" presetSubtype="0" fill="hold"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6" grpId="0" animBg="1"/>
      <p:bldP spid="57" grpId="0" animBg="1"/>
      <p:bldP spid="58" grpId="0" animBg="1"/>
      <p:bldP spid="59" grpId="0" animBg="1"/>
      <p:bldP spid="60" grpId="0" animBg="1"/>
      <p:bldP spid="61" grpId="0" animBg="1"/>
      <p:bldP spid="62" grpId="0" animBg="1"/>
      <p:bldP spid="63" grpId="0" animBg="1"/>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Example - </a:t>
            </a:r>
            <a:r>
              <a:rPr lang="en-US" altLang="zh-TW" b="1" dirty="0" smtClean="0">
                <a:solidFill>
                  <a:schemeClr val="accent1">
                    <a:lumMod val="75000"/>
                  </a:schemeClr>
                </a:solidFill>
              </a:rPr>
              <a:t>1 </a:t>
            </a:r>
            <a:endParaRPr lang="zh-TW" altLang="en-US"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文字方塊 5"/>
          <p:cNvSpPr txBox="1"/>
          <p:nvPr/>
        </p:nvSpPr>
        <p:spPr>
          <a:xfrm>
            <a:off x="428596" y="1643050"/>
            <a:ext cx="8286808" cy="2862322"/>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Snow Snowflakes (POJ 3349 )</a:t>
            </a:r>
          </a:p>
          <a:p>
            <a:pPr algn="just"/>
            <a:endParaRPr lang="en-US" altLang="zh-TW" b="1" dirty="0" smtClean="0"/>
          </a:p>
          <a:p>
            <a:pPr algn="just"/>
            <a:r>
              <a:rPr lang="en-US" altLang="zh-TW" b="1" dirty="0" smtClean="0"/>
              <a:t>Problem Description</a:t>
            </a:r>
            <a:endParaRPr lang="en-US" altLang="zh-TW" dirty="0" smtClean="0"/>
          </a:p>
          <a:p>
            <a:pPr algn="just"/>
            <a:r>
              <a:rPr lang="en-US" altLang="zh-TW" dirty="0" smtClean="0"/>
              <a:t>    You may have heard that no two snowflakes are alike. Your task is to write a program to determine whether this is really true. Your program will read information about a collection of snowflakes, and search for a pair that may be identical. Each snowflake has six arms. For each snowflake, your program will be provided with a measurement of the length of each of the six arms. Any pair of snowflakes which have the same lengths of corresponding arms should be flagged by your program as possibly identical.</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a:t>
            </a:r>
            <a:r>
              <a:rPr lang="en-US" altLang="zh-TW" b="1" dirty="0" smtClean="0">
                <a:solidFill>
                  <a:schemeClr val="accent1">
                    <a:lumMod val="75000"/>
                  </a:schemeClr>
                </a:solidFill>
              </a:rPr>
              <a:t>1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429684" cy="5109091"/>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Snow Snowflakes (POJ 3349 )</a:t>
            </a:r>
          </a:p>
          <a:p>
            <a:pPr algn="ctr"/>
            <a:endParaRPr lang="en-US" altLang="zh-TW" b="1" dirty="0" smtClean="0"/>
          </a:p>
          <a:p>
            <a:pPr algn="just"/>
            <a:r>
              <a:rPr lang="en-US" altLang="zh-TW" b="1" dirty="0" smtClean="0"/>
              <a:t>I/O Description</a:t>
            </a:r>
            <a:endParaRPr lang="en-US" altLang="zh-TW" sz="1600" b="1" dirty="0" smtClean="0"/>
          </a:p>
          <a:p>
            <a:pPr algn="just"/>
            <a:endParaRPr lang="en-US" altLang="zh-TW" sz="1600" b="1" dirty="0" smtClean="0"/>
          </a:p>
          <a:p>
            <a:pPr algn="just"/>
            <a:r>
              <a:rPr lang="en-US" altLang="zh-TW" sz="1600" b="1" dirty="0" smtClean="0">
                <a:solidFill>
                  <a:srgbClr val="0070C0"/>
                </a:solidFill>
              </a:rPr>
              <a:t>Input</a:t>
            </a:r>
          </a:p>
          <a:p>
            <a:pPr algn="just"/>
            <a:r>
              <a:rPr lang="en-US" altLang="zh-TW" sz="1600" dirty="0" smtClean="0"/>
              <a:t>The first line of input will contain a single integer </a:t>
            </a:r>
            <a:r>
              <a:rPr lang="en-US" altLang="zh-TW" sz="1600" i="1" dirty="0" smtClean="0"/>
              <a:t>n</a:t>
            </a:r>
            <a:r>
              <a:rPr lang="en-US" altLang="zh-TW" sz="1600" dirty="0" smtClean="0"/>
              <a:t>, 0 &lt; </a:t>
            </a:r>
            <a:r>
              <a:rPr lang="en-US" altLang="zh-TW" sz="1600" i="1" dirty="0" smtClean="0"/>
              <a:t>n</a:t>
            </a:r>
            <a:r>
              <a:rPr lang="en-US" altLang="zh-TW" sz="1600" dirty="0" smtClean="0"/>
              <a:t> ≤ 100000, the number of snowflakes to follow. This will be followed by </a:t>
            </a:r>
            <a:r>
              <a:rPr lang="en-US" altLang="zh-TW" sz="1600" i="1" dirty="0" smtClean="0"/>
              <a:t>n</a:t>
            </a:r>
            <a:r>
              <a:rPr lang="en-US" altLang="zh-TW" sz="1600" dirty="0" smtClean="0"/>
              <a:t> lines, each describing a snowflake. Each snowflake will be described by a line containing six integers (each integer is at least 0 and less than 10000000), the lengths of the arms of the snow </a:t>
            </a:r>
            <a:r>
              <a:rPr lang="en-US" altLang="zh-TW" sz="1600" dirty="0" err="1" smtClean="0"/>
              <a:t>ake</a:t>
            </a:r>
            <a:r>
              <a:rPr lang="en-US" altLang="zh-TW" sz="1600" dirty="0" smtClean="0"/>
              <a:t>. The lengths of the arms will be given in order around the snowflake (either clockwise or counterclockwise), but they may begin with any of the six arms. For example, the same snowflake could be described as 1 2 3 4 5 6 or 4 3 2 1 6 5.</a:t>
            </a:r>
          </a:p>
          <a:p>
            <a:pPr algn="just"/>
            <a:endParaRPr lang="en-US" altLang="zh-TW" sz="1600" dirty="0" smtClean="0"/>
          </a:p>
          <a:p>
            <a:pPr algn="just"/>
            <a:r>
              <a:rPr lang="en-US" altLang="zh-TW" sz="1600" b="1" dirty="0" smtClean="0">
                <a:solidFill>
                  <a:srgbClr val="0070C0"/>
                </a:solidFill>
              </a:rPr>
              <a:t>Output</a:t>
            </a:r>
          </a:p>
          <a:p>
            <a:r>
              <a:rPr lang="en-US" altLang="zh-TW" sz="1600" dirty="0" smtClean="0"/>
              <a:t>If all of the snowflakes are distinct, your program should print the message:</a:t>
            </a:r>
            <a:br>
              <a:rPr lang="en-US" altLang="zh-TW" sz="1600" dirty="0" smtClean="0"/>
            </a:br>
            <a:r>
              <a:rPr lang="en-US" altLang="zh-TW" sz="1600" b="1" dirty="0" smtClean="0"/>
              <a:t>No two snowflakes are alike.</a:t>
            </a:r>
            <a:r>
              <a:rPr lang="en-US" altLang="zh-TW" sz="1600" dirty="0" smtClean="0"/>
              <a:t/>
            </a:r>
            <a:br>
              <a:rPr lang="en-US" altLang="zh-TW" sz="1600" dirty="0" smtClean="0"/>
            </a:br>
            <a:r>
              <a:rPr lang="en-US" altLang="zh-TW" sz="1600" dirty="0" smtClean="0"/>
              <a:t>If there is a pair of possibly identical snow </a:t>
            </a:r>
            <a:r>
              <a:rPr lang="en-US" altLang="zh-TW" sz="1600" dirty="0" err="1" smtClean="0"/>
              <a:t>akes</a:t>
            </a:r>
            <a:r>
              <a:rPr lang="en-US" altLang="zh-TW" sz="1600" dirty="0" smtClean="0"/>
              <a:t>, your program should print the message:</a:t>
            </a:r>
            <a:br>
              <a:rPr lang="en-US" altLang="zh-TW" sz="1600" dirty="0" smtClean="0"/>
            </a:br>
            <a:r>
              <a:rPr lang="en-US" altLang="zh-TW" sz="1600" b="1" dirty="0" smtClean="0"/>
              <a:t>Twin snowflakes found.</a:t>
            </a:r>
            <a:endParaRPr lang="en-US" altLang="zh-TW" sz="1600" dirty="0" smtClean="0"/>
          </a:p>
          <a:p>
            <a:pPr algn="just"/>
            <a:endParaRPr lang="zh-TW" alt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a:t>
            </a:r>
            <a:r>
              <a:rPr lang="en-US" altLang="zh-TW" b="1" dirty="0" smtClean="0">
                <a:solidFill>
                  <a:schemeClr val="accent1">
                    <a:lumMod val="75000"/>
                  </a:schemeClr>
                </a:solidFill>
              </a:rPr>
              <a:t>1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429684" cy="3293209"/>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Snow Snowflakes (POJ 3349 )</a:t>
            </a:r>
          </a:p>
          <a:p>
            <a:pPr algn="ctr"/>
            <a:endParaRPr lang="en-US" altLang="zh-TW" b="1" dirty="0" smtClean="0"/>
          </a:p>
          <a:p>
            <a:pPr algn="just"/>
            <a:r>
              <a:rPr lang="en-US" altLang="zh-TW" b="1" dirty="0" smtClean="0"/>
              <a:t>Sample I/O</a:t>
            </a:r>
            <a:endParaRPr lang="en-US" altLang="zh-TW" sz="1600" b="1" dirty="0" smtClean="0"/>
          </a:p>
          <a:p>
            <a:pPr algn="just"/>
            <a:endParaRPr lang="en-US" altLang="zh-TW" sz="1600" b="1" dirty="0" smtClean="0"/>
          </a:p>
          <a:p>
            <a:pPr algn="just"/>
            <a:r>
              <a:rPr lang="en-US" altLang="zh-TW" sz="2000" b="1" dirty="0" smtClean="0">
                <a:solidFill>
                  <a:srgbClr val="0070C0"/>
                </a:solidFill>
              </a:rPr>
              <a:t>Input</a:t>
            </a:r>
          </a:p>
          <a:p>
            <a:pPr algn="just"/>
            <a:r>
              <a:rPr lang="en-US" altLang="zh-TW" sz="2000" dirty="0" smtClean="0"/>
              <a:t>2 </a:t>
            </a:r>
          </a:p>
          <a:p>
            <a:pPr algn="just"/>
            <a:r>
              <a:rPr lang="en-US" altLang="zh-TW" sz="2000" dirty="0" smtClean="0"/>
              <a:t>1 2 3 4 5 6 </a:t>
            </a:r>
          </a:p>
          <a:p>
            <a:pPr algn="just"/>
            <a:r>
              <a:rPr lang="en-US" altLang="zh-TW" sz="2000" dirty="0" smtClean="0"/>
              <a:t>4 3 2 1 6 5</a:t>
            </a:r>
          </a:p>
          <a:p>
            <a:pPr algn="just"/>
            <a:endParaRPr lang="en-US" altLang="zh-TW" sz="2000" dirty="0" smtClean="0"/>
          </a:p>
          <a:p>
            <a:pPr algn="just"/>
            <a:r>
              <a:rPr lang="en-US" altLang="zh-TW" sz="2000" b="1" dirty="0" smtClean="0">
                <a:solidFill>
                  <a:srgbClr val="0070C0"/>
                </a:solidFill>
              </a:rPr>
              <a:t>Output</a:t>
            </a:r>
          </a:p>
          <a:p>
            <a:r>
              <a:rPr lang="en-US" altLang="zh-TW" sz="2000" dirty="0" smtClean="0"/>
              <a:t>Twin snowflakes found.</a:t>
            </a:r>
            <a:endParaRPr lang="zh-TW"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13" name="標題 4"/>
          <p:cNvSpPr>
            <a:spLocks noGrp="1"/>
          </p:cNvSpPr>
          <p:nvPr>
            <p:ph type="title"/>
          </p:nvPr>
        </p:nvSpPr>
        <p:spPr>
          <a:xfrm>
            <a:off x="342928" y="274638"/>
            <a:ext cx="8229600" cy="1143000"/>
          </a:xfrm>
        </p:spPr>
        <p:txBody>
          <a:bodyPr/>
          <a:lstStyle/>
          <a:p>
            <a:r>
              <a:rPr lang="en-US" altLang="zh-TW" b="1" dirty="0" smtClean="0">
                <a:solidFill>
                  <a:schemeClr val="accent1">
                    <a:lumMod val="75000"/>
                  </a:schemeClr>
                </a:solidFill>
              </a:rPr>
              <a:t>Outline</a:t>
            </a:r>
            <a:endParaRPr lang="zh-TW" altLang="en-US" b="1" dirty="0">
              <a:solidFill>
                <a:schemeClr val="accent1">
                  <a:lumMod val="75000"/>
                </a:schemeClr>
              </a:solidFill>
            </a:endParaRPr>
          </a:p>
        </p:txBody>
      </p:sp>
      <p:sp>
        <p:nvSpPr>
          <p:cNvPr id="6" name="Rectangle 4"/>
          <p:cNvSpPr>
            <a:spLocks noChangeArrowheads="1"/>
          </p:cNvSpPr>
          <p:nvPr/>
        </p:nvSpPr>
        <p:spPr bwMode="auto">
          <a:xfrm>
            <a:off x="1835696" y="198884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Data Structure – Hash</a:t>
            </a:r>
            <a:endParaRPr lang="en-US" altLang="zh-TW" dirty="0"/>
          </a:p>
        </p:txBody>
      </p:sp>
      <p:sp>
        <p:nvSpPr>
          <p:cNvPr id="8" name="Rectangle 5"/>
          <p:cNvSpPr>
            <a:spLocks noChangeArrowheads="1"/>
          </p:cNvSpPr>
          <p:nvPr/>
        </p:nvSpPr>
        <p:spPr bwMode="auto">
          <a:xfrm>
            <a:off x="1907704" y="414908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Binary Search</a:t>
            </a:r>
            <a:endParaRPr lang="en-US" altLang="zh-TW" dirty="0"/>
          </a:p>
        </p:txBody>
      </p:sp>
      <p:sp>
        <p:nvSpPr>
          <p:cNvPr id="14" name="Rectangle 5"/>
          <p:cNvSpPr>
            <a:spLocks noChangeArrowheads="1"/>
          </p:cNvSpPr>
          <p:nvPr/>
        </p:nvSpPr>
        <p:spPr bwMode="auto">
          <a:xfrm>
            <a:off x="1907704" y="306896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Data Structure – Disjoint Set</a:t>
            </a:r>
            <a:endParaRPr lang="en-US" altLang="zh-TW" dirty="0"/>
          </a:p>
        </p:txBody>
      </p:sp>
      <p:sp>
        <p:nvSpPr>
          <p:cNvPr id="15" name="向下箭號 383"/>
          <p:cNvSpPr>
            <a:spLocks noChangeArrowheads="1"/>
          </p:cNvSpPr>
          <p:nvPr/>
        </p:nvSpPr>
        <p:spPr bwMode="auto">
          <a:xfrm>
            <a:off x="3995936" y="270892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2" name="向下箭號 383"/>
          <p:cNvSpPr>
            <a:spLocks noChangeArrowheads="1"/>
          </p:cNvSpPr>
          <p:nvPr/>
        </p:nvSpPr>
        <p:spPr bwMode="auto">
          <a:xfrm>
            <a:off x="3995936" y="378904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500" fill="hold"/>
                                        <p:tgtEl>
                                          <p:spTgt spid="14"/>
                                        </p:tgtEl>
                                        <p:attrNameLst>
                                          <p:attrName>fillcolor</p:attrName>
                                        </p:attrNameLst>
                                      </p:cBhvr>
                                      <p:to>
                                        <a:srgbClr val="ECFD11"/>
                                      </p:to>
                                    </p:animClr>
                                    <p:set>
                                      <p:cBhvr>
                                        <p:cTn id="7" dur="500" fill="hold"/>
                                        <p:tgtEl>
                                          <p:spTgt spid="14"/>
                                        </p:tgtEl>
                                        <p:attrNameLst>
                                          <p:attrName>fill.type</p:attrName>
                                        </p:attrNameLst>
                                      </p:cBhvr>
                                      <p:to>
                                        <p:strVal val="solid"/>
                                      </p:to>
                                    </p:set>
                                    <p:set>
                                      <p:cBhvr>
                                        <p:cTn id="8" dur="5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Disjoint Set</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Disjoint Set </a:t>
            </a:r>
          </a:p>
          <a:p>
            <a:pPr lvl="1" algn="just"/>
            <a:r>
              <a:rPr lang="en-US" altLang="zh-TW" dirty="0" smtClean="0">
                <a:solidFill>
                  <a:schemeClr val="accent5">
                    <a:lumMod val="75000"/>
                  </a:schemeClr>
                </a:solidFill>
              </a:rPr>
              <a:t>We have a collection of disjoint sets of elements. Each set is identified by a representative element. We want to perform union operations, and tell which set something is in. This is useful in a minimum spanning tree algorithm and many other applications. Formally, we have the following operations.</a:t>
            </a:r>
          </a:p>
          <a:p>
            <a:pPr algn="just"/>
            <a:r>
              <a:rPr lang="en-US" altLang="zh-TW" b="1" dirty="0" smtClean="0">
                <a:solidFill>
                  <a:srgbClr val="FF0000"/>
                </a:solidFill>
              </a:rPr>
              <a:t>Basic Operation</a:t>
            </a:r>
          </a:p>
          <a:p>
            <a:pPr lvl="1"/>
            <a:r>
              <a:rPr lang="en-US" altLang="zh-TW" dirty="0" smtClean="0"/>
              <a:t>MAKE-SET(x) ：Create new set {x} with representative x.</a:t>
            </a:r>
          </a:p>
          <a:p>
            <a:pPr lvl="1">
              <a:lnSpc>
                <a:spcPct val="130000"/>
              </a:lnSpc>
            </a:pPr>
            <a:r>
              <a:rPr lang="en-US" altLang="zh-TW" dirty="0" smtClean="0"/>
              <a:t>UNION(x,y)：x and y are elements of two sets. Remove these sets and add their union. Choose a representative for it.</a:t>
            </a:r>
          </a:p>
          <a:p>
            <a:pPr lvl="1">
              <a:lnSpc>
                <a:spcPct val="120000"/>
              </a:lnSpc>
            </a:pPr>
            <a:r>
              <a:rPr lang="en-US" altLang="zh-TW" dirty="0" smtClean="0"/>
              <a:t>FIND-SET(x)：return the representative of the set containing x.</a:t>
            </a:r>
          </a:p>
          <a:p>
            <a:pPr lvl="1" algn="just"/>
            <a:endParaRPr lang="en-US" altLang="zh-TW" dirty="0" smtClean="0">
              <a:solidFill>
                <a:srgbClr val="000099"/>
              </a:solidFill>
            </a:endParaRP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Disjoint Set</a:t>
            </a:r>
            <a:endParaRPr lang="zh-TW" altLang="en-US"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8" name="Text Box 4"/>
          <p:cNvSpPr txBox="1">
            <a:spLocks noChangeArrowheads="1"/>
          </p:cNvSpPr>
          <p:nvPr/>
        </p:nvSpPr>
        <p:spPr bwMode="auto">
          <a:xfrm>
            <a:off x="1371600" y="2084040"/>
            <a:ext cx="1194558" cy="307777"/>
          </a:xfrm>
          <a:prstGeom prst="rect">
            <a:avLst/>
          </a:prstGeom>
          <a:noFill/>
          <a:ln w="9525">
            <a:noFill/>
            <a:miter lim="800000"/>
            <a:headEnd/>
            <a:tailEnd/>
          </a:ln>
          <a:effectLst/>
        </p:spPr>
        <p:txBody>
          <a:bodyPr wrap="none">
            <a:spAutoFit/>
          </a:bodyPr>
          <a:lstStyle/>
          <a:p>
            <a:r>
              <a:rPr lang="en-US" altLang="zh-TW" sz="1400" dirty="0">
                <a:solidFill>
                  <a:srgbClr val="000099"/>
                </a:solidFill>
              </a:rPr>
              <a:t>MAKE-SET(1)</a:t>
            </a:r>
          </a:p>
        </p:txBody>
      </p:sp>
      <p:sp>
        <p:nvSpPr>
          <p:cNvPr id="9" name="Text Box 6"/>
          <p:cNvSpPr txBox="1">
            <a:spLocks noChangeArrowheads="1"/>
          </p:cNvSpPr>
          <p:nvPr/>
        </p:nvSpPr>
        <p:spPr bwMode="auto">
          <a:xfrm>
            <a:off x="1371600" y="2363440"/>
            <a:ext cx="1194558" cy="307777"/>
          </a:xfrm>
          <a:prstGeom prst="rect">
            <a:avLst/>
          </a:prstGeom>
          <a:noFill/>
          <a:ln w="9525">
            <a:noFill/>
            <a:miter lim="800000"/>
            <a:headEnd/>
            <a:tailEnd/>
          </a:ln>
          <a:effectLst/>
        </p:spPr>
        <p:txBody>
          <a:bodyPr wrap="none">
            <a:spAutoFit/>
          </a:bodyPr>
          <a:lstStyle/>
          <a:p>
            <a:r>
              <a:rPr lang="en-US" altLang="zh-TW" sz="1400">
                <a:solidFill>
                  <a:srgbClr val="000099"/>
                </a:solidFill>
              </a:rPr>
              <a:t>MAKE-SET(2)</a:t>
            </a:r>
          </a:p>
        </p:txBody>
      </p:sp>
      <p:sp>
        <p:nvSpPr>
          <p:cNvPr id="10" name="Text Box 7"/>
          <p:cNvSpPr txBox="1">
            <a:spLocks noChangeArrowheads="1"/>
          </p:cNvSpPr>
          <p:nvPr/>
        </p:nvSpPr>
        <p:spPr bwMode="auto">
          <a:xfrm>
            <a:off x="1371600" y="2631728"/>
            <a:ext cx="1194558" cy="307777"/>
          </a:xfrm>
          <a:prstGeom prst="rect">
            <a:avLst/>
          </a:prstGeom>
          <a:noFill/>
          <a:ln w="9525">
            <a:noFill/>
            <a:miter lim="800000"/>
            <a:headEnd/>
            <a:tailEnd/>
          </a:ln>
          <a:effectLst/>
        </p:spPr>
        <p:txBody>
          <a:bodyPr wrap="none">
            <a:spAutoFit/>
          </a:bodyPr>
          <a:lstStyle/>
          <a:p>
            <a:r>
              <a:rPr lang="en-US" altLang="zh-TW" sz="1400">
                <a:solidFill>
                  <a:srgbClr val="000099"/>
                </a:solidFill>
              </a:rPr>
              <a:t>MAKE-SET(3)</a:t>
            </a:r>
          </a:p>
        </p:txBody>
      </p:sp>
      <p:sp>
        <p:nvSpPr>
          <p:cNvPr id="11" name="Text Box 8"/>
          <p:cNvSpPr txBox="1">
            <a:spLocks noChangeArrowheads="1"/>
          </p:cNvSpPr>
          <p:nvPr/>
        </p:nvSpPr>
        <p:spPr bwMode="auto">
          <a:xfrm>
            <a:off x="1371600" y="2911128"/>
            <a:ext cx="1194558" cy="307777"/>
          </a:xfrm>
          <a:prstGeom prst="rect">
            <a:avLst/>
          </a:prstGeom>
          <a:noFill/>
          <a:ln w="9525">
            <a:noFill/>
            <a:miter lim="800000"/>
            <a:headEnd/>
            <a:tailEnd/>
          </a:ln>
          <a:effectLst/>
        </p:spPr>
        <p:txBody>
          <a:bodyPr wrap="none">
            <a:spAutoFit/>
          </a:bodyPr>
          <a:lstStyle/>
          <a:p>
            <a:r>
              <a:rPr lang="en-US" altLang="zh-TW" sz="1400">
                <a:solidFill>
                  <a:srgbClr val="000099"/>
                </a:solidFill>
              </a:rPr>
              <a:t>MAKE-SET(4)</a:t>
            </a:r>
          </a:p>
        </p:txBody>
      </p:sp>
      <p:sp>
        <p:nvSpPr>
          <p:cNvPr id="12" name="Text Box 9"/>
          <p:cNvSpPr txBox="1">
            <a:spLocks noChangeArrowheads="1"/>
          </p:cNvSpPr>
          <p:nvPr/>
        </p:nvSpPr>
        <p:spPr bwMode="auto">
          <a:xfrm>
            <a:off x="1371600" y="3277840"/>
            <a:ext cx="3866123" cy="2893100"/>
          </a:xfrm>
          <a:prstGeom prst="rect">
            <a:avLst/>
          </a:prstGeom>
          <a:noFill/>
          <a:ln w="9525">
            <a:noFill/>
            <a:miter lim="800000"/>
            <a:headEnd/>
            <a:tailEnd/>
          </a:ln>
          <a:effectLst/>
        </p:spPr>
        <p:txBody>
          <a:bodyPr wrap="none">
            <a:spAutoFit/>
          </a:bodyPr>
          <a:lstStyle/>
          <a:p>
            <a:r>
              <a:rPr lang="en-US" altLang="zh-TW" sz="1400" b="1" dirty="0">
                <a:solidFill>
                  <a:srgbClr val="000099"/>
                </a:solidFill>
              </a:rPr>
              <a:t>FIND(3)                      (returns 3)</a:t>
            </a:r>
          </a:p>
          <a:p>
            <a:r>
              <a:rPr lang="en-US" altLang="zh-TW" sz="1400" b="1" dirty="0">
                <a:solidFill>
                  <a:srgbClr val="000099"/>
                </a:solidFill>
              </a:rPr>
              <a:t>FIND(2)                      (returns 2)</a:t>
            </a:r>
          </a:p>
          <a:p>
            <a:r>
              <a:rPr lang="en-US" altLang="zh-TW" sz="1400" b="1" dirty="0">
                <a:solidFill>
                  <a:srgbClr val="FF0000"/>
                </a:solidFill>
              </a:rPr>
              <a:t>UNION(1,2)                </a:t>
            </a:r>
            <a:r>
              <a:rPr lang="en-US" altLang="zh-TW" sz="1400" b="1" dirty="0" smtClean="0">
                <a:solidFill>
                  <a:srgbClr val="FF0000"/>
                </a:solidFill>
              </a:rPr>
              <a:t>(</a:t>
            </a:r>
            <a:r>
              <a:rPr lang="en-US" altLang="zh-TW" sz="1400" b="1" dirty="0">
                <a:solidFill>
                  <a:srgbClr val="FF0000"/>
                </a:solidFill>
              </a:rPr>
              <a:t>representative 1, say)</a:t>
            </a:r>
          </a:p>
          <a:p>
            <a:r>
              <a:rPr lang="en-US" altLang="zh-TW" sz="1400" b="1" dirty="0">
                <a:solidFill>
                  <a:srgbClr val="000099"/>
                </a:solidFill>
              </a:rPr>
              <a:t>FIND(2)                      (returns 1)</a:t>
            </a:r>
          </a:p>
          <a:p>
            <a:r>
              <a:rPr lang="en-US" altLang="zh-TW" sz="1400" b="1" dirty="0">
                <a:solidFill>
                  <a:srgbClr val="000099"/>
                </a:solidFill>
              </a:rPr>
              <a:t>FIND(1)                      (returns 1)</a:t>
            </a:r>
          </a:p>
          <a:p>
            <a:r>
              <a:rPr lang="en-US" altLang="zh-TW" sz="1400" b="1" dirty="0">
                <a:solidFill>
                  <a:srgbClr val="FF0000"/>
                </a:solidFill>
              </a:rPr>
              <a:t>UNION(3,4)                </a:t>
            </a:r>
            <a:r>
              <a:rPr lang="en-US" altLang="zh-TW" sz="1400" b="1" dirty="0" smtClean="0">
                <a:solidFill>
                  <a:srgbClr val="FF0000"/>
                </a:solidFill>
              </a:rPr>
              <a:t>(</a:t>
            </a:r>
            <a:r>
              <a:rPr lang="en-US" altLang="zh-TW" sz="1400" b="1" dirty="0">
                <a:solidFill>
                  <a:srgbClr val="FF0000"/>
                </a:solidFill>
              </a:rPr>
              <a:t>representative 4, say)</a:t>
            </a:r>
          </a:p>
          <a:p>
            <a:r>
              <a:rPr lang="en-US" altLang="zh-TW" sz="1400" b="1" dirty="0" smtClean="0">
                <a:solidFill>
                  <a:srgbClr val="000099"/>
                </a:solidFill>
              </a:rPr>
              <a:t>FIND(4)                      (returns 4)</a:t>
            </a:r>
          </a:p>
          <a:p>
            <a:r>
              <a:rPr lang="en-US" altLang="zh-TW" sz="1400" b="1" dirty="0" smtClean="0">
                <a:solidFill>
                  <a:srgbClr val="000099"/>
                </a:solidFill>
              </a:rPr>
              <a:t>FIND(3)                      (returns 4)</a:t>
            </a:r>
          </a:p>
          <a:p>
            <a:r>
              <a:rPr lang="en-US" altLang="zh-TW" sz="1400" b="1" dirty="0" smtClean="0">
                <a:solidFill>
                  <a:srgbClr val="FF0000"/>
                </a:solidFill>
              </a:rPr>
              <a:t>UNION(1,3)                (representative 4, say)</a:t>
            </a:r>
          </a:p>
          <a:p>
            <a:r>
              <a:rPr lang="en-US" altLang="zh-TW" sz="1400" b="1" dirty="0" smtClean="0">
                <a:solidFill>
                  <a:srgbClr val="000099"/>
                </a:solidFill>
              </a:rPr>
              <a:t>FIND(2</a:t>
            </a:r>
            <a:r>
              <a:rPr lang="en-US" altLang="zh-TW" sz="1400" b="1" dirty="0">
                <a:solidFill>
                  <a:srgbClr val="000099"/>
                </a:solidFill>
              </a:rPr>
              <a:t>)                      (returns 4)</a:t>
            </a:r>
          </a:p>
          <a:p>
            <a:r>
              <a:rPr lang="en-US" altLang="zh-TW" sz="1400" b="1" dirty="0">
                <a:solidFill>
                  <a:srgbClr val="000099"/>
                </a:solidFill>
              </a:rPr>
              <a:t>FIND(1)                      (returns 4)</a:t>
            </a:r>
          </a:p>
          <a:p>
            <a:r>
              <a:rPr lang="en-US" altLang="zh-TW" sz="1400" b="1" dirty="0">
                <a:solidFill>
                  <a:srgbClr val="000099"/>
                </a:solidFill>
              </a:rPr>
              <a:t>FIND(4)                      (returns 4)</a:t>
            </a:r>
          </a:p>
          <a:p>
            <a:r>
              <a:rPr lang="en-US" altLang="zh-TW" sz="1400" b="1" dirty="0">
                <a:solidFill>
                  <a:srgbClr val="000099"/>
                </a:solidFill>
              </a:rPr>
              <a:t>FIND(3)                      (returns 4) </a:t>
            </a:r>
          </a:p>
        </p:txBody>
      </p:sp>
      <p:sp>
        <p:nvSpPr>
          <p:cNvPr id="14" name="Text Box 10"/>
          <p:cNvSpPr txBox="1">
            <a:spLocks noChangeArrowheads="1"/>
          </p:cNvSpPr>
          <p:nvPr/>
        </p:nvSpPr>
        <p:spPr bwMode="auto">
          <a:xfrm>
            <a:off x="3662363" y="2134840"/>
            <a:ext cx="393056" cy="307777"/>
          </a:xfrm>
          <a:prstGeom prst="rect">
            <a:avLst/>
          </a:prstGeom>
          <a:noFill/>
          <a:ln w="9525">
            <a:noFill/>
            <a:miter lim="800000"/>
            <a:headEnd/>
            <a:tailEnd/>
          </a:ln>
          <a:effectLst/>
        </p:spPr>
        <p:txBody>
          <a:bodyPr wrap="none">
            <a:spAutoFit/>
          </a:bodyPr>
          <a:lstStyle/>
          <a:p>
            <a:r>
              <a:rPr lang="en-US" altLang="zh-TW" sz="1400" dirty="0">
                <a:solidFill>
                  <a:srgbClr val="009900"/>
                </a:solidFill>
              </a:rPr>
              <a:t>{1}</a:t>
            </a:r>
          </a:p>
        </p:txBody>
      </p:sp>
      <p:sp>
        <p:nvSpPr>
          <p:cNvPr id="15" name="Text Box 11"/>
          <p:cNvSpPr txBox="1">
            <a:spLocks noChangeArrowheads="1"/>
          </p:cNvSpPr>
          <p:nvPr/>
        </p:nvSpPr>
        <p:spPr bwMode="auto">
          <a:xfrm>
            <a:off x="3662363" y="2363440"/>
            <a:ext cx="393056" cy="307777"/>
          </a:xfrm>
          <a:prstGeom prst="rect">
            <a:avLst/>
          </a:prstGeom>
          <a:noFill/>
          <a:ln w="9525">
            <a:noFill/>
            <a:miter lim="800000"/>
            <a:headEnd/>
            <a:tailEnd/>
          </a:ln>
          <a:effectLst/>
        </p:spPr>
        <p:txBody>
          <a:bodyPr wrap="none">
            <a:spAutoFit/>
          </a:bodyPr>
          <a:lstStyle/>
          <a:p>
            <a:r>
              <a:rPr lang="en-US" altLang="zh-TW" sz="1400">
                <a:solidFill>
                  <a:srgbClr val="009900"/>
                </a:solidFill>
              </a:rPr>
              <a:t>{2}</a:t>
            </a:r>
          </a:p>
        </p:txBody>
      </p:sp>
      <p:sp>
        <p:nvSpPr>
          <p:cNvPr id="16" name="Text Box 12"/>
          <p:cNvSpPr txBox="1">
            <a:spLocks noChangeArrowheads="1"/>
          </p:cNvSpPr>
          <p:nvPr/>
        </p:nvSpPr>
        <p:spPr bwMode="auto">
          <a:xfrm>
            <a:off x="3657600" y="2592040"/>
            <a:ext cx="528638" cy="307777"/>
          </a:xfrm>
          <a:prstGeom prst="rect">
            <a:avLst/>
          </a:prstGeom>
          <a:noFill/>
          <a:ln w="9525">
            <a:noFill/>
            <a:miter lim="800000"/>
            <a:headEnd/>
            <a:tailEnd/>
          </a:ln>
          <a:effectLst/>
        </p:spPr>
        <p:txBody>
          <a:bodyPr>
            <a:spAutoFit/>
          </a:bodyPr>
          <a:lstStyle/>
          <a:p>
            <a:r>
              <a:rPr lang="en-US" altLang="zh-TW" sz="1400">
                <a:solidFill>
                  <a:srgbClr val="009900"/>
                </a:solidFill>
              </a:rPr>
              <a:t>{3}</a:t>
            </a:r>
          </a:p>
        </p:txBody>
      </p:sp>
      <p:sp>
        <p:nvSpPr>
          <p:cNvPr id="17" name="Text Box 13"/>
          <p:cNvSpPr txBox="1">
            <a:spLocks noChangeArrowheads="1"/>
          </p:cNvSpPr>
          <p:nvPr/>
        </p:nvSpPr>
        <p:spPr bwMode="auto">
          <a:xfrm>
            <a:off x="3657600" y="2820640"/>
            <a:ext cx="393056" cy="307777"/>
          </a:xfrm>
          <a:prstGeom prst="rect">
            <a:avLst/>
          </a:prstGeom>
          <a:noFill/>
          <a:ln w="9525">
            <a:noFill/>
            <a:miter lim="800000"/>
            <a:headEnd/>
            <a:tailEnd/>
          </a:ln>
          <a:effectLst/>
        </p:spPr>
        <p:txBody>
          <a:bodyPr wrap="none">
            <a:spAutoFit/>
          </a:bodyPr>
          <a:lstStyle/>
          <a:p>
            <a:r>
              <a:rPr lang="en-US" altLang="zh-TW" sz="1400">
                <a:solidFill>
                  <a:srgbClr val="009900"/>
                </a:solidFill>
              </a:rPr>
              <a:t>{4}</a:t>
            </a:r>
          </a:p>
        </p:txBody>
      </p:sp>
      <p:sp>
        <p:nvSpPr>
          <p:cNvPr id="18" name="Text Box 14"/>
          <p:cNvSpPr txBox="1">
            <a:spLocks noChangeArrowheads="1"/>
          </p:cNvSpPr>
          <p:nvPr/>
        </p:nvSpPr>
        <p:spPr bwMode="auto">
          <a:xfrm>
            <a:off x="5263546" y="3714752"/>
            <a:ext cx="522900" cy="307777"/>
          </a:xfrm>
          <a:prstGeom prst="rect">
            <a:avLst/>
          </a:prstGeom>
          <a:noFill/>
          <a:ln w="9525">
            <a:noFill/>
            <a:miter lim="800000"/>
            <a:headEnd/>
            <a:tailEnd/>
          </a:ln>
          <a:effectLst/>
        </p:spPr>
        <p:txBody>
          <a:bodyPr wrap="none">
            <a:spAutoFit/>
          </a:bodyPr>
          <a:lstStyle/>
          <a:p>
            <a:r>
              <a:rPr lang="en-US" altLang="zh-TW" sz="1400" dirty="0">
                <a:solidFill>
                  <a:srgbClr val="009900"/>
                </a:solidFill>
              </a:rPr>
              <a:t>{1,2}</a:t>
            </a:r>
          </a:p>
        </p:txBody>
      </p:sp>
      <p:sp>
        <p:nvSpPr>
          <p:cNvPr id="19" name="Text Box 15"/>
          <p:cNvSpPr txBox="1">
            <a:spLocks noChangeArrowheads="1"/>
          </p:cNvSpPr>
          <p:nvPr/>
        </p:nvSpPr>
        <p:spPr bwMode="auto">
          <a:xfrm>
            <a:off x="5263546" y="4357694"/>
            <a:ext cx="522900" cy="307777"/>
          </a:xfrm>
          <a:prstGeom prst="rect">
            <a:avLst/>
          </a:prstGeom>
          <a:noFill/>
          <a:ln w="9525">
            <a:noFill/>
            <a:miter lim="800000"/>
            <a:headEnd/>
            <a:tailEnd/>
          </a:ln>
          <a:effectLst/>
        </p:spPr>
        <p:txBody>
          <a:bodyPr wrap="none">
            <a:spAutoFit/>
          </a:bodyPr>
          <a:lstStyle/>
          <a:p>
            <a:r>
              <a:rPr lang="en-US" altLang="zh-TW" sz="1400" dirty="0">
                <a:solidFill>
                  <a:srgbClr val="009900"/>
                </a:solidFill>
              </a:rPr>
              <a:t>{3,4}</a:t>
            </a:r>
          </a:p>
        </p:txBody>
      </p:sp>
      <p:sp>
        <p:nvSpPr>
          <p:cNvPr id="20" name="Text Box 16"/>
          <p:cNvSpPr txBox="1">
            <a:spLocks noChangeArrowheads="1"/>
          </p:cNvSpPr>
          <p:nvPr/>
        </p:nvSpPr>
        <p:spPr bwMode="auto">
          <a:xfrm>
            <a:off x="5218173" y="5000636"/>
            <a:ext cx="782587" cy="307777"/>
          </a:xfrm>
          <a:prstGeom prst="rect">
            <a:avLst/>
          </a:prstGeom>
          <a:noFill/>
          <a:ln w="9525">
            <a:noFill/>
            <a:miter lim="800000"/>
            <a:headEnd/>
            <a:tailEnd/>
          </a:ln>
          <a:effectLst/>
        </p:spPr>
        <p:txBody>
          <a:bodyPr wrap="none">
            <a:spAutoFit/>
          </a:bodyPr>
          <a:lstStyle/>
          <a:p>
            <a:r>
              <a:rPr lang="en-US" altLang="zh-TW" sz="1400" dirty="0">
                <a:solidFill>
                  <a:srgbClr val="009900"/>
                </a:solidFill>
              </a:rPr>
              <a:t>{1,2,3,4}</a:t>
            </a:r>
          </a:p>
        </p:txBody>
      </p:sp>
      <p:sp>
        <p:nvSpPr>
          <p:cNvPr id="21" name="Rectangle 3"/>
          <p:cNvSpPr>
            <a:spLocks noGrp="1" noChangeArrowheads="1"/>
          </p:cNvSpPr>
          <p:nvPr>
            <p:ph idx="1"/>
          </p:nvPr>
        </p:nvSpPr>
        <p:spPr>
          <a:xfrm>
            <a:off x="457200" y="1600201"/>
            <a:ext cx="7258072" cy="542916"/>
          </a:xfrm>
        </p:spPr>
        <p:txBody>
          <a:bodyPr/>
          <a:lstStyle/>
          <a:p>
            <a:pPr algn="just"/>
            <a:r>
              <a:rPr lang="en-US" altLang="zh-TW" dirty="0" smtClean="0"/>
              <a:t>Example</a:t>
            </a:r>
            <a:endParaRPr lang="en-US" altLang="zh-TW"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2" end="2"/>
                                            </p:txEl>
                                          </p:spTgt>
                                        </p:tgtEl>
                                        <p:attrNameLst>
                                          <p:attrName>style.visibility</p:attrName>
                                        </p:attrNameLst>
                                      </p:cBhvr>
                                      <p:to>
                                        <p:strVal val="visible"/>
                                      </p:to>
                                    </p:set>
                                    <p:animEffect transition="in" filter="fade">
                                      <p:cBhvr>
                                        <p:cTn id="42" dur="500"/>
                                        <p:tgtEl>
                                          <p:spTgt spid="12">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2">
                                            <p:txEl>
                                              <p:pRg st="3" end="3"/>
                                            </p:txEl>
                                          </p:spTgt>
                                        </p:tgtEl>
                                        <p:attrNameLst>
                                          <p:attrName>style.visibility</p:attrName>
                                        </p:attrNameLst>
                                      </p:cBhvr>
                                      <p:to>
                                        <p:strVal val="visible"/>
                                      </p:to>
                                    </p:set>
                                    <p:animEffect transition="in" filter="fade">
                                      <p:cBhvr>
                                        <p:cTn id="50" dur="500"/>
                                        <p:tgtEl>
                                          <p:spTgt spid="12">
                                            <p:txEl>
                                              <p:pRg st="3" end="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2">
                                            <p:txEl>
                                              <p:pRg st="4" end="4"/>
                                            </p:txEl>
                                          </p:spTgt>
                                        </p:tgtEl>
                                        <p:attrNameLst>
                                          <p:attrName>style.visibility</p:attrName>
                                        </p:attrNameLst>
                                      </p:cBhvr>
                                      <p:to>
                                        <p:strVal val="visible"/>
                                      </p:to>
                                    </p:set>
                                    <p:animEffect transition="in" filter="fade">
                                      <p:cBhvr>
                                        <p:cTn id="53" dur="500"/>
                                        <p:tgtEl>
                                          <p:spTgt spid="12">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xEl>
                                              <p:pRg st="5" end="5"/>
                                            </p:txEl>
                                          </p:spTgt>
                                        </p:tgtEl>
                                        <p:attrNameLst>
                                          <p:attrName>style.visibility</p:attrName>
                                        </p:attrNameLst>
                                      </p:cBhvr>
                                      <p:to>
                                        <p:strVal val="visible"/>
                                      </p:to>
                                    </p:set>
                                    <p:animEffect transition="in" filter="fade">
                                      <p:cBhvr>
                                        <p:cTn id="58" dur="500"/>
                                        <p:tgtEl>
                                          <p:spTgt spid="12">
                                            <p:txEl>
                                              <p:pRg st="5" end="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2">
                                            <p:txEl>
                                              <p:pRg st="6" end="6"/>
                                            </p:txEl>
                                          </p:spTgt>
                                        </p:tgtEl>
                                        <p:attrNameLst>
                                          <p:attrName>style.visibility</p:attrName>
                                        </p:attrNameLst>
                                      </p:cBhvr>
                                      <p:to>
                                        <p:strVal val="visible"/>
                                      </p:to>
                                    </p:set>
                                    <p:animEffect transition="in" filter="fade">
                                      <p:cBhvr>
                                        <p:cTn id="66" dur="500"/>
                                        <p:tgtEl>
                                          <p:spTgt spid="12">
                                            <p:txEl>
                                              <p:pRg st="6" end="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12">
                                            <p:txEl>
                                              <p:pRg st="7" end="7"/>
                                            </p:txEl>
                                          </p:spTgt>
                                        </p:tgtEl>
                                        <p:attrNameLst>
                                          <p:attrName>style.visibility</p:attrName>
                                        </p:attrNameLst>
                                      </p:cBhvr>
                                      <p:to>
                                        <p:strVal val="visible"/>
                                      </p:to>
                                    </p:set>
                                    <p:animEffect transition="in" filter="fade">
                                      <p:cBhvr>
                                        <p:cTn id="69" dur="500"/>
                                        <p:tgtEl>
                                          <p:spTgt spid="12">
                                            <p:txEl>
                                              <p:pRg st="7" end="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2">
                                            <p:txEl>
                                              <p:pRg st="8" end="8"/>
                                            </p:txEl>
                                          </p:spTgt>
                                        </p:tgtEl>
                                        <p:attrNameLst>
                                          <p:attrName>style.visibility</p:attrName>
                                        </p:attrNameLst>
                                      </p:cBhvr>
                                      <p:to>
                                        <p:strVal val="visible"/>
                                      </p:to>
                                    </p:set>
                                    <p:animEffect transition="in" filter="fade">
                                      <p:cBhvr>
                                        <p:cTn id="74" dur="500"/>
                                        <p:tgtEl>
                                          <p:spTgt spid="12">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2">
                                            <p:txEl>
                                              <p:pRg st="9" end="9"/>
                                            </p:txEl>
                                          </p:spTgt>
                                        </p:tgtEl>
                                        <p:attrNameLst>
                                          <p:attrName>style.visibility</p:attrName>
                                        </p:attrNameLst>
                                      </p:cBhvr>
                                      <p:to>
                                        <p:strVal val="visible"/>
                                      </p:to>
                                    </p:set>
                                    <p:animEffect transition="in" filter="fade">
                                      <p:cBhvr>
                                        <p:cTn id="84" dur="500"/>
                                        <p:tgtEl>
                                          <p:spTgt spid="12">
                                            <p:txEl>
                                              <p:pRg st="9" end="9"/>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12">
                                            <p:txEl>
                                              <p:pRg st="10" end="10"/>
                                            </p:txEl>
                                          </p:spTgt>
                                        </p:tgtEl>
                                        <p:attrNameLst>
                                          <p:attrName>style.visibility</p:attrName>
                                        </p:attrNameLst>
                                      </p:cBhvr>
                                      <p:to>
                                        <p:strVal val="visible"/>
                                      </p:to>
                                    </p:set>
                                    <p:animEffect transition="in" filter="fade">
                                      <p:cBhvr>
                                        <p:cTn id="87" dur="500"/>
                                        <p:tgtEl>
                                          <p:spTgt spid="12">
                                            <p:txEl>
                                              <p:pRg st="10" end="10"/>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12">
                                            <p:txEl>
                                              <p:pRg st="11" end="11"/>
                                            </p:txEl>
                                          </p:spTgt>
                                        </p:tgtEl>
                                        <p:attrNameLst>
                                          <p:attrName>style.visibility</p:attrName>
                                        </p:attrNameLst>
                                      </p:cBhvr>
                                      <p:to>
                                        <p:strVal val="visible"/>
                                      </p:to>
                                    </p:set>
                                    <p:animEffect transition="in" filter="fade">
                                      <p:cBhvr>
                                        <p:cTn id="90" dur="500"/>
                                        <p:tgtEl>
                                          <p:spTgt spid="12">
                                            <p:txEl>
                                              <p:pRg st="11" end="11"/>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12">
                                            <p:txEl>
                                              <p:pRg st="12" end="12"/>
                                            </p:txEl>
                                          </p:spTgt>
                                        </p:tgtEl>
                                        <p:attrNameLst>
                                          <p:attrName>style.visibility</p:attrName>
                                        </p:attrNameLst>
                                      </p:cBhvr>
                                      <p:to>
                                        <p:strVal val="visible"/>
                                      </p:to>
                                    </p:set>
                                    <p:animEffect transition="in" filter="fade">
                                      <p:cBhvr>
                                        <p:cTn id="93" dur="500"/>
                                        <p:tgtEl>
                                          <p:spTgt spid="1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P spid="15" grpId="0"/>
      <p:bldP spid="16" grpId="0"/>
      <p:bldP spid="17" grpId="0"/>
      <p:bldP spid="18"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Disjoint Set</a:t>
            </a:r>
            <a:endParaRPr lang="zh-TW" altLang="en-US"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21" name="Rectangle 3"/>
          <p:cNvSpPr>
            <a:spLocks noGrp="1" noChangeArrowheads="1"/>
          </p:cNvSpPr>
          <p:nvPr>
            <p:ph idx="1"/>
          </p:nvPr>
        </p:nvSpPr>
        <p:spPr>
          <a:xfrm>
            <a:off x="457200" y="1600201"/>
            <a:ext cx="7258072" cy="542916"/>
          </a:xfrm>
        </p:spPr>
        <p:txBody>
          <a:bodyPr/>
          <a:lstStyle/>
          <a:p>
            <a:pPr algn="just"/>
            <a:r>
              <a:rPr lang="en-US" altLang="zh-TW" dirty="0" smtClean="0"/>
              <a:t>Forest Implementation</a:t>
            </a:r>
            <a:endParaRPr lang="en-US" altLang="zh-TW" dirty="0"/>
          </a:p>
        </p:txBody>
      </p:sp>
      <p:sp>
        <p:nvSpPr>
          <p:cNvPr id="23" name="Text Box 4"/>
          <p:cNvSpPr txBox="1">
            <a:spLocks noChangeArrowheads="1"/>
          </p:cNvSpPr>
          <p:nvPr/>
        </p:nvSpPr>
        <p:spPr bwMode="auto">
          <a:xfrm>
            <a:off x="782665" y="2381240"/>
            <a:ext cx="7718425" cy="1006475"/>
          </a:xfrm>
          <a:prstGeom prst="rect">
            <a:avLst/>
          </a:prstGeom>
          <a:noFill/>
          <a:ln w="9525">
            <a:noFill/>
            <a:miter lim="800000"/>
            <a:headEnd/>
            <a:tailEnd/>
          </a:ln>
          <a:effectLst/>
        </p:spPr>
        <p:txBody>
          <a:bodyPr wrap="none">
            <a:spAutoFit/>
          </a:bodyPr>
          <a:lstStyle/>
          <a:p>
            <a:r>
              <a:rPr lang="en-US" altLang="zh-TW" sz="2000" dirty="0">
                <a:solidFill>
                  <a:srgbClr val="000099"/>
                </a:solidFill>
              </a:rPr>
              <a:t>Here we represent each set as a tree, and the representative is the</a:t>
            </a:r>
          </a:p>
          <a:p>
            <a:r>
              <a:rPr lang="en-US" altLang="zh-TW" sz="2000" dirty="0">
                <a:solidFill>
                  <a:srgbClr val="000099"/>
                </a:solidFill>
              </a:rPr>
              <a:t>root . For example, the following forest represents the set {1,2,3},</a:t>
            </a:r>
          </a:p>
          <a:p>
            <a:r>
              <a:rPr lang="en-US" altLang="zh-TW" sz="2000" dirty="0">
                <a:solidFill>
                  <a:srgbClr val="000099"/>
                </a:solidFill>
              </a:rPr>
              <a:t>{4,5}, {6}：</a:t>
            </a:r>
          </a:p>
        </p:txBody>
      </p:sp>
      <p:sp>
        <p:nvSpPr>
          <p:cNvPr id="24" name="Text Box 6"/>
          <p:cNvSpPr txBox="1">
            <a:spLocks noChangeArrowheads="1"/>
          </p:cNvSpPr>
          <p:nvPr/>
        </p:nvSpPr>
        <p:spPr bwMode="auto">
          <a:xfrm>
            <a:off x="2790853" y="3219440"/>
            <a:ext cx="309562" cy="366713"/>
          </a:xfrm>
          <a:prstGeom prst="rect">
            <a:avLst/>
          </a:prstGeom>
          <a:noFill/>
          <a:ln w="9525">
            <a:noFill/>
            <a:miter lim="800000"/>
            <a:headEnd/>
            <a:tailEnd/>
          </a:ln>
          <a:effectLst/>
        </p:spPr>
        <p:txBody>
          <a:bodyPr wrap="none">
            <a:spAutoFit/>
          </a:bodyPr>
          <a:lstStyle/>
          <a:p>
            <a:r>
              <a:rPr lang="en-US" altLang="zh-TW" sz="1800">
                <a:solidFill>
                  <a:srgbClr val="000099"/>
                </a:solidFill>
              </a:rPr>
              <a:t>2</a:t>
            </a:r>
          </a:p>
        </p:txBody>
      </p:sp>
      <p:sp>
        <p:nvSpPr>
          <p:cNvPr id="25" name="Text Box 47"/>
          <p:cNvSpPr txBox="1">
            <a:spLocks noChangeArrowheads="1"/>
          </p:cNvSpPr>
          <p:nvPr/>
        </p:nvSpPr>
        <p:spPr bwMode="auto">
          <a:xfrm>
            <a:off x="2409853" y="3829040"/>
            <a:ext cx="309562" cy="366713"/>
          </a:xfrm>
          <a:prstGeom prst="rect">
            <a:avLst/>
          </a:prstGeom>
          <a:noFill/>
          <a:ln w="9525">
            <a:noFill/>
            <a:miter lim="800000"/>
            <a:headEnd/>
            <a:tailEnd/>
          </a:ln>
          <a:effectLst/>
        </p:spPr>
        <p:txBody>
          <a:bodyPr wrap="none">
            <a:spAutoFit/>
          </a:bodyPr>
          <a:lstStyle/>
          <a:p>
            <a:r>
              <a:rPr lang="en-US" altLang="zh-TW" sz="1800">
                <a:solidFill>
                  <a:srgbClr val="000099"/>
                </a:solidFill>
              </a:rPr>
              <a:t>1</a:t>
            </a:r>
          </a:p>
        </p:txBody>
      </p:sp>
      <p:sp>
        <p:nvSpPr>
          <p:cNvPr id="26" name="Line 48"/>
          <p:cNvSpPr>
            <a:spLocks noChangeShapeType="1"/>
          </p:cNvSpPr>
          <p:nvPr/>
        </p:nvSpPr>
        <p:spPr bwMode="auto">
          <a:xfrm flipH="1">
            <a:off x="2638453" y="3590915"/>
            <a:ext cx="152400" cy="228600"/>
          </a:xfrm>
          <a:prstGeom prst="line">
            <a:avLst/>
          </a:prstGeom>
          <a:noFill/>
          <a:ln w="28575">
            <a:solidFill>
              <a:srgbClr val="000099"/>
            </a:solidFill>
            <a:round/>
            <a:headEnd/>
            <a:tailEnd/>
          </a:ln>
          <a:effectLst/>
        </p:spPr>
        <p:txBody>
          <a:bodyPr wrap="none"/>
          <a:lstStyle/>
          <a:p>
            <a:endParaRPr lang="zh-TW" altLang="en-US"/>
          </a:p>
        </p:txBody>
      </p:sp>
      <p:sp>
        <p:nvSpPr>
          <p:cNvPr id="27" name="Line 49"/>
          <p:cNvSpPr>
            <a:spLocks noChangeShapeType="1"/>
          </p:cNvSpPr>
          <p:nvPr/>
        </p:nvSpPr>
        <p:spPr bwMode="auto">
          <a:xfrm>
            <a:off x="3095653" y="3600440"/>
            <a:ext cx="152400" cy="228600"/>
          </a:xfrm>
          <a:prstGeom prst="line">
            <a:avLst/>
          </a:prstGeom>
          <a:noFill/>
          <a:ln w="28575">
            <a:solidFill>
              <a:srgbClr val="000099"/>
            </a:solidFill>
            <a:round/>
            <a:headEnd/>
            <a:tailEnd/>
          </a:ln>
          <a:effectLst/>
        </p:spPr>
        <p:txBody>
          <a:bodyPr wrap="none"/>
          <a:lstStyle/>
          <a:p>
            <a:endParaRPr lang="zh-TW" altLang="en-US"/>
          </a:p>
        </p:txBody>
      </p:sp>
      <p:sp>
        <p:nvSpPr>
          <p:cNvPr id="28" name="Text Box 50"/>
          <p:cNvSpPr txBox="1">
            <a:spLocks noChangeArrowheads="1"/>
          </p:cNvSpPr>
          <p:nvPr/>
        </p:nvSpPr>
        <p:spPr bwMode="auto">
          <a:xfrm>
            <a:off x="3095653" y="3829040"/>
            <a:ext cx="309562" cy="366713"/>
          </a:xfrm>
          <a:prstGeom prst="rect">
            <a:avLst/>
          </a:prstGeom>
          <a:noFill/>
          <a:ln w="9525">
            <a:noFill/>
            <a:miter lim="800000"/>
            <a:headEnd/>
            <a:tailEnd/>
          </a:ln>
          <a:effectLst/>
        </p:spPr>
        <p:txBody>
          <a:bodyPr wrap="none">
            <a:spAutoFit/>
          </a:bodyPr>
          <a:lstStyle/>
          <a:p>
            <a:r>
              <a:rPr lang="en-US" altLang="zh-TW" sz="1800">
                <a:solidFill>
                  <a:srgbClr val="000099"/>
                </a:solidFill>
              </a:rPr>
              <a:t>3</a:t>
            </a:r>
          </a:p>
        </p:txBody>
      </p:sp>
      <p:sp>
        <p:nvSpPr>
          <p:cNvPr id="29" name="Text Box 51"/>
          <p:cNvSpPr txBox="1">
            <a:spLocks noChangeArrowheads="1"/>
          </p:cNvSpPr>
          <p:nvPr/>
        </p:nvSpPr>
        <p:spPr bwMode="auto">
          <a:xfrm>
            <a:off x="3781453" y="3219440"/>
            <a:ext cx="309562" cy="366713"/>
          </a:xfrm>
          <a:prstGeom prst="rect">
            <a:avLst/>
          </a:prstGeom>
          <a:noFill/>
          <a:ln w="9525">
            <a:noFill/>
            <a:miter lim="800000"/>
            <a:headEnd/>
            <a:tailEnd/>
          </a:ln>
          <a:effectLst/>
        </p:spPr>
        <p:txBody>
          <a:bodyPr wrap="none">
            <a:spAutoFit/>
          </a:bodyPr>
          <a:lstStyle/>
          <a:p>
            <a:r>
              <a:rPr lang="en-US" altLang="zh-TW" sz="1800">
                <a:solidFill>
                  <a:srgbClr val="000099"/>
                </a:solidFill>
              </a:rPr>
              <a:t>5</a:t>
            </a:r>
          </a:p>
        </p:txBody>
      </p:sp>
      <p:sp>
        <p:nvSpPr>
          <p:cNvPr id="30" name="Line 52"/>
          <p:cNvSpPr>
            <a:spLocks noChangeShapeType="1"/>
          </p:cNvSpPr>
          <p:nvPr/>
        </p:nvSpPr>
        <p:spPr bwMode="auto">
          <a:xfrm>
            <a:off x="3933853" y="3600440"/>
            <a:ext cx="4762" cy="300038"/>
          </a:xfrm>
          <a:prstGeom prst="line">
            <a:avLst/>
          </a:prstGeom>
          <a:noFill/>
          <a:ln w="28575">
            <a:solidFill>
              <a:srgbClr val="000099"/>
            </a:solidFill>
            <a:round/>
            <a:headEnd/>
            <a:tailEnd/>
          </a:ln>
          <a:effectLst/>
        </p:spPr>
        <p:txBody>
          <a:bodyPr wrap="none"/>
          <a:lstStyle/>
          <a:p>
            <a:endParaRPr lang="zh-TW" altLang="en-US"/>
          </a:p>
        </p:txBody>
      </p:sp>
      <p:sp>
        <p:nvSpPr>
          <p:cNvPr id="31" name="Text Box 53"/>
          <p:cNvSpPr txBox="1">
            <a:spLocks noChangeArrowheads="1"/>
          </p:cNvSpPr>
          <p:nvPr/>
        </p:nvSpPr>
        <p:spPr bwMode="auto">
          <a:xfrm>
            <a:off x="3781453" y="3829040"/>
            <a:ext cx="309562" cy="366713"/>
          </a:xfrm>
          <a:prstGeom prst="rect">
            <a:avLst/>
          </a:prstGeom>
          <a:noFill/>
          <a:ln w="9525">
            <a:noFill/>
            <a:miter lim="800000"/>
            <a:headEnd/>
            <a:tailEnd/>
          </a:ln>
          <a:effectLst/>
        </p:spPr>
        <p:txBody>
          <a:bodyPr wrap="none">
            <a:spAutoFit/>
          </a:bodyPr>
          <a:lstStyle/>
          <a:p>
            <a:r>
              <a:rPr lang="en-US" altLang="zh-TW" sz="1800">
                <a:solidFill>
                  <a:srgbClr val="000099"/>
                </a:solidFill>
              </a:rPr>
              <a:t>4</a:t>
            </a:r>
          </a:p>
        </p:txBody>
      </p:sp>
      <p:sp>
        <p:nvSpPr>
          <p:cNvPr id="32" name="Text Box 54"/>
          <p:cNvSpPr txBox="1">
            <a:spLocks noChangeArrowheads="1"/>
          </p:cNvSpPr>
          <p:nvPr/>
        </p:nvSpPr>
        <p:spPr bwMode="auto">
          <a:xfrm>
            <a:off x="4538690" y="3233728"/>
            <a:ext cx="309563" cy="366712"/>
          </a:xfrm>
          <a:prstGeom prst="rect">
            <a:avLst/>
          </a:prstGeom>
          <a:noFill/>
          <a:ln w="9525">
            <a:noFill/>
            <a:miter lim="800000"/>
            <a:headEnd/>
            <a:tailEnd/>
          </a:ln>
          <a:effectLst/>
        </p:spPr>
        <p:txBody>
          <a:bodyPr wrap="none">
            <a:spAutoFit/>
          </a:bodyPr>
          <a:lstStyle/>
          <a:p>
            <a:r>
              <a:rPr lang="en-US" altLang="zh-TW" sz="1800">
                <a:solidFill>
                  <a:srgbClr val="000099"/>
                </a:solidFill>
              </a:rPr>
              <a:t>6</a:t>
            </a:r>
          </a:p>
        </p:txBody>
      </p:sp>
      <p:sp>
        <p:nvSpPr>
          <p:cNvPr id="33" name="Text Box 55"/>
          <p:cNvSpPr txBox="1">
            <a:spLocks noChangeArrowheads="1"/>
          </p:cNvSpPr>
          <p:nvPr/>
        </p:nvSpPr>
        <p:spPr bwMode="auto">
          <a:xfrm>
            <a:off x="785786" y="4210040"/>
            <a:ext cx="1954212" cy="396875"/>
          </a:xfrm>
          <a:prstGeom prst="rect">
            <a:avLst/>
          </a:prstGeom>
          <a:noFill/>
          <a:ln w="9525">
            <a:noFill/>
            <a:miter lim="800000"/>
            <a:headEnd/>
            <a:tailEnd/>
          </a:ln>
          <a:effectLst/>
        </p:spPr>
        <p:txBody>
          <a:bodyPr wrap="none">
            <a:spAutoFit/>
          </a:bodyPr>
          <a:lstStyle/>
          <a:p>
            <a:r>
              <a:rPr lang="en-US" altLang="zh-TW" sz="2000" dirty="0">
                <a:solidFill>
                  <a:srgbClr val="000099"/>
                </a:solidFill>
              </a:rPr>
              <a:t>Implementation</a:t>
            </a:r>
          </a:p>
        </p:txBody>
      </p:sp>
      <p:sp>
        <p:nvSpPr>
          <p:cNvPr id="34" name="Text Box 56"/>
          <p:cNvSpPr txBox="1">
            <a:spLocks noChangeArrowheads="1"/>
          </p:cNvSpPr>
          <p:nvPr/>
        </p:nvSpPr>
        <p:spPr bwMode="auto">
          <a:xfrm>
            <a:off x="785786" y="4591040"/>
            <a:ext cx="4075988" cy="923330"/>
          </a:xfrm>
          <a:prstGeom prst="rect">
            <a:avLst/>
          </a:prstGeom>
          <a:noFill/>
          <a:ln w="9525">
            <a:noFill/>
            <a:miter lim="800000"/>
            <a:headEnd/>
            <a:tailEnd/>
          </a:ln>
          <a:effectLst/>
        </p:spPr>
        <p:txBody>
          <a:bodyPr wrap="none">
            <a:spAutoFit/>
          </a:bodyPr>
          <a:lstStyle/>
          <a:p>
            <a:r>
              <a:rPr lang="en-US" altLang="zh-TW" sz="1800" dirty="0" smtClean="0">
                <a:solidFill>
                  <a:srgbClr val="CC0000"/>
                </a:solidFill>
              </a:rPr>
              <a:t>MAKE-SET(x)</a:t>
            </a:r>
            <a:r>
              <a:rPr lang="en-US" altLang="zh-TW" dirty="0" smtClean="0">
                <a:solidFill>
                  <a:srgbClr val="000099"/>
                </a:solidFill>
              </a:rPr>
              <a:t>	</a:t>
            </a:r>
            <a:r>
              <a:rPr lang="en-US" altLang="zh-TW" sz="1800" dirty="0" smtClean="0">
                <a:solidFill>
                  <a:srgbClr val="000099"/>
                </a:solidFill>
              </a:rPr>
              <a:t>Create </a:t>
            </a:r>
            <a:r>
              <a:rPr lang="en-US" altLang="zh-TW" sz="1800" dirty="0">
                <a:solidFill>
                  <a:srgbClr val="000099"/>
                </a:solidFill>
              </a:rPr>
              <a:t>a tree</a:t>
            </a:r>
            <a:endParaRPr lang="en-US" altLang="zh-TW" sz="1800" dirty="0">
              <a:solidFill>
                <a:srgbClr val="CC0000"/>
              </a:solidFill>
            </a:endParaRPr>
          </a:p>
          <a:p>
            <a:r>
              <a:rPr lang="en-US" altLang="zh-TW" sz="1800" dirty="0" smtClean="0">
                <a:solidFill>
                  <a:srgbClr val="CC0000"/>
                </a:solidFill>
              </a:rPr>
              <a:t>FIND-SET(x)</a:t>
            </a:r>
            <a:r>
              <a:rPr lang="en-US" altLang="zh-TW" dirty="0" smtClean="0">
                <a:solidFill>
                  <a:srgbClr val="000099"/>
                </a:solidFill>
              </a:rPr>
              <a:t>	</a:t>
            </a:r>
            <a:r>
              <a:rPr lang="en-US" altLang="zh-TW" sz="1800" dirty="0" smtClean="0">
                <a:solidFill>
                  <a:srgbClr val="000099"/>
                </a:solidFill>
              </a:rPr>
              <a:t>Return </a:t>
            </a:r>
            <a:r>
              <a:rPr lang="en-US" altLang="zh-TW" sz="1800" dirty="0">
                <a:solidFill>
                  <a:srgbClr val="000099"/>
                </a:solidFill>
              </a:rPr>
              <a:t>the root</a:t>
            </a:r>
            <a:endParaRPr lang="en-US" altLang="zh-TW" sz="1800" dirty="0">
              <a:solidFill>
                <a:srgbClr val="CC0000"/>
              </a:solidFill>
            </a:endParaRPr>
          </a:p>
          <a:p>
            <a:r>
              <a:rPr lang="en-US" altLang="zh-TW" sz="1800" dirty="0">
                <a:solidFill>
                  <a:srgbClr val="CC0000"/>
                </a:solidFill>
              </a:rPr>
              <a:t>UNION(x,y)</a:t>
            </a:r>
            <a:r>
              <a:rPr lang="en-US" altLang="zh-TW" sz="1800" dirty="0">
                <a:solidFill>
                  <a:srgbClr val="000099"/>
                </a:solidFill>
              </a:rPr>
              <a:t> </a:t>
            </a:r>
            <a:r>
              <a:rPr lang="en-US" altLang="zh-TW" sz="1800" dirty="0" smtClean="0">
                <a:solidFill>
                  <a:srgbClr val="000099"/>
                </a:solidFill>
              </a:rPr>
              <a:t>	Combine </a:t>
            </a:r>
            <a:r>
              <a:rPr lang="en-US" altLang="zh-TW" sz="1800" dirty="0" smtClean="0">
                <a:solidFill>
                  <a:srgbClr val="000099"/>
                </a:solidFill>
              </a:rPr>
              <a:t>two </a:t>
            </a:r>
            <a:r>
              <a:rPr lang="en-US" altLang="zh-TW" sz="1800" dirty="0" smtClean="0">
                <a:solidFill>
                  <a:srgbClr val="000099"/>
                </a:solidFill>
              </a:rPr>
              <a:t>trees</a:t>
            </a:r>
            <a:endParaRPr lang="en-US" altLang="zh-TW" sz="1800" dirty="0">
              <a:solidFill>
                <a:srgbClr val="00009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Disjoint Set</a:t>
            </a:r>
            <a:endParaRPr lang="zh-TW" altLang="en-US"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21" name="Rectangle 3"/>
          <p:cNvSpPr>
            <a:spLocks noGrp="1" noChangeArrowheads="1"/>
          </p:cNvSpPr>
          <p:nvPr>
            <p:ph idx="1"/>
          </p:nvPr>
        </p:nvSpPr>
        <p:spPr>
          <a:xfrm>
            <a:off x="457200" y="1600201"/>
            <a:ext cx="7258072" cy="542916"/>
          </a:xfrm>
        </p:spPr>
        <p:txBody>
          <a:bodyPr/>
          <a:lstStyle/>
          <a:p>
            <a:pPr algn="just"/>
            <a:r>
              <a:rPr lang="en-US" altLang="zh-TW" dirty="0" smtClean="0"/>
              <a:t>Forest Implementation</a:t>
            </a:r>
            <a:endParaRPr lang="en-US" altLang="zh-TW" dirty="0"/>
          </a:p>
        </p:txBody>
      </p:sp>
      <p:sp>
        <p:nvSpPr>
          <p:cNvPr id="24" name="Text Box 6"/>
          <p:cNvSpPr txBox="1">
            <a:spLocks noChangeArrowheads="1"/>
          </p:cNvSpPr>
          <p:nvPr/>
        </p:nvSpPr>
        <p:spPr bwMode="auto">
          <a:xfrm>
            <a:off x="2790853" y="2143116"/>
            <a:ext cx="309562" cy="366713"/>
          </a:xfrm>
          <a:prstGeom prst="rect">
            <a:avLst/>
          </a:prstGeom>
          <a:noFill/>
          <a:ln w="9525">
            <a:noFill/>
            <a:miter lim="800000"/>
            <a:headEnd/>
            <a:tailEnd/>
          </a:ln>
          <a:effectLst/>
        </p:spPr>
        <p:txBody>
          <a:bodyPr wrap="none">
            <a:spAutoFit/>
          </a:bodyPr>
          <a:lstStyle/>
          <a:p>
            <a:r>
              <a:rPr lang="en-US" altLang="zh-TW" sz="1800" dirty="0">
                <a:solidFill>
                  <a:srgbClr val="000099"/>
                </a:solidFill>
              </a:rPr>
              <a:t>2</a:t>
            </a:r>
          </a:p>
        </p:txBody>
      </p:sp>
      <p:sp>
        <p:nvSpPr>
          <p:cNvPr id="25" name="Text Box 47"/>
          <p:cNvSpPr txBox="1">
            <a:spLocks noChangeArrowheads="1"/>
          </p:cNvSpPr>
          <p:nvPr/>
        </p:nvSpPr>
        <p:spPr bwMode="auto">
          <a:xfrm>
            <a:off x="2409853" y="2752716"/>
            <a:ext cx="309562" cy="366713"/>
          </a:xfrm>
          <a:prstGeom prst="rect">
            <a:avLst/>
          </a:prstGeom>
          <a:noFill/>
          <a:ln w="9525">
            <a:noFill/>
            <a:miter lim="800000"/>
            <a:headEnd/>
            <a:tailEnd/>
          </a:ln>
          <a:effectLst/>
        </p:spPr>
        <p:txBody>
          <a:bodyPr wrap="none">
            <a:spAutoFit/>
          </a:bodyPr>
          <a:lstStyle/>
          <a:p>
            <a:r>
              <a:rPr lang="en-US" altLang="zh-TW" sz="1800">
                <a:solidFill>
                  <a:srgbClr val="000099"/>
                </a:solidFill>
              </a:rPr>
              <a:t>1</a:t>
            </a:r>
          </a:p>
        </p:txBody>
      </p:sp>
      <p:sp>
        <p:nvSpPr>
          <p:cNvPr id="26" name="Line 48"/>
          <p:cNvSpPr>
            <a:spLocks noChangeShapeType="1"/>
          </p:cNvSpPr>
          <p:nvPr/>
        </p:nvSpPr>
        <p:spPr bwMode="auto">
          <a:xfrm flipH="1">
            <a:off x="2638453" y="2514591"/>
            <a:ext cx="152400" cy="228600"/>
          </a:xfrm>
          <a:prstGeom prst="line">
            <a:avLst/>
          </a:prstGeom>
          <a:noFill/>
          <a:ln w="28575">
            <a:solidFill>
              <a:srgbClr val="000099"/>
            </a:solidFill>
            <a:round/>
            <a:headEnd/>
            <a:tailEnd/>
          </a:ln>
          <a:effectLst/>
        </p:spPr>
        <p:txBody>
          <a:bodyPr wrap="none"/>
          <a:lstStyle/>
          <a:p>
            <a:endParaRPr lang="zh-TW" altLang="en-US"/>
          </a:p>
        </p:txBody>
      </p:sp>
      <p:sp>
        <p:nvSpPr>
          <p:cNvPr id="27" name="Line 49"/>
          <p:cNvSpPr>
            <a:spLocks noChangeShapeType="1"/>
          </p:cNvSpPr>
          <p:nvPr/>
        </p:nvSpPr>
        <p:spPr bwMode="auto">
          <a:xfrm>
            <a:off x="3095653" y="2524116"/>
            <a:ext cx="152400" cy="228600"/>
          </a:xfrm>
          <a:prstGeom prst="line">
            <a:avLst/>
          </a:prstGeom>
          <a:noFill/>
          <a:ln w="28575">
            <a:solidFill>
              <a:srgbClr val="000099"/>
            </a:solidFill>
            <a:round/>
            <a:headEnd/>
            <a:tailEnd/>
          </a:ln>
          <a:effectLst/>
        </p:spPr>
        <p:txBody>
          <a:bodyPr wrap="none"/>
          <a:lstStyle/>
          <a:p>
            <a:endParaRPr lang="zh-TW" altLang="en-US"/>
          </a:p>
        </p:txBody>
      </p:sp>
      <p:sp>
        <p:nvSpPr>
          <p:cNvPr id="28" name="Text Box 50"/>
          <p:cNvSpPr txBox="1">
            <a:spLocks noChangeArrowheads="1"/>
          </p:cNvSpPr>
          <p:nvPr/>
        </p:nvSpPr>
        <p:spPr bwMode="auto">
          <a:xfrm>
            <a:off x="3095653" y="2752716"/>
            <a:ext cx="309562" cy="366713"/>
          </a:xfrm>
          <a:prstGeom prst="rect">
            <a:avLst/>
          </a:prstGeom>
          <a:noFill/>
          <a:ln w="9525">
            <a:noFill/>
            <a:miter lim="800000"/>
            <a:headEnd/>
            <a:tailEnd/>
          </a:ln>
          <a:effectLst/>
        </p:spPr>
        <p:txBody>
          <a:bodyPr wrap="none">
            <a:spAutoFit/>
          </a:bodyPr>
          <a:lstStyle/>
          <a:p>
            <a:r>
              <a:rPr lang="en-US" altLang="zh-TW" sz="1800">
                <a:solidFill>
                  <a:srgbClr val="000099"/>
                </a:solidFill>
              </a:rPr>
              <a:t>3</a:t>
            </a:r>
          </a:p>
        </p:txBody>
      </p:sp>
      <p:sp>
        <p:nvSpPr>
          <p:cNvPr id="29" name="Text Box 51"/>
          <p:cNvSpPr txBox="1">
            <a:spLocks noChangeArrowheads="1"/>
          </p:cNvSpPr>
          <p:nvPr/>
        </p:nvSpPr>
        <p:spPr bwMode="auto">
          <a:xfrm>
            <a:off x="3781453" y="2143116"/>
            <a:ext cx="309562" cy="366713"/>
          </a:xfrm>
          <a:prstGeom prst="rect">
            <a:avLst/>
          </a:prstGeom>
          <a:noFill/>
          <a:ln w="9525">
            <a:noFill/>
            <a:miter lim="800000"/>
            <a:headEnd/>
            <a:tailEnd/>
          </a:ln>
          <a:effectLst/>
        </p:spPr>
        <p:txBody>
          <a:bodyPr wrap="none">
            <a:spAutoFit/>
          </a:bodyPr>
          <a:lstStyle/>
          <a:p>
            <a:r>
              <a:rPr lang="en-US" altLang="zh-TW" sz="1800">
                <a:solidFill>
                  <a:srgbClr val="000099"/>
                </a:solidFill>
              </a:rPr>
              <a:t>5</a:t>
            </a:r>
          </a:p>
        </p:txBody>
      </p:sp>
      <p:sp>
        <p:nvSpPr>
          <p:cNvPr id="30" name="Line 52"/>
          <p:cNvSpPr>
            <a:spLocks noChangeShapeType="1"/>
          </p:cNvSpPr>
          <p:nvPr/>
        </p:nvSpPr>
        <p:spPr bwMode="auto">
          <a:xfrm>
            <a:off x="3933853" y="2524116"/>
            <a:ext cx="4762" cy="300038"/>
          </a:xfrm>
          <a:prstGeom prst="line">
            <a:avLst/>
          </a:prstGeom>
          <a:noFill/>
          <a:ln w="28575">
            <a:solidFill>
              <a:srgbClr val="000099"/>
            </a:solidFill>
            <a:round/>
            <a:headEnd/>
            <a:tailEnd/>
          </a:ln>
          <a:effectLst/>
        </p:spPr>
        <p:txBody>
          <a:bodyPr wrap="none"/>
          <a:lstStyle/>
          <a:p>
            <a:endParaRPr lang="zh-TW" altLang="en-US"/>
          </a:p>
        </p:txBody>
      </p:sp>
      <p:sp>
        <p:nvSpPr>
          <p:cNvPr id="31" name="Text Box 53"/>
          <p:cNvSpPr txBox="1">
            <a:spLocks noChangeArrowheads="1"/>
          </p:cNvSpPr>
          <p:nvPr/>
        </p:nvSpPr>
        <p:spPr bwMode="auto">
          <a:xfrm>
            <a:off x="3781453" y="2752716"/>
            <a:ext cx="309562" cy="366713"/>
          </a:xfrm>
          <a:prstGeom prst="rect">
            <a:avLst/>
          </a:prstGeom>
          <a:noFill/>
          <a:ln w="9525">
            <a:noFill/>
            <a:miter lim="800000"/>
            <a:headEnd/>
            <a:tailEnd/>
          </a:ln>
          <a:effectLst/>
        </p:spPr>
        <p:txBody>
          <a:bodyPr wrap="none">
            <a:spAutoFit/>
          </a:bodyPr>
          <a:lstStyle/>
          <a:p>
            <a:r>
              <a:rPr lang="en-US" altLang="zh-TW" sz="1800">
                <a:solidFill>
                  <a:srgbClr val="000099"/>
                </a:solidFill>
              </a:rPr>
              <a:t>4</a:t>
            </a:r>
          </a:p>
        </p:txBody>
      </p:sp>
      <p:sp>
        <p:nvSpPr>
          <p:cNvPr id="32" name="Text Box 54"/>
          <p:cNvSpPr txBox="1">
            <a:spLocks noChangeArrowheads="1"/>
          </p:cNvSpPr>
          <p:nvPr/>
        </p:nvSpPr>
        <p:spPr bwMode="auto">
          <a:xfrm>
            <a:off x="4538690" y="2157404"/>
            <a:ext cx="309563" cy="366712"/>
          </a:xfrm>
          <a:prstGeom prst="rect">
            <a:avLst/>
          </a:prstGeom>
          <a:noFill/>
          <a:ln w="9525">
            <a:noFill/>
            <a:miter lim="800000"/>
            <a:headEnd/>
            <a:tailEnd/>
          </a:ln>
          <a:effectLst/>
        </p:spPr>
        <p:txBody>
          <a:bodyPr wrap="none">
            <a:spAutoFit/>
          </a:bodyPr>
          <a:lstStyle/>
          <a:p>
            <a:r>
              <a:rPr lang="en-US" altLang="zh-TW" sz="1800">
                <a:solidFill>
                  <a:srgbClr val="000099"/>
                </a:solidFill>
              </a:rPr>
              <a:t>6</a:t>
            </a:r>
          </a:p>
        </p:txBody>
      </p:sp>
      <p:sp>
        <p:nvSpPr>
          <p:cNvPr id="17" name="Text Box 57"/>
          <p:cNvSpPr txBox="1">
            <a:spLocks noChangeArrowheads="1"/>
          </p:cNvSpPr>
          <p:nvPr/>
        </p:nvSpPr>
        <p:spPr bwMode="auto">
          <a:xfrm>
            <a:off x="798527" y="3429000"/>
            <a:ext cx="5845175" cy="396875"/>
          </a:xfrm>
          <a:prstGeom prst="rect">
            <a:avLst/>
          </a:prstGeom>
          <a:noFill/>
          <a:ln w="9525">
            <a:noFill/>
            <a:miter lim="800000"/>
            <a:headEnd/>
            <a:tailEnd/>
          </a:ln>
          <a:effectLst/>
        </p:spPr>
        <p:txBody>
          <a:bodyPr wrap="none">
            <a:spAutoFit/>
          </a:bodyPr>
          <a:lstStyle/>
          <a:p>
            <a:r>
              <a:rPr lang="en-US" altLang="zh-TW" sz="2000">
                <a:solidFill>
                  <a:srgbClr val="000099"/>
                </a:solidFill>
              </a:rPr>
              <a:t>Thus we would get the following form UNION(1,4)</a:t>
            </a:r>
          </a:p>
        </p:txBody>
      </p:sp>
      <p:sp>
        <p:nvSpPr>
          <p:cNvPr id="18" name="Text Box 58"/>
          <p:cNvSpPr txBox="1">
            <a:spLocks noChangeArrowheads="1"/>
          </p:cNvSpPr>
          <p:nvPr/>
        </p:nvSpPr>
        <p:spPr bwMode="auto">
          <a:xfrm>
            <a:off x="2017727" y="3886200"/>
            <a:ext cx="309563" cy="366713"/>
          </a:xfrm>
          <a:prstGeom prst="rect">
            <a:avLst/>
          </a:prstGeom>
          <a:noFill/>
          <a:ln w="9525">
            <a:noFill/>
            <a:miter lim="800000"/>
            <a:headEnd/>
            <a:tailEnd/>
          </a:ln>
          <a:effectLst/>
        </p:spPr>
        <p:txBody>
          <a:bodyPr wrap="none">
            <a:spAutoFit/>
          </a:bodyPr>
          <a:lstStyle/>
          <a:p>
            <a:r>
              <a:rPr lang="en-US" altLang="zh-TW" sz="1800">
                <a:solidFill>
                  <a:srgbClr val="000099"/>
                </a:solidFill>
              </a:rPr>
              <a:t>2</a:t>
            </a:r>
          </a:p>
        </p:txBody>
      </p:sp>
      <p:sp>
        <p:nvSpPr>
          <p:cNvPr id="19" name="Text Box 59"/>
          <p:cNvSpPr txBox="1">
            <a:spLocks noChangeArrowheads="1"/>
          </p:cNvSpPr>
          <p:nvPr/>
        </p:nvSpPr>
        <p:spPr bwMode="auto">
          <a:xfrm>
            <a:off x="1636727" y="4495800"/>
            <a:ext cx="309563" cy="366713"/>
          </a:xfrm>
          <a:prstGeom prst="rect">
            <a:avLst/>
          </a:prstGeom>
          <a:noFill/>
          <a:ln w="9525">
            <a:noFill/>
            <a:miter lim="800000"/>
            <a:headEnd/>
            <a:tailEnd/>
          </a:ln>
          <a:effectLst/>
        </p:spPr>
        <p:txBody>
          <a:bodyPr wrap="none">
            <a:spAutoFit/>
          </a:bodyPr>
          <a:lstStyle/>
          <a:p>
            <a:r>
              <a:rPr lang="en-US" altLang="zh-TW" sz="1800">
                <a:solidFill>
                  <a:srgbClr val="000099"/>
                </a:solidFill>
              </a:rPr>
              <a:t>1</a:t>
            </a:r>
          </a:p>
        </p:txBody>
      </p:sp>
      <p:sp>
        <p:nvSpPr>
          <p:cNvPr id="20" name="Line 60"/>
          <p:cNvSpPr>
            <a:spLocks noChangeShapeType="1"/>
          </p:cNvSpPr>
          <p:nvPr/>
        </p:nvSpPr>
        <p:spPr bwMode="auto">
          <a:xfrm flipH="1">
            <a:off x="1865327" y="4257675"/>
            <a:ext cx="152400" cy="228600"/>
          </a:xfrm>
          <a:prstGeom prst="line">
            <a:avLst/>
          </a:prstGeom>
          <a:noFill/>
          <a:ln w="28575">
            <a:solidFill>
              <a:srgbClr val="000099"/>
            </a:solidFill>
            <a:round/>
            <a:headEnd/>
            <a:tailEnd/>
          </a:ln>
          <a:effectLst/>
        </p:spPr>
        <p:txBody>
          <a:bodyPr wrap="none"/>
          <a:lstStyle/>
          <a:p>
            <a:endParaRPr lang="zh-TW" altLang="en-US"/>
          </a:p>
        </p:txBody>
      </p:sp>
      <p:sp>
        <p:nvSpPr>
          <p:cNvPr id="22" name="Line 61"/>
          <p:cNvSpPr>
            <a:spLocks noChangeShapeType="1"/>
          </p:cNvSpPr>
          <p:nvPr/>
        </p:nvSpPr>
        <p:spPr bwMode="auto">
          <a:xfrm>
            <a:off x="2322527" y="4267200"/>
            <a:ext cx="152400" cy="228600"/>
          </a:xfrm>
          <a:prstGeom prst="line">
            <a:avLst/>
          </a:prstGeom>
          <a:noFill/>
          <a:ln w="28575">
            <a:solidFill>
              <a:srgbClr val="000099"/>
            </a:solidFill>
            <a:round/>
            <a:headEnd/>
            <a:tailEnd/>
          </a:ln>
          <a:effectLst/>
        </p:spPr>
        <p:txBody>
          <a:bodyPr wrap="none"/>
          <a:lstStyle/>
          <a:p>
            <a:endParaRPr lang="zh-TW" altLang="en-US"/>
          </a:p>
        </p:txBody>
      </p:sp>
      <p:sp>
        <p:nvSpPr>
          <p:cNvPr id="35" name="Text Box 62"/>
          <p:cNvSpPr txBox="1">
            <a:spLocks noChangeArrowheads="1"/>
          </p:cNvSpPr>
          <p:nvPr/>
        </p:nvSpPr>
        <p:spPr bwMode="auto">
          <a:xfrm>
            <a:off x="2017727" y="4495800"/>
            <a:ext cx="309563" cy="366713"/>
          </a:xfrm>
          <a:prstGeom prst="rect">
            <a:avLst/>
          </a:prstGeom>
          <a:noFill/>
          <a:ln w="9525">
            <a:noFill/>
            <a:miter lim="800000"/>
            <a:headEnd/>
            <a:tailEnd/>
          </a:ln>
          <a:effectLst/>
        </p:spPr>
        <p:txBody>
          <a:bodyPr wrap="none">
            <a:spAutoFit/>
          </a:bodyPr>
          <a:lstStyle/>
          <a:p>
            <a:r>
              <a:rPr lang="en-US" altLang="zh-TW" sz="1800">
                <a:solidFill>
                  <a:srgbClr val="000099"/>
                </a:solidFill>
              </a:rPr>
              <a:t>3</a:t>
            </a:r>
          </a:p>
        </p:txBody>
      </p:sp>
      <p:sp>
        <p:nvSpPr>
          <p:cNvPr id="36" name="Line 63"/>
          <p:cNvSpPr>
            <a:spLocks noChangeShapeType="1"/>
          </p:cNvSpPr>
          <p:nvPr/>
        </p:nvSpPr>
        <p:spPr bwMode="auto">
          <a:xfrm>
            <a:off x="2170127" y="4267200"/>
            <a:ext cx="4763" cy="300038"/>
          </a:xfrm>
          <a:prstGeom prst="line">
            <a:avLst/>
          </a:prstGeom>
          <a:noFill/>
          <a:ln w="28575">
            <a:solidFill>
              <a:srgbClr val="000099"/>
            </a:solidFill>
            <a:round/>
            <a:headEnd/>
            <a:tailEnd/>
          </a:ln>
          <a:effectLst/>
        </p:spPr>
        <p:txBody>
          <a:bodyPr wrap="none"/>
          <a:lstStyle/>
          <a:p>
            <a:endParaRPr lang="zh-TW" altLang="en-US"/>
          </a:p>
        </p:txBody>
      </p:sp>
      <p:sp>
        <p:nvSpPr>
          <p:cNvPr id="37" name="Text Box 64"/>
          <p:cNvSpPr txBox="1">
            <a:spLocks noChangeArrowheads="1"/>
          </p:cNvSpPr>
          <p:nvPr/>
        </p:nvSpPr>
        <p:spPr bwMode="auto">
          <a:xfrm>
            <a:off x="2322527" y="4495800"/>
            <a:ext cx="309563" cy="366713"/>
          </a:xfrm>
          <a:prstGeom prst="rect">
            <a:avLst/>
          </a:prstGeom>
          <a:noFill/>
          <a:ln w="9525">
            <a:noFill/>
            <a:miter lim="800000"/>
            <a:headEnd/>
            <a:tailEnd/>
          </a:ln>
          <a:effectLst/>
        </p:spPr>
        <p:txBody>
          <a:bodyPr wrap="none">
            <a:spAutoFit/>
          </a:bodyPr>
          <a:lstStyle/>
          <a:p>
            <a:r>
              <a:rPr lang="en-US" altLang="zh-TW" sz="1800">
                <a:solidFill>
                  <a:srgbClr val="000099"/>
                </a:solidFill>
              </a:rPr>
              <a:t>5</a:t>
            </a:r>
          </a:p>
        </p:txBody>
      </p:sp>
      <p:sp>
        <p:nvSpPr>
          <p:cNvPr id="38" name="Text Box 65"/>
          <p:cNvSpPr txBox="1">
            <a:spLocks noChangeArrowheads="1"/>
          </p:cNvSpPr>
          <p:nvPr/>
        </p:nvSpPr>
        <p:spPr bwMode="auto">
          <a:xfrm>
            <a:off x="3643306" y="3901770"/>
            <a:ext cx="309563" cy="366713"/>
          </a:xfrm>
          <a:prstGeom prst="rect">
            <a:avLst/>
          </a:prstGeom>
          <a:noFill/>
          <a:ln w="9525">
            <a:noFill/>
            <a:miter lim="800000"/>
            <a:headEnd/>
            <a:tailEnd/>
          </a:ln>
          <a:effectLst/>
        </p:spPr>
        <p:txBody>
          <a:bodyPr wrap="none">
            <a:spAutoFit/>
          </a:bodyPr>
          <a:lstStyle/>
          <a:p>
            <a:r>
              <a:rPr lang="en-US" altLang="zh-TW" sz="1800" dirty="0">
                <a:solidFill>
                  <a:srgbClr val="000099"/>
                </a:solidFill>
              </a:rPr>
              <a:t>6</a:t>
            </a:r>
          </a:p>
        </p:txBody>
      </p:sp>
      <p:sp>
        <p:nvSpPr>
          <p:cNvPr id="39" name="Text Box 66"/>
          <p:cNvSpPr txBox="1">
            <a:spLocks noChangeArrowheads="1"/>
          </p:cNvSpPr>
          <p:nvPr/>
        </p:nvSpPr>
        <p:spPr bwMode="auto">
          <a:xfrm>
            <a:off x="2322527" y="5029200"/>
            <a:ext cx="309563" cy="366713"/>
          </a:xfrm>
          <a:prstGeom prst="rect">
            <a:avLst/>
          </a:prstGeom>
          <a:noFill/>
          <a:ln w="9525">
            <a:noFill/>
            <a:miter lim="800000"/>
            <a:headEnd/>
            <a:tailEnd/>
          </a:ln>
          <a:effectLst/>
        </p:spPr>
        <p:txBody>
          <a:bodyPr wrap="none">
            <a:spAutoFit/>
          </a:bodyPr>
          <a:lstStyle/>
          <a:p>
            <a:r>
              <a:rPr lang="en-US" altLang="zh-TW" sz="1800">
                <a:solidFill>
                  <a:srgbClr val="000099"/>
                </a:solidFill>
              </a:rPr>
              <a:t>4</a:t>
            </a:r>
          </a:p>
        </p:txBody>
      </p:sp>
      <p:sp>
        <p:nvSpPr>
          <p:cNvPr id="40" name="Line 67"/>
          <p:cNvSpPr>
            <a:spLocks noChangeShapeType="1"/>
          </p:cNvSpPr>
          <p:nvPr/>
        </p:nvSpPr>
        <p:spPr bwMode="auto">
          <a:xfrm>
            <a:off x="2474927" y="4800600"/>
            <a:ext cx="4763" cy="300038"/>
          </a:xfrm>
          <a:prstGeom prst="line">
            <a:avLst/>
          </a:prstGeom>
          <a:noFill/>
          <a:ln w="28575">
            <a:solidFill>
              <a:srgbClr val="000099"/>
            </a:solidFill>
            <a:round/>
            <a:headEnd/>
            <a:tailEnd/>
          </a:ln>
          <a:effectLst/>
        </p:spPr>
        <p:txBody>
          <a:bodyPr wrap="none"/>
          <a:lstStyle/>
          <a:p>
            <a:endParaRPr lang="zh-TW" altLang="en-US"/>
          </a:p>
        </p:txBody>
      </p:sp>
      <p:sp>
        <p:nvSpPr>
          <p:cNvPr id="41" name="Text Box 68"/>
          <p:cNvSpPr txBox="1">
            <a:spLocks noChangeArrowheads="1"/>
          </p:cNvSpPr>
          <p:nvPr/>
        </p:nvSpPr>
        <p:spPr bwMode="auto">
          <a:xfrm>
            <a:off x="806173" y="5299093"/>
            <a:ext cx="8284384" cy="707886"/>
          </a:xfrm>
          <a:prstGeom prst="rect">
            <a:avLst/>
          </a:prstGeom>
          <a:noFill/>
          <a:ln w="9525">
            <a:noFill/>
            <a:miter lim="800000"/>
            <a:headEnd/>
            <a:tailEnd/>
          </a:ln>
          <a:effectLst/>
        </p:spPr>
        <p:txBody>
          <a:bodyPr wrap="none">
            <a:spAutoFit/>
          </a:bodyPr>
          <a:lstStyle/>
          <a:p>
            <a:r>
              <a:rPr lang="en-US" altLang="zh-TW" sz="2000" dirty="0">
                <a:solidFill>
                  <a:srgbClr val="000099"/>
                </a:solidFill>
              </a:rPr>
              <a:t>This representation does not improve the running time in the worst </a:t>
            </a:r>
            <a:endParaRPr lang="en-US" altLang="zh-TW" sz="2000" dirty="0" smtClean="0">
              <a:solidFill>
                <a:srgbClr val="000099"/>
              </a:solidFill>
            </a:endParaRPr>
          </a:p>
          <a:p>
            <a:r>
              <a:rPr lang="en-US" altLang="zh-TW" sz="2000" dirty="0" smtClean="0">
                <a:solidFill>
                  <a:srgbClr val="000099"/>
                </a:solidFill>
              </a:rPr>
              <a:t>case over </a:t>
            </a:r>
            <a:r>
              <a:rPr lang="en-US" altLang="zh-TW" sz="2000" dirty="0">
                <a:solidFill>
                  <a:srgbClr val="000099"/>
                </a:solidFill>
              </a:rPr>
              <a:t>the linked list representation.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13" name="標題 4"/>
          <p:cNvSpPr>
            <a:spLocks noGrp="1"/>
          </p:cNvSpPr>
          <p:nvPr>
            <p:ph type="title"/>
          </p:nvPr>
        </p:nvSpPr>
        <p:spPr>
          <a:xfrm>
            <a:off x="342928" y="274638"/>
            <a:ext cx="8229600" cy="1143000"/>
          </a:xfrm>
        </p:spPr>
        <p:txBody>
          <a:bodyPr/>
          <a:lstStyle/>
          <a:p>
            <a:r>
              <a:rPr lang="en-US" altLang="zh-TW" b="1" dirty="0" smtClean="0">
                <a:solidFill>
                  <a:schemeClr val="accent1">
                    <a:lumMod val="75000"/>
                  </a:schemeClr>
                </a:solidFill>
              </a:rPr>
              <a:t>Outline</a:t>
            </a:r>
            <a:endParaRPr lang="zh-TW" altLang="en-US" b="1" dirty="0">
              <a:solidFill>
                <a:schemeClr val="accent1">
                  <a:lumMod val="75000"/>
                </a:schemeClr>
              </a:solidFill>
            </a:endParaRPr>
          </a:p>
        </p:txBody>
      </p:sp>
      <p:sp>
        <p:nvSpPr>
          <p:cNvPr id="6" name="Rectangle 4"/>
          <p:cNvSpPr>
            <a:spLocks noChangeArrowheads="1"/>
          </p:cNvSpPr>
          <p:nvPr/>
        </p:nvSpPr>
        <p:spPr bwMode="auto">
          <a:xfrm>
            <a:off x="1835696" y="198884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Data Structure – Hash</a:t>
            </a:r>
            <a:endParaRPr lang="en-US" altLang="zh-TW" dirty="0"/>
          </a:p>
        </p:txBody>
      </p:sp>
      <p:sp>
        <p:nvSpPr>
          <p:cNvPr id="8" name="Rectangle 5"/>
          <p:cNvSpPr>
            <a:spLocks noChangeArrowheads="1"/>
          </p:cNvSpPr>
          <p:nvPr/>
        </p:nvSpPr>
        <p:spPr bwMode="auto">
          <a:xfrm>
            <a:off x="1907704" y="414908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Binary Search</a:t>
            </a:r>
            <a:endParaRPr lang="en-US" altLang="zh-TW" dirty="0"/>
          </a:p>
        </p:txBody>
      </p:sp>
      <p:sp>
        <p:nvSpPr>
          <p:cNvPr id="14" name="Rectangle 5"/>
          <p:cNvSpPr>
            <a:spLocks noChangeArrowheads="1"/>
          </p:cNvSpPr>
          <p:nvPr/>
        </p:nvSpPr>
        <p:spPr bwMode="auto">
          <a:xfrm>
            <a:off x="1907704" y="306896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Data Structure – Disjoint Set</a:t>
            </a:r>
            <a:endParaRPr lang="en-US" altLang="zh-TW" dirty="0"/>
          </a:p>
        </p:txBody>
      </p:sp>
      <p:sp>
        <p:nvSpPr>
          <p:cNvPr id="15" name="向下箭號 383"/>
          <p:cNvSpPr>
            <a:spLocks noChangeArrowheads="1"/>
          </p:cNvSpPr>
          <p:nvPr/>
        </p:nvSpPr>
        <p:spPr bwMode="auto">
          <a:xfrm>
            <a:off x="3995936" y="270892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2" name="向下箭號 383"/>
          <p:cNvSpPr>
            <a:spLocks noChangeArrowheads="1"/>
          </p:cNvSpPr>
          <p:nvPr/>
        </p:nvSpPr>
        <p:spPr bwMode="auto">
          <a:xfrm>
            <a:off x="3995936" y="378904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2000" fill="hold"/>
                                        <p:tgtEl>
                                          <p:spTgt spid="6"/>
                                        </p:tgtEl>
                                        <p:attrNameLst>
                                          <p:attrName>fillcolor</p:attrName>
                                        </p:attrNameLst>
                                      </p:cBhvr>
                                      <p:to>
                                        <a:srgbClr val="ECFD11"/>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Disjoint Set</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Path Compaction and Rank</a:t>
            </a:r>
          </a:p>
          <a:p>
            <a:pPr lvl="1" algn="just"/>
            <a:r>
              <a:rPr lang="en-US" altLang="zh-TW" dirty="0" smtClean="0">
                <a:solidFill>
                  <a:srgbClr val="000099"/>
                </a:solidFill>
              </a:rPr>
              <a:t>These are refinements of the forest representation which make it significantly faster</a:t>
            </a:r>
          </a:p>
          <a:p>
            <a:pPr lvl="2"/>
            <a:r>
              <a:rPr lang="en-US" altLang="zh-TW" dirty="0" smtClean="0">
                <a:solidFill>
                  <a:srgbClr val="000099"/>
                </a:solidFill>
              </a:rPr>
              <a:t>FIND-SET:       </a:t>
            </a:r>
            <a:r>
              <a:rPr lang="en-US" altLang="zh-TW" dirty="0" smtClean="0">
                <a:solidFill>
                  <a:srgbClr val="CC0000"/>
                </a:solidFill>
              </a:rPr>
              <a:t>Do path compression</a:t>
            </a:r>
          </a:p>
          <a:p>
            <a:pPr lvl="2"/>
            <a:r>
              <a:rPr lang="en-US" altLang="zh-TW" dirty="0" smtClean="0">
                <a:solidFill>
                  <a:srgbClr val="000099"/>
                </a:solidFill>
              </a:rPr>
              <a:t>UNION:          </a:t>
            </a:r>
            <a:r>
              <a:rPr lang="en-US" altLang="zh-TW" dirty="0" smtClean="0">
                <a:solidFill>
                  <a:srgbClr val="009900"/>
                </a:solidFill>
              </a:rPr>
              <a:t>Use ranks</a:t>
            </a:r>
          </a:p>
          <a:p>
            <a:pPr lvl="1"/>
            <a:endParaRPr lang="en-US" altLang="zh-TW" dirty="0" smtClean="0">
              <a:solidFill>
                <a:srgbClr val="000099"/>
              </a:solidFill>
            </a:endParaRPr>
          </a:p>
          <a:p>
            <a:pPr lvl="1" algn="just"/>
            <a:r>
              <a:rPr lang="en-US" altLang="zh-TW" dirty="0" smtClean="0">
                <a:solidFill>
                  <a:srgbClr val="000099"/>
                </a:solidFill>
              </a:rPr>
              <a:t>“</a:t>
            </a:r>
            <a:r>
              <a:rPr lang="en-US" altLang="zh-TW" dirty="0" smtClean="0">
                <a:solidFill>
                  <a:srgbClr val="CC0000"/>
                </a:solidFill>
              </a:rPr>
              <a:t>Path compression</a:t>
            </a:r>
            <a:r>
              <a:rPr lang="en-US" altLang="zh-TW" dirty="0" smtClean="0">
                <a:solidFill>
                  <a:srgbClr val="000099"/>
                </a:solidFill>
              </a:rPr>
              <a:t>” means that when we do FIND-SET(X), we make all nodes encountered point directly to the representative element for x. Initially, all elements have rank 0. The ranks of representative elements are updated so that if two sets with representatives of  the same rank are </a:t>
            </a:r>
            <a:r>
              <a:rPr lang="en-US" altLang="zh-TW" dirty="0" err="1" smtClean="0">
                <a:solidFill>
                  <a:srgbClr val="000099"/>
                </a:solidFill>
              </a:rPr>
              <a:t>unioned</a:t>
            </a:r>
            <a:r>
              <a:rPr lang="en-US" altLang="zh-TW" dirty="0" smtClean="0">
                <a:solidFill>
                  <a:srgbClr val="000099"/>
                </a:solidFill>
              </a:rPr>
              <a:t>, then the new representative is </a:t>
            </a:r>
            <a:r>
              <a:rPr lang="en-US" altLang="zh-TW" dirty="0" smtClean="0">
                <a:solidFill>
                  <a:srgbClr val="009900"/>
                </a:solidFill>
              </a:rPr>
              <a:t>incremented by one</a:t>
            </a:r>
            <a:r>
              <a:rPr lang="en-US" altLang="zh-TW" dirty="0" smtClean="0">
                <a:solidFill>
                  <a:srgbClr val="000099"/>
                </a:solidFill>
              </a:rPr>
              <a:t>.</a:t>
            </a:r>
          </a:p>
          <a:p>
            <a:pPr lvl="1" algn="just"/>
            <a:endParaRPr lang="en-US" altLang="zh-TW" dirty="0" smtClean="0">
              <a:solidFill>
                <a:srgbClr val="000099"/>
              </a:solidFill>
            </a:endParaRPr>
          </a:p>
          <a:p>
            <a:pPr algn="just"/>
            <a:endParaRPr lang="en-US" altLang="zh-TW" dirty="0" smtClean="0"/>
          </a:p>
          <a:p>
            <a:pPr lvl="1" algn="just"/>
            <a:endParaRPr lang="en-US" altLang="zh-TW" dirty="0" smtClean="0">
              <a:solidFill>
                <a:srgbClr val="000099"/>
              </a:solidFill>
            </a:endParaRP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500"/>
                                        <p:tgtEl>
                                          <p:spTgt spid="1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3" end="3"/>
                                            </p:txEl>
                                          </p:spTgt>
                                        </p:tgtEl>
                                        <p:attrNameLst>
                                          <p:attrName>style.visibility</p:attrName>
                                        </p:attrNameLst>
                                      </p:cBhvr>
                                      <p:to>
                                        <p:strVal val="visible"/>
                                      </p:to>
                                    </p:set>
                                    <p:animEffect transition="in" filter="fade">
                                      <p:cBhvr>
                                        <p:cTn id="10" dur="500"/>
                                        <p:tgtEl>
                                          <p:spTgt spid="1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5" end="5"/>
                                            </p:txEl>
                                          </p:spTgt>
                                        </p:tgtEl>
                                        <p:attrNameLst>
                                          <p:attrName>style.visibility</p:attrName>
                                        </p:attrNameLst>
                                      </p:cBhvr>
                                      <p:to>
                                        <p:strVal val="visible"/>
                                      </p:to>
                                    </p:set>
                                    <p:animEffect transition="in" filter="fade">
                                      <p:cBhvr>
                                        <p:cTn id="15"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Disjoint Set</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Example</a:t>
            </a:r>
            <a:endParaRPr lang="en-US" altLang="zh-TW" dirty="0" smtClean="0">
              <a:solidFill>
                <a:srgbClr val="000099"/>
              </a:solidFill>
            </a:endParaRPr>
          </a:p>
          <a:p>
            <a:pPr lvl="1" algn="just"/>
            <a:endParaRPr lang="en-US" altLang="zh-TW" dirty="0" smtClean="0">
              <a:solidFill>
                <a:srgbClr val="000099"/>
              </a:solidFill>
            </a:endParaRPr>
          </a:p>
          <a:p>
            <a:pPr algn="just"/>
            <a:endParaRPr lang="en-US" altLang="zh-TW" dirty="0" smtClean="0"/>
          </a:p>
          <a:p>
            <a:pPr lvl="1" algn="just"/>
            <a:endParaRPr lang="en-US" altLang="zh-TW" dirty="0" smtClean="0">
              <a:solidFill>
                <a:srgbClr val="000099"/>
              </a:solidFill>
            </a:endParaRP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Text Box 5"/>
          <p:cNvSpPr txBox="1">
            <a:spLocks noChangeArrowheads="1"/>
          </p:cNvSpPr>
          <p:nvPr/>
        </p:nvSpPr>
        <p:spPr bwMode="auto">
          <a:xfrm>
            <a:off x="2267599" y="1643050"/>
            <a:ext cx="3403496" cy="369332"/>
          </a:xfrm>
          <a:prstGeom prst="rect">
            <a:avLst/>
          </a:prstGeom>
          <a:noFill/>
          <a:ln w="9525">
            <a:noFill/>
            <a:miter lim="800000"/>
            <a:headEnd/>
            <a:tailEnd/>
          </a:ln>
          <a:effectLst/>
        </p:spPr>
        <p:txBody>
          <a:bodyPr wrap="none">
            <a:spAutoFit/>
          </a:bodyPr>
          <a:lstStyle/>
          <a:p>
            <a:r>
              <a:rPr lang="en-US" altLang="zh-TW" sz="1800" dirty="0">
                <a:solidFill>
                  <a:srgbClr val="FF0000"/>
                </a:solidFill>
              </a:rPr>
              <a:t>MAKE-SET(1)   …   MAKE-SET(6)</a:t>
            </a:r>
          </a:p>
        </p:txBody>
      </p:sp>
      <p:sp>
        <p:nvSpPr>
          <p:cNvPr id="7" name="Text Box 7"/>
          <p:cNvSpPr txBox="1">
            <a:spLocks noChangeArrowheads="1"/>
          </p:cNvSpPr>
          <p:nvPr/>
        </p:nvSpPr>
        <p:spPr bwMode="auto">
          <a:xfrm>
            <a:off x="3582910" y="2025601"/>
            <a:ext cx="3331361" cy="415499"/>
          </a:xfrm>
          <a:prstGeom prst="rect">
            <a:avLst/>
          </a:prstGeom>
          <a:noFill/>
          <a:ln w="9525">
            <a:noFill/>
            <a:miter lim="800000"/>
            <a:headEnd/>
            <a:tailEnd/>
          </a:ln>
          <a:effectLst/>
        </p:spPr>
        <p:txBody>
          <a:bodyPr wrap="none">
            <a:spAutoFit/>
          </a:bodyPr>
          <a:lstStyle/>
          <a:p>
            <a:r>
              <a:rPr lang="en-US" altLang="zh-TW" sz="1800" dirty="0">
                <a:solidFill>
                  <a:srgbClr val="000099"/>
                </a:solidFill>
              </a:rPr>
              <a:t>1   2   3   4   5   6      </a:t>
            </a:r>
            <a:r>
              <a:rPr lang="en-US" altLang="zh-TW" sz="1800" dirty="0" smtClean="0">
                <a:solidFill>
                  <a:srgbClr val="000099"/>
                </a:solidFill>
              </a:rPr>
              <a:t>RANKS</a:t>
            </a:r>
            <a:r>
              <a:rPr lang="en-US" altLang="zh-TW" dirty="0" smtClean="0">
                <a:solidFill>
                  <a:srgbClr val="000099"/>
                </a:solidFill>
              </a:rPr>
              <a:t> =</a:t>
            </a:r>
            <a:r>
              <a:rPr lang="en-US" altLang="zh-TW" sz="1800" dirty="0" smtClean="0">
                <a:solidFill>
                  <a:srgbClr val="000099"/>
                </a:solidFill>
              </a:rPr>
              <a:t> </a:t>
            </a:r>
            <a:r>
              <a:rPr lang="en-US" altLang="zh-TW" sz="1800" dirty="0">
                <a:solidFill>
                  <a:srgbClr val="000099"/>
                </a:solidFill>
              </a:rPr>
              <a:t>0</a:t>
            </a:r>
          </a:p>
        </p:txBody>
      </p:sp>
      <p:sp>
        <p:nvSpPr>
          <p:cNvPr id="8" name="Text Box 8"/>
          <p:cNvSpPr txBox="1">
            <a:spLocks noChangeArrowheads="1"/>
          </p:cNvSpPr>
          <p:nvPr/>
        </p:nvSpPr>
        <p:spPr bwMode="auto">
          <a:xfrm>
            <a:off x="2267599" y="2394915"/>
            <a:ext cx="2784737" cy="369332"/>
          </a:xfrm>
          <a:prstGeom prst="rect">
            <a:avLst/>
          </a:prstGeom>
          <a:noFill/>
          <a:ln w="9525">
            <a:noFill/>
            <a:miter lim="800000"/>
            <a:headEnd/>
            <a:tailEnd/>
          </a:ln>
          <a:effectLst/>
        </p:spPr>
        <p:txBody>
          <a:bodyPr wrap="none">
            <a:spAutoFit/>
          </a:bodyPr>
          <a:lstStyle/>
          <a:p>
            <a:r>
              <a:rPr lang="en-US" altLang="zh-TW" sz="1800" dirty="0">
                <a:solidFill>
                  <a:srgbClr val="FF0000"/>
                </a:solidFill>
              </a:rPr>
              <a:t>UNION(1,2)   UNION(4,5)</a:t>
            </a:r>
          </a:p>
        </p:txBody>
      </p:sp>
      <p:sp>
        <p:nvSpPr>
          <p:cNvPr id="9" name="Text Box 9"/>
          <p:cNvSpPr txBox="1">
            <a:spLocks noChangeArrowheads="1"/>
          </p:cNvSpPr>
          <p:nvPr/>
        </p:nvSpPr>
        <p:spPr bwMode="auto">
          <a:xfrm>
            <a:off x="3637236" y="2712603"/>
            <a:ext cx="4435227" cy="415499"/>
          </a:xfrm>
          <a:prstGeom prst="rect">
            <a:avLst/>
          </a:prstGeom>
          <a:noFill/>
          <a:ln w="9525">
            <a:noFill/>
            <a:miter lim="800000"/>
            <a:headEnd/>
            <a:tailEnd/>
          </a:ln>
          <a:effectLst/>
        </p:spPr>
        <p:txBody>
          <a:bodyPr wrap="square">
            <a:spAutoFit/>
          </a:bodyPr>
          <a:lstStyle/>
          <a:p>
            <a:r>
              <a:rPr lang="en-US" altLang="zh-TW" sz="1800" dirty="0">
                <a:solidFill>
                  <a:srgbClr val="000099"/>
                </a:solidFill>
              </a:rPr>
              <a:t>2   3   </a:t>
            </a:r>
            <a:r>
              <a:rPr lang="en-US" altLang="zh-TW" sz="1800" dirty="0" smtClean="0">
                <a:solidFill>
                  <a:srgbClr val="000099"/>
                </a:solidFill>
              </a:rPr>
              <a:t>      5   </a:t>
            </a:r>
            <a:r>
              <a:rPr lang="en-US" altLang="zh-TW" sz="1800" dirty="0">
                <a:solidFill>
                  <a:srgbClr val="000099"/>
                </a:solidFill>
              </a:rPr>
              <a:t>6      </a:t>
            </a:r>
            <a:r>
              <a:rPr lang="en-US" altLang="zh-TW" sz="1800" dirty="0" smtClean="0">
                <a:solidFill>
                  <a:srgbClr val="000099"/>
                </a:solidFill>
              </a:rPr>
              <a:t>	  RANK(2</a:t>
            </a:r>
            <a:r>
              <a:rPr lang="en-US" altLang="zh-TW" sz="1800" dirty="0">
                <a:solidFill>
                  <a:srgbClr val="000099"/>
                </a:solidFill>
              </a:rPr>
              <a:t>)=1</a:t>
            </a:r>
          </a:p>
        </p:txBody>
      </p:sp>
      <p:sp>
        <p:nvSpPr>
          <p:cNvPr id="10" name="Line 10"/>
          <p:cNvSpPr>
            <a:spLocks noChangeShapeType="1"/>
          </p:cNvSpPr>
          <p:nvPr/>
        </p:nvSpPr>
        <p:spPr bwMode="auto">
          <a:xfrm>
            <a:off x="3791257" y="3076354"/>
            <a:ext cx="0" cy="254151"/>
          </a:xfrm>
          <a:prstGeom prst="line">
            <a:avLst/>
          </a:prstGeom>
          <a:noFill/>
          <a:ln w="28575">
            <a:solidFill>
              <a:srgbClr val="000099"/>
            </a:solidFill>
            <a:round/>
            <a:headEnd/>
            <a:tailEnd/>
          </a:ln>
          <a:effectLst/>
        </p:spPr>
        <p:txBody>
          <a:bodyPr wrap="none"/>
          <a:lstStyle/>
          <a:p>
            <a:endParaRPr lang="zh-TW" altLang="en-US"/>
          </a:p>
        </p:txBody>
      </p:sp>
      <p:sp>
        <p:nvSpPr>
          <p:cNvPr id="11" name="Text Box 11"/>
          <p:cNvSpPr txBox="1">
            <a:spLocks noChangeArrowheads="1"/>
          </p:cNvSpPr>
          <p:nvPr/>
        </p:nvSpPr>
        <p:spPr bwMode="auto">
          <a:xfrm>
            <a:off x="3637236" y="3284443"/>
            <a:ext cx="423747" cy="305776"/>
          </a:xfrm>
          <a:prstGeom prst="rect">
            <a:avLst/>
          </a:prstGeom>
          <a:noFill/>
          <a:ln w="9525">
            <a:noFill/>
            <a:miter lim="800000"/>
            <a:headEnd/>
            <a:tailEnd/>
          </a:ln>
          <a:effectLst/>
        </p:spPr>
        <p:txBody>
          <a:bodyPr wrap="none">
            <a:spAutoFit/>
          </a:bodyPr>
          <a:lstStyle/>
          <a:p>
            <a:r>
              <a:rPr lang="en-US" altLang="zh-TW" sz="1800">
                <a:solidFill>
                  <a:srgbClr val="000099"/>
                </a:solidFill>
              </a:rPr>
              <a:t>1</a:t>
            </a:r>
          </a:p>
        </p:txBody>
      </p:sp>
      <p:sp>
        <p:nvSpPr>
          <p:cNvPr id="12" name="Line 12"/>
          <p:cNvSpPr>
            <a:spLocks noChangeShapeType="1"/>
          </p:cNvSpPr>
          <p:nvPr/>
        </p:nvSpPr>
        <p:spPr bwMode="auto">
          <a:xfrm>
            <a:off x="4784612" y="3076354"/>
            <a:ext cx="0" cy="254151"/>
          </a:xfrm>
          <a:prstGeom prst="line">
            <a:avLst/>
          </a:prstGeom>
          <a:noFill/>
          <a:ln w="28575">
            <a:solidFill>
              <a:srgbClr val="000099"/>
            </a:solidFill>
            <a:round/>
            <a:headEnd/>
            <a:tailEnd/>
          </a:ln>
          <a:effectLst/>
        </p:spPr>
        <p:txBody>
          <a:bodyPr wrap="none"/>
          <a:lstStyle/>
          <a:p>
            <a:endParaRPr lang="zh-TW" altLang="en-US"/>
          </a:p>
        </p:txBody>
      </p:sp>
      <p:sp>
        <p:nvSpPr>
          <p:cNvPr id="14" name="Text Box 13"/>
          <p:cNvSpPr txBox="1">
            <a:spLocks noChangeArrowheads="1"/>
          </p:cNvSpPr>
          <p:nvPr/>
        </p:nvSpPr>
        <p:spPr bwMode="auto">
          <a:xfrm>
            <a:off x="4644237" y="3284443"/>
            <a:ext cx="423747" cy="305776"/>
          </a:xfrm>
          <a:prstGeom prst="rect">
            <a:avLst/>
          </a:prstGeom>
          <a:noFill/>
          <a:ln w="9525">
            <a:noFill/>
            <a:miter lim="800000"/>
            <a:headEnd/>
            <a:tailEnd/>
          </a:ln>
          <a:effectLst/>
        </p:spPr>
        <p:txBody>
          <a:bodyPr wrap="none">
            <a:spAutoFit/>
          </a:bodyPr>
          <a:lstStyle/>
          <a:p>
            <a:r>
              <a:rPr lang="en-US" altLang="zh-TW" sz="1800" dirty="0">
                <a:solidFill>
                  <a:srgbClr val="000099"/>
                </a:solidFill>
              </a:rPr>
              <a:t>4</a:t>
            </a:r>
          </a:p>
        </p:txBody>
      </p:sp>
      <p:sp>
        <p:nvSpPr>
          <p:cNvPr id="15" name="Text Box 14"/>
          <p:cNvSpPr txBox="1">
            <a:spLocks noChangeArrowheads="1"/>
          </p:cNvSpPr>
          <p:nvPr/>
        </p:nvSpPr>
        <p:spPr bwMode="auto">
          <a:xfrm>
            <a:off x="5585781" y="3030292"/>
            <a:ext cx="1836237" cy="305776"/>
          </a:xfrm>
          <a:prstGeom prst="rect">
            <a:avLst/>
          </a:prstGeom>
          <a:noFill/>
          <a:ln w="9525">
            <a:noFill/>
            <a:miter lim="800000"/>
            <a:headEnd/>
            <a:tailEnd/>
          </a:ln>
          <a:effectLst/>
        </p:spPr>
        <p:txBody>
          <a:bodyPr wrap="none">
            <a:spAutoFit/>
          </a:bodyPr>
          <a:lstStyle/>
          <a:p>
            <a:r>
              <a:rPr lang="en-US" altLang="zh-TW" sz="1800" dirty="0">
                <a:solidFill>
                  <a:srgbClr val="000099"/>
                </a:solidFill>
              </a:rPr>
              <a:t>RANK(5)=1</a:t>
            </a:r>
          </a:p>
        </p:txBody>
      </p:sp>
      <p:sp>
        <p:nvSpPr>
          <p:cNvPr id="16" name="Text Box 15"/>
          <p:cNvSpPr txBox="1">
            <a:spLocks noChangeArrowheads="1"/>
          </p:cNvSpPr>
          <p:nvPr/>
        </p:nvSpPr>
        <p:spPr bwMode="auto">
          <a:xfrm>
            <a:off x="2281591" y="3602132"/>
            <a:ext cx="1388522" cy="369332"/>
          </a:xfrm>
          <a:prstGeom prst="rect">
            <a:avLst/>
          </a:prstGeom>
          <a:noFill/>
          <a:ln w="9525">
            <a:noFill/>
            <a:miter lim="800000"/>
            <a:headEnd/>
            <a:tailEnd/>
          </a:ln>
          <a:effectLst/>
        </p:spPr>
        <p:txBody>
          <a:bodyPr wrap="none">
            <a:spAutoFit/>
          </a:bodyPr>
          <a:lstStyle/>
          <a:p>
            <a:r>
              <a:rPr lang="en-US" altLang="zh-TW" sz="1800" dirty="0">
                <a:solidFill>
                  <a:srgbClr val="FF0000"/>
                </a:solidFill>
              </a:rPr>
              <a:t>UNION(1,3)</a:t>
            </a:r>
          </a:p>
        </p:txBody>
      </p:sp>
      <p:sp>
        <p:nvSpPr>
          <p:cNvPr id="17" name="Text Box 16"/>
          <p:cNvSpPr txBox="1">
            <a:spLocks noChangeArrowheads="1"/>
          </p:cNvSpPr>
          <p:nvPr/>
        </p:nvSpPr>
        <p:spPr bwMode="auto">
          <a:xfrm>
            <a:off x="3678524" y="3919820"/>
            <a:ext cx="4108185" cy="369332"/>
          </a:xfrm>
          <a:prstGeom prst="rect">
            <a:avLst/>
          </a:prstGeom>
          <a:noFill/>
          <a:ln w="9525">
            <a:noFill/>
            <a:miter lim="800000"/>
            <a:headEnd/>
            <a:tailEnd/>
          </a:ln>
          <a:effectLst/>
        </p:spPr>
        <p:txBody>
          <a:bodyPr wrap="square">
            <a:spAutoFit/>
          </a:bodyPr>
          <a:lstStyle/>
          <a:p>
            <a:r>
              <a:rPr lang="en-US" altLang="zh-TW" sz="1800" dirty="0" smtClean="0">
                <a:solidFill>
                  <a:srgbClr val="000099"/>
                </a:solidFill>
              </a:rPr>
              <a:t>2                    5   </a:t>
            </a:r>
            <a:r>
              <a:rPr lang="en-US" altLang="zh-TW" sz="1800" dirty="0">
                <a:solidFill>
                  <a:srgbClr val="000099"/>
                </a:solidFill>
              </a:rPr>
              <a:t>6      </a:t>
            </a:r>
            <a:r>
              <a:rPr lang="en-US" altLang="zh-TW" sz="1800" dirty="0" smtClean="0">
                <a:solidFill>
                  <a:srgbClr val="000099"/>
                </a:solidFill>
              </a:rPr>
              <a:t>	</a:t>
            </a:r>
            <a:endParaRPr lang="en-US" altLang="zh-TW" sz="1800" dirty="0">
              <a:solidFill>
                <a:srgbClr val="000099"/>
              </a:solidFill>
            </a:endParaRPr>
          </a:p>
        </p:txBody>
      </p:sp>
      <p:sp>
        <p:nvSpPr>
          <p:cNvPr id="18" name="Line 17"/>
          <p:cNvSpPr>
            <a:spLocks noChangeShapeType="1"/>
          </p:cNvSpPr>
          <p:nvPr/>
        </p:nvSpPr>
        <p:spPr bwMode="auto">
          <a:xfrm flipH="1">
            <a:off x="3428622" y="4237510"/>
            <a:ext cx="312921" cy="254151"/>
          </a:xfrm>
          <a:prstGeom prst="line">
            <a:avLst/>
          </a:prstGeom>
          <a:noFill/>
          <a:ln w="28575">
            <a:solidFill>
              <a:srgbClr val="000099"/>
            </a:solidFill>
            <a:round/>
            <a:headEnd/>
            <a:tailEnd/>
          </a:ln>
          <a:effectLst/>
        </p:spPr>
        <p:txBody>
          <a:bodyPr wrap="none"/>
          <a:lstStyle/>
          <a:p>
            <a:endParaRPr lang="zh-TW" altLang="en-US"/>
          </a:p>
        </p:txBody>
      </p:sp>
      <p:sp>
        <p:nvSpPr>
          <p:cNvPr id="19" name="Text Box 18"/>
          <p:cNvSpPr txBox="1">
            <a:spLocks noChangeArrowheads="1"/>
          </p:cNvSpPr>
          <p:nvPr/>
        </p:nvSpPr>
        <p:spPr bwMode="auto">
          <a:xfrm>
            <a:off x="3220009" y="4491661"/>
            <a:ext cx="423747" cy="305776"/>
          </a:xfrm>
          <a:prstGeom prst="rect">
            <a:avLst/>
          </a:prstGeom>
          <a:noFill/>
          <a:ln w="9525">
            <a:noFill/>
            <a:miter lim="800000"/>
            <a:headEnd/>
            <a:tailEnd/>
          </a:ln>
          <a:effectLst/>
        </p:spPr>
        <p:txBody>
          <a:bodyPr wrap="none">
            <a:spAutoFit/>
          </a:bodyPr>
          <a:lstStyle/>
          <a:p>
            <a:r>
              <a:rPr lang="en-US" altLang="zh-TW" sz="1800">
                <a:solidFill>
                  <a:srgbClr val="000099"/>
                </a:solidFill>
              </a:rPr>
              <a:t>1</a:t>
            </a:r>
          </a:p>
        </p:txBody>
      </p:sp>
      <p:sp>
        <p:nvSpPr>
          <p:cNvPr id="20" name="Line 19"/>
          <p:cNvSpPr>
            <a:spLocks noChangeShapeType="1"/>
          </p:cNvSpPr>
          <p:nvPr/>
        </p:nvSpPr>
        <p:spPr bwMode="auto">
          <a:xfrm>
            <a:off x="5076056" y="4221088"/>
            <a:ext cx="0" cy="254151"/>
          </a:xfrm>
          <a:prstGeom prst="line">
            <a:avLst/>
          </a:prstGeom>
          <a:noFill/>
          <a:ln w="28575">
            <a:solidFill>
              <a:srgbClr val="000099"/>
            </a:solidFill>
            <a:round/>
            <a:headEnd/>
            <a:tailEnd/>
          </a:ln>
          <a:effectLst/>
        </p:spPr>
        <p:txBody>
          <a:bodyPr wrap="none"/>
          <a:lstStyle/>
          <a:p>
            <a:endParaRPr lang="zh-TW" altLang="en-US"/>
          </a:p>
        </p:txBody>
      </p:sp>
      <p:sp>
        <p:nvSpPr>
          <p:cNvPr id="21" name="Text Box 20"/>
          <p:cNvSpPr txBox="1">
            <a:spLocks noChangeArrowheads="1"/>
          </p:cNvSpPr>
          <p:nvPr/>
        </p:nvSpPr>
        <p:spPr bwMode="auto">
          <a:xfrm>
            <a:off x="4986707" y="4491661"/>
            <a:ext cx="423746" cy="305776"/>
          </a:xfrm>
          <a:prstGeom prst="rect">
            <a:avLst/>
          </a:prstGeom>
          <a:noFill/>
          <a:ln w="9525">
            <a:noFill/>
            <a:miter lim="800000"/>
            <a:headEnd/>
            <a:tailEnd/>
          </a:ln>
          <a:effectLst/>
        </p:spPr>
        <p:txBody>
          <a:bodyPr wrap="none">
            <a:spAutoFit/>
          </a:bodyPr>
          <a:lstStyle/>
          <a:p>
            <a:r>
              <a:rPr lang="en-US" altLang="zh-TW" sz="1800" dirty="0">
                <a:solidFill>
                  <a:srgbClr val="000099"/>
                </a:solidFill>
              </a:rPr>
              <a:t>4</a:t>
            </a:r>
          </a:p>
        </p:txBody>
      </p:sp>
      <p:sp>
        <p:nvSpPr>
          <p:cNvPr id="22" name="Text Box 21"/>
          <p:cNvSpPr txBox="1">
            <a:spLocks noChangeArrowheads="1"/>
          </p:cNvSpPr>
          <p:nvPr/>
        </p:nvSpPr>
        <p:spPr bwMode="auto">
          <a:xfrm>
            <a:off x="6423245" y="4237510"/>
            <a:ext cx="1406154" cy="646331"/>
          </a:xfrm>
          <a:prstGeom prst="rect">
            <a:avLst/>
          </a:prstGeom>
          <a:noFill/>
          <a:ln w="9525">
            <a:noFill/>
            <a:miter lim="800000"/>
            <a:headEnd/>
            <a:tailEnd/>
          </a:ln>
          <a:effectLst/>
        </p:spPr>
        <p:txBody>
          <a:bodyPr wrap="none">
            <a:spAutoFit/>
          </a:bodyPr>
          <a:lstStyle/>
          <a:p>
            <a:r>
              <a:rPr lang="en-US" altLang="zh-TW" dirty="0" smtClean="0">
                <a:solidFill>
                  <a:srgbClr val="000099"/>
                </a:solidFill>
              </a:rPr>
              <a:t>RANK(2)=1</a:t>
            </a:r>
          </a:p>
          <a:p>
            <a:r>
              <a:rPr lang="en-US" altLang="zh-TW" sz="1800" dirty="0" smtClean="0">
                <a:solidFill>
                  <a:srgbClr val="000099"/>
                </a:solidFill>
              </a:rPr>
              <a:t>RANK(5</a:t>
            </a:r>
            <a:r>
              <a:rPr lang="en-US" altLang="zh-TW" sz="1800" dirty="0">
                <a:solidFill>
                  <a:srgbClr val="000099"/>
                </a:solidFill>
              </a:rPr>
              <a:t>)=</a:t>
            </a:r>
            <a:r>
              <a:rPr lang="en-US" altLang="zh-TW" sz="1800" dirty="0" smtClean="0">
                <a:solidFill>
                  <a:srgbClr val="000099"/>
                </a:solidFill>
              </a:rPr>
              <a:t>1</a:t>
            </a:r>
          </a:p>
        </p:txBody>
      </p:sp>
      <p:sp>
        <p:nvSpPr>
          <p:cNvPr id="23" name="Line 22"/>
          <p:cNvSpPr>
            <a:spLocks noChangeShapeType="1"/>
          </p:cNvSpPr>
          <p:nvPr/>
        </p:nvSpPr>
        <p:spPr bwMode="auto">
          <a:xfrm>
            <a:off x="4054464" y="4237510"/>
            <a:ext cx="312921" cy="254151"/>
          </a:xfrm>
          <a:prstGeom prst="line">
            <a:avLst/>
          </a:prstGeom>
          <a:noFill/>
          <a:ln w="28575">
            <a:solidFill>
              <a:srgbClr val="000099"/>
            </a:solidFill>
            <a:round/>
            <a:headEnd/>
            <a:tailEnd/>
          </a:ln>
          <a:effectLst/>
        </p:spPr>
        <p:txBody>
          <a:bodyPr wrap="none"/>
          <a:lstStyle/>
          <a:p>
            <a:endParaRPr lang="zh-TW" altLang="en-US"/>
          </a:p>
        </p:txBody>
      </p:sp>
      <p:sp>
        <p:nvSpPr>
          <p:cNvPr id="24" name="Text Box 23"/>
          <p:cNvSpPr txBox="1">
            <a:spLocks noChangeArrowheads="1"/>
          </p:cNvSpPr>
          <p:nvPr/>
        </p:nvSpPr>
        <p:spPr bwMode="auto">
          <a:xfrm>
            <a:off x="4152252" y="4491661"/>
            <a:ext cx="423746" cy="305776"/>
          </a:xfrm>
          <a:prstGeom prst="rect">
            <a:avLst/>
          </a:prstGeom>
          <a:noFill/>
          <a:ln w="9525">
            <a:noFill/>
            <a:miter lim="800000"/>
            <a:headEnd/>
            <a:tailEnd/>
          </a:ln>
          <a:effectLst/>
        </p:spPr>
        <p:txBody>
          <a:bodyPr wrap="none">
            <a:spAutoFit/>
          </a:bodyPr>
          <a:lstStyle/>
          <a:p>
            <a:r>
              <a:rPr lang="en-US" altLang="zh-TW" sz="1800">
                <a:solidFill>
                  <a:srgbClr val="000099"/>
                </a:solidFill>
              </a:rPr>
              <a:t>3</a:t>
            </a:r>
          </a:p>
        </p:txBody>
      </p:sp>
      <p:sp>
        <p:nvSpPr>
          <p:cNvPr id="25" name="Text Box 24"/>
          <p:cNvSpPr txBox="1">
            <a:spLocks noChangeArrowheads="1"/>
          </p:cNvSpPr>
          <p:nvPr/>
        </p:nvSpPr>
        <p:spPr bwMode="auto">
          <a:xfrm>
            <a:off x="2290362" y="4948340"/>
            <a:ext cx="1388522" cy="369332"/>
          </a:xfrm>
          <a:prstGeom prst="rect">
            <a:avLst/>
          </a:prstGeom>
          <a:noFill/>
          <a:ln w="9525">
            <a:noFill/>
            <a:miter lim="800000"/>
            <a:headEnd/>
            <a:tailEnd/>
          </a:ln>
          <a:effectLst/>
        </p:spPr>
        <p:txBody>
          <a:bodyPr wrap="none">
            <a:spAutoFit/>
          </a:bodyPr>
          <a:lstStyle/>
          <a:p>
            <a:r>
              <a:rPr lang="en-US" altLang="zh-TW" sz="1800" dirty="0">
                <a:solidFill>
                  <a:srgbClr val="FF0000"/>
                </a:solidFill>
              </a:rPr>
              <a:t>UNION(5,6)</a:t>
            </a:r>
          </a:p>
        </p:txBody>
      </p:sp>
      <p:sp>
        <p:nvSpPr>
          <p:cNvPr id="26" name="Text Box 25"/>
          <p:cNvSpPr txBox="1">
            <a:spLocks noChangeArrowheads="1"/>
          </p:cNvSpPr>
          <p:nvPr/>
        </p:nvSpPr>
        <p:spPr bwMode="auto">
          <a:xfrm>
            <a:off x="3782832" y="5266029"/>
            <a:ext cx="423746" cy="305775"/>
          </a:xfrm>
          <a:prstGeom prst="rect">
            <a:avLst/>
          </a:prstGeom>
          <a:noFill/>
          <a:ln w="9525">
            <a:noFill/>
            <a:miter lim="800000"/>
            <a:headEnd/>
            <a:tailEnd/>
          </a:ln>
          <a:effectLst/>
        </p:spPr>
        <p:txBody>
          <a:bodyPr wrap="none">
            <a:spAutoFit/>
          </a:bodyPr>
          <a:lstStyle/>
          <a:p>
            <a:r>
              <a:rPr lang="en-US" altLang="zh-TW" sz="1800">
                <a:solidFill>
                  <a:srgbClr val="000099"/>
                </a:solidFill>
              </a:rPr>
              <a:t>2</a:t>
            </a:r>
          </a:p>
        </p:txBody>
      </p:sp>
      <p:sp>
        <p:nvSpPr>
          <p:cNvPr id="27" name="Line 26"/>
          <p:cNvSpPr>
            <a:spLocks noChangeShapeType="1"/>
          </p:cNvSpPr>
          <p:nvPr/>
        </p:nvSpPr>
        <p:spPr bwMode="auto">
          <a:xfrm flipH="1">
            <a:off x="3532929" y="5583718"/>
            <a:ext cx="312921" cy="254151"/>
          </a:xfrm>
          <a:prstGeom prst="line">
            <a:avLst/>
          </a:prstGeom>
          <a:noFill/>
          <a:ln w="28575">
            <a:solidFill>
              <a:srgbClr val="000099"/>
            </a:solidFill>
            <a:round/>
            <a:headEnd/>
            <a:tailEnd/>
          </a:ln>
          <a:effectLst/>
        </p:spPr>
        <p:txBody>
          <a:bodyPr wrap="none"/>
          <a:lstStyle/>
          <a:p>
            <a:endParaRPr lang="zh-TW" altLang="en-US"/>
          </a:p>
        </p:txBody>
      </p:sp>
      <p:sp>
        <p:nvSpPr>
          <p:cNvPr id="28" name="Text Box 27"/>
          <p:cNvSpPr txBox="1">
            <a:spLocks noChangeArrowheads="1"/>
          </p:cNvSpPr>
          <p:nvPr/>
        </p:nvSpPr>
        <p:spPr bwMode="auto">
          <a:xfrm>
            <a:off x="3324316" y="5837869"/>
            <a:ext cx="423747" cy="305775"/>
          </a:xfrm>
          <a:prstGeom prst="rect">
            <a:avLst/>
          </a:prstGeom>
          <a:noFill/>
          <a:ln w="9525">
            <a:noFill/>
            <a:miter lim="800000"/>
            <a:headEnd/>
            <a:tailEnd/>
          </a:ln>
          <a:effectLst/>
        </p:spPr>
        <p:txBody>
          <a:bodyPr wrap="none">
            <a:spAutoFit/>
          </a:bodyPr>
          <a:lstStyle/>
          <a:p>
            <a:r>
              <a:rPr lang="en-US" altLang="zh-TW" sz="1800">
                <a:solidFill>
                  <a:srgbClr val="000099"/>
                </a:solidFill>
              </a:rPr>
              <a:t>1</a:t>
            </a:r>
          </a:p>
        </p:txBody>
      </p:sp>
      <p:sp>
        <p:nvSpPr>
          <p:cNvPr id="29" name="Text Box 30"/>
          <p:cNvSpPr txBox="1">
            <a:spLocks noChangeArrowheads="1"/>
          </p:cNvSpPr>
          <p:nvPr/>
        </p:nvSpPr>
        <p:spPr bwMode="auto">
          <a:xfrm>
            <a:off x="6286198" y="5583718"/>
            <a:ext cx="1836235" cy="305775"/>
          </a:xfrm>
          <a:prstGeom prst="rect">
            <a:avLst/>
          </a:prstGeom>
          <a:noFill/>
          <a:ln w="9525">
            <a:noFill/>
            <a:miter lim="800000"/>
            <a:headEnd/>
            <a:tailEnd/>
          </a:ln>
          <a:effectLst/>
        </p:spPr>
        <p:txBody>
          <a:bodyPr wrap="none">
            <a:spAutoFit/>
          </a:bodyPr>
          <a:lstStyle/>
          <a:p>
            <a:r>
              <a:rPr lang="en-US" altLang="zh-TW" sz="1800">
                <a:solidFill>
                  <a:srgbClr val="000099"/>
                </a:solidFill>
              </a:rPr>
              <a:t>RANK(5)=1</a:t>
            </a:r>
          </a:p>
        </p:txBody>
      </p:sp>
      <p:sp>
        <p:nvSpPr>
          <p:cNvPr id="30" name="Line 31"/>
          <p:cNvSpPr>
            <a:spLocks noChangeShapeType="1"/>
          </p:cNvSpPr>
          <p:nvPr/>
        </p:nvSpPr>
        <p:spPr bwMode="auto">
          <a:xfrm>
            <a:off x="4158771" y="5583718"/>
            <a:ext cx="312921" cy="254151"/>
          </a:xfrm>
          <a:prstGeom prst="line">
            <a:avLst/>
          </a:prstGeom>
          <a:noFill/>
          <a:ln w="28575">
            <a:solidFill>
              <a:srgbClr val="000099"/>
            </a:solidFill>
            <a:round/>
            <a:headEnd/>
            <a:tailEnd/>
          </a:ln>
          <a:effectLst/>
        </p:spPr>
        <p:txBody>
          <a:bodyPr wrap="none"/>
          <a:lstStyle/>
          <a:p>
            <a:endParaRPr lang="zh-TW" altLang="en-US"/>
          </a:p>
        </p:txBody>
      </p:sp>
      <p:sp>
        <p:nvSpPr>
          <p:cNvPr id="31" name="Text Box 32"/>
          <p:cNvSpPr txBox="1">
            <a:spLocks noChangeArrowheads="1"/>
          </p:cNvSpPr>
          <p:nvPr/>
        </p:nvSpPr>
        <p:spPr bwMode="auto">
          <a:xfrm>
            <a:off x="4256559" y="5837869"/>
            <a:ext cx="423746" cy="305775"/>
          </a:xfrm>
          <a:prstGeom prst="rect">
            <a:avLst/>
          </a:prstGeom>
          <a:noFill/>
          <a:ln w="9525">
            <a:noFill/>
            <a:miter lim="800000"/>
            <a:headEnd/>
            <a:tailEnd/>
          </a:ln>
          <a:effectLst/>
        </p:spPr>
        <p:txBody>
          <a:bodyPr wrap="none">
            <a:spAutoFit/>
          </a:bodyPr>
          <a:lstStyle/>
          <a:p>
            <a:r>
              <a:rPr lang="en-US" altLang="zh-TW" sz="1800">
                <a:solidFill>
                  <a:srgbClr val="000099"/>
                </a:solidFill>
              </a:rPr>
              <a:t>3</a:t>
            </a:r>
          </a:p>
        </p:txBody>
      </p:sp>
      <p:sp>
        <p:nvSpPr>
          <p:cNvPr id="32" name="Text Box 33"/>
          <p:cNvSpPr txBox="1">
            <a:spLocks noChangeArrowheads="1"/>
          </p:cNvSpPr>
          <p:nvPr/>
        </p:nvSpPr>
        <p:spPr bwMode="auto">
          <a:xfrm>
            <a:off x="5347435" y="5266029"/>
            <a:ext cx="423746" cy="305775"/>
          </a:xfrm>
          <a:prstGeom prst="rect">
            <a:avLst/>
          </a:prstGeom>
          <a:noFill/>
          <a:ln w="9525">
            <a:noFill/>
            <a:miter lim="800000"/>
            <a:headEnd/>
            <a:tailEnd/>
          </a:ln>
          <a:effectLst/>
        </p:spPr>
        <p:txBody>
          <a:bodyPr wrap="none">
            <a:spAutoFit/>
          </a:bodyPr>
          <a:lstStyle/>
          <a:p>
            <a:r>
              <a:rPr lang="en-US" altLang="zh-TW" sz="1800">
                <a:solidFill>
                  <a:srgbClr val="000099"/>
                </a:solidFill>
              </a:rPr>
              <a:t>5</a:t>
            </a:r>
          </a:p>
        </p:txBody>
      </p:sp>
      <p:sp>
        <p:nvSpPr>
          <p:cNvPr id="33" name="Line 34"/>
          <p:cNvSpPr>
            <a:spLocks noChangeShapeType="1"/>
          </p:cNvSpPr>
          <p:nvPr/>
        </p:nvSpPr>
        <p:spPr bwMode="auto">
          <a:xfrm flipH="1">
            <a:off x="5097533" y="5583718"/>
            <a:ext cx="312921" cy="254151"/>
          </a:xfrm>
          <a:prstGeom prst="line">
            <a:avLst/>
          </a:prstGeom>
          <a:noFill/>
          <a:ln w="28575">
            <a:solidFill>
              <a:srgbClr val="000099"/>
            </a:solidFill>
            <a:round/>
            <a:headEnd/>
            <a:tailEnd/>
          </a:ln>
          <a:effectLst/>
        </p:spPr>
        <p:txBody>
          <a:bodyPr wrap="none"/>
          <a:lstStyle/>
          <a:p>
            <a:endParaRPr lang="zh-TW" altLang="en-US"/>
          </a:p>
        </p:txBody>
      </p:sp>
      <p:sp>
        <p:nvSpPr>
          <p:cNvPr id="34" name="Text Box 35"/>
          <p:cNvSpPr txBox="1">
            <a:spLocks noChangeArrowheads="1"/>
          </p:cNvSpPr>
          <p:nvPr/>
        </p:nvSpPr>
        <p:spPr bwMode="auto">
          <a:xfrm>
            <a:off x="4888919" y="5837869"/>
            <a:ext cx="423747" cy="305775"/>
          </a:xfrm>
          <a:prstGeom prst="rect">
            <a:avLst/>
          </a:prstGeom>
          <a:noFill/>
          <a:ln w="9525">
            <a:noFill/>
            <a:miter lim="800000"/>
            <a:headEnd/>
            <a:tailEnd/>
          </a:ln>
          <a:effectLst/>
        </p:spPr>
        <p:txBody>
          <a:bodyPr wrap="none">
            <a:spAutoFit/>
          </a:bodyPr>
          <a:lstStyle/>
          <a:p>
            <a:r>
              <a:rPr lang="en-US" altLang="zh-TW" sz="1800">
                <a:solidFill>
                  <a:srgbClr val="000099"/>
                </a:solidFill>
              </a:rPr>
              <a:t>4</a:t>
            </a:r>
          </a:p>
        </p:txBody>
      </p:sp>
      <p:sp>
        <p:nvSpPr>
          <p:cNvPr id="35" name="Line 37"/>
          <p:cNvSpPr>
            <a:spLocks noChangeShapeType="1"/>
          </p:cNvSpPr>
          <p:nvPr/>
        </p:nvSpPr>
        <p:spPr bwMode="auto">
          <a:xfrm>
            <a:off x="5627838" y="5597366"/>
            <a:ext cx="312921" cy="254151"/>
          </a:xfrm>
          <a:prstGeom prst="line">
            <a:avLst/>
          </a:prstGeom>
          <a:noFill/>
          <a:ln w="28575">
            <a:solidFill>
              <a:srgbClr val="000099"/>
            </a:solidFill>
            <a:round/>
            <a:headEnd/>
            <a:tailEnd/>
          </a:ln>
          <a:effectLst/>
        </p:spPr>
        <p:txBody>
          <a:bodyPr wrap="none"/>
          <a:lstStyle/>
          <a:p>
            <a:endParaRPr lang="zh-TW" altLang="en-US"/>
          </a:p>
        </p:txBody>
      </p:sp>
      <p:sp>
        <p:nvSpPr>
          <p:cNvPr id="36" name="Text Box 38"/>
          <p:cNvSpPr txBox="1">
            <a:spLocks noChangeArrowheads="1"/>
          </p:cNvSpPr>
          <p:nvPr/>
        </p:nvSpPr>
        <p:spPr bwMode="auto">
          <a:xfrm>
            <a:off x="5821163" y="5837869"/>
            <a:ext cx="423746" cy="305775"/>
          </a:xfrm>
          <a:prstGeom prst="rect">
            <a:avLst/>
          </a:prstGeom>
          <a:noFill/>
          <a:ln w="9525">
            <a:noFill/>
            <a:miter lim="800000"/>
            <a:headEnd/>
            <a:tailEnd/>
          </a:ln>
          <a:effectLst/>
        </p:spPr>
        <p:txBody>
          <a:bodyPr wrap="none">
            <a:spAutoFit/>
          </a:bodyPr>
          <a:lstStyle/>
          <a:p>
            <a:r>
              <a:rPr lang="en-US" altLang="zh-TW" sz="1800">
                <a:solidFill>
                  <a:srgbClr val="000099"/>
                </a:solidFill>
              </a:rPr>
              <a:t>6</a:t>
            </a:r>
          </a:p>
        </p:txBody>
      </p:sp>
      <p:sp>
        <p:nvSpPr>
          <p:cNvPr id="37" name="Text Box 39"/>
          <p:cNvSpPr txBox="1">
            <a:spLocks noChangeArrowheads="1"/>
          </p:cNvSpPr>
          <p:nvPr/>
        </p:nvSpPr>
        <p:spPr bwMode="auto">
          <a:xfrm>
            <a:off x="6285853" y="5317653"/>
            <a:ext cx="1836237" cy="305776"/>
          </a:xfrm>
          <a:prstGeom prst="rect">
            <a:avLst/>
          </a:prstGeom>
          <a:noFill/>
          <a:ln w="9525">
            <a:noFill/>
            <a:miter lim="800000"/>
            <a:headEnd/>
            <a:tailEnd/>
          </a:ln>
          <a:effectLst/>
        </p:spPr>
        <p:txBody>
          <a:bodyPr wrap="none">
            <a:spAutoFit/>
          </a:bodyPr>
          <a:lstStyle/>
          <a:p>
            <a:r>
              <a:rPr lang="en-US" altLang="zh-TW" sz="1800" dirty="0">
                <a:solidFill>
                  <a:srgbClr val="000099"/>
                </a:solidFill>
              </a:rPr>
              <a:t>RANK(2)=1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500"/>
                                        <p:tgtEl>
                                          <p:spTgt spid="3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500"/>
                                        <p:tgtEl>
                                          <p:spTgt spid="3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fade">
                                      <p:cBhvr>
                                        <p:cTn id="94" dur="500"/>
                                        <p:tgtEl>
                                          <p:spTgt spid="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fade">
                                      <p:cBhvr>
                                        <p:cTn id="100" dur="500"/>
                                        <p:tgtEl>
                                          <p:spTgt spid="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animBg="1"/>
      <p:bldP spid="11" grpId="0"/>
      <p:bldP spid="12" grpId="0" animBg="1"/>
      <p:bldP spid="14" grpId="0"/>
      <p:bldP spid="15" grpId="0"/>
      <p:bldP spid="16" grpId="0"/>
      <p:bldP spid="17" grpId="0"/>
      <p:bldP spid="18" grpId="0" animBg="1"/>
      <p:bldP spid="19" grpId="0"/>
      <p:bldP spid="20" grpId="0" animBg="1"/>
      <p:bldP spid="21" grpId="0"/>
      <p:bldP spid="22" grpId="0"/>
      <p:bldP spid="23" grpId="0" animBg="1"/>
      <p:bldP spid="24" grpId="0"/>
      <p:bldP spid="25" grpId="0"/>
      <p:bldP spid="26" grpId="0"/>
      <p:bldP spid="27" grpId="0" animBg="1"/>
      <p:bldP spid="28" grpId="0"/>
      <p:bldP spid="29" grpId="0"/>
      <p:bldP spid="30" grpId="0" animBg="1"/>
      <p:bldP spid="31" grpId="0"/>
      <p:bldP spid="32" grpId="0"/>
      <p:bldP spid="33" grpId="0" animBg="1"/>
      <p:bldP spid="34" grpId="0"/>
      <p:bldP spid="35" grpId="0" animBg="1"/>
      <p:bldP spid="36"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Disjoint Set</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Example</a:t>
            </a:r>
            <a:endParaRPr lang="en-US" altLang="zh-TW" dirty="0" smtClean="0">
              <a:solidFill>
                <a:srgbClr val="000099"/>
              </a:solidFill>
            </a:endParaRPr>
          </a:p>
          <a:p>
            <a:pPr lvl="1" algn="just"/>
            <a:endParaRPr lang="en-US" altLang="zh-TW" dirty="0" smtClean="0">
              <a:solidFill>
                <a:srgbClr val="000099"/>
              </a:solidFill>
            </a:endParaRPr>
          </a:p>
          <a:p>
            <a:pPr algn="just"/>
            <a:endParaRPr lang="en-US" altLang="zh-TW" dirty="0" smtClean="0"/>
          </a:p>
          <a:p>
            <a:pPr lvl="1" algn="just"/>
            <a:endParaRPr lang="en-US" altLang="zh-TW" dirty="0" smtClean="0">
              <a:solidFill>
                <a:srgbClr val="000099"/>
              </a:solidFill>
            </a:endParaRP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38" name="Text Box 23"/>
          <p:cNvSpPr txBox="1">
            <a:spLocks noChangeArrowheads="1"/>
          </p:cNvSpPr>
          <p:nvPr/>
        </p:nvSpPr>
        <p:spPr bwMode="auto">
          <a:xfrm>
            <a:off x="3197245" y="1524019"/>
            <a:ext cx="1381125" cy="366712"/>
          </a:xfrm>
          <a:prstGeom prst="rect">
            <a:avLst/>
          </a:prstGeom>
          <a:noFill/>
          <a:ln w="9525">
            <a:noFill/>
            <a:miter lim="800000"/>
            <a:headEnd/>
            <a:tailEnd/>
          </a:ln>
          <a:effectLst/>
        </p:spPr>
        <p:txBody>
          <a:bodyPr wrap="none">
            <a:spAutoFit/>
          </a:bodyPr>
          <a:lstStyle/>
          <a:p>
            <a:r>
              <a:rPr lang="en-US" altLang="zh-TW" sz="1800">
                <a:solidFill>
                  <a:srgbClr val="000099"/>
                </a:solidFill>
              </a:rPr>
              <a:t>UNION(4,3)</a:t>
            </a:r>
          </a:p>
        </p:txBody>
      </p:sp>
      <p:sp>
        <p:nvSpPr>
          <p:cNvPr id="39" name="Text Box 24"/>
          <p:cNvSpPr txBox="1">
            <a:spLocks noChangeArrowheads="1"/>
          </p:cNvSpPr>
          <p:nvPr/>
        </p:nvSpPr>
        <p:spPr bwMode="auto">
          <a:xfrm>
            <a:off x="4187845" y="1981219"/>
            <a:ext cx="309562" cy="366712"/>
          </a:xfrm>
          <a:prstGeom prst="rect">
            <a:avLst/>
          </a:prstGeom>
          <a:noFill/>
          <a:ln w="9525">
            <a:noFill/>
            <a:miter lim="800000"/>
            <a:headEnd/>
            <a:tailEnd/>
          </a:ln>
          <a:effectLst/>
        </p:spPr>
        <p:txBody>
          <a:bodyPr wrap="none">
            <a:spAutoFit/>
          </a:bodyPr>
          <a:lstStyle/>
          <a:p>
            <a:r>
              <a:rPr lang="en-US" altLang="zh-TW" sz="1800">
                <a:solidFill>
                  <a:srgbClr val="000099"/>
                </a:solidFill>
              </a:rPr>
              <a:t>2</a:t>
            </a:r>
          </a:p>
        </p:txBody>
      </p:sp>
      <p:sp>
        <p:nvSpPr>
          <p:cNvPr id="40" name="Line 25"/>
          <p:cNvSpPr>
            <a:spLocks noChangeShapeType="1"/>
          </p:cNvSpPr>
          <p:nvPr/>
        </p:nvSpPr>
        <p:spPr bwMode="auto">
          <a:xfrm flipH="1">
            <a:off x="4005282" y="2362219"/>
            <a:ext cx="228600" cy="304800"/>
          </a:xfrm>
          <a:prstGeom prst="line">
            <a:avLst/>
          </a:prstGeom>
          <a:noFill/>
          <a:ln w="28575">
            <a:solidFill>
              <a:srgbClr val="000099"/>
            </a:solidFill>
            <a:round/>
            <a:headEnd/>
            <a:tailEnd/>
          </a:ln>
          <a:effectLst/>
        </p:spPr>
        <p:txBody>
          <a:bodyPr wrap="none"/>
          <a:lstStyle/>
          <a:p>
            <a:endParaRPr lang="zh-TW" altLang="en-US"/>
          </a:p>
        </p:txBody>
      </p:sp>
      <p:sp>
        <p:nvSpPr>
          <p:cNvPr id="41" name="Text Box 26"/>
          <p:cNvSpPr txBox="1">
            <a:spLocks noChangeArrowheads="1"/>
          </p:cNvSpPr>
          <p:nvPr/>
        </p:nvSpPr>
        <p:spPr bwMode="auto">
          <a:xfrm>
            <a:off x="3852882" y="2667019"/>
            <a:ext cx="309563" cy="366712"/>
          </a:xfrm>
          <a:prstGeom prst="rect">
            <a:avLst/>
          </a:prstGeom>
          <a:noFill/>
          <a:ln w="9525">
            <a:noFill/>
            <a:miter lim="800000"/>
            <a:headEnd/>
            <a:tailEnd/>
          </a:ln>
          <a:effectLst/>
        </p:spPr>
        <p:txBody>
          <a:bodyPr wrap="none">
            <a:spAutoFit/>
          </a:bodyPr>
          <a:lstStyle/>
          <a:p>
            <a:r>
              <a:rPr lang="en-US" altLang="zh-TW" sz="1800">
                <a:solidFill>
                  <a:srgbClr val="000099"/>
                </a:solidFill>
              </a:rPr>
              <a:t>1</a:t>
            </a:r>
          </a:p>
        </p:txBody>
      </p:sp>
      <p:sp>
        <p:nvSpPr>
          <p:cNvPr id="42" name="Text Box 27"/>
          <p:cNvSpPr txBox="1">
            <a:spLocks noChangeArrowheads="1"/>
          </p:cNvSpPr>
          <p:nvPr/>
        </p:nvSpPr>
        <p:spPr bwMode="auto">
          <a:xfrm>
            <a:off x="6016645" y="2362219"/>
            <a:ext cx="1341437" cy="366712"/>
          </a:xfrm>
          <a:prstGeom prst="rect">
            <a:avLst/>
          </a:prstGeom>
          <a:noFill/>
          <a:ln w="9525">
            <a:noFill/>
            <a:miter lim="800000"/>
            <a:headEnd/>
            <a:tailEnd/>
          </a:ln>
          <a:effectLst/>
        </p:spPr>
        <p:txBody>
          <a:bodyPr wrap="none">
            <a:spAutoFit/>
          </a:bodyPr>
          <a:lstStyle/>
          <a:p>
            <a:r>
              <a:rPr lang="en-US" altLang="zh-TW" sz="1800">
                <a:solidFill>
                  <a:srgbClr val="000099"/>
                </a:solidFill>
              </a:rPr>
              <a:t>RANK(5)=1</a:t>
            </a:r>
          </a:p>
        </p:txBody>
      </p:sp>
      <p:sp>
        <p:nvSpPr>
          <p:cNvPr id="43" name="Line 28"/>
          <p:cNvSpPr>
            <a:spLocks noChangeShapeType="1"/>
          </p:cNvSpPr>
          <p:nvPr/>
        </p:nvSpPr>
        <p:spPr bwMode="auto">
          <a:xfrm>
            <a:off x="4462482" y="2362219"/>
            <a:ext cx="228600" cy="304800"/>
          </a:xfrm>
          <a:prstGeom prst="line">
            <a:avLst/>
          </a:prstGeom>
          <a:noFill/>
          <a:ln w="28575">
            <a:solidFill>
              <a:srgbClr val="000099"/>
            </a:solidFill>
            <a:round/>
            <a:headEnd/>
            <a:tailEnd/>
          </a:ln>
          <a:effectLst/>
        </p:spPr>
        <p:txBody>
          <a:bodyPr wrap="none"/>
          <a:lstStyle/>
          <a:p>
            <a:endParaRPr lang="zh-TW" altLang="en-US"/>
          </a:p>
        </p:txBody>
      </p:sp>
      <p:sp>
        <p:nvSpPr>
          <p:cNvPr id="44" name="Text Box 29"/>
          <p:cNvSpPr txBox="1">
            <a:spLocks noChangeArrowheads="1"/>
          </p:cNvSpPr>
          <p:nvPr/>
        </p:nvSpPr>
        <p:spPr bwMode="auto">
          <a:xfrm>
            <a:off x="4533920" y="2667019"/>
            <a:ext cx="309562" cy="366712"/>
          </a:xfrm>
          <a:prstGeom prst="rect">
            <a:avLst/>
          </a:prstGeom>
          <a:noFill/>
          <a:ln w="9525">
            <a:noFill/>
            <a:miter lim="800000"/>
            <a:headEnd/>
            <a:tailEnd/>
          </a:ln>
          <a:effectLst/>
        </p:spPr>
        <p:txBody>
          <a:bodyPr wrap="none">
            <a:spAutoFit/>
          </a:bodyPr>
          <a:lstStyle/>
          <a:p>
            <a:r>
              <a:rPr lang="en-US" altLang="zh-TW" sz="1800">
                <a:solidFill>
                  <a:srgbClr val="000099"/>
                </a:solidFill>
              </a:rPr>
              <a:t>5</a:t>
            </a:r>
          </a:p>
        </p:txBody>
      </p:sp>
      <p:sp>
        <p:nvSpPr>
          <p:cNvPr id="45" name="Text Box 32"/>
          <p:cNvSpPr txBox="1">
            <a:spLocks noChangeArrowheads="1"/>
          </p:cNvSpPr>
          <p:nvPr/>
        </p:nvSpPr>
        <p:spPr bwMode="auto">
          <a:xfrm>
            <a:off x="4533920" y="3352819"/>
            <a:ext cx="309562" cy="366712"/>
          </a:xfrm>
          <a:prstGeom prst="rect">
            <a:avLst/>
          </a:prstGeom>
          <a:noFill/>
          <a:ln w="9525">
            <a:noFill/>
            <a:miter lim="800000"/>
            <a:headEnd/>
            <a:tailEnd/>
          </a:ln>
          <a:effectLst/>
        </p:spPr>
        <p:txBody>
          <a:bodyPr wrap="none">
            <a:spAutoFit/>
          </a:bodyPr>
          <a:lstStyle/>
          <a:p>
            <a:r>
              <a:rPr lang="en-US" altLang="zh-TW" sz="1800">
                <a:solidFill>
                  <a:srgbClr val="000099"/>
                </a:solidFill>
              </a:rPr>
              <a:t>4</a:t>
            </a:r>
          </a:p>
        </p:txBody>
      </p:sp>
      <p:sp>
        <p:nvSpPr>
          <p:cNvPr id="46" name="Line 33"/>
          <p:cNvSpPr>
            <a:spLocks noChangeShapeType="1"/>
          </p:cNvSpPr>
          <p:nvPr/>
        </p:nvSpPr>
        <p:spPr bwMode="auto">
          <a:xfrm>
            <a:off x="4843482" y="3033731"/>
            <a:ext cx="228600" cy="304800"/>
          </a:xfrm>
          <a:prstGeom prst="line">
            <a:avLst/>
          </a:prstGeom>
          <a:noFill/>
          <a:ln w="28575">
            <a:solidFill>
              <a:srgbClr val="000099"/>
            </a:solidFill>
            <a:round/>
            <a:headEnd/>
            <a:tailEnd/>
          </a:ln>
          <a:effectLst/>
        </p:spPr>
        <p:txBody>
          <a:bodyPr wrap="none"/>
          <a:lstStyle/>
          <a:p>
            <a:endParaRPr lang="zh-TW" altLang="en-US"/>
          </a:p>
        </p:txBody>
      </p:sp>
      <p:sp>
        <p:nvSpPr>
          <p:cNvPr id="47" name="Text Box 34"/>
          <p:cNvSpPr txBox="1">
            <a:spLocks noChangeArrowheads="1"/>
          </p:cNvSpPr>
          <p:nvPr/>
        </p:nvSpPr>
        <p:spPr bwMode="auto">
          <a:xfrm>
            <a:off x="4914920" y="3338531"/>
            <a:ext cx="309562" cy="366713"/>
          </a:xfrm>
          <a:prstGeom prst="rect">
            <a:avLst/>
          </a:prstGeom>
          <a:noFill/>
          <a:ln w="9525">
            <a:noFill/>
            <a:miter lim="800000"/>
            <a:headEnd/>
            <a:tailEnd/>
          </a:ln>
          <a:effectLst/>
        </p:spPr>
        <p:txBody>
          <a:bodyPr wrap="none">
            <a:spAutoFit/>
          </a:bodyPr>
          <a:lstStyle/>
          <a:p>
            <a:r>
              <a:rPr lang="en-US" altLang="zh-TW" sz="1800">
                <a:solidFill>
                  <a:srgbClr val="000099"/>
                </a:solidFill>
              </a:rPr>
              <a:t>6</a:t>
            </a:r>
          </a:p>
        </p:txBody>
      </p:sp>
      <p:sp>
        <p:nvSpPr>
          <p:cNvPr id="48" name="Text Box 35"/>
          <p:cNvSpPr txBox="1">
            <a:spLocks noChangeArrowheads="1"/>
          </p:cNvSpPr>
          <p:nvPr/>
        </p:nvSpPr>
        <p:spPr bwMode="auto">
          <a:xfrm>
            <a:off x="6016645" y="2043131"/>
            <a:ext cx="1341437" cy="366713"/>
          </a:xfrm>
          <a:prstGeom prst="rect">
            <a:avLst/>
          </a:prstGeom>
          <a:noFill/>
          <a:ln w="9525">
            <a:noFill/>
            <a:miter lim="800000"/>
            <a:headEnd/>
            <a:tailEnd/>
          </a:ln>
          <a:effectLst/>
        </p:spPr>
        <p:txBody>
          <a:bodyPr wrap="none">
            <a:spAutoFit/>
          </a:bodyPr>
          <a:lstStyle/>
          <a:p>
            <a:r>
              <a:rPr lang="en-US" altLang="zh-TW" sz="1800">
                <a:solidFill>
                  <a:srgbClr val="000099"/>
                </a:solidFill>
              </a:rPr>
              <a:t>RANK(2)=2</a:t>
            </a:r>
          </a:p>
        </p:txBody>
      </p:sp>
      <p:sp>
        <p:nvSpPr>
          <p:cNvPr id="49" name="Line 37"/>
          <p:cNvSpPr>
            <a:spLocks noChangeShapeType="1"/>
          </p:cNvSpPr>
          <p:nvPr/>
        </p:nvSpPr>
        <p:spPr bwMode="auto">
          <a:xfrm>
            <a:off x="4335482" y="2362219"/>
            <a:ext cx="0" cy="304800"/>
          </a:xfrm>
          <a:prstGeom prst="line">
            <a:avLst/>
          </a:prstGeom>
          <a:noFill/>
          <a:ln w="28575">
            <a:solidFill>
              <a:srgbClr val="000099"/>
            </a:solidFill>
            <a:round/>
            <a:headEnd/>
            <a:tailEnd/>
          </a:ln>
          <a:effectLst/>
        </p:spPr>
        <p:txBody>
          <a:bodyPr wrap="none"/>
          <a:lstStyle/>
          <a:p>
            <a:endParaRPr lang="zh-TW" altLang="en-US"/>
          </a:p>
        </p:txBody>
      </p:sp>
      <p:sp>
        <p:nvSpPr>
          <p:cNvPr id="50" name="Text Box 38"/>
          <p:cNvSpPr txBox="1">
            <a:spLocks noChangeArrowheads="1"/>
          </p:cNvSpPr>
          <p:nvPr/>
        </p:nvSpPr>
        <p:spPr bwMode="auto">
          <a:xfrm>
            <a:off x="4157682" y="2667019"/>
            <a:ext cx="309563" cy="366712"/>
          </a:xfrm>
          <a:prstGeom prst="rect">
            <a:avLst/>
          </a:prstGeom>
          <a:noFill/>
          <a:ln w="9525">
            <a:noFill/>
            <a:miter lim="800000"/>
            <a:headEnd/>
            <a:tailEnd/>
          </a:ln>
          <a:effectLst/>
        </p:spPr>
        <p:txBody>
          <a:bodyPr wrap="none">
            <a:spAutoFit/>
          </a:bodyPr>
          <a:lstStyle/>
          <a:p>
            <a:r>
              <a:rPr lang="en-US" altLang="zh-TW" sz="1800">
                <a:solidFill>
                  <a:srgbClr val="000099"/>
                </a:solidFill>
              </a:rPr>
              <a:t>3</a:t>
            </a:r>
          </a:p>
        </p:txBody>
      </p:sp>
      <p:sp>
        <p:nvSpPr>
          <p:cNvPr id="51" name="Line 39"/>
          <p:cNvSpPr>
            <a:spLocks noChangeShapeType="1"/>
          </p:cNvSpPr>
          <p:nvPr/>
        </p:nvSpPr>
        <p:spPr bwMode="auto">
          <a:xfrm>
            <a:off x="4691082" y="3033731"/>
            <a:ext cx="0" cy="304800"/>
          </a:xfrm>
          <a:prstGeom prst="line">
            <a:avLst/>
          </a:prstGeom>
          <a:noFill/>
          <a:ln w="28575">
            <a:solidFill>
              <a:srgbClr val="000099"/>
            </a:solidFill>
            <a:round/>
            <a:headEnd/>
            <a:tailEnd/>
          </a:ln>
          <a:effectLst/>
        </p:spPr>
        <p:txBody>
          <a:bodyPr wrap="none"/>
          <a:lstStyle/>
          <a:p>
            <a:endParaRPr lang="zh-TW" altLang="en-US"/>
          </a:p>
        </p:txBody>
      </p:sp>
      <p:sp>
        <p:nvSpPr>
          <p:cNvPr id="52" name="Text Box 40"/>
          <p:cNvSpPr txBox="1">
            <a:spLocks noChangeArrowheads="1"/>
          </p:cNvSpPr>
          <p:nvPr/>
        </p:nvSpPr>
        <p:spPr bwMode="auto">
          <a:xfrm>
            <a:off x="3243282" y="3962419"/>
            <a:ext cx="3757610" cy="646331"/>
          </a:xfrm>
          <a:prstGeom prst="rect">
            <a:avLst/>
          </a:prstGeom>
          <a:noFill/>
          <a:ln w="9525">
            <a:noFill/>
            <a:miter lim="800000"/>
            <a:headEnd/>
            <a:tailEnd/>
          </a:ln>
          <a:effectLst/>
        </p:spPr>
        <p:txBody>
          <a:bodyPr wrap="square">
            <a:spAutoFit/>
          </a:bodyPr>
          <a:lstStyle/>
          <a:p>
            <a:r>
              <a:rPr lang="en-US" altLang="zh-TW" sz="1800" dirty="0">
                <a:solidFill>
                  <a:srgbClr val="000099"/>
                </a:solidFill>
              </a:rPr>
              <a:t>FIND(4</a:t>
            </a:r>
            <a:r>
              <a:rPr lang="en-US" altLang="zh-TW" sz="1800" dirty="0" smtClean="0">
                <a:solidFill>
                  <a:srgbClr val="000099"/>
                </a:solidFill>
              </a:rPr>
              <a:t>)</a:t>
            </a:r>
            <a:r>
              <a:rPr lang="en-US" altLang="zh-TW" dirty="0" smtClean="0">
                <a:solidFill>
                  <a:srgbClr val="000099"/>
                </a:solidFill>
              </a:rPr>
              <a:t>            (path compression)</a:t>
            </a:r>
          </a:p>
          <a:p>
            <a:endParaRPr lang="en-US" altLang="zh-TW" sz="1800" dirty="0">
              <a:solidFill>
                <a:srgbClr val="000099"/>
              </a:solidFill>
            </a:endParaRPr>
          </a:p>
        </p:txBody>
      </p:sp>
      <p:sp>
        <p:nvSpPr>
          <p:cNvPr id="53" name="Text Box 41"/>
          <p:cNvSpPr txBox="1">
            <a:spLocks noChangeArrowheads="1"/>
          </p:cNvSpPr>
          <p:nvPr/>
        </p:nvSpPr>
        <p:spPr bwMode="auto">
          <a:xfrm>
            <a:off x="4233882" y="4419619"/>
            <a:ext cx="309563" cy="366712"/>
          </a:xfrm>
          <a:prstGeom prst="rect">
            <a:avLst/>
          </a:prstGeom>
          <a:noFill/>
          <a:ln w="9525">
            <a:noFill/>
            <a:miter lim="800000"/>
            <a:headEnd/>
            <a:tailEnd/>
          </a:ln>
          <a:effectLst/>
        </p:spPr>
        <p:txBody>
          <a:bodyPr wrap="none">
            <a:spAutoFit/>
          </a:bodyPr>
          <a:lstStyle/>
          <a:p>
            <a:r>
              <a:rPr lang="en-US" altLang="zh-TW" sz="1800">
                <a:solidFill>
                  <a:srgbClr val="000099"/>
                </a:solidFill>
              </a:rPr>
              <a:t>2</a:t>
            </a:r>
          </a:p>
        </p:txBody>
      </p:sp>
      <p:sp>
        <p:nvSpPr>
          <p:cNvPr id="54" name="Line 42"/>
          <p:cNvSpPr>
            <a:spLocks noChangeShapeType="1"/>
          </p:cNvSpPr>
          <p:nvPr/>
        </p:nvSpPr>
        <p:spPr bwMode="auto">
          <a:xfrm flipH="1">
            <a:off x="4051320" y="4800619"/>
            <a:ext cx="228600" cy="304800"/>
          </a:xfrm>
          <a:prstGeom prst="line">
            <a:avLst/>
          </a:prstGeom>
          <a:noFill/>
          <a:ln w="28575">
            <a:solidFill>
              <a:srgbClr val="000099"/>
            </a:solidFill>
            <a:round/>
            <a:headEnd/>
            <a:tailEnd/>
          </a:ln>
          <a:effectLst/>
        </p:spPr>
        <p:txBody>
          <a:bodyPr wrap="none"/>
          <a:lstStyle/>
          <a:p>
            <a:endParaRPr lang="zh-TW" altLang="en-US"/>
          </a:p>
        </p:txBody>
      </p:sp>
      <p:sp>
        <p:nvSpPr>
          <p:cNvPr id="55" name="Text Box 43"/>
          <p:cNvSpPr txBox="1">
            <a:spLocks noChangeArrowheads="1"/>
          </p:cNvSpPr>
          <p:nvPr/>
        </p:nvSpPr>
        <p:spPr bwMode="auto">
          <a:xfrm>
            <a:off x="3898920" y="5105419"/>
            <a:ext cx="309562" cy="366712"/>
          </a:xfrm>
          <a:prstGeom prst="rect">
            <a:avLst/>
          </a:prstGeom>
          <a:noFill/>
          <a:ln w="9525">
            <a:noFill/>
            <a:miter lim="800000"/>
            <a:headEnd/>
            <a:tailEnd/>
          </a:ln>
          <a:effectLst/>
        </p:spPr>
        <p:txBody>
          <a:bodyPr wrap="none">
            <a:spAutoFit/>
          </a:bodyPr>
          <a:lstStyle/>
          <a:p>
            <a:r>
              <a:rPr lang="en-US" altLang="zh-TW" sz="1800">
                <a:solidFill>
                  <a:srgbClr val="000099"/>
                </a:solidFill>
              </a:rPr>
              <a:t>1</a:t>
            </a:r>
          </a:p>
        </p:txBody>
      </p:sp>
      <p:sp>
        <p:nvSpPr>
          <p:cNvPr id="56" name="Line 45"/>
          <p:cNvSpPr>
            <a:spLocks noChangeShapeType="1"/>
          </p:cNvSpPr>
          <p:nvPr/>
        </p:nvSpPr>
        <p:spPr bwMode="auto">
          <a:xfrm>
            <a:off x="4508520" y="4800619"/>
            <a:ext cx="228600" cy="304800"/>
          </a:xfrm>
          <a:prstGeom prst="line">
            <a:avLst/>
          </a:prstGeom>
          <a:noFill/>
          <a:ln w="28575">
            <a:solidFill>
              <a:srgbClr val="000099"/>
            </a:solidFill>
            <a:round/>
            <a:headEnd/>
            <a:tailEnd/>
          </a:ln>
          <a:effectLst/>
        </p:spPr>
        <p:txBody>
          <a:bodyPr wrap="none"/>
          <a:lstStyle/>
          <a:p>
            <a:endParaRPr lang="zh-TW" altLang="en-US"/>
          </a:p>
        </p:txBody>
      </p:sp>
      <p:sp>
        <p:nvSpPr>
          <p:cNvPr id="57" name="Text Box 46"/>
          <p:cNvSpPr txBox="1">
            <a:spLocks noChangeArrowheads="1"/>
          </p:cNvSpPr>
          <p:nvPr/>
        </p:nvSpPr>
        <p:spPr bwMode="auto">
          <a:xfrm>
            <a:off x="4579957" y="5105419"/>
            <a:ext cx="309563" cy="366712"/>
          </a:xfrm>
          <a:prstGeom prst="rect">
            <a:avLst/>
          </a:prstGeom>
          <a:noFill/>
          <a:ln w="9525">
            <a:noFill/>
            <a:miter lim="800000"/>
            <a:headEnd/>
            <a:tailEnd/>
          </a:ln>
          <a:effectLst/>
        </p:spPr>
        <p:txBody>
          <a:bodyPr wrap="none">
            <a:spAutoFit/>
          </a:bodyPr>
          <a:lstStyle/>
          <a:p>
            <a:r>
              <a:rPr lang="en-US" altLang="zh-TW" sz="1800">
                <a:solidFill>
                  <a:srgbClr val="000099"/>
                </a:solidFill>
              </a:rPr>
              <a:t>5</a:t>
            </a:r>
          </a:p>
        </p:txBody>
      </p:sp>
      <p:sp>
        <p:nvSpPr>
          <p:cNvPr id="58" name="Text Box 47"/>
          <p:cNvSpPr txBox="1">
            <a:spLocks noChangeArrowheads="1"/>
          </p:cNvSpPr>
          <p:nvPr/>
        </p:nvSpPr>
        <p:spPr bwMode="auto">
          <a:xfrm>
            <a:off x="4995882" y="5091131"/>
            <a:ext cx="309563" cy="366713"/>
          </a:xfrm>
          <a:prstGeom prst="rect">
            <a:avLst/>
          </a:prstGeom>
          <a:noFill/>
          <a:ln w="9525">
            <a:noFill/>
            <a:miter lim="800000"/>
            <a:headEnd/>
            <a:tailEnd/>
          </a:ln>
          <a:effectLst/>
        </p:spPr>
        <p:txBody>
          <a:bodyPr wrap="none">
            <a:spAutoFit/>
          </a:bodyPr>
          <a:lstStyle/>
          <a:p>
            <a:r>
              <a:rPr lang="en-US" altLang="zh-TW" sz="1800" dirty="0">
                <a:solidFill>
                  <a:srgbClr val="000099"/>
                </a:solidFill>
              </a:rPr>
              <a:t>4</a:t>
            </a:r>
          </a:p>
        </p:txBody>
      </p:sp>
      <p:sp>
        <p:nvSpPr>
          <p:cNvPr id="59" name="Line 48"/>
          <p:cNvSpPr>
            <a:spLocks noChangeShapeType="1"/>
          </p:cNvSpPr>
          <p:nvPr/>
        </p:nvSpPr>
        <p:spPr bwMode="auto">
          <a:xfrm>
            <a:off x="4889520" y="5472131"/>
            <a:ext cx="228600" cy="304800"/>
          </a:xfrm>
          <a:prstGeom prst="line">
            <a:avLst/>
          </a:prstGeom>
          <a:noFill/>
          <a:ln w="28575">
            <a:solidFill>
              <a:srgbClr val="000099"/>
            </a:solidFill>
            <a:round/>
            <a:headEnd/>
            <a:tailEnd/>
          </a:ln>
          <a:effectLst/>
        </p:spPr>
        <p:txBody>
          <a:bodyPr wrap="none"/>
          <a:lstStyle/>
          <a:p>
            <a:endParaRPr lang="zh-TW" altLang="en-US"/>
          </a:p>
        </p:txBody>
      </p:sp>
      <p:sp>
        <p:nvSpPr>
          <p:cNvPr id="60" name="Text Box 49"/>
          <p:cNvSpPr txBox="1">
            <a:spLocks noChangeArrowheads="1"/>
          </p:cNvSpPr>
          <p:nvPr/>
        </p:nvSpPr>
        <p:spPr bwMode="auto">
          <a:xfrm>
            <a:off x="4960957" y="5776931"/>
            <a:ext cx="309563" cy="366713"/>
          </a:xfrm>
          <a:prstGeom prst="rect">
            <a:avLst/>
          </a:prstGeom>
          <a:noFill/>
          <a:ln w="9525">
            <a:noFill/>
            <a:miter lim="800000"/>
            <a:headEnd/>
            <a:tailEnd/>
          </a:ln>
          <a:effectLst/>
        </p:spPr>
        <p:txBody>
          <a:bodyPr wrap="none">
            <a:spAutoFit/>
          </a:bodyPr>
          <a:lstStyle/>
          <a:p>
            <a:r>
              <a:rPr lang="en-US" altLang="zh-TW" sz="1800">
                <a:solidFill>
                  <a:srgbClr val="000099"/>
                </a:solidFill>
              </a:rPr>
              <a:t>6</a:t>
            </a:r>
          </a:p>
        </p:txBody>
      </p:sp>
      <p:sp>
        <p:nvSpPr>
          <p:cNvPr id="61" name="Line 51"/>
          <p:cNvSpPr>
            <a:spLocks noChangeShapeType="1"/>
          </p:cNvSpPr>
          <p:nvPr/>
        </p:nvSpPr>
        <p:spPr bwMode="auto">
          <a:xfrm>
            <a:off x="4381520" y="4800619"/>
            <a:ext cx="0" cy="304800"/>
          </a:xfrm>
          <a:prstGeom prst="line">
            <a:avLst/>
          </a:prstGeom>
          <a:noFill/>
          <a:ln w="28575">
            <a:solidFill>
              <a:srgbClr val="000099"/>
            </a:solidFill>
            <a:round/>
            <a:headEnd/>
            <a:tailEnd/>
          </a:ln>
          <a:effectLst/>
        </p:spPr>
        <p:txBody>
          <a:bodyPr wrap="none"/>
          <a:lstStyle/>
          <a:p>
            <a:endParaRPr lang="zh-TW" altLang="en-US"/>
          </a:p>
        </p:txBody>
      </p:sp>
      <p:sp>
        <p:nvSpPr>
          <p:cNvPr id="62" name="Text Box 52"/>
          <p:cNvSpPr txBox="1">
            <a:spLocks noChangeArrowheads="1"/>
          </p:cNvSpPr>
          <p:nvPr/>
        </p:nvSpPr>
        <p:spPr bwMode="auto">
          <a:xfrm>
            <a:off x="4203720" y="5105419"/>
            <a:ext cx="309562" cy="366712"/>
          </a:xfrm>
          <a:prstGeom prst="rect">
            <a:avLst/>
          </a:prstGeom>
          <a:noFill/>
          <a:ln w="9525">
            <a:noFill/>
            <a:miter lim="800000"/>
            <a:headEnd/>
            <a:tailEnd/>
          </a:ln>
          <a:effectLst/>
        </p:spPr>
        <p:txBody>
          <a:bodyPr wrap="none">
            <a:spAutoFit/>
          </a:bodyPr>
          <a:lstStyle/>
          <a:p>
            <a:r>
              <a:rPr lang="en-US" altLang="zh-TW" sz="1800">
                <a:solidFill>
                  <a:srgbClr val="000099"/>
                </a:solidFill>
              </a:rPr>
              <a:t>3</a:t>
            </a:r>
          </a:p>
        </p:txBody>
      </p:sp>
      <p:sp>
        <p:nvSpPr>
          <p:cNvPr id="64" name="Line 45"/>
          <p:cNvSpPr>
            <a:spLocks noChangeShapeType="1"/>
          </p:cNvSpPr>
          <p:nvPr/>
        </p:nvSpPr>
        <p:spPr bwMode="auto">
          <a:xfrm>
            <a:off x="4643438" y="4786322"/>
            <a:ext cx="500066" cy="376238"/>
          </a:xfrm>
          <a:prstGeom prst="line">
            <a:avLst/>
          </a:prstGeom>
          <a:noFill/>
          <a:ln w="28575">
            <a:solidFill>
              <a:srgbClr val="FF0000"/>
            </a:solidFill>
            <a:round/>
            <a:headEnd/>
            <a:tailEnd/>
          </a:ln>
          <a:effectLst/>
        </p:spPr>
        <p:txBody>
          <a:bodyPr wrap="none"/>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500"/>
                                        <p:tgtEl>
                                          <p:spTgt spid="5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500"/>
                                        <p:tgtEl>
                                          <p:spTgt spid="5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500"/>
                                        <p:tgtEl>
                                          <p:spTgt spid="5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fade">
                                      <p:cBhvr>
                                        <p:cTn id="75" dur="500"/>
                                        <p:tgtEl>
                                          <p:spTgt spid="6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500"/>
                                        <p:tgtEl>
                                          <p:spTgt spid="6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fade">
                                      <p:cBhvr>
                                        <p:cTn id="81" dur="500"/>
                                        <p:tgtEl>
                                          <p:spTgt spid="6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fade">
                                      <p:cBhvr>
                                        <p:cTn id="8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animBg="1"/>
      <p:bldP spid="41" grpId="0"/>
      <p:bldP spid="42" grpId="0"/>
      <p:bldP spid="43" grpId="0" animBg="1"/>
      <p:bldP spid="44" grpId="0"/>
      <p:bldP spid="45" grpId="0"/>
      <p:bldP spid="46" grpId="0" animBg="1"/>
      <p:bldP spid="47" grpId="0"/>
      <p:bldP spid="48" grpId="0"/>
      <p:bldP spid="49" grpId="0" animBg="1"/>
      <p:bldP spid="50" grpId="0"/>
      <p:bldP spid="51" grpId="0" animBg="1"/>
      <p:bldP spid="52" grpId="0"/>
      <p:bldP spid="53" grpId="0"/>
      <p:bldP spid="54" grpId="0" animBg="1"/>
      <p:bldP spid="55" grpId="0"/>
      <p:bldP spid="56" grpId="0" animBg="1"/>
      <p:bldP spid="57" grpId="0"/>
      <p:bldP spid="58" grpId="0"/>
      <p:bldP spid="59" grpId="0" animBg="1"/>
      <p:bldP spid="60" grpId="0"/>
      <p:bldP spid="61" grpId="0" animBg="1"/>
      <p:bldP spid="62" grpId="0"/>
      <p:bldP spid="6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Disjoint Set</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Example</a:t>
            </a:r>
            <a:endParaRPr lang="en-US" altLang="zh-TW" dirty="0" smtClean="0">
              <a:solidFill>
                <a:srgbClr val="000099"/>
              </a:solidFill>
            </a:endParaRPr>
          </a:p>
          <a:p>
            <a:pPr lvl="1" algn="just"/>
            <a:endParaRPr lang="en-US" altLang="zh-TW" dirty="0" smtClean="0">
              <a:solidFill>
                <a:srgbClr val="000099"/>
              </a:solidFill>
            </a:endParaRPr>
          </a:p>
          <a:p>
            <a:pPr algn="just"/>
            <a:endParaRPr lang="en-US" altLang="zh-TW" dirty="0" smtClean="0"/>
          </a:p>
          <a:p>
            <a:pPr lvl="1" algn="just"/>
            <a:endParaRPr lang="en-US" altLang="zh-TW" dirty="0" smtClean="0">
              <a:solidFill>
                <a:srgbClr val="000099"/>
              </a:solidFill>
            </a:endParaRP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32" name="Text Box 55"/>
          <p:cNvSpPr txBox="1">
            <a:spLocks noChangeArrowheads="1"/>
          </p:cNvSpPr>
          <p:nvPr/>
        </p:nvSpPr>
        <p:spPr bwMode="auto">
          <a:xfrm>
            <a:off x="3121038" y="1928802"/>
            <a:ext cx="2474913" cy="366713"/>
          </a:xfrm>
          <a:prstGeom prst="rect">
            <a:avLst/>
          </a:prstGeom>
          <a:noFill/>
          <a:ln w="9525">
            <a:noFill/>
            <a:miter lim="800000"/>
            <a:headEnd/>
            <a:tailEnd/>
          </a:ln>
          <a:effectLst/>
        </p:spPr>
        <p:txBody>
          <a:bodyPr wrap="none">
            <a:spAutoFit/>
          </a:bodyPr>
          <a:lstStyle/>
          <a:p>
            <a:r>
              <a:rPr lang="en-US" altLang="zh-TW" sz="1800">
                <a:solidFill>
                  <a:srgbClr val="000099"/>
                </a:solidFill>
              </a:rPr>
              <a:t>FIND(3)      no change</a:t>
            </a:r>
          </a:p>
        </p:txBody>
      </p:sp>
      <p:sp>
        <p:nvSpPr>
          <p:cNvPr id="33" name="Text Box 56"/>
          <p:cNvSpPr txBox="1">
            <a:spLocks noChangeArrowheads="1"/>
          </p:cNvSpPr>
          <p:nvPr/>
        </p:nvSpPr>
        <p:spPr bwMode="auto">
          <a:xfrm>
            <a:off x="3099098" y="2995619"/>
            <a:ext cx="3379788" cy="366713"/>
          </a:xfrm>
          <a:prstGeom prst="rect">
            <a:avLst/>
          </a:prstGeom>
          <a:noFill/>
          <a:ln w="9525">
            <a:noFill/>
            <a:miter lim="800000"/>
            <a:headEnd/>
            <a:tailEnd/>
          </a:ln>
          <a:effectLst/>
        </p:spPr>
        <p:txBody>
          <a:bodyPr wrap="none">
            <a:spAutoFit/>
          </a:bodyPr>
          <a:lstStyle/>
          <a:p>
            <a:r>
              <a:rPr lang="en-US" altLang="zh-TW" sz="1800" dirty="0">
                <a:solidFill>
                  <a:srgbClr val="000099"/>
                </a:solidFill>
              </a:rPr>
              <a:t>FIND(6)      (path compression)</a:t>
            </a:r>
          </a:p>
        </p:txBody>
      </p:sp>
      <p:sp>
        <p:nvSpPr>
          <p:cNvPr id="34" name="Text Box 57"/>
          <p:cNvSpPr txBox="1">
            <a:spLocks noChangeArrowheads="1"/>
          </p:cNvSpPr>
          <p:nvPr/>
        </p:nvSpPr>
        <p:spPr bwMode="auto">
          <a:xfrm>
            <a:off x="4043661" y="3376619"/>
            <a:ext cx="309562" cy="366713"/>
          </a:xfrm>
          <a:prstGeom prst="rect">
            <a:avLst/>
          </a:prstGeom>
          <a:noFill/>
          <a:ln w="9525">
            <a:noFill/>
            <a:miter lim="800000"/>
            <a:headEnd/>
            <a:tailEnd/>
          </a:ln>
          <a:effectLst/>
        </p:spPr>
        <p:txBody>
          <a:bodyPr wrap="none">
            <a:spAutoFit/>
          </a:bodyPr>
          <a:lstStyle/>
          <a:p>
            <a:r>
              <a:rPr lang="en-US" altLang="zh-TW" sz="1800">
                <a:solidFill>
                  <a:srgbClr val="000099"/>
                </a:solidFill>
              </a:rPr>
              <a:t>2</a:t>
            </a:r>
          </a:p>
        </p:txBody>
      </p:sp>
      <p:sp>
        <p:nvSpPr>
          <p:cNvPr id="35" name="Line 58"/>
          <p:cNvSpPr>
            <a:spLocks noChangeShapeType="1"/>
          </p:cNvSpPr>
          <p:nvPr/>
        </p:nvSpPr>
        <p:spPr bwMode="auto">
          <a:xfrm flipH="1">
            <a:off x="3861098" y="3757619"/>
            <a:ext cx="228600" cy="304800"/>
          </a:xfrm>
          <a:prstGeom prst="line">
            <a:avLst/>
          </a:prstGeom>
          <a:noFill/>
          <a:ln w="28575">
            <a:solidFill>
              <a:srgbClr val="000099"/>
            </a:solidFill>
            <a:round/>
            <a:headEnd/>
            <a:tailEnd/>
          </a:ln>
          <a:effectLst/>
        </p:spPr>
        <p:txBody>
          <a:bodyPr wrap="none"/>
          <a:lstStyle/>
          <a:p>
            <a:endParaRPr lang="zh-TW" altLang="en-US"/>
          </a:p>
        </p:txBody>
      </p:sp>
      <p:sp>
        <p:nvSpPr>
          <p:cNvPr id="36" name="Text Box 59"/>
          <p:cNvSpPr txBox="1">
            <a:spLocks noChangeArrowheads="1"/>
          </p:cNvSpPr>
          <p:nvPr/>
        </p:nvSpPr>
        <p:spPr bwMode="auto">
          <a:xfrm>
            <a:off x="3708698" y="4062419"/>
            <a:ext cx="309563" cy="366713"/>
          </a:xfrm>
          <a:prstGeom prst="rect">
            <a:avLst/>
          </a:prstGeom>
          <a:noFill/>
          <a:ln w="9525">
            <a:noFill/>
            <a:miter lim="800000"/>
            <a:headEnd/>
            <a:tailEnd/>
          </a:ln>
          <a:effectLst/>
        </p:spPr>
        <p:txBody>
          <a:bodyPr wrap="none">
            <a:spAutoFit/>
          </a:bodyPr>
          <a:lstStyle/>
          <a:p>
            <a:r>
              <a:rPr lang="en-US" altLang="zh-TW" sz="1800">
                <a:solidFill>
                  <a:srgbClr val="000099"/>
                </a:solidFill>
              </a:rPr>
              <a:t>1</a:t>
            </a:r>
          </a:p>
        </p:txBody>
      </p:sp>
      <p:sp>
        <p:nvSpPr>
          <p:cNvPr id="37" name="Line 60"/>
          <p:cNvSpPr>
            <a:spLocks noChangeShapeType="1"/>
          </p:cNvSpPr>
          <p:nvPr/>
        </p:nvSpPr>
        <p:spPr bwMode="auto">
          <a:xfrm>
            <a:off x="4318298" y="3757619"/>
            <a:ext cx="228600" cy="304800"/>
          </a:xfrm>
          <a:prstGeom prst="line">
            <a:avLst/>
          </a:prstGeom>
          <a:noFill/>
          <a:ln w="28575">
            <a:solidFill>
              <a:srgbClr val="000099"/>
            </a:solidFill>
            <a:round/>
            <a:headEnd/>
            <a:tailEnd/>
          </a:ln>
          <a:effectLst/>
        </p:spPr>
        <p:txBody>
          <a:bodyPr wrap="none"/>
          <a:lstStyle/>
          <a:p>
            <a:endParaRPr lang="zh-TW" altLang="en-US"/>
          </a:p>
        </p:txBody>
      </p:sp>
      <p:sp>
        <p:nvSpPr>
          <p:cNvPr id="63" name="Text Box 61"/>
          <p:cNvSpPr txBox="1">
            <a:spLocks noChangeArrowheads="1"/>
          </p:cNvSpPr>
          <p:nvPr/>
        </p:nvSpPr>
        <p:spPr bwMode="auto">
          <a:xfrm>
            <a:off x="4389736" y="4062419"/>
            <a:ext cx="309562" cy="366713"/>
          </a:xfrm>
          <a:prstGeom prst="rect">
            <a:avLst/>
          </a:prstGeom>
          <a:noFill/>
          <a:ln w="9525">
            <a:noFill/>
            <a:miter lim="800000"/>
            <a:headEnd/>
            <a:tailEnd/>
          </a:ln>
          <a:effectLst/>
        </p:spPr>
        <p:txBody>
          <a:bodyPr wrap="none">
            <a:spAutoFit/>
          </a:bodyPr>
          <a:lstStyle/>
          <a:p>
            <a:r>
              <a:rPr lang="en-US" altLang="zh-TW" sz="1800">
                <a:solidFill>
                  <a:srgbClr val="000099"/>
                </a:solidFill>
              </a:rPr>
              <a:t>5</a:t>
            </a:r>
          </a:p>
        </p:txBody>
      </p:sp>
      <p:sp>
        <p:nvSpPr>
          <p:cNvPr id="66" name="Text Box 62"/>
          <p:cNvSpPr txBox="1">
            <a:spLocks noChangeArrowheads="1"/>
          </p:cNvSpPr>
          <p:nvPr/>
        </p:nvSpPr>
        <p:spPr bwMode="auto">
          <a:xfrm>
            <a:off x="4805661" y="4048132"/>
            <a:ext cx="309562" cy="366712"/>
          </a:xfrm>
          <a:prstGeom prst="rect">
            <a:avLst/>
          </a:prstGeom>
          <a:noFill/>
          <a:ln w="9525">
            <a:noFill/>
            <a:miter lim="800000"/>
            <a:headEnd/>
            <a:tailEnd/>
          </a:ln>
          <a:effectLst/>
        </p:spPr>
        <p:txBody>
          <a:bodyPr wrap="none">
            <a:spAutoFit/>
          </a:bodyPr>
          <a:lstStyle/>
          <a:p>
            <a:r>
              <a:rPr lang="en-US" altLang="zh-TW" sz="1800">
                <a:solidFill>
                  <a:srgbClr val="000099"/>
                </a:solidFill>
              </a:rPr>
              <a:t>4</a:t>
            </a:r>
          </a:p>
        </p:txBody>
      </p:sp>
      <p:sp>
        <p:nvSpPr>
          <p:cNvPr id="67" name="Line 63"/>
          <p:cNvSpPr>
            <a:spLocks noChangeShapeType="1"/>
          </p:cNvSpPr>
          <p:nvPr/>
        </p:nvSpPr>
        <p:spPr bwMode="auto">
          <a:xfrm>
            <a:off x="4191298" y="3757619"/>
            <a:ext cx="0" cy="304800"/>
          </a:xfrm>
          <a:prstGeom prst="line">
            <a:avLst/>
          </a:prstGeom>
          <a:noFill/>
          <a:ln w="28575">
            <a:solidFill>
              <a:srgbClr val="000099"/>
            </a:solidFill>
            <a:round/>
            <a:headEnd/>
            <a:tailEnd/>
          </a:ln>
          <a:effectLst/>
        </p:spPr>
        <p:txBody>
          <a:bodyPr wrap="none"/>
          <a:lstStyle/>
          <a:p>
            <a:endParaRPr lang="zh-TW" altLang="en-US"/>
          </a:p>
        </p:txBody>
      </p:sp>
      <p:sp>
        <p:nvSpPr>
          <p:cNvPr id="68" name="Text Box 64"/>
          <p:cNvSpPr txBox="1">
            <a:spLocks noChangeArrowheads="1"/>
          </p:cNvSpPr>
          <p:nvPr/>
        </p:nvSpPr>
        <p:spPr bwMode="auto">
          <a:xfrm>
            <a:off x="4013498" y="4062419"/>
            <a:ext cx="309563" cy="366713"/>
          </a:xfrm>
          <a:prstGeom prst="rect">
            <a:avLst/>
          </a:prstGeom>
          <a:noFill/>
          <a:ln w="9525">
            <a:noFill/>
            <a:miter lim="800000"/>
            <a:headEnd/>
            <a:tailEnd/>
          </a:ln>
          <a:effectLst/>
        </p:spPr>
        <p:txBody>
          <a:bodyPr wrap="none">
            <a:spAutoFit/>
          </a:bodyPr>
          <a:lstStyle/>
          <a:p>
            <a:r>
              <a:rPr lang="en-US" altLang="zh-TW" sz="1800">
                <a:solidFill>
                  <a:srgbClr val="000099"/>
                </a:solidFill>
              </a:rPr>
              <a:t>3</a:t>
            </a:r>
          </a:p>
        </p:txBody>
      </p:sp>
      <p:sp>
        <p:nvSpPr>
          <p:cNvPr id="70" name="Text Box 66"/>
          <p:cNvSpPr txBox="1">
            <a:spLocks noChangeArrowheads="1"/>
          </p:cNvSpPr>
          <p:nvPr/>
        </p:nvSpPr>
        <p:spPr bwMode="auto">
          <a:xfrm>
            <a:off x="5232698" y="4062419"/>
            <a:ext cx="309563" cy="366713"/>
          </a:xfrm>
          <a:prstGeom prst="rect">
            <a:avLst/>
          </a:prstGeom>
          <a:noFill/>
          <a:ln w="9525">
            <a:noFill/>
            <a:miter lim="800000"/>
            <a:headEnd/>
            <a:tailEnd/>
          </a:ln>
          <a:effectLst/>
        </p:spPr>
        <p:txBody>
          <a:bodyPr wrap="none">
            <a:spAutoFit/>
          </a:bodyPr>
          <a:lstStyle/>
          <a:p>
            <a:r>
              <a:rPr lang="en-US" altLang="zh-TW" sz="1800">
                <a:solidFill>
                  <a:srgbClr val="000099"/>
                </a:solidFill>
              </a:rPr>
              <a:t>6</a:t>
            </a:r>
          </a:p>
        </p:txBody>
      </p:sp>
      <p:sp>
        <p:nvSpPr>
          <p:cNvPr id="72" name="Line 45"/>
          <p:cNvSpPr>
            <a:spLocks noChangeShapeType="1"/>
          </p:cNvSpPr>
          <p:nvPr/>
        </p:nvSpPr>
        <p:spPr bwMode="auto">
          <a:xfrm>
            <a:off x="4500562" y="3714752"/>
            <a:ext cx="785818" cy="428628"/>
          </a:xfrm>
          <a:prstGeom prst="line">
            <a:avLst/>
          </a:prstGeom>
          <a:noFill/>
          <a:ln w="28575">
            <a:solidFill>
              <a:srgbClr val="FF0000"/>
            </a:solidFill>
            <a:round/>
            <a:headEnd/>
            <a:tailEnd/>
          </a:ln>
          <a:effectLst/>
        </p:spPr>
        <p:txBody>
          <a:bodyPr wrap="none"/>
          <a:lstStyle/>
          <a:p>
            <a:endParaRPr lang="zh-TW" altLang="en-US"/>
          </a:p>
        </p:txBody>
      </p:sp>
      <p:sp>
        <p:nvSpPr>
          <p:cNvPr id="73" name="Line 45"/>
          <p:cNvSpPr>
            <a:spLocks noChangeShapeType="1"/>
          </p:cNvSpPr>
          <p:nvPr/>
        </p:nvSpPr>
        <p:spPr bwMode="auto">
          <a:xfrm>
            <a:off x="4429124" y="3714752"/>
            <a:ext cx="500066" cy="376238"/>
          </a:xfrm>
          <a:prstGeom prst="line">
            <a:avLst/>
          </a:prstGeom>
          <a:noFill/>
          <a:ln w="28575">
            <a:solidFill>
              <a:srgbClr val="FF0000"/>
            </a:solidFill>
            <a:round/>
            <a:headEnd/>
            <a:tailEnd/>
          </a:ln>
          <a:effectLst/>
        </p:spPr>
        <p:txBody>
          <a:bodyPr wrap="none"/>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500"/>
                                        <p:tgtEl>
                                          <p:spTgt spid="6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500"/>
                                        <p:tgtEl>
                                          <p:spTgt spid="6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500"/>
                                        <p:tgtEl>
                                          <p:spTgt spid="7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500"/>
                                        <p:tgtEl>
                                          <p:spTgt spid="7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fade">
                                      <p:cBhvr>
                                        <p:cTn id="4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animBg="1"/>
      <p:bldP spid="36" grpId="0"/>
      <p:bldP spid="37" grpId="0" animBg="1"/>
      <p:bldP spid="63" grpId="0"/>
      <p:bldP spid="66" grpId="0"/>
      <p:bldP spid="67" grpId="0" animBg="1"/>
      <p:bldP spid="68" grpId="0"/>
      <p:bldP spid="70" grpId="0"/>
      <p:bldP spid="72" grpId="0" animBg="1"/>
      <p:bldP spid="7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Disjoint Set</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err="1" smtClean="0"/>
              <a:t>MakeSet</a:t>
            </a:r>
            <a:r>
              <a:rPr lang="en-US" altLang="zh-TW" dirty="0" smtClean="0"/>
              <a:t> and Union</a:t>
            </a:r>
          </a:p>
          <a:p>
            <a:pPr algn="just">
              <a:buNone/>
            </a:pPr>
            <a:r>
              <a:rPr lang="en-US" altLang="zh-TW" sz="1600" dirty="0" smtClean="0">
                <a:solidFill>
                  <a:srgbClr val="000099"/>
                </a:solidFill>
                <a:latin typeface="Courier New" pitchFamily="49" charset="0"/>
                <a:cs typeface="Courier New" pitchFamily="49" charset="0"/>
              </a:rPr>
              <a:t>void </a:t>
            </a:r>
            <a:r>
              <a:rPr lang="en-US" altLang="zh-TW" sz="1600" dirty="0" err="1" smtClean="0">
                <a:solidFill>
                  <a:srgbClr val="000099"/>
                </a:solidFill>
                <a:latin typeface="Courier New" pitchFamily="49" charset="0"/>
                <a:cs typeface="Courier New" pitchFamily="49" charset="0"/>
              </a:rPr>
              <a:t>MakeSet</a:t>
            </a:r>
            <a:r>
              <a:rPr lang="en-US" altLang="zh-TW" sz="1600" dirty="0" smtClean="0">
                <a:solidFill>
                  <a:srgbClr val="000099"/>
                </a:solidFill>
                <a:latin typeface="Courier New" pitchFamily="49" charset="0"/>
                <a:cs typeface="Courier New" pitchFamily="49" charset="0"/>
              </a:rPr>
              <a:t>(</a:t>
            </a:r>
            <a:r>
              <a:rPr lang="en-US" altLang="zh-TW" sz="1600" dirty="0" err="1" smtClean="0">
                <a:solidFill>
                  <a:srgbClr val="000099"/>
                </a:solidFill>
                <a:latin typeface="Courier New" pitchFamily="49" charset="0"/>
                <a:cs typeface="Courier New" pitchFamily="49" charset="0"/>
              </a:rPr>
              <a:t>int</a:t>
            </a:r>
            <a:r>
              <a:rPr lang="en-US" altLang="zh-TW" sz="1600" dirty="0" smtClean="0">
                <a:solidFill>
                  <a:srgbClr val="000099"/>
                </a:solidFill>
                <a:latin typeface="Courier New" pitchFamily="49" charset="0"/>
                <a:cs typeface="Courier New" pitchFamily="49" charset="0"/>
              </a:rPr>
              <a:t> x)</a:t>
            </a:r>
          </a:p>
          <a:p>
            <a:pPr algn="just">
              <a:buNone/>
            </a:pPr>
            <a:r>
              <a:rPr lang="en-US" altLang="zh-TW" sz="1600" dirty="0" smtClean="0">
                <a:solidFill>
                  <a:srgbClr val="000099"/>
                </a:solidFill>
                <a:latin typeface="Courier New" pitchFamily="49" charset="0"/>
                <a:cs typeface="Courier New" pitchFamily="49" charset="0"/>
              </a:rPr>
              <a:t>{</a:t>
            </a:r>
          </a:p>
          <a:p>
            <a:pPr algn="just">
              <a:buNone/>
            </a:pPr>
            <a:r>
              <a:rPr lang="en-US" altLang="zh-TW" sz="1600" dirty="0" smtClean="0">
                <a:solidFill>
                  <a:srgbClr val="000099"/>
                </a:solidFill>
                <a:latin typeface="Courier New" pitchFamily="49" charset="0"/>
                <a:cs typeface="Courier New" pitchFamily="49" charset="0"/>
              </a:rPr>
              <a:t>	p[x]    = x;</a:t>
            </a:r>
          </a:p>
          <a:p>
            <a:pPr algn="just">
              <a:buNone/>
            </a:pPr>
            <a:r>
              <a:rPr lang="en-US" altLang="zh-TW" sz="1600" dirty="0" smtClean="0">
                <a:solidFill>
                  <a:srgbClr val="000099"/>
                </a:solidFill>
                <a:latin typeface="Courier New" pitchFamily="49" charset="0"/>
                <a:cs typeface="Courier New" pitchFamily="49" charset="0"/>
              </a:rPr>
              <a:t>	rank[x] = 0;</a:t>
            </a:r>
          </a:p>
          <a:p>
            <a:pPr algn="just">
              <a:buNone/>
            </a:pPr>
            <a:r>
              <a:rPr lang="en-US" altLang="zh-TW" sz="1600" dirty="0" smtClean="0">
                <a:solidFill>
                  <a:srgbClr val="000099"/>
                </a:solidFill>
                <a:latin typeface="Courier New" pitchFamily="49" charset="0"/>
                <a:cs typeface="Courier New" pitchFamily="49" charset="0"/>
              </a:rPr>
              <a:t>} </a:t>
            </a:r>
          </a:p>
          <a:p>
            <a:pPr algn="just">
              <a:buNone/>
            </a:pPr>
            <a:endParaRPr lang="en-US" altLang="zh-TW" sz="1600" dirty="0" smtClean="0">
              <a:solidFill>
                <a:srgbClr val="000099"/>
              </a:solidFill>
              <a:latin typeface="Courier New" pitchFamily="49" charset="0"/>
              <a:cs typeface="Courier New" pitchFamily="49" charset="0"/>
            </a:endParaRPr>
          </a:p>
          <a:p>
            <a:pPr algn="just">
              <a:buNone/>
            </a:pPr>
            <a:r>
              <a:rPr lang="en-US" altLang="zh-TW" sz="1600" dirty="0" smtClean="0">
                <a:solidFill>
                  <a:srgbClr val="000099"/>
                </a:solidFill>
                <a:latin typeface="Courier New" pitchFamily="49" charset="0"/>
                <a:cs typeface="Courier New" pitchFamily="49" charset="0"/>
              </a:rPr>
              <a:t>void Union(</a:t>
            </a:r>
            <a:r>
              <a:rPr lang="en-US" altLang="zh-TW" sz="1600" dirty="0" err="1" smtClean="0">
                <a:solidFill>
                  <a:srgbClr val="000099"/>
                </a:solidFill>
                <a:latin typeface="Courier New" pitchFamily="49" charset="0"/>
                <a:cs typeface="Courier New" pitchFamily="49" charset="0"/>
              </a:rPr>
              <a:t>int</a:t>
            </a:r>
            <a:r>
              <a:rPr lang="en-US" altLang="zh-TW" sz="1600" dirty="0" smtClean="0">
                <a:solidFill>
                  <a:srgbClr val="000099"/>
                </a:solidFill>
                <a:latin typeface="Courier New" pitchFamily="49" charset="0"/>
                <a:cs typeface="Courier New" pitchFamily="49" charset="0"/>
              </a:rPr>
              <a:t> </a:t>
            </a:r>
            <a:r>
              <a:rPr lang="en-US" altLang="zh-TW" sz="1600" dirty="0" err="1" smtClean="0">
                <a:solidFill>
                  <a:srgbClr val="000099"/>
                </a:solidFill>
                <a:latin typeface="Courier New" pitchFamily="49" charset="0"/>
                <a:cs typeface="Courier New" pitchFamily="49" charset="0"/>
              </a:rPr>
              <a:t>x,int</a:t>
            </a:r>
            <a:r>
              <a:rPr lang="en-US" altLang="zh-TW" sz="1600" dirty="0" smtClean="0">
                <a:solidFill>
                  <a:srgbClr val="000099"/>
                </a:solidFill>
                <a:latin typeface="Courier New" pitchFamily="49" charset="0"/>
                <a:cs typeface="Courier New" pitchFamily="49" charset="0"/>
              </a:rPr>
              <a:t> y)</a:t>
            </a:r>
          </a:p>
          <a:p>
            <a:pPr algn="just">
              <a:buNone/>
            </a:pPr>
            <a:r>
              <a:rPr lang="en-US" altLang="zh-TW" sz="1600" dirty="0" smtClean="0">
                <a:solidFill>
                  <a:srgbClr val="000099"/>
                </a:solidFill>
                <a:latin typeface="Courier New" pitchFamily="49" charset="0"/>
                <a:cs typeface="Courier New" pitchFamily="49" charset="0"/>
              </a:rPr>
              <a:t>{</a:t>
            </a:r>
          </a:p>
          <a:p>
            <a:pPr algn="just">
              <a:buNone/>
            </a:pPr>
            <a:r>
              <a:rPr lang="en-US" altLang="zh-TW" sz="1600" dirty="0" smtClean="0">
                <a:solidFill>
                  <a:srgbClr val="000099"/>
                </a:solidFill>
                <a:latin typeface="Courier New" pitchFamily="49" charset="0"/>
                <a:cs typeface="Courier New" pitchFamily="49" charset="0"/>
              </a:rPr>
              <a:t>    Link(</a:t>
            </a:r>
            <a:r>
              <a:rPr lang="en-US" altLang="zh-TW" sz="1600" dirty="0" err="1" smtClean="0">
                <a:solidFill>
                  <a:srgbClr val="000099"/>
                </a:solidFill>
                <a:latin typeface="Courier New" pitchFamily="49" charset="0"/>
                <a:cs typeface="Courier New" pitchFamily="49" charset="0"/>
              </a:rPr>
              <a:t>FindSet</a:t>
            </a:r>
            <a:r>
              <a:rPr lang="en-US" altLang="zh-TW" sz="1600" dirty="0" smtClean="0">
                <a:solidFill>
                  <a:srgbClr val="000099"/>
                </a:solidFill>
                <a:latin typeface="Courier New" pitchFamily="49" charset="0"/>
                <a:cs typeface="Courier New" pitchFamily="49" charset="0"/>
              </a:rPr>
              <a:t>(x),</a:t>
            </a:r>
            <a:r>
              <a:rPr lang="en-US" altLang="zh-TW" sz="1600" dirty="0" err="1" smtClean="0">
                <a:solidFill>
                  <a:srgbClr val="000099"/>
                </a:solidFill>
                <a:latin typeface="Courier New" pitchFamily="49" charset="0"/>
                <a:cs typeface="Courier New" pitchFamily="49" charset="0"/>
              </a:rPr>
              <a:t>FindSet</a:t>
            </a:r>
            <a:r>
              <a:rPr lang="en-US" altLang="zh-TW" sz="1600" dirty="0" smtClean="0">
                <a:solidFill>
                  <a:srgbClr val="000099"/>
                </a:solidFill>
                <a:latin typeface="Courier New" pitchFamily="49" charset="0"/>
                <a:cs typeface="Courier New" pitchFamily="49" charset="0"/>
              </a:rPr>
              <a:t>(y));</a:t>
            </a:r>
          </a:p>
          <a:p>
            <a:pPr algn="just">
              <a:buNone/>
            </a:pPr>
            <a:r>
              <a:rPr lang="en-US" altLang="zh-TW" sz="1600" dirty="0" smtClean="0">
                <a:solidFill>
                  <a:srgbClr val="000099"/>
                </a:solidFill>
                <a:latin typeface="Courier New" pitchFamily="49" charset="0"/>
                <a:cs typeface="Courier New" pitchFamily="49" charset="0"/>
              </a:rPr>
              <a:t>}</a:t>
            </a:r>
          </a:p>
          <a:p>
            <a:pPr lvl="1" algn="just"/>
            <a:endParaRPr lang="en-US" altLang="zh-TW" dirty="0" smtClean="0">
              <a:solidFill>
                <a:srgbClr val="000099"/>
              </a:solidFill>
            </a:endParaRPr>
          </a:p>
          <a:p>
            <a:pPr algn="just"/>
            <a:endParaRPr lang="en-US" altLang="zh-TW" dirty="0" smtClean="0"/>
          </a:p>
          <a:p>
            <a:pPr lvl="1" algn="just"/>
            <a:endParaRPr lang="en-US" altLang="zh-TW" dirty="0" smtClean="0">
              <a:solidFill>
                <a:srgbClr val="000099"/>
              </a:solidFill>
            </a:endParaRP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Disjoint Set</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err="1" smtClean="0"/>
              <a:t>FindSet</a:t>
            </a:r>
            <a:endParaRPr lang="en-US" altLang="zh-TW" dirty="0" smtClean="0"/>
          </a:p>
          <a:p>
            <a:pPr algn="just">
              <a:buNone/>
            </a:pPr>
            <a:r>
              <a:rPr lang="en-US" altLang="zh-TW" sz="1600" dirty="0" err="1" smtClean="0">
                <a:solidFill>
                  <a:srgbClr val="000099"/>
                </a:solidFill>
                <a:latin typeface="Courier New" pitchFamily="49" charset="0"/>
                <a:cs typeface="Courier New" pitchFamily="49" charset="0"/>
              </a:rPr>
              <a:t>int</a:t>
            </a:r>
            <a:r>
              <a:rPr lang="en-US" altLang="zh-TW" sz="1600" dirty="0" smtClean="0">
                <a:solidFill>
                  <a:srgbClr val="000099"/>
                </a:solidFill>
                <a:latin typeface="Courier New" pitchFamily="49" charset="0"/>
                <a:cs typeface="Courier New" pitchFamily="49" charset="0"/>
              </a:rPr>
              <a:t> </a:t>
            </a:r>
            <a:r>
              <a:rPr lang="en-US" altLang="zh-TW" sz="1600" dirty="0" err="1" smtClean="0">
                <a:solidFill>
                  <a:srgbClr val="000099"/>
                </a:solidFill>
                <a:latin typeface="Courier New" pitchFamily="49" charset="0"/>
                <a:cs typeface="Courier New" pitchFamily="49" charset="0"/>
              </a:rPr>
              <a:t>FindSet</a:t>
            </a:r>
            <a:r>
              <a:rPr lang="en-US" altLang="zh-TW" sz="1600" dirty="0" smtClean="0">
                <a:solidFill>
                  <a:srgbClr val="000099"/>
                </a:solidFill>
                <a:latin typeface="Courier New" pitchFamily="49" charset="0"/>
                <a:cs typeface="Courier New" pitchFamily="49" charset="0"/>
              </a:rPr>
              <a:t>(</a:t>
            </a:r>
            <a:r>
              <a:rPr lang="en-US" altLang="zh-TW" sz="1600" dirty="0" err="1" smtClean="0">
                <a:solidFill>
                  <a:srgbClr val="000099"/>
                </a:solidFill>
                <a:latin typeface="Courier New" pitchFamily="49" charset="0"/>
                <a:cs typeface="Courier New" pitchFamily="49" charset="0"/>
              </a:rPr>
              <a:t>int</a:t>
            </a:r>
            <a:r>
              <a:rPr lang="en-US" altLang="zh-TW" sz="1600" dirty="0" smtClean="0">
                <a:solidFill>
                  <a:srgbClr val="000099"/>
                </a:solidFill>
                <a:latin typeface="Courier New" pitchFamily="49" charset="0"/>
                <a:cs typeface="Courier New" pitchFamily="49" charset="0"/>
              </a:rPr>
              <a:t> x)</a:t>
            </a:r>
          </a:p>
          <a:p>
            <a:pPr algn="just">
              <a:buNone/>
            </a:pPr>
            <a:r>
              <a:rPr lang="en-US" altLang="zh-TW" sz="1600" dirty="0" smtClean="0">
                <a:solidFill>
                  <a:srgbClr val="000099"/>
                </a:solidFill>
                <a:latin typeface="Courier New" pitchFamily="49" charset="0"/>
                <a:cs typeface="Courier New" pitchFamily="49" charset="0"/>
              </a:rPr>
              <a:t>{</a:t>
            </a:r>
          </a:p>
          <a:p>
            <a:pPr algn="just">
              <a:buNone/>
            </a:pPr>
            <a:r>
              <a:rPr lang="en-US" altLang="zh-TW" sz="1600" dirty="0" smtClean="0">
                <a:solidFill>
                  <a:srgbClr val="000099"/>
                </a:solidFill>
                <a:latin typeface="Courier New" pitchFamily="49" charset="0"/>
                <a:cs typeface="Courier New" pitchFamily="49" charset="0"/>
              </a:rPr>
              <a:t>    if(x!=p[x])</a:t>
            </a:r>
          </a:p>
          <a:p>
            <a:pPr algn="just">
              <a:buNone/>
            </a:pPr>
            <a:r>
              <a:rPr lang="en-US" altLang="zh-TW" sz="1600" dirty="0" smtClean="0">
                <a:solidFill>
                  <a:srgbClr val="000099"/>
                </a:solidFill>
                <a:latin typeface="Courier New" pitchFamily="49" charset="0"/>
                <a:cs typeface="Courier New" pitchFamily="49" charset="0"/>
              </a:rPr>
              <a:t>        p[x] = </a:t>
            </a:r>
            <a:r>
              <a:rPr lang="en-US" altLang="zh-TW" sz="1600" dirty="0" err="1" smtClean="0">
                <a:solidFill>
                  <a:srgbClr val="000099"/>
                </a:solidFill>
                <a:latin typeface="Courier New" pitchFamily="49" charset="0"/>
                <a:cs typeface="Courier New" pitchFamily="49" charset="0"/>
              </a:rPr>
              <a:t>FindSet</a:t>
            </a:r>
            <a:r>
              <a:rPr lang="en-US" altLang="zh-TW" sz="1600" dirty="0" smtClean="0">
                <a:solidFill>
                  <a:srgbClr val="000099"/>
                </a:solidFill>
                <a:latin typeface="Courier New" pitchFamily="49" charset="0"/>
                <a:cs typeface="Courier New" pitchFamily="49" charset="0"/>
              </a:rPr>
              <a:t>(p[x]);</a:t>
            </a:r>
          </a:p>
          <a:p>
            <a:pPr algn="just">
              <a:buNone/>
            </a:pPr>
            <a:r>
              <a:rPr lang="en-US" altLang="zh-TW" sz="1600" dirty="0" smtClean="0">
                <a:solidFill>
                  <a:srgbClr val="000099"/>
                </a:solidFill>
                <a:latin typeface="Courier New" pitchFamily="49" charset="0"/>
                <a:cs typeface="Courier New" pitchFamily="49" charset="0"/>
              </a:rPr>
              <a:t>    return p[x];</a:t>
            </a:r>
          </a:p>
          <a:p>
            <a:pPr algn="just">
              <a:buNone/>
            </a:pPr>
            <a:r>
              <a:rPr lang="en-US" altLang="zh-TW" sz="1600" dirty="0" smtClean="0">
                <a:solidFill>
                  <a:srgbClr val="000099"/>
                </a:solidFill>
                <a:latin typeface="Courier New" pitchFamily="49" charset="0"/>
                <a:cs typeface="Courier New" pitchFamily="49" charset="0"/>
              </a:rPr>
              <a:t>}</a:t>
            </a:r>
            <a:endParaRPr lang="en-US" altLang="zh-TW" dirty="0" smtClean="0">
              <a:solidFill>
                <a:srgbClr val="000099"/>
              </a:solidFill>
            </a:endParaRPr>
          </a:p>
          <a:p>
            <a:pPr algn="just"/>
            <a:endParaRPr lang="en-US" altLang="zh-TW" dirty="0" smtClean="0"/>
          </a:p>
          <a:p>
            <a:pPr lvl="1" algn="just"/>
            <a:endParaRPr lang="en-US" altLang="zh-TW" dirty="0" smtClean="0">
              <a:solidFill>
                <a:srgbClr val="000099"/>
              </a:solidFill>
            </a:endParaRP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grpSp>
        <p:nvGrpSpPr>
          <p:cNvPr id="3" name="Group 35"/>
          <p:cNvGrpSpPr>
            <a:grpSpLocks/>
          </p:cNvGrpSpPr>
          <p:nvPr/>
        </p:nvGrpSpPr>
        <p:grpSpPr bwMode="auto">
          <a:xfrm>
            <a:off x="4211456" y="3433804"/>
            <a:ext cx="533400" cy="889000"/>
            <a:chOff x="4512" y="2544"/>
            <a:chExt cx="336" cy="560"/>
          </a:xfrm>
        </p:grpSpPr>
        <p:sp>
          <p:nvSpPr>
            <p:cNvPr id="20" name="AutoShape 21"/>
            <p:cNvSpPr>
              <a:spLocks noChangeArrowheads="1"/>
            </p:cNvSpPr>
            <p:nvPr/>
          </p:nvSpPr>
          <p:spPr bwMode="auto">
            <a:xfrm>
              <a:off x="4512" y="2720"/>
              <a:ext cx="336" cy="384"/>
            </a:xfrm>
            <a:prstGeom prst="triangle">
              <a:avLst>
                <a:gd name="adj" fmla="val 50000"/>
              </a:avLst>
            </a:prstGeom>
            <a:noFill/>
            <a:ln w="9525">
              <a:solidFill>
                <a:srgbClr val="FF0000"/>
              </a:solidFill>
              <a:miter lim="800000"/>
              <a:headEnd/>
              <a:tailEnd/>
            </a:ln>
            <a:effectLst/>
          </p:spPr>
          <p:txBody>
            <a:bodyPr wrap="none" anchor="ctr"/>
            <a:lstStyle/>
            <a:p>
              <a:endParaRPr lang="zh-TW" altLang="en-US"/>
            </a:p>
          </p:txBody>
        </p:sp>
        <p:sp>
          <p:nvSpPr>
            <p:cNvPr id="21" name="Text Box 22"/>
            <p:cNvSpPr txBox="1">
              <a:spLocks noChangeArrowheads="1"/>
            </p:cNvSpPr>
            <p:nvPr/>
          </p:nvSpPr>
          <p:spPr bwMode="auto">
            <a:xfrm>
              <a:off x="4608" y="2544"/>
              <a:ext cx="159" cy="192"/>
            </a:xfrm>
            <a:prstGeom prst="rect">
              <a:avLst/>
            </a:prstGeom>
            <a:noFill/>
            <a:ln w="9525">
              <a:noFill/>
              <a:miter lim="800000"/>
              <a:headEnd/>
              <a:tailEnd/>
            </a:ln>
            <a:effectLst/>
          </p:spPr>
          <p:txBody>
            <a:bodyPr wrap="none">
              <a:spAutoFit/>
            </a:bodyPr>
            <a:lstStyle/>
            <a:p>
              <a:r>
                <a:rPr lang="en-US" altLang="zh-TW" b="1">
                  <a:solidFill>
                    <a:srgbClr val="CC0000"/>
                  </a:solidFill>
                </a:rPr>
                <a:t>f</a:t>
              </a:r>
            </a:p>
          </p:txBody>
        </p:sp>
        <p:sp>
          <p:nvSpPr>
            <p:cNvPr id="22" name="Oval 34"/>
            <p:cNvSpPr>
              <a:spLocks noChangeArrowheads="1"/>
            </p:cNvSpPr>
            <p:nvPr/>
          </p:nvSpPr>
          <p:spPr bwMode="auto">
            <a:xfrm>
              <a:off x="4608" y="2568"/>
              <a:ext cx="144" cy="144"/>
            </a:xfrm>
            <a:prstGeom prst="ellipse">
              <a:avLst/>
            </a:prstGeom>
            <a:noFill/>
            <a:ln w="9525">
              <a:solidFill>
                <a:srgbClr val="FF0000"/>
              </a:solidFill>
              <a:round/>
              <a:headEnd/>
              <a:tailEnd/>
            </a:ln>
            <a:effectLst/>
          </p:spPr>
          <p:txBody>
            <a:bodyPr wrap="none" anchor="ctr"/>
            <a:lstStyle/>
            <a:p>
              <a:endParaRPr lang="zh-TW" altLang="en-US"/>
            </a:p>
          </p:txBody>
        </p:sp>
      </p:grpSp>
      <p:grpSp>
        <p:nvGrpSpPr>
          <p:cNvPr id="4" name="Group 36"/>
          <p:cNvGrpSpPr>
            <a:grpSpLocks/>
          </p:cNvGrpSpPr>
          <p:nvPr/>
        </p:nvGrpSpPr>
        <p:grpSpPr bwMode="auto">
          <a:xfrm>
            <a:off x="3297056" y="3967204"/>
            <a:ext cx="533400" cy="889000"/>
            <a:chOff x="4512" y="2544"/>
            <a:chExt cx="336" cy="560"/>
          </a:xfrm>
        </p:grpSpPr>
        <p:sp>
          <p:nvSpPr>
            <p:cNvPr id="24" name="AutoShape 37"/>
            <p:cNvSpPr>
              <a:spLocks noChangeArrowheads="1"/>
            </p:cNvSpPr>
            <p:nvPr/>
          </p:nvSpPr>
          <p:spPr bwMode="auto">
            <a:xfrm>
              <a:off x="4512" y="2720"/>
              <a:ext cx="336" cy="384"/>
            </a:xfrm>
            <a:prstGeom prst="triangle">
              <a:avLst>
                <a:gd name="adj" fmla="val 50000"/>
              </a:avLst>
            </a:prstGeom>
            <a:noFill/>
            <a:ln w="9525">
              <a:solidFill>
                <a:srgbClr val="FF0000"/>
              </a:solidFill>
              <a:miter lim="800000"/>
              <a:headEnd/>
              <a:tailEnd/>
            </a:ln>
            <a:effectLst/>
          </p:spPr>
          <p:txBody>
            <a:bodyPr wrap="none" anchor="ctr"/>
            <a:lstStyle/>
            <a:p>
              <a:endParaRPr lang="zh-TW" altLang="en-US"/>
            </a:p>
          </p:txBody>
        </p:sp>
        <p:sp>
          <p:nvSpPr>
            <p:cNvPr id="25" name="Text Box 38"/>
            <p:cNvSpPr txBox="1">
              <a:spLocks noChangeArrowheads="1"/>
            </p:cNvSpPr>
            <p:nvPr/>
          </p:nvSpPr>
          <p:spPr bwMode="auto">
            <a:xfrm>
              <a:off x="4608" y="2544"/>
              <a:ext cx="183" cy="192"/>
            </a:xfrm>
            <a:prstGeom prst="rect">
              <a:avLst/>
            </a:prstGeom>
            <a:noFill/>
            <a:ln w="9525">
              <a:noFill/>
              <a:miter lim="800000"/>
              <a:headEnd/>
              <a:tailEnd/>
            </a:ln>
            <a:effectLst/>
          </p:spPr>
          <p:txBody>
            <a:bodyPr wrap="none">
              <a:spAutoFit/>
            </a:bodyPr>
            <a:lstStyle/>
            <a:p>
              <a:r>
                <a:rPr lang="en-US" altLang="zh-TW" b="1">
                  <a:solidFill>
                    <a:srgbClr val="CC0000"/>
                  </a:solidFill>
                </a:rPr>
                <a:t>e</a:t>
              </a:r>
            </a:p>
          </p:txBody>
        </p:sp>
        <p:sp>
          <p:nvSpPr>
            <p:cNvPr id="26" name="Oval 39"/>
            <p:cNvSpPr>
              <a:spLocks noChangeArrowheads="1"/>
            </p:cNvSpPr>
            <p:nvPr/>
          </p:nvSpPr>
          <p:spPr bwMode="auto">
            <a:xfrm>
              <a:off x="4608" y="2568"/>
              <a:ext cx="144" cy="144"/>
            </a:xfrm>
            <a:prstGeom prst="ellipse">
              <a:avLst/>
            </a:prstGeom>
            <a:noFill/>
            <a:ln w="9525">
              <a:solidFill>
                <a:srgbClr val="FF0000"/>
              </a:solidFill>
              <a:round/>
              <a:headEnd/>
              <a:tailEnd/>
            </a:ln>
            <a:effectLst/>
          </p:spPr>
          <p:txBody>
            <a:bodyPr wrap="none" anchor="ctr"/>
            <a:lstStyle/>
            <a:p>
              <a:endParaRPr lang="zh-TW" altLang="en-US"/>
            </a:p>
          </p:txBody>
        </p:sp>
      </p:grpSp>
      <p:grpSp>
        <p:nvGrpSpPr>
          <p:cNvPr id="5" name="Group 40"/>
          <p:cNvGrpSpPr>
            <a:grpSpLocks/>
          </p:cNvGrpSpPr>
          <p:nvPr/>
        </p:nvGrpSpPr>
        <p:grpSpPr bwMode="auto">
          <a:xfrm>
            <a:off x="2458856" y="4602204"/>
            <a:ext cx="533400" cy="889000"/>
            <a:chOff x="4512" y="2544"/>
            <a:chExt cx="336" cy="560"/>
          </a:xfrm>
        </p:grpSpPr>
        <p:sp>
          <p:nvSpPr>
            <p:cNvPr id="28" name="AutoShape 41"/>
            <p:cNvSpPr>
              <a:spLocks noChangeArrowheads="1"/>
            </p:cNvSpPr>
            <p:nvPr/>
          </p:nvSpPr>
          <p:spPr bwMode="auto">
            <a:xfrm>
              <a:off x="4512" y="2720"/>
              <a:ext cx="336" cy="384"/>
            </a:xfrm>
            <a:prstGeom prst="triangle">
              <a:avLst>
                <a:gd name="adj" fmla="val 50000"/>
              </a:avLst>
            </a:prstGeom>
            <a:noFill/>
            <a:ln w="9525">
              <a:solidFill>
                <a:srgbClr val="FF0000"/>
              </a:solidFill>
              <a:miter lim="800000"/>
              <a:headEnd/>
              <a:tailEnd/>
            </a:ln>
            <a:effectLst/>
          </p:spPr>
          <p:txBody>
            <a:bodyPr wrap="none" anchor="ctr"/>
            <a:lstStyle/>
            <a:p>
              <a:endParaRPr lang="zh-TW" altLang="en-US"/>
            </a:p>
          </p:txBody>
        </p:sp>
        <p:sp>
          <p:nvSpPr>
            <p:cNvPr id="29" name="Text Box 42"/>
            <p:cNvSpPr txBox="1">
              <a:spLocks noChangeArrowheads="1"/>
            </p:cNvSpPr>
            <p:nvPr/>
          </p:nvSpPr>
          <p:spPr bwMode="auto">
            <a:xfrm>
              <a:off x="4608" y="2544"/>
              <a:ext cx="186" cy="192"/>
            </a:xfrm>
            <a:prstGeom prst="rect">
              <a:avLst/>
            </a:prstGeom>
            <a:noFill/>
            <a:ln w="9525">
              <a:noFill/>
              <a:miter lim="800000"/>
              <a:headEnd/>
              <a:tailEnd/>
            </a:ln>
            <a:effectLst/>
          </p:spPr>
          <p:txBody>
            <a:bodyPr wrap="none">
              <a:spAutoFit/>
            </a:bodyPr>
            <a:lstStyle/>
            <a:p>
              <a:r>
                <a:rPr lang="en-US" altLang="zh-TW" b="1">
                  <a:solidFill>
                    <a:srgbClr val="CC0000"/>
                  </a:solidFill>
                </a:rPr>
                <a:t>d</a:t>
              </a:r>
            </a:p>
          </p:txBody>
        </p:sp>
        <p:sp>
          <p:nvSpPr>
            <p:cNvPr id="30" name="Oval 43"/>
            <p:cNvSpPr>
              <a:spLocks noChangeArrowheads="1"/>
            </p:cNvSpPr>
            <p:nvPr/>
          </p:nvSpPr>
          <p:spPr bwMode="auto">
            <a:xfrm>
              <a:off x="4608" y="2568"/>
              <a:ext cx="144" cy="144"/>
            </a:xfrm>
            <a:prstGeom prst="ellipse">
              <a:avLst/>
            </a:prstGeom>
            <a:noFill/>
            <a:ln w="9525">
              <a:solidFill>
                <a:srgbClr val="FF0000"/>
              </a:solidFill>
              <a:round/>
              <a:headEnd/>
              <a:tailEnd/>
            </a:ln>
            <a:effectLst/>
          </p:spPr>
          <p:txBody>
            <a:bodyPr wrap="none" anchor="ctr"/>
            <a:lstStyle/>
            <a:p>
              <a:endParaRPr lang="zh-TW" altLang="en-US"/>
            </a:p>
          </p:txBody>
        </p:sp>
      </p:grpSp>
      <p:grpSp>
        <p:nvGrpSpPr>
          <p:cNvPr id="6" name="Group 44"/>
          <p:cNvGrpSpPr>
            <a:grpSpLocks/>
          </p:cNvGrpSpPr>
          <p:nvPr/>
        </p:nvGrpSpPr>
        <p:grpSpPr bwMode="auto">
          <a:xfrm>
            <a:off x="1620656" y="5186404"/>
            <a:ext cx="533400" cy="889000"/>
            <a:chOff x="4512" y="2544"/>
            <a:chExt cx="336" cy="560"/>
          </a:xfrm>
        </p:grpSpPr>
        <p:sp>
          <p:nvSpPr>
            <p:cNvPr id="32" name="AutoShape 45"/>
            <p:cNvSpPr>
              <a:spLocks noChangeArrowheads="1"/>
            </p:cNvSpPr>
            <p:nvPr/>
          </p:nvSpPr>
          <p:spPr bwMode="auto">
            <a:xfrm>
              <a:off x="4512" y="2720"/>
              <a:ext cx="336" cy="384"/>
            </a:xfrm>
            <a:prstGeom prst="triangle">
              <a:avLst>
                <a:gd name="adj" fmla="val 50000"/>
              </a:avLst>
            </a:prstGeom>
            <a:noFill/>
            <a:ln w="9525">
              <a:solidFill>
                <a:srgbClr val="FF0000"/>
              </a:solidFill>
              <a:miter lim="800000"/>
              <a:headEnd/>
              <a:tailEnd/>
            </a:ln>
            <a:effectLst/>
          </p:spPr>
          <p:txBody>
            <a:bodyPr wrap="none" anchor="ctr"/>
            <a:lstStyle/>
            <a:p>
              <a:endParaRPr lang="zh-TW" altLang="en-US"/>
            </a:p>
          </p:txBody>
        </p:sp>
        <p:sp>
          <p:nvSpPr>
            <p:cNvPr id="33" name="Text Box 46"/>
            <p:cNvSpPr txBox="1">
              <a:spLocks noChangeArrowheads="1"/>
            </p:cNvSpPr>
            <p:nvPr/>
          </p:nvSpPr>
          <p:spPr bwMode="auto">
            <a:xfrm>
              <a:off x="4608" y="2544"/>
              <a:ext cx="175" cy="192"/>
            </a:xfrm>
            <a:prstGeom prst="rect">
              <a:avLst/>
            </a:prstGeom>
            <a:noFill/>
            <a:ln w="9525">
              <a:noFill/>
              <a:miter lim="800000"/>
              <a:headEnd/>
              <a:tailEnd/>
            </a:ln>
            <a:effectLst/>
          </p:spPr>
          <p:txBody>
            <a:bodyPr wrap="none">
              <a:spAutoFit/>
            </a:bodyPr>
            <a:lstStyle/>
            <a:p>
              <a:r>
                <a:rPr lang="en-US" altLang="zh-TW" b="1">
                  <a:solidFill>
                    <a:srgbClr val="CC0000"/>
                  </a:solidFill>
                </a:rPr>
                <a:t>c</a:t>
              </a:r>
            </a:p>
          </p:txBody>
        </p:sp>
        <p:sp>
          <p:nvSpPr>
            <p:cNvPr id="34" name="Oval 47"/>
            <p:cNvSpPr>
              <a:spLocks noChangeArrowheads="1"/>
            </p:cNvSpPr>
            <p:nvPr/>
          </p:nvSpPr>
          <p:spPr bwMode="auto">
            <a:xfrm>
              <a:off x="4608" y="2568"/>
              <a:ext cx="144" cy="144"/>
            </a:xfrm>
            <a:prstGeom prst="ellipse">
              <a:avLst/>
            </a:prstGeom>
            <a:noFill/>
            <a:ln w="9525">
              <a:solidFill>
                <a:srgbClr val="FF0000"/>
              </a:solidFill>
              <a:round/>
              <a:headEnd/>
              <a:tailEnd/>
            </a:ln>
            <a:effectLst/>
          </p:spPr>
          <p:txBody>
            <a:bodyPr wrap="none" anchor="ctr"/>
            <a:lstStyle/>
            <a:p>
              <a:endParaRPr lang="zh-TW" altLang="en-US"/>
            </a:p>
          </p:txBody>
        </p:sp>
      </p:grpSp>
      <p:sp>
        <p:nvSpPr>
          <p:cNvPr id="35" name="Line 49"/>
          <p:cNvSpPr>
            <a:spLocks noChangeShapeType="1"/>
          </p:cNvSpPr>
          <p:nvPr/>
        </p:nvSpPr>
        <p:spPr bwMode="auto">
          <a:xfrm flipH="1">
            <a:off x="3678056" y="3586204"/>
            <a:ext cx="685800" cy="457200"/>
          </a:xfrm>
          <a:prstGeom prst="line">
            <a:avLst/>
          </a:prstGeom>
          <a:noFill/>
          <a:ln w="9525">
            <a:solidFill>
              <a:srgbClr val="FF0000"/>
            </a:solidFill>
            <a:round/>
            <a:headEnd/>
            <a:tailEnd/>
          </a:ln>
          <a:effectLst/>
        </p:spPr>
        <p:txBody>
          <a:bodyPr wrap="none"/>
          <a:lstStyle/>
          <a:p>
            <a:endParaRPr lang="zh-TW" altLang="en-US"/>
          </a:p>
        </p:txBody>
      </p:sp>
      <p:sp>
        <p:nvSpPr>
          <p:cNvPr id="36" name="Line 50"/>
          <p:cNvSpPr>
            <a:spLocks noChangeShapeType="1"/>
          </p:cNvSpPr>
          <p:nvPr/>
        </p:nvSpPr>
        <p:spPr bwMode="auto">
          <a:xfrm flipH="1">
            <a:off x="2763656" y="4195804"/>
            <a:ext cx="685800" cy="457200"/>
          </a:xfrm>
          <a:prstGeom prst="line">
            <a:avLst/>
          </a:prstGeom>
          <a:noFill/>
          <a:ln w="9525">
            <a:solidFill>
              <a:srgbClr val="FF0000"/>
            </a:solidFill>
            <a:round/>
            <a:headEnd/>
            <a:tailEnd/>
          </a:ln>
          <a:effectLst/>
        </p:spPr>
        <p:txBody>
          <a:bodyPr wrap="none"/>
          <a:lstStyle/>
          <a:p>
            <a:endParaRPr lang="zh-TW" altLang="en-US"/>
          </a:p>
        </p:txBody>
      </p:sp>
      <p:sp>
        <p:nvSpPr>
          <p:cNvPr id="37" name="Line 51"/>
          <p:cNvSpPr>
            <a:spLocks noChangeShapeType="1"/>
          </p:cNvSpPr>
          <p:nvPr/>
        </p:nvSpPr>
        <p:spPr bwMode="auto">
          <a:xfrm flipH="1">
            <a:off x="1925456" y="4754604"/>
            <a:ext cx="685800" cy="457200"/>
          </a:xfrm>
          <a:prstGeom prst="line">
            <a:avLst/>
          </a:prstGeom>
          <a:noFill/>
          <a:ln w="9525">
            <a:solidFill>
              <a:srgbClr val="FF0000"/>
            </a:solidFill>
            <a:round/>
            <a:headEnd/>
            <a:tailEnd/>
          </a:ln>
          <a:effectLst/>
        </p:spPr>
        <p:txBody>
          <a:bodyPr wrap="none"/>
          <a:lstStyle/>
          <a:p>
            <a:endParaRPr lang="zh-TW" altLang="en-US"/>
          </a:p>
        </p:txBody>
      </p:sp>
      <p:sp>
        <p:nvSpPr>
          <p:cNvPr id="38" name="Text Box 52"/>
          <p:cNvSpPr txBox="1">
            <a:spLocks noChangeArrowheads="1"/>
          </p:cNvSpPr>
          <p:nvPr/>
        </p:nvSpPr>
        <p:spPr bwMode="auto">
          <a:xfrm>
            <a:off x="2458856" y="4272004"/>
            <a:ext cx="571500" cy="304800"/>
          </a:xfrm>
          <a:prstGeom prst="rect">
            <a:avLst/>
          </a:prstGeom>
          <a:noFill/>
          <a:ln w="9525">
            <a:noFill/>
            <a:miter lim="800000"/>
            <a:headEnd/>
            <a:tailEnd/>
          </a:ln>
          <a:effectLst/>
        </p:spPr>
        <p:txBody>
          <a:bodyPr wrap="none">
            <a:spAutoFit/>
          </a:bodyPr>
          <a:lstStyle/>
          <a:p>
            <a:r>
              <a:rPr lang="en-US" altLang="zh-TW" b="1" dirty="0">
                <a:solidFill>
                  <a:srgbClr val="CC0000"/>
                </a:solidFill>
              </a:rPr>
              <a:t>P[x]</a:t>
            </a:r>
          </a:p>
        </p:txBody>
      </p:sp>
      <p:sp>
        <p:nvSpPr>
          <p:cNvPr id="39" name="Text Box 53"/>
          <p:cNvSpPr txBox="1">
            <a:spLocks noChangeArrowheads="1"/>
          </p:cNvSpPr>
          <p:nvPr/>
        </p:nvSpPr>
        <p:spPr bwMode="auto">
          <a:xfrm>
            <a:off x="1653994" y="4881604"/>
            <a:ext cx="292100" cy="304800"/>
          </a:xfrm>
          <a:prstGeom prst="rect">
            <a:avLst/>
          </a:prstGeom>
          <a:noFill/>
          <a:ln w="9525">
            <a:noFill/>
            <a:miter lim="800000"/>
            <a:headEnd/>
            <a:tailEnd/>
          </a:ln>
          <a:effectLst/>
        </p:spPr>
        <p:txBody>
          <a:bodyPr wrap="none">
            <a:spAutoFit/>
          </a:bodyPr>
          <a:lstStyle/>
          <a:p>
            <a:r>
              <a:rPr lang="en-US" altLang="zh-TW" b="1">
                <a:solidFill>
                  <a:srgbClr val="CC0000"/>
                </a:solidFill>
              </a:rPr>
              <a:t>x</a:t>
            </a:r>
          </a:p>
        </p:txBody>
      </p:sp>
      <p:grpSp>
        <p:nvGrpSpPr>
          <p:cNvPr id="7" name="Group 54"/>
          <p:cNvGrpSpPr>
            <a:grpSpLocks/>
          </p:cNvGrpSpPr>
          <p:nvPr/>
        </p:nvGrpSpPr>
        <p:grpSpPr bwMode="auto">
          <a:xfrm>
            <a:off x="7467624" y="4214818"/>
            <a:ext cx="533400" cy="889000"/>
            <a:chOff x="4512" y="2544"/>
            <a:chExt cx="336" cy="560"/>
          </a:xfrm>
        </p:grpSpPr>
        <p:sp>
          <p:nvSpPr>
            <p:cNvPr id="41" name="AutoShape 55"/>
            <p:cNvSpPr>
              <a:spLocks noChangeArrowheads="1"/>
            </p:cNvSpPr>
            <p:nvPr/>
          </p:nvSpPr>
          <p:spPr bwMode="auto">
            <a:xfrm>
              <a:off x="4512" y="2720"/>
              <a:ext cx="336" cy="384"/>
            </a:xfrm>
            <a:prstGeom prst="triangle">
              <a:avLst>
                <a:gd name="adj" fmla="val 50000"/>
              </a:avLst>
            </a:prstGeom>
            <a:noFill/>
            <a:ln w="9525">
              <a:solidFill>
                <a:srgbClr val="FF0000"/>
              </a:solidFill>
              <a:miter lim="800000"/>
              <a:headEnd/>
              <a:tailEnd/>
            </a:ln>
            <a:effectLst/>
          </p:spPr>
          <p:txBody>
            <a:bodyPr wrap="none" anchor="ctr"/>
            <a:lstStyle/>
            <a:p>
              <a:endParaRPr lang="zh-TW" altLang="en-US"/>
            </a:p>
          </p:txBody>
        </p:sp>
        <p:sp>
          <p:nvSpPr>
            <p:cNvPr id="42" name="Text Box 56"/>
            <p:cNvSpPr txBox="1">
              <a:spLocks noChangeArrowheads="1"/>
            </p:cNvSpPr>
            <p:nvPr/>
          </p:nvSpPr>
          <p:spPr bwMode="auto">
            <a:xfrm>
              <a:off x="4608" y="2544"/>
              <a:ext cx="159" cy="192"/>
            </a:xfrm>
            <a:prstGeom prst="rect">
              <a:avLst/>
            </a:prstGeom>
            <a:noFill/>
            <a:ln w="9525">
              <a:noFill/>
              <a:miter lim="800000"/>
              <a:headEnd/>
              <a:tailEnd/>
            </a:ln>
            <a:effectLst/>
          </p:spPr>
          <p:txBody>
            <a:bodyPr wrap="none">
              <a:spAutoFit/>
            </a:bodyPr>
            <a:lstStyle/>
            <a:p>
              <a:r>
                <a:rPr lang="en-US" altLang="zh-TW" b="1">
                  <a:solidFill>
                    <a:srgbClr val="CC0000"/>
                  </a:solidFill>
                </a:rPr>
                <a:t>f</a:t>
              </a:r>
            </a:p>
          </p:txBody>
        </p:sp>
        <p:sp>
          <p:nvSpPr>
            <p:cNvPr id="43" name="Oval 57"/>
            <p:cNvSpPr>
              <a:spLocks noChangeArrowheads="1"/>
            </p:cNvSpPr>
            <p:nvPr/>
          </p:nvSpPr>
          <p:spPr bwMode="auto">
            <a:xfrm>
              <a:off x="4608" y="2568"/>
              <a:ext cx="144" cy="144"/>
            </a:xfrm>
            <a:prstGeom prst="ellipse">
              <a:avLst/>
            </a:prstGeom>
            <a:noFill/>
            <a:ln w="9525">
              <a:solidFill>
                <a:srgbClr val="FF0000"/>
              </a:solidFill>
              <a:round/>
              <a:headEnd/>
              <a:tailEnd/>
            </a:ln>
            <a:effectLst/>
          </p:spPr>
          <p:txBody>
            <a:bodyPr wrap="none" anchor="ctr"/>
            <a:lstStyle/>
            <a:p>
              <a:endParaRPr lang="zh-TW" altLang="en-US"/>
            </a:p>
          </p:txBody>
        </p:sp>
      </p:grpSp>
      <p:grpSp>
        <p:nvGrpSpPr>
          <p:cNvPr id="8" name="Group 58"/>
          <p:cNvGrpSpPr>
            <a:grpSpLocks/>
          </p:cNvGrpSpPr>
          <p:nvPr/>
        </p:nvGrpSpPr>
        <p:grpSpPr bwMode="auto">
          <a:xfrm>
            <a:off x="6553224" y="4748218"/>
            <a:ext cx="533400" cy="889000"/>
            <a:chOff x="4512" y="2544"/>
            <a:chExt cx="336" cy="560"/>
          </a:xfrm>
        </p:grpSpPr>
        <p:sp>
          <p:nvSpPr>
            <p:cNvPr id="45" name="AutoShape 59"/>
            <p:cNvSpPr>
              <a:spLocks noChangeArrowheads="1"/>
            </p:cNvSpPr>
            <p:nvPr/>
          </p:nvSpPr>
          <p:spPr bwMode="auto">
            <a:xfrm>
              <a:off x="4512" y="2720"/>
              <a:ext cx="336" cy="384"/>
            </a:xfrm>
            <a:prstGeom prst="triangle">
              <a:avLst>
                <a:gd name="adj" fmla="val 50000"/>
              </a:avLst>
            </a:prstGeom>
            <a:noFill/>
            <a:ln w="9525">
              <a:solidFill>
                <a:srgbClr val="FF0000"/>
              </a:solidFill>
              <a:miter lim="800000"/>
              <a:headEnd/>
              <a:tailEnd/>
            </a:ln>
            <a:effectLst/>
          </p:spPr>
          <p:txBody>
            <a:bodyPr wrap="none" anchor="ctr"/>
            <a:lstStyle/>
            <a:p>
              <a:endParaRPr lang="zh-TW" altLang="en-US"/>
            </a:p>
          </p:txBody>
        </p:sp>
        <p:sp>
          <p:nvSpPr>
            <p:cNvPr id="46" name="Text Box 60"/>
            <p:cNvSpPr txBox="1">
              <a:spLocks noChangeArrowheads="1"/>
            </p:cNvSpPr>
            <p:nvPr/>
          </p:nvSpPr>
          <p:spPr bwMode="auto">
            <a:xfrm>
              <a:off x="4608" y="2544"/>
              <a:ext cx="183" cy="192"/>
            </a:xfrm>
            <a:prstGeom prst="rect">
              <a:avLst/>
            </a:prstGeom>
            <a:noFill/>
            <a:ln w="9525">
              <a:noFill/>
              <a:miter lim="800000"/>
              <a:headEnd/>
              <a:tailEnd/>
            </a:ln>
            <a:effectLst/>
          </p:spPr>
          <p:txBody>
            <a:bodyPr wrap="none">
              <a:spAutoFit/>
            </a:bodyPr>
            <a:lstStyle/>
            <a:p>
              <a:r>
                <a:rPr lang="en-US" altLang="zh-TW" b="1">
                  <a:solidFill>
                    <a:srgbClr val="CC0000"/>
                  </a:solidFill>
                </a:rPr>
                <a:t>e</a:t>
              </a:r>
            </a:p>
          </p:txBody>
        </p:sp>
        <p:sp>
          <p:nvSpPr>
            <p:cNvPr id="47" name="Oval 61"/>
            <p:cNvSpPr>
              <a:spLocks noChangeArrowheads="1"/>
            </p:cNvSpPr>
            <p:nvPr/>
          </p:nvSpPr>
          <p:spPr bwMode="auto">
            <a:xfrm>
              <a:off x="4608" y="2568"/>
              <a:ext cx="144" cy="144"/>
            </a:xfrm>
            <a:prstGeom prst="ellipse">
              <a:avLst/>
            </a:prstGeom>
            <a:noFill/>
            <a:ln w="9525">
              <a:solidFill>
                <a:srgbClr val="FF0000"/>
              </a:solidFill>
              <a:round/>
              <a:headEnd/>
              <a:tailEnd/>
            </a:ln>
            <a:effectLst/>
          </p:spPr>
          <p:txBody>
            <a:bodyPr wrap="none" anchor="ctr"/>
            <a:lstStyle/>
            <a:p>
              <a:endParaRPr lang="zh-TW" altLang="en-US"/>
            </a:p>
          </p:txBody>
        </p:sp>
      </p:grpSp>
      <p:grpSp>
        <p:nvGrpSpPr>
          <p:cNvPr id="9" name="Group 62"/>
          <p:cNvGrpSpPr>
            <a:grpSpLocks/>
          </p:cNvGrpSpPr>
          <p:nvPr/>
        </p:nvGrpSpPr>
        <p:grpSpPr bwMode="auto">
          <a:xfrm>
            <a:off x="5943624" y="4748218"/>
            <a:ext cx="533400" cy="889000"/>
            <a:chOff x="4512" y="2544"/>
            <a:chExt cx="336" cy="560"/>
          </a:xfrm>
        </p:grpSpPr>
        <p:sp>
          <p:nvSpPr>
            <p:cNvPr id="49" name="AutoShape 63"/>
            <p:cNvSpPr>
              <a:spLocks noChangeArrowheads="1"/>
            </p:cNvSpPr>
            <p:nvPr/>
          </p:nvSpPr>
          <p:spPr bwMode="auto">
            <a:xfrm>
              <a:off x="4512" y="2720"/>
              <a:ext cx="336" cy="384"/>
            </a:xfrm>
            <a:prstGeom prst="triangle">
              <a:avLst>
                <a:gd name="adj" fmla="val 50000"/>
              </a:avLst>
            </a:prstGeom>
            <a:noFill/>
            <a:ln w="9525">
              <a:solidFill>
                <a:srgbClr val="FF0000"/>
              </a:solidFill>
              <a:miter lim="800000"/>
              <a:headEnd/>
              <a:tailEnd/>
            </a:ln>
            <a:effectLst/>
          </p:spPr>
          <p:txBody>
            <a:bodyPr wrap="none" anchor="ctr"/>
            <a:lstStyle/>
            <a:p>
              <a:endParaRPr lang="zh-TW" altLang="en-US"/>
            </a:p>
          </p:txBody>
        </p:sp>
        <p:sp>
          <p:nvSpPr>
            <p:cNvPr id="50" name="Text Box 64"/>
            <p:cNvSpPr txBox="1">
              <a:spLocks noChangeArrowheads="1"/>
            </p:cNvSpPr>
            <p:nvPr/>
          </p:nvSpPr>
          <p:spPr bwMode="auto">
            <a:xfrm>
              <a:off x="4608" y="2544"/>
              <a:ext cx="186" cy="192"/>
            </a:xfrm>
            <a:prstGeom prst="rect">
              <a:avLst/>
            </a:prstGeom>
            <a:noFill/>
            <a:ln w="9525">
              <a:noFill/>
              <a:miter lim="800000"/>
              <a:headEnd/>
              <a:tailEnd/>
            </a:ln>
            <a:effectLst/>
          </p:spPr>
          <p:txBody>
            <a:bodyPr wrap="none">
              <a:spAutoFit/>
            </a:bodyPr>
            <a:lstStyle/>
            <a:p>
              <a:r>
                <a:rPr lang="en-US" altLang="zh-TW" b="1">
                  <a:solidFill>
                    <a:srgbClr val="CC0000"/>
                  </a:solidFill>
                </a:rPr>
                <a:t>d</a:t>
              </a:r>
            </a:p>
          </p:txBody>
        </p:sp>
        <p:sp>
          <p:nvSpPr>
            <p:cNvPr id="51" name="Oval 65"/>
            <p:cNvSpPr>
              <a:spLocks noChangeArrowheads="1"/>
            </p:cNvSpPr>
            <p:nvPr/>
          </p:nvSpPr>
          <p:spPr bwMode="auto">
            <a:xfrm>
              <a:off x="4608" y="2568"/>
              <a:ext cx="144" cy="144"/>
            </a:xfrm>
            <a:prstGeom prst="ellipse">
              <a:avLst/>
            </a:prstGeom>
            <a:noFill/>
            <a:ln w="9525">
              <a:solidFill>
                <a:srgbClr val="FF0000"/>
              </a:solidFill>
              <a:round/>
              <a:headEnd/>
              <a:tailEnd/>
            </a:ln>
            <a:effectLst/>
          </p:spPr>
          <p:txBody>
            <a:bodyPr wrap="none" anchor="ctr"/>
            <a:lstStyle/>
            <a:p>
              <a:endParaRPr lang="zh-TW" altLang="en-US"/>
            </a:p>
          </p:txBody>
        </p:sp>
      </p:grpSp>
      <p:grpSp>
        <p:nvGrpSpPr>
          <p:cNvPr id="10" name="Group 66"/>
          <p:cNvGrpSpPr>
            <a:grpSpLocks/>
          </p:cNvGrpSpPr>
          <p:nvPr/>
        </p:nvGrpSpPr>
        <p:grpSpPr bwMode="auto">
          <a:xfrm>
            <a:off x="5334024" y="4748218"/>
            <a:ext cx="533400" cy="889000"/>
            <a:chOff x="4512" y="2544"/>
            <a:chExt cx="336" cy="560"/>
          </a:xfrm>
        </p:grpSpPr>
        <p:sp>
          <p:nvSpPr>
            <p:cNvPr id="53" name="AutoShape 67"/>
            <p:cNvSpPr>
              <a:spLocks noChangeArrowheads="1"/>
            </p:cNvSpPr>
            <p:nvPr/>
          </p:nvSpPr>
          <p:spPr bwMode="auto">
            <a:xfrm>
              <a:off x="4512" y="2720"/>
              <a:ext cx="336" cy="384"/>
            </a:xfrm>
            <a:prstGeom prst="triangle">
              <a:avLst>
                <a:gd name="adj" fmla="val 50000"/>
              </a:avLst>
            </a:prstGeom>
            <a:noFill/>
            <a:ln w="9525">
              <a:solidFill>
                <a:srgbClr val="FF0000"/>
              </a:solidFill>
              <a:miter lim="800000"/>
              <a:headEnd/>
              <a:tailEnd/>
            </a:ln>
            <a:effectLst/>
          </p:spPr>
          <p:txBody>
            <a:bodyPr wrap="none" anchor="ctr"/>
            <a:lstStyle/>
            <a:p>
              <a:endParaRPr lang="zh-TW" altLang="en-US"/>
            </a:p>
          </p:txBody>
        </p:sp>
        <p:sp>
          <p:nvSpPr>
            <p:cNvPr id="54" name="Text Box 68"/>
            <p:cNvSpPr txBox="1">
              <a:spLocks noChangeArrowheads="1"/>
            </p:cNvSpPr>
            <p:nvPr/>
          </p:nvSpPr>
          <p:spPr bwMode="auto">
            <a:xfrm>
              <a:off x="4608" y="2544"/>
              <a:ext cx="175" cy="192"/>
            </a:xfrm>
            <a:prstGeom prst="rect">
              <a:avLst/>
            </a:prstGeom>
            <a:noFill/>
            <a:ln w="9525">
              <a:noFill/>
              <a:miter lim="800000"/>
              <a:headEnd/>
              <a:tailEnd/>
            </a:ln>
            <a:effectLst/>
          </p:spPr>
          <p:txBody>
            <a:bodyPr wrap="none">
              <a:spAutoFit/>
            </a:bodyPr>
            <a:lstStyle/>
            <a:p>
              <a:r>
                <a:rPr lang="en-US" altLang="zh-TW" b="1">
                  <a:solidFill>
                    <a:srgbClr val="CC0000"/>
                  </a:solidFill>
                </a:rPr>
                <a:t>c</a:t>
              </a:r>
            </a:p>
          </p:txBody>
        </p:sp>
        <p:sp>
          <p:nvSpPr>
            <p:cNvPr id="55" name="Oval 69"/>
            <p:cNvSpPr>
              <a:spLocks noChangeArrowheads="1"/>
            </p:cNvSpPr>
            <p:nvPr/>
          </p:nvSpPr>
          <p:spPr bwMode="auto">
            <a:xfrm>
              <a:off x="4608" y="2568"/>
              <a:ext cx="144" cy="144"/>
            </a:xfrm>
            <a:prstGeom prst="ellipse">
              <a:avLst/>
            </a:prstGeom>
            <a:noFill/>
            <a:ln w="9525">
              <a:solidFill>
                <a:srgbClr val="FF0000"/>
              </a:solidFill>
              <a:round/>
              <a:headEnd/>
              <a:tailEnd/>
            </a:ln>
            <a:effectLst/>
          </p:spPr>
          <p:txBody>
            <a:bodyPr wrap="none" anchor="ctr"/>
            <a:lstStyle/>
            <a:p>
              <a:endParaRPr lang="zh-TW" altLang="en-US"/>
            </a:p>
          </p:txBody>
        </p:sp>
      </p:grpSp>
      <p:sp>
        <p:nvSpPr>
          <p:cNvPr id="56" name="Line 70"/>
          <p:cNvSpPr>
            <a:spLocks noChangeShapeType="1"/>
          </p:cNvSpPr>
          <p:nvPr/>
        </p:nvSpPr>
        <p:spPr bwMode="auto">
          <a:xfrm flipH="1">
            <a:off x="6934224" y="4443418"/>
            <a:ext cx="685800" cy="381000"/>
          </a:xfrm>
          <a:prstGeom prst="line">
            <a:avLst/>
          </a:prstGeom>
          <a:noFill/>
          <a:ln w="9525">
            <a:solidFill>
              <a:srgbClr val="FF0000"/>
            </a:solidFill>
            <a:round/>
            <a:headEnd/>
            <a:tailEnd/>
          </a:ln>
          <a:effectLst/>
        </p:spPr>
        <p:txBody>
          <a:bodyPr wrap="none"/>
          <a:lstStyle/>
          <a:p>
            <a:endParaRPr lang="zh-TW" altLang="en-US"/>
          </a:p>
        </p:txBody>
      </p:sp>
      <p:sp>
        <p:nvSpPr>
          <p:cNvPr id="57" name="Line 75"/>
          <p:cNvSpPr>
            <a:spLocks noChangeShapeType="1"/>
          </p:cNvSpPr>
          <p:nvPr/>
        </p:nvSpPr>
        <p:spPr bwMode="auto">
          <a:xfrm flipH="1">
            <a:off x="6324624" y="4367218"/>
            <a:ext cx="1295400" cy="457200"/>
          </a:xfrm>
          <a:prstGeom prst="line">
            <a:avLst/>
          </a:prstGeom>
          <a:noFill/>
          <a:ln w="9525">
            <a:solidFill>
              <a:srgbClr val="FF0000"/>
            </a:solidFill>
            <a:round/>
            <a:headEnd/>
            <a:tailEnd/>
          </a:ln>
          <a:effectLst/>
        </p:spPr>
        <p:txBody>
          <a:bodyPr wrap="none"/>
          <a:lstStyle/>
          <a:p>
            <a:endParaRPr lang="zh-TW" altLang="en-US"/>
          </a:p>
        </p:txBody>
      </p:sp>
      <p:sp>
        <p:nvSpPr>
          <p:cNvPr id="58" name="Line 76"/>
          <p:cNvSpPr>
            <a:spLocks noChangeShapeType="1"/>
          </p:cNvSpPr>
          <p:nvPr/>
        </p:nvSpPr>
        <p:spPr bwMode="auto">
          <a:xfrm flipH="1">
            <a:off x="5715024" y="4291018"/>
            <a:ext cx="1905000" cy="533400"/>
          </a:xfrm>
          <a:prstGeom prst="line">
            <a:avLst/>
          </a:prstGeom>
          <a:noFill/>
          <a:ln w="9525">
            <a:solidFill>
              <a:srgbClr val="FF0000"/>
            </a:solidFill>
            <a:round/>
            <a:headEnd/>
            <a:tailEnd/>
          </a:ln>
          <a:effectLst/>
        </p:spPr>
        <p:txBody>
          <a:bodyPr wrap="none"/>
          <a:lstStyle/>
          <a:p>
            <a:endParaRPr lang="zh-TW" altLang="en-US"/>
          </a:p>
        </p:txBody>
      </p:sp>
      <p:sp>
        <p:nvSpPr>
          <p:cNvPr id="59" name="Text Box 77"/>
          <p:cNvSpPr txBox="1">
            <a:spLocks noChangeArrowheads="1"/>
          </p:cNvSpPr>
          <p:nvPr/>
        </p:nvSpPr>
        <p:spPr bwMode="auto">
          <a:xfrm>
            <a:off x="5410224" y="4443418"/>
            <a:ext cx="292100" cy="304800"/>
          </a:xfrm>
          <a:prstGeom prst="rect">
            <a:avLst/>
          </a:prstGeom>
          <a:noFill/>
          <a:ln w="9525">
            <a:noFill/>
            <a:miter lim="800000"/>
            <a:headEnd/>
            <a:tailEnd/>
          </a:ln>
          <a:effectLst/>
        </p:spPr>
        <p:txBody>
          <a:bodyPr wrap="none">
            <a:spAutoFit/>
          </a:bodyPr>
          <a:lstStyle/>
          <a:p>
            <a:r>
              <a:rPr lang="en-US" altLang="zh-TW" b="1">
                <a:solidFill>
                  <a:srgbClr val="CC0000"/>
                </a:solidFill>
              </a:rPr>
              <a:t>x</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Disjoint Set</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Link</a:t>
            </a:r>
          </a:p>
          <a:p>
            <a:pPr algn="just">
              <a:buNone/>
            </a:pPr>
            <a:r>
              <a:rPr lang="en-US" altLang="zh-TW" sz="1600" dirty="0" smtClean="0">
                <a:solidFill>
                  <a:srgbClr val="000099"/>
                </a:solidFill>
                <a:latin typeface="Courier New" pitchFamily="49" charset="0"/>
                <a:cs typeface="Courier New" pitchFamily="49" charset="0"/>
              </a:rPr>
              <a:t>void Link(</a:t>
            </a:r>
            <a:r>
              <a:rPr lang="en-US" altLang="zh-TW" sz="1600" dirty="0" err="1" smtClean="0">
                <a:solidFill>
                  <a:srgbClr val="000099"/>
                </a:solidFill>
                <a:latin typeface="Courier New" pitchFamily="49" charset="0"/>
                <a:cs typeface="Courier New" pitchFamily="49" charset="0"/>
              </a:rPr>
              <a:t>int</a:t>
            </a:r>
            <a:r>
              <a:rPr lang="en-US" altLang="zh-TW" sz="1600" dirty="0" smtClean="0">
                <a:solidFill>
                  <a:srgbClr val="000099"/>
                </a:solidFill>
                <a:latin typeface="Courier New" pitchFamily="49" charset="0"/>
                <a:cs typeface="Courier New" pitchFamily="49" charset="0"/>
              </a:rPr>
              <a:t> </a:t>
            </a:r>
            <a:r>
              <a:rPr lang="en-US" altLang="zh-TW" sz="1600" dirty="0" err="1" smtClean="0">
                <a:solidFill>
                  <a:srgbClr val="000099"/>
                </a:solidFill>
                <a:latin typeface="Courier New" pitchFamily="49" charset="0"/>
                <a:cs typeface="Courier New" pitchFamily="49" charset="0"/>
              </a:rPr>
              <a:t>x,int</a:t>
            </a:r>
            <a:r>
              <a:rPr lang="en-US" altLang="zh-TW" sz="1600" dirty="0" smtClean="0">
                <a:solidFill>
                  <a:srgbClr val="000099"/>
                </a:solidFill>
                <a:latin typeface="Courier New" pitchFamily="49" charset="0"/>
                <a:cs typeface="Courier New" pitchFamily="49" charset="0"/>
              </a:rPr>
              <a:t> y)</a:t>
            </a:r>
          </a:p>
          <a:p>
            <a:pPr algn="just">
              <a:buNone/>
            </a:pPr>
            <a:r>
              <a:rPr lang="en-US" altLang="zh-TW" sz="1600" dirty="0" smtClean="0">
                <a:solidFill>
                  <a:srgbClr val="000099"/>
                </a:solidFill>
                <a:latin typeface="Courier New" pitchFamily="49" charset="0"/>
                <a:cs typeface="Courier New" pitchFamily="49" charset="0"/>
              </a:rPr>
              <a:t>{</a:t>
            </a:r>
          </a:p>
          <a:p>
            <a:pPr algn="just">
              <a:buNone/>
            </a:pPr>
            <a:r>
              <a:rPr lang="en-US" altLang="zh-TW" sz="1600" dirty="0" smtClean="0">
                <a:solidFill>
                  <a:srgbClr val="000099"/>
                </a:solidFill>
                <a:latin typeface="Courier New" pitchFamily="49" charset="0"/>
                <a:cs typeface="Courier New" pitchFamily="49" charset="0"/>
              </a:rPr>
              <a:t>    if(rank[x]&gt;rank[y])</a:t>
            </a:r>
          </a:p>
          <a:p>
            <a:pPr algn="just">
              <a:buNone/>
            </a:pPr>
            <a:r>
              <a:rPr lang="en-US" altLang="zh-TW" sz="1600" dirty="0" smtClean="0">
                <a:solidFill>
                  <a:srgbClr val="000099"/>
                </a:solidFill>
                <a:latin typeface="Courier New" pitchFamily="49" charset="0"/>
                <a:cs typeface="Courier New" pitchFamily="49" charset="0"/>
              </a:rPr>
              <a:t>        p[y] = x;</a:t>
            </a:r>
          </a:p>
          <a:p>
            <a:pPr algn="just">
              <a:buNone/>
            </a:pPr>
            <a:r>
              <a:rPr lang="en-US" altLang="zh-TW" sz="1600" dirty="0" smtClean="0">
                <a:solidFill>
                  <a:srgbClr val="000099"/>
                </a:solidFill>
                <a:latin typeface="Courier New" pitchFamily="49" charset="0"/>
                <a:cs typeface="Courier New" pitchFamily="49" charset="0"/>
              </a:rPr>
              <a:t>    else</a:t>
            </a:r>
          </a:p>
          <a:p>
            <a:pPr algn="just">
              <a:buNone/>
            </a:pPr>
            <a:r>
              <a:rPr lang="en-US" altLang="zh-TW" sz="1600" dirty="0" smtClean="0">
                <a:solidFill>
                  <a:srgbClr val="000099"/>
                </a:solidFill>
                <a:latin typeface="Courier New" pitchFamily="49" charset="0"/>
                <a:cs typeface="Courier New" pitchFamily="49" charset="0"/>
              </a:rPr>
              <a:t>    {</a:t>
            </a:r>
          </a:p>
          <a:p>
            <a:pPr algn="just">
              <a:buNone/>
            </a:pPr>
            <a:r>
              <a:rPr lang="en-US" altLang="zh-TW" sz="1600" dirty="0" smtClean="0">
                <a:solidFill>
                  <a:srgbClr val="000099"/>
                </a:solidFill>
                <a:latin typeface="Courier New" pitchFamily="49" charset="0"/>
                <a:cs typeface="Courier New" pitchFamily="49" charset="0"/>
              </a:rPr>
              <a:t>        p[x] = y;</a:t>
            </a:r>
          </a:p>
          <a:p>
            <a:pPr algn="just">
              <a:buNone/>
            </a:pPr>
            <a:r>
              <a:rPr lang="en-US" altLang="zh-TW" sz="1600" dirty="0" smtClean="0">
                <a:solidFill>
                  <a:srgbClr val="000099"/>
                </a:solidFill>
                <a:latin typeface="Courier New" pitchFamily="49" charset="0"/>
                <a:cs typeface="Courier New" pitchFamily="49" charset="0"/>
              </a:rPr>
              <a:t>        if(rank[x]==rank[y])</a:t>
            </a:r>
          </a:p>
          <a:p>
            <a:pPr algn="just">
              <a:buNone/>
            </a:pPr>
            <a:r>
              <a:rPr lang="en-US" altLang="zh-TW" sz="1600" dirty="0" smtClean="0">
                <a:solidFill>
                  <a:srgbClr val="000099"/>
                </a:solidFill>
                <a:latin typeface="Courier New" pitchFamily="49" charset="0"/>
                <a:cs typeface="Courier New" pitchFamily="49" charset="0"/>
              </a:rPr>
              <a:t>            rank[y]++;</a:t>
            </a:r>
          </a:p>
          <a:p>
            <a:pPr algn="just">
              <a:buNone/>
            </a:pPr>
            <a:r>
              <a:rPr lang="en-US" altLang="zh-TW" sz="1600" dirty="0" smtClean="0">
                <a:solidFill>
                  <a:srgbClr val="000099"/>
                </a:solidFill>
                <a:latin typeface="Courier New" pitchFamily="49" charset="0"/>
                <a:cs typeface="Courier New" pitchFamily="49" charset="0"/>
              </a:rPr>
              <a:t>    }</a:t>
            </a:r>
          </a:p>
          <a:p>
            <a:pPr algn="just">
              <a:buNone/>
            </a:pPr>
            <a:r>
              <a:rPr lang="en-US" altLang="zh-TW" sz="1600" dirty="0" smtClean="0">
                <a:solidFill>
                  <a:srgbClr val="000099"/>
                </a:solidFill>
                <a:latin typeface="Courier New" pitchFamily="49" charset="0"/>
                <a:cs typeface="Courier New" pitchFamily="49" charset="0"/>
              </a:rPr>
              <a:t>}</a:t>
            </a:r>
            <a:endParaRPr lang="en-US" altLang="zh-TW" dirty="0" smtClean="0">
              <a:solidFill>
                <a:srgbClr val="000099"/>
              </a:solidFill>
            </a:endParaRPr>
          </a:p>
          <a:p>
            <a:pPr algn="just"/>
            <a:endParaRPr lang="en-US" altLang="zh-TW" dirty="0" smtClean="0"/>
          </a:p>
          <a:p>
            <a:pPr lvl="1" algn="just"/>
            <a:endParaRPr lang="en-US" altLang="zh-TW" dirty="0" smtClean="0">
              <a:solidFill>
                <a:srgbClr val="000099"/>
              </a:solidFill>
            </a:endParaRP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5" name="AutoShape 33"/>
          <p:cNvSpPr>
            <a:spLocks noChangeArrowheads="1"/>
          </p:cNvSpPr>
          <p:nvPr/>
        </p:nvSpPr>
        <p:spPr bwMode="auto">
          <a:xfrm>
            <a:off x="4857752" y="3095620"/>
            <a:ext cx="533400" cy="609600"/>
          </a:xfrm>
          <a:prstGeom prst="triangle">
            <a:avLst>
              <a:gd name="adj" fmla="val 50000"/>
            </a:avLst>
          </a:prstGeom>
          <a:noFill/>
          <a:ln w="9525">
            <a:solidFill>
              <a:srgbClr val="FF0000"/>
            </a:solidFill>
            <a:miter lim="800000"/>
            <a:headEnd/>
            <a:tailEnd/>
          </a:ln>
          <a:effectLst/>
        </p:spPr>
        <p:txBody>
          <a:bodyPr wrap="none" anchor="ctr"/>
          <a:lstStyle/>
          <a:p>
            <a:endParaRPr lang="zh-TW" altLang="en-US"/>
          </a:p>
        </p:txBody>
      </p:sp>
      <p:sp>
        <p:nvSpPr>
          <p:cNvPr id="6" name="Text Box 34"/>
          <p:cNvSpPr txBox="1">
            <a:spLocks noChangeArrowheads="1"/>
          </p:cNvSpPr>
          <p:nvPr/>
        </p:nvSpPr>
        <p:spPr bwMode="auto">
          <a:xfrm>
            <a:off x="4973640" y="2714620"/>
            <a:ext cx="292100" cy="304800"/>
          </a:xfrm>
          <a:prstGeom prst="rect">
            <a:avLst/>
          </a:prstGeom>
          <a:noFill/>
          <a:ln w="9525">
            <a:noFill/>
            <a:miter lim="800000"/>
            <a:headEnd/>
            <a:tailEnd/>
          </a:ln>
          <a:effectLst/>
        </p:spPr>
        <p:txBody>
          <a:bodyPr wrap="none">
            <a:spAutoFit/>
          </a:bodyPr>
          <a:lstStyle/>
          <a:p>
            <a:r>
              <a:rPr lang="en-US" altLang="zh-TW" b="1">
                <a:solidFill>
                  <a:srgbClr val="CC0000"/>
                </a:solidFill>
              </a:rPr>
              <a:t>x</a:t>
            </a:r>
          </a:p>
        </p:txBody>
      </p:sp>
      <p:sp>
        <p:nvSpPr>
          <p:cNvPr id="7" name="AutoShape 35"/>
          <p:cNvSpPr>
            <a:spLocks noChangeArrowheads="1"/>
          </p:cNvSpPr>
          <p:nvPr/>
        </p:nvSpPr>
        <p:spPr bwMode="auto">
          <a:xfrm>
            <a:off x="5695952" y="3070220"/>
            <a:ext cx="533400" cy="609600"/>
          </a:xfrm>
          <a:prstGeom prst="triangle">
            <a:avLst>
              <a:gd name="adj" fmla="val 50000"/>
            </a:avLst>
          </a:prstGeom>
          <a:noFill/>
          <a:ln w="9525">
            <a:solidFill>
              <a:srgbClr val="FF0000"/>
            </a:solidFill>
            <a:miter lim="800000"/>
            <a:headEnd/>
            <a:tailEnd/>
          </a:ln>
          <a:effectLst/>
        </p:spPr>
        <p:txBody>
          <a:bodyPr wrap="none" anchor="ctr"/>
          <a:lstStyle/>
          <a:p>
            <a:endParaRPr lang="zh-TW" altLang="en-US"/>
          </a:p>
        </p:txBody>
      </p:sp>
      <p:sp>
        <p:nvSpPr>
          <p:cNvPr id="8" name="Text Box 36"/>
          <p:cNvSpPr txBox="1">
            <a:spLocks noChangeArrowheads="1"/>
          </p:cNvSpPr>
          <p:nvPr/>
        </p:nvSpPr>
        <p:spPr bwMode="auto">
          <a:xfrm>
            <a:off x="5811840" y="2714620"/>
            <a:ext cx="285750" cy="304800"/>
          </a:xfrm>
          <a:prstGeom prst="rect">
            <a:avLst/>
          </a:prstGeom>
          <a:noFill/>
          <a:ln w="9525">
            <a:noFill/>
            <a:miter lim="800000"/>
            <a:headEnd/>
            <a:tailEnd/>
          </a:ln>
          <a:effectLst/>
        </p:spPr>
        <p:txBody>
          <a:bodyPr wrap="none">
            <a:spAutoFit/>
          </a:bodyPr>
          <a:lstStyle/>
          <a:p>
            <a:r>
              <a:rPr lang="en-US" altLang="zh-TW" b="1">
                <a:solidFill>
                  <a:srgbClr val="CC0000"/>
                </a:solidFill>
              </a:rPr>
              <a:t>y</a:t>
            </a:r>
          </a:p>
        </p:txBody>
      </p:sp>
      <p:graphicFrame>
        <p:nvGraphicFramePr>
          <p:cNvPr id="9" name="Object 0"/>
          <p:cNvGraphicFramePr>
            <a:graphicFrameLocks noChangeAspect="1"/>
          </p:cNvGraphicFramePr>
          <p:nvPr/>
        </p:nvGraphicFramePr>
        <p:xfrm>
          <a:off x="5073652" y="3044820"/>
          <a:ext cx="127000" cy="127000"/>
        </p:xfrm>
        <a:graphic>
          <a:graphicData uri="http://schemas.openxmlformats.org/presentationml/2006/ole">
            <p:oleObj spid="_x0000_s86018" name="Equation" r:id="rId4" imgW="126720" imgH="126720" progId="Equation.3">
              <p:embed/>
            </p:oleObj>
          </a:graphicData>
        </a:graphic>
      </p:graphicFrame>
      <p:graphicFrame>
        <p:nvGraphicFramePr>
          <p:cNvPr id="10" name="Object 1"/>
          <p:cNvGraphicFramePr>
            <a:graphicFrameLocks noChangeAspect="1"/>
          </p:cNvGraphicFramePr>
          <p:nvPr/>
        </p:nvGraphicFramePr>
        <p:xfrm>
          <a:off x="5924552" y="3019420"/>
          <a:ext cx="127000" cy="127000"/>
        </p:xfrm>
        <a:graphic>
          <a:graphicData uri="http://schemas.openxmlformats.org/presentationml/2006/ole">
            <p:oleObj spid="_x0000_s86019" name="Equation" r:id="rId5" imgW="126720" imgH="126720" progId="Equation.3">
              <p:embed/>
            </p:oleObj>
          </a:graphicData>
        </a:graphic>
      </p:graphicFrame>
      <p:sp>
        <p:nvSpPr>
          <p:cNvPr id="11" name="AutoShape 39"/>
          <p:cNvSpPr>
            <a:spLocks noChangeArrowheads="1"/>
          </p:cNvSpPr>
          <p:nvPr/>
        </p:nvSpPr>
        <p:spPr bwMode="auto">
          <a:xfrm>
            <a:off x="4894265" y="4314820"/>
            <a:ext cx="533400" cy="609600"/>
          </a:xfrm>
          <a:prstGeom prst="triangle">
            <a:avLst>
              <a:gd name="adj" fmla="val 50000"/>
            </a:avLst>
          </a:prstGeom>
          <a:noFill/>
          <a:ln w="9525">
            <a:solidFill>
              <a:srgbClr val="FF0000"/>
            </a:solidFill>
            <a:miter lim="800000"/>
            <a:headEnd/>
            <a:tailEnd/>
          </a:ln>
          <a:effectLst/>
        </p:spPr>
        <p:txBody>
          <a:bodyPr wrap="none" anchor="ctr"/>
          <a:lstStyle/>
          <a:p>
            <a:endParaRPr lang="zh-TW" altLang="en-US"/>
          </a:p>
        </p:txBody>
      </p:sp>
      <p:sp>
        <p:nvSpPr>
          <p:cNvPr id="12" name="Text Box 40"/>
          <p:cNvSpPr txBox="1">
            <a:spLocks noChangeArrowheads="1"/>
          </p:cNvSpPr>
          <p:nvPr/>
        </p:nvSpPr>
        <p:spPr bwMode="auto">
          <a:xfrm>
            <a:off x="5010152" y="3933820"/>
            <a:ext cx="292100" cy="304800"/>
          </a:xfrm>
          <a:prstGeom prst="rect">
            <a:avLst/>
          </a:prstGeom>
          <a:noFill/>
          <a:ln w="9525">
            <a:noFill/>
            <a:miter lim="800000"/>
            <a:headEnd/>
            <a:tailEnd/>
          </a:ln>
          <a:effectLst/>
        </p:spPr>
        <p:txBody>
          <a:bodyPr wrap="none">
            <a:spAutoFit/>
          </a:bodyPr>
          <a:lstStyle/>
          <a:p>
            <a:r>
              <a:rPr lang="en-US" altLang="zh-TW" b="1">
                <a:solidFill>
                  <a:srgbClr val="CC0000"/>
                </a:solidFill>
              </a:rPr>
              <a:t>x</a:t>
            </a:r>
          </a:p>
        </p:txBody>
      </p:sp>
      <p:sp>
        <p:nvSpPr>
          <p:cNvPr id="14" name="AutoShape 41"/>
          <p:cNvSpPr>
            <a:spLocks noChangeArrowheads="1"/>
          </p:cNvSpPr>
          <p:nvPr/>
        </p:nvSpPr>
        <p:spPr bwMode="auto">
          <a:xfrm>
            <a:off x="5724128" y="4077072"/>
            <a:ext cx="533400" cy="609600"/>
          </a:xfrm>
          <a:prstGeom prst="triangle">
            <a:avLst>
              <a:gd name="adj" fmla="val 52559"/>
            </a:avLst>
          </a:prstGeom>
          <a:noFill/>
          <a:ln w="9525">
            <a:solidFill>
              <a:srgbClr val="FF0000"/>
            </a:solidFill>
            <a:miter lim="800000"/>
            <a:headEnd/>
            <a:tailEnd/>
          </a:ln>
          <a:effectLst/>
        </p:spPr>
        <p:txBody>
          <a:bodyPr wrap="none" anchor="ctr"/>
          <a:lstStyle/>
          <a:p>
            <a:endParaRPr lang="zh-TW" altLang="en-US"/>
          </a:p>
        </p:txBody>
      </p:sp>
      <p:sp>
        <p:nvSpPr>
          <p:cNvPr id="15" name="Text Box 42"/>
          <p:cNvSpPr txBox="1">
            <a:spLocks noChangeArrowheads="1"/>
          </p:cNvSpPr>
          <p:nvPr/>
        </p:nvSpPr>
        <p:spPr bwMode="auto">
          <a:xfrm>
            <a:off x="5827439" y="3700264"/>
            <a:ext cx="285750" cy="304800"/>
          </a:xfrm>
          <a:prstGeom prst="rect">
            <a:avLst/>
          </a:prstGeom>
          <a:noFill/>
          <a:ln w="9525">
            <a:noFill/>
            <a:miter lim="800000"/>
            <a:headEnd/>
            <a:tailEnd/>
          </a:ln>
          <a:effectLst/>
        </p:spPr>
        <p:txBody>
          <a:bodyPr wrap="none">
            <a:spAutoFit/>
          </a:bodyPr>
          <a:lstStyle/>
          <a:p>
            <a:r>
              <a:rPr lang="en-US" altLang="zh-TW" b="1">
                <a:solidFill>
                  <a:srgbClr val="CC0000"/>
                </a:solidFill>
              </a:rPr>
              <a:t>y</a:t>
            </a:r>
          </a:p>
        </p:txBody>
      </p:sp>
      <p:graphicFrame>
        <p:nvGraphicFramePr>
          <p:cNvPr id="16" name="Object 2"/>
          <p:cNvGraphicFramePr>
            <a:graphicFrameLocks noChangeAspect="1"/>
          </p:cNvGraphicFramePr>
          <p:nvPr/>
        </p:nvGraphicFramePr>
        <p:xfrm>
          <a:off x="5110165" y="4264020"/>
          <a:ext cx="127000" cy="127000"/>
        </p:xfrm>
        <a:graphic>
          <a:graphicData uri="http://schemas.openxmlformats.org/presentationml/2006/ole">
            <p:oleObj spid="_x0000_s86020" name="Equation" r:id="rId6" imgW="126720" imgH="126720" progId="Equation.3">
              <p:embed/>
            </p:oleObj>
          </a:graphicData>
        </a:graphic>
      </p:graphicFrame>
      <p:graphicFrame>
        <p:nvGraphicFramePr>
          <p:cNvPr id="17" name="Object 3"/>
          <p:cNvGraphicFramePr>
            <a:graphicFrameLocks noChangeAspect="1"/>
          </p:cNvGraphicFramePr>
          <p:nvPr/>
        </p:nvGraphicFramePr>
        <p:xfrm>
          <a:off x="5940152" y="4005064"/>
          <a:ext cx="127000" cy="127000"/>
        </p:xfrm>
        <a:graphic>
          <a:graphicData uri="http://schemas.openxmlformats.org/presentationml/2006/ole">
            <p:oleObj spid="_x0000_s86021" name="Equation" r:id="rId7" imgW="126720" imgH="126720" progId="Equation.3">
              <p:embed/>
            </p:oleObj>
          </a:graphicData>
        </a:graphic>
      </p:graphicFrame>
      <p:sp>
        <p:nvSpPr>
          <p:cNvPr id="18" name="Line 45"/>
          <p:cNvSpPr>
            <a:spLocks noChangeShapeType="1"/>
          </p:cNvSpPr>
          <p:nvPr/>
        </p:nvSpPr>
        <p:spPr bwMode="auto">
          <a:xfrm flipV="1">
            <a:off x="5148064" y="4077072"/>
            <a:ext cx="844351" cy="216024"/>
          </a:xfrm>
          <a:prstGeom prst="line">
            <a:avLst/>
          </a:prstGeom>
          <a:noFill/>
          <a:ln w="9525">
            <a:solidFill>
              <a:srgbClr val="CC0000"/>
            </a:solidFill>
            <a:round/>
            <a:headEnd/>
            <a:tailEnd/>
          </a:ln>
          <a:effectLst/>
        </p:spPr>
        <p:txBody>
          <a:bodyPr wrap="none"/>
          <a:lstStyle/>
          <a:p>
            <a:endParaRPr lang="zh-TW"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Example - </a:t>
            </a:r>
            <a:r>
              <a:rPr lang="en-US" altLang="zh-TW" b="1" dirty="0" smtClean="0">
                <a:solidFill>
                  <a:schemeClr val="accent1">
                    <a:lumMod val="75000"/>
                  </a:schemeClr>
                </a:solidFill>
              </a:rPr>
              <a:t>2 </a:t>
            </a:r>
            <a:endParaRPr lang="zh-TW" altLang="en-US"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文字方塊 5"/>
          <p:cNvSpPr txBox="1"/>
          <p:nvPr/>
        </p:nvSpPr>
        <p:spPr>
          <a:xfrm>
            <a:off x="428596" y="1643050"/>
            <a:ext cx="8286808" cy="3970318"/>
          </a:xfrm>
          <a:prstGeom prst="rect">
            <a:avLst/>
          </a:prstGeom>
          <a:noFill/>
        </p:spPr>
        <p:txBody>
          <a:bodyPr wrap="square" rtlCol="0">
            <a:spAutoFit/>
          </a:bodyPr>
          <a:lstStyle/>
          <a:p>
            <a:pPr algn="ctr"/>
            <a:r>
              <a:rPr lang="en-US" altLang="zh-TW" b="1" dirty="0" smtClean="0"/>
              <a:t>ZJ2- d064 NCPC </a:t>
            </a:r>
            <a:r>
              <a:rPr lang="en-US" altLang="zh-TW" b="1" dirty="0" smtClean="0"/>
              <a:t>2005 Problem C – Computer Connectivity</a:t>
            </a:r>
          </a:p>
          <a:p>
            <a:pPr algn="ctr"/>
            <a:endParaRPr lang="en-US" altLang="zh-TW" b="1" dirty="0" smtClean="0"/>
          </a:p>
          <a:p>
            <a:pPr algn="just"/>
            <a:r>
              <a:rPr lang="en-US" altLang="zh-TW" b="1" dirty="0" smtClean="0"/>
              <a:t>Problem Description</a:t>
            </a:r>
          </a:p>
          <a:p>
            <a:pPr algn="just"/>
            <a:r>
              <a:rPr lang="en-US" altLang="zh-TW" dirty="0" smtClean="0"/>
              <a:t>    Consider a set of N computers numbered from 1 to N, and a set S of M computer pairs, where each pair (</a:t>
            </a:r>
            <a:r>
              <a:rPr lang="en-US" altLang="zh-TW" dirty="0" err="1" smtClean="0"/>
              <a:t>i,j</a:t>
            </a:r>
            <a:r>
              <a:rPr lang="en-US" altLang="zh-TW" dirty="0" smtClean="0"/>
              <a:t>) in S indicates that computers </a:t>
            </a:r>
            <a:r>
              <a:rPr lang="en-US" altLang="zh-TW" dirty="0" err="1" smtClean="0"/>
              <a:t>i</a:t>
            </a:r>
            <a:r>
              <a:rPr lang="en-US" altLang="zh-TW" dirty="0" smtClean="0"/>
              <a:t> and j are connected. The connectivity rule says that if computers </a:t>
            </a:r>
            <a:r>
              <a:rPr lang="en-US" altLang="zh-TW" dirty="0" err="1" smtClean="0"/>
              <a:t>i</a:t>
            </a:r>
            <a:r>
              <a:rPr lang="en-US" altLang="zh-TW" dirty="0" smtClean="0"/>
              <a:t> and j are connected, and computers j and k are connected, then computers </a:t>
            </a:r>
            <a:r>
              <a:rPr lang="en-US" altLang="zh-TW" dirty="0" err="1" smtClean="0"/>
              <a:t>i</a:t>
            </a:r>
            <a:r>
              <a:rPr lang="en-US" altLang="zh-TW" dirty="0" smtClean="0"/>
              <a:t> and k are connected, too, no matter whether (</a:t>
            </a:r>
            <a:r>
              <a:rPr lang="en-US" altLang="zh-TW" dirty="0" err="1" smtClean="0"/>
              <a:t>i,k</a:t>
            </a:r>
            <a:r>
              <a:rPr lang="en-US" altLang="zh-TW" dirty="0" smtClean="0"/>
              <a:t>) or (</a:t>
            </a:r>
            <a:r>
              <a:rPr lang="en-US" altLang="zh-TW" dirty="0" err="1" smtClean="0"/>
              <a:t>k,i</a:t>
            </a:r>
            <a:r>
              <a:rPr lang="en-US" altLang="zh-TW" dirty="0" smtClean="0"/>
              <a:t>) is in S or not. Based on S and the connectivity rule, the set of N computers can be divided into a number of groups such that for any two computers, they are in the same group if and only if they are connected. Note that if a computer is not connected to any other one, itself forms a group. A group is said to be largest if the number of computers in it is maximum among all groups. The problem asks to count how many computers there are in a largest group.</a:t>
            </a:r>
            <a:endParaRPr lang="zh-TW"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Example - </a:t>
            </a:r>
            <a:r>
              <a:rPr lang="en-US" altLang="zh-TW" b="1" dirty="0" smtClean="0">
                <a:solidFill>
                  <a:schemeClr val="accent1">
                    <a:lumMod val="75000"/>
                  </a:schemeClr>
                </a:solidFill>
              </a:rPr>
              <a:t>2 </a:t>
            </a:r>
            <a:endParaRPr lang="zh-TW" altLang="en-US"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文字方塊 5"/>
          <p:cNvSpPr txBox="1"/>
          <p:nvPr/>
        </p:nvSpPr>
        <p:spPr>
          <a:xfrm>
            <a:off x="428596" y="1643050"/>
            <a:ext cx="8286808" cy="2862322"/>
          </a:xfrm>
          <a:prstGeom prst="rect">
            <a:avLst/>
          </a:prstGeom>
          <a:noFill/>
        </p:spPr>
        <p:txBody>
          <a:bodyPr wrap="square" rtlCol="0">
            <a:spAutoFit/>
          </a:bodyPr>
          <a:lstStyle/>
          <a:p>
            <a:pPr algn="ctr"/>
            <a:r>
              <a:rPr lang="en-US" altLang="zh-TW" b="1" dirty="0" smtClean="0"/>
              <a:t>ZJ2- d064 NCPC </a:t>
            </a:r>
            <a:r>
              <a:rPr lang="en-US" altLang="zh-TW" b="1" dirty="0" smtClean="0"/>
              <a:t>2005 Problem C – Computer Connectivity</a:t>
            </a:r>
          </a:p>
          <a:p>
            <a:pPr algn="ctr"/>
            <a:endParaRPr lang="en-US" altLang="zh-TW" b="1" dirty="0" smtClean="0"/>
          </a:p>
          <a:p>
            <a:pPr algn="just"/>
            <a:r>
              <a:rPr lang="en-US" altLang="zh-TW" b="1" dirty="0" smtClean="0"/>
              <a:t>I/O Description</a:t>
            </a:r>
          </a:p>
          <a:p>
            <a:pPr algn="just"/>
            <a:r>
              <a:rPr lang="en-US" altLang="zh-TW" dirty="0" smtClean="0"/>
              <a:t>    The first line of the input file contains the number of test cases. For each test case, the first line consists of N (1 ≤ N ≤ 30000) and M (1 ≤ M ≤ 100000), where N is the number of computers and M is the number of computer pairs in S. Each of the following M lines consists of two integers </a:t>
            </a:r>
            <a:r>
              <a:rPr lang="en-US" altLang="zh-TW" dirty="0" err="1" smtClean="0"/>
              <a:t>i</a:t>
            </a:r>
            <a:r>
              <a:rPr lang="en-US" altLang="zh-TW" dirty="0" smtClean="0"/>
              <a:t> and j (1 ≤ </a:t>
            </a:r>
            <a:r>
              <a:rPr lang="en-US" altLang="zh-TW" dirty="0" err="1" smtClean="0"/>
              <a:t>i</a:t>
            </a:r>
            <a:r>
              <a:rPr lang="en-US" altLang="zh-TW" dirty="0" smtClean="0"/>
              <a:t> ≤ N, 1 ≤ j ≤ N, </a:t>
            </a:r>
            <a:r>
              <a:rPr lang="en-US" altLang="zh-TW" dirty="0" err="1" smtClean="0"/>
              <a:t>i</a:t>
            </a:r>
            <a:r>
              <a:rPr lang="en-US" altLang="zh-TW" dirty="0" smtClean="0"/>
              <a:t> = j) indicating that (</a:t>
            </a:r>
            <a:r>
              <a:rPr lang="en-US" altLang="zh-TW" dirty="0" err="1" smtClean="0"/>
              <a:t>i,j</a:t>
            </a:r>
            <a:r>
              <a:rPr lang="en-US" altLang="zh-TW" dirty="0" smtClean="0"/>
              <a:t>) is in S. Note that there could be repetitions among the pairs in S.</a:t>
            </a:r>
          </a:p>
          <a:p>
            <a:pPr algn="just"/>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Example - </a:t>
            </a:r>
            <a:r>
              <a:rPr lang="en-US" altLang="zh-TW" b="1" dirty="0" smtClean="0">
                <a:solidFill>
                  <a:schemeClr val="accent1">
                    <a:lumMod val="75000"/>
                  </a:schemeClr>
                </a:solidFill>
              </a:rPr>
              <a:t>2 </a:t>
            </a:r>
            <a:endParaRPr lang="zh-TW" altLang="en-US"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文字方塊 5"/>
          <p:cNvSpPr txBox="1"/>
          <p:nvPr/>
        </p:nvSpPr>
        <p:spPr>
          <a:xfrm>
            <a:off x="428596" y="1643050"/>
            <a:ext cx="8286808" cy="3416320"/>
          </a:xfrm>
          <a:prstGeom prst="rect">
            <a:avLst/>
          </a:prstGeom>
          <a:noFill/>
        </p:spPr>
        <p:txBody>
          <a:bodyPr wrap="square" rtlCol="0">
            <a:spAutoFit/>
          </a:bodyPr>
          <a:lstStyle/>
          <a:p>
            <a:pPr algn="ctr"/>
            <a:r>
              <a:rPr lang="en-US" altLang="zh-TW" b="1" dirty="0" smtClean="0"/>
              <a:t>ZJ2- d064 NCPC </a:t>
            </a:r>
            <a:r>
              <a:rPr lang="en-US" altLang="zh-TW" b="1" dirty="0" smtClean="0"/>
              <a:t>2005 Problem C – Computer Connectivity</a:t>
            </a:r>
          </a:p>
          <a:p>
            <a:pPr algn="ctr"/>
            <a:endParaRPr lang="en-US" altLang="zh-TW" b="1" dirty="0" smtClean="0"/>
          </a:p>
          <a:p>
            <a:pPr algn="just"/>
            <a:r>
              <a:rPr lang="en-US" altLang="zh-TW" b="1" dirty="0" smtClean="0"/>
              <a:t>Sample Input</a:t>
            </a:r>
          </a:p>
          <a:p>
            <a:pPr algn="just"/>
            <a:r>
              <a:rPr lang="en-US" altLang="zh-TW" dirty="0" smtClean="0"/>
              <a:t>1</a:t>
            </a:r>
          </a:p>
          <a:p>
            <a:pPr algn="just"/>
            <a:r>
              <a:rPr lang="en-US" altLang="zh-TW" dirty="0" smtClean="0"/>
              <a:t>3 4 </a:t>
            </a:r>
          </a:p>
          <a:p>
            <a:pPr algn="just"/>
            <a:r>
              <a:rPr lang="en-US" altLang="zh-TW" dirty="0" smtClean="0"/>
              <a:t>1 2 </a:t>
            </a:r>
          </a:p>
          <a:p>
            <a:pPr algn="just"/>
            <a:r>
              <a:rPr lang="en-US" altLang="zh-TW" dirty="0" smtClean="0"/>
              <a:t>3 2 </a:t>
            </a:r>
          </a:p>
          <a:p>
            <a:pPr algn="just"/>
            <a:r>
              <a:rPr lang="en-US" altLang="zh-TW" dirty="0" smtClean="0"/>
              <a:t>2 3 </a:t>
            </a:r>
          </a:p>
          <a:p>
            <a:pPr algn="just"/>
            <a:r>
              <a:rPr lang="en-US" altLang="zh-TW" dirty="0" smtClean="0"/>
              <a:t>1 2</a:t>
            </a:r>
          </a:p>
          <a:p>
            <a:pPr algn="just"/>
            <a:endParaRPr lang="en-US" altLang="zh-TW" dirty="0" smtClean="0"/>
          </a:p>
          <a:p>
            <a:pPr algn="just"/>
            <a:r>
              <a:rPr lang="en-US" altLang="zh-TW" b="1" dirty="0" smtClean="0"/>
              <a:t>Sample Input</a:t>
            </a:r>
            <a:r>
              <a:rPr lang="en-US" altLang="zh-TW" dirty="0" smtClean="0"/>
              <a:t> </a:t>
            </a:r>
          </a:p>
          <a:p>
            <a:pPr algn="just"/>
            <a:r>
              <a:rPr lang="en-US" altLang="zh-TW" dirty="0" smtClean="0"/>
              <a:t>3</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Hash</a:t>
            </a:r>
            <a:endParaRPr lang="zh-TW" altLang="en-US" dirty="0"/>
          </a:p>
        </p:txBody>
      </p:sp>
      <p:sp>
        <p:nvSpPr>
          <p:cNvPr id="3" name="內容版面配置區 2"/>
          <p:cNvSpPr>
            <a:spLocks noGrp="1"/>
          </p:cNvSpPr>
          <p:nvPr>
            <p:ph idx="1"/>
          </p:nvPr>
        </p:nvSpPr>
        <p:spPr>
          <a:xfrm>
            <a:off x="457200" y="1600200"/>
            <a:ext cx="8229600" cy="4543444"/>
          </a:xfrm>
        </p:spPr>
        <p:txBody>
          <a:bodyPr>
            <a:normAutofit/>
          </a:bodyPr>
          <a:lstStyle/>
          <a:p>
            <a:pPr algn="just"/>
            <a:r>
              <a:rPr lang="en-US" altLang="zh-TW" dirty="0" smtClean="0"/>
              <a:t>Hash</a:t>
            </a:r>
          </a:p>
          <a:p>
            <a:pPr lvl="1" algn="just"/>
            <a:r>
              <a:rPr lang="en-US" altLang="zh-TW" dirty="0" smtClean="0"/>
              <a:t>A Static Table with Fixed Size</a:t>
            </a:r>
          </a:p>
          <a:p>
            <a:pPr lvl="1" algn="just"/>
            <a:r>
              <a:rPr lang="en-US" altLang="zh-TW" dirty="0" smtClean="0"/>
              <a:t>hash represent the procedure that using a function f(x) to transform a key word x into a new address </a:t>
            </a:r>
          </a:p>
          <a:p>
            <a:pPr lvl="1" algn="just"/>
            <a:endParaRPr lang="en-US" altLang="zh-TW" dirty="0" smtClean="0"/>
          </a:p>
          <a:p>
            <a:pPr algn="just"/>
            <a:endParaRPr lang="en-US" altLang="zh-TW" dirty="0" smtClean="0"/>
          </a:p>
        </p:txBody>
      </p:sp>
      <p:sp>
        <p:nvSpPr>
          <p:cNvPr id="1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Text Box 4"/>
          <p:cNvSpPr txBox="1">
            <a:spLocks noChangeArrowheads="1"/>
          </p:cNvSpPr>
          <p:nvPr/>
        </p:nvSpPr>
        <p:spPr bwMode="auto">
          <a:xfrm>
            <a:off x="3154343" y="3714752"/>
            <a:ext cx="2303462" cy="939800"/>
          </a:xfrm>
          <a:prstGeom prst="rect">
            <a:avLst/>
          </a:prstGeom>
          <a:solidFill>
            <a:srgbClr val="99CCFF"/>
          </a:solidFill>
          <a:ln w="9525">
            <a:solidFill>
              <a:schemeClr val="tx1"/>
            </a:solidFill>
            <a:miter lim="800000"/>
            <a:headEnd/>
            <a:tailEnd/>
          </a:ln>
          <a:effectLst/>
        </p:spPr>
        <p:txBody>
          <a:bodyPr>
            <a:spAutoFit/>
          </a:bodyPr>
          <a:lstStyle/>
          <a:p>
            <a:pPr algn="ctr">
              <a:spcBef>
                <a:spcPct val="50000"/>
              </a:spcBef>
            </a:pPr>
            <a:r>
              <a:rPr lang="en-US" altLang="zh-TW" sz="2200" dirty="0"/>
              <a:t>Hash Function</a:t>
            </a:r>
          </a:p>
          <a:p>
            <a:pPr algn="ctr">
              <a:spcBef>
                <a:spcPct val="50000"/>
              </a:spcBef>
            </a:pPr>
            <a:r>
              <a:rPr lang="zh-TW" altLang="en-US" sz="2200" dirty="0"/>
              <a:t>雜湊函數</a:t>
            </a:r>
          </a:p>
        </p:txBody>
      </p:sp>
      <p:sp>
        <p:nvSpPr>
          <p:cNvPr id="8" name="Line 5"/>
          <p:cNvSpPr>
            <a:spLocks noChangeShapeType="1"/>
          </p:cNvSpPr>
          <p:nvPr/>
        </p:nvSpPr>
        <p:spPr bwMode="auto">
          <a:xfrm>
            <a:off x="2578080" y="4219577"/>
            <a:ext cx="576263" cy="0"/>
          </a:xfrm>
          <a:prstGeom prst="line">
            <a:avLst/>
          </a:prstGeom>
          <a:noFill/>
          <a:ln w="19050">
            <a:solidFill>
              <a:schemeClr val="tx1"/>
            </a:solidFill>
            <a:round/>
            <a:headEnd/>
            <a:tailEnd type="triangle" w="lg" len="lg"/>
          </a:ln>
          <a:effectLst/>
        </p:spPr>
        <p:txBody>
          <a:bodyPr/>
          <a:lstStyle/>
          <a:p>
            <a:endParaRPr lang="zh-TW" altLang="en-US"/>
          </a:p>
        </p:txBody>
      </p:sp>
      <p:sp>
        <p:nvSpPr>
          <p:cNvPr id="10" name="Line 6"/>
          <p:cNvSpPr>
            <a:spLocks noChangeShapeType="1"/>
          </p:cNvSpPr>
          <p:nvPr/>
        </p:nvSpPr>
        <p:spPr bwMode="auto">
          <a:xfrm>
            <a:off x="5457805" y="4219577"/>
            <a:ext cx="576263" cy="0"/>
          </a:xfrm>
          <a:prstGeom prst="line">
            <a:avLst/>
          </a:prstGeom>
          <a:noFill/>
          <a:ln w="19050">
            <a:solidFill>
              <a:schemeClr val="tx1"/>
            </a:solidFill>
            <a:round/>
            <a:headEnd/>
            <a:tailEnd type="triangle" w="lg" len="lg"/>
          </a:ln>
          <a:effectLst/>
        </p:spPr>
        <p:txBody>
          <a:bodyPr/>
          <a:lstStyle/>
          <a:p>
            <a:endParaRPr lang="zh-TW" altLang="en-US"/>
          </a:p>
        </p:txBody>
      </p:sp>
      <p:sp>
        <p:nvSpPr>
          <p:cNvPr id="11" name="Text Box 7"/>
          <p:cNvSpPr txBox="1">
            <a:spLocks noChangeArrowheads="1"/>
          </p:cNvSpPr>
          <p:nvPr/>
        </p:nvSpPr>
        <p:spPr bwMode="auto">
          <a:xfrm>
            <a:off x="1544308" y="4017325"/>
            <a:ext cx="1150938" cy="366712"/>
          </a:xfrm>
          <a:prstGeom prst="rect">
            <a:avLst/>
          </a:prstGeom>
          <a:noFill/>
          <a:ln w="9525">
            <a:noFill/>
            <a:miter lim="800000"/>
            <a:headEnd/>
            <a:tailEnd/>
          </a:ln>
          <a:effectLst/>
        </p:spPr>
        <p:txBody>
          <a:bodyPr>
            <a:spAutoFit/>
          </a:bodyPr>
          <a:lstStyle/>
          <a:p>
            <a:pPr>
              <a:spcBef>
                <a:spcPct val="50000"/>
              </a:spcBef>
            </a:pPr>
            <a:r>
              <a:rPr lang="en-US" altLang="zh-TW" dirty="0" smtClean="0"/>
              <a:t>key word</a:t>
            </a:r>
            <a:endParaRPr lang="zh-TW" altLang="en-US" dirty="0"/>
          </a:p>
        </p:txBody>
      </p:sp>
      <p:sp>
        <p:nvSpPr>
          <p:cNvPr id="12" name="Text Box 8"/>
          <p:cNvSpPr txBox="1">
            <a:spLocks noChangeArrowheads="1"/>
          </p:cNvSpPr>
          <p:nvPr/>
        </p:nvSpPr>
        <p:spPr bwMode="auto">
          <a:xfrm>
            <a:off x="6034068" y="4003677"/>
            <a:ext cx="1223962" cy="366712"/>
          </a:xfrm>
          <a:prstGeom prst="rect">
            <a:avLst/>
          </a:prstGeom>
          <a:noFill/>
          <a:ln w="9525">
            <a:noFill/>
            <a:miter lim="800000"/>
            <a:headEnd/>
            <a:tailEnd/>
          </a:ln>
          <a:effectLst/>
        </p:spPr>
        <p:txBody>
          <a:bodyPr>
            <a:spAutoFit/>
          </a:bodyPr>
          <a:lstStyle/>
          <a:p>
            <a:pPr>
              <a:spcBef>
                <a:spcPct val="50000"/>
              </a:spcBef>
            </a:pPr>
            <a:r>
              <a:rPr lang="en-US" altLang="zh-TW" dirty="0" smtClean="0"/>
              <a:t>address</a:t>
            </a:r>
            <a:endParaRPr lang="zh-TW" altLang="en-US" dirty="0"/>
          </a:p>
        </p:txBody>
      </p:sp>
      <p:graphicFrame>
        <p:nvGraphicFramePr>
          <p:cNvPr id="13" name="Object 13"/>
          <p:cNvGraphicFramePr>
            <a:graphicFrameLocks noChangeAspect="1"/>
          </p:cNvGraphicFramePr>
          <p:nvPr/>
        </p:nvGraphicFramePr>
        <p:xfrm>
          <a:off x="6924696" y="4019888"/>
          <a:ext cx="647700" cy="368300"/>
        </p:xfrm>
        <a:graphic>
          <a:graphicData uri="http://schemas.openxmlformats.org/presentationml/2006/ole">
            <p:oleObj spid="_x0000_s1026" name="方程式" r:id="rId4" imgW="469800" imgH="266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13" name="標題 4"/>
          <p:cNvSpPr>
            <a:spLocks noGrp="1"/>
          </p:cNvSpPr>
          <p:nvPr>
            <p:ph type="title"/>
          </p:nvPr>
        </p:nvSpPr>
        <p:spPr>
          <a:xfrm>
            <a:off x="342928" y="274638"/>
            <a:ext cx="8229600" cy="1143000"/>
          </a:xfrm>
        </p:spPr>
        <p:txBody>
          <a:bodyPr/>
          <a:lstStyle/>
          <a:p>
            <a:r>
              <a:rPr lang="en-US" altLang="zh-TW" b="1" dirty="0" smtClean="0">
                <a:solidFill>
                  <a:schemeClr val="accent1">
                    <a:lumMod val="75000"/>
                  </a:schemeClr>
                </a:solidFill>
              </a:rPr>
              <a:t>Outline</a:t>
            </a:r>
            <a:endParaRPr lang="zh-TW" altLang="en-US" b="1" dirty="0">
              <a:solidFill>
                <a:schemeClr val="accent1">
                  <a:lumMod val="75000"/>
                </a:schemeClr>
              </a:solidFill>
            </a:endParaRPr>
          </a:p>
        </p:txBody>
      </p:sp>
      <p:sp>
        <p:nvSpPr>
          <p:cNvPr id="6" name="Rectangle 4"/>
          <p:cNvSpPr>
            <a:spLocks noChangeArrowheads="1"/>
          </p:cNvSpPr>
          <p:nvPr/>
        </p:nvSpPr>
        <p:spPr bwMode="auto">
          <a:xfrm>
            <a:off x="1835696" y="198884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Data Structure – Hash</a:t>
            </a:r>
            <a:endParaRPr lang="en-US" altLang="zh-TW" dirty="0"/>
          </a:p>
        </p:txBody>
      </p:sp>
      <p:sp>
        <p:nvSpPr>
          <p:cNvPr id="8" name="Rectangle 5"/>
          <p:cNvSpPr>
            <a:spLocks noChangeArrowheads="1"/>
          </p:cNvSpPr>
          <p:nvPr/>
        </p:nvSpPr>
        <p:spPr bwMode="auto">
          <a:xfrm>
            <a:off x="1907704" y="414908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Binary Search</a:t>
            </a:r>
            <a:endParaRPr lang="en-US" altLang="zh-TW" dirty="0"/>
          </a:p>
        </p:txBody>
      </p:sp>
      <p:sp>
        <p:nvSpPr>
          <p:cNvPr id="14" name="Rectangle 5"/>
          <p:cNvSpPr>
            <a:spLocks noChangeArrowheads="1"/>
          </p:cNvSpPr>
          <p:nvPr/>
        </p:nvSpPr>
        <p:spPr bwMode="auto">
          <a:xfrm>
            <a:off x="1907704" y="3068960"/>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Data Structure – Disjoint Set</a:t>
            </a:r>
            <a:endParaRPr lang="en-US" altLang="zh-TW" dirty="0"/>
          </a:p>
        </p:txBody>
      </p:sp>
      <p:sp>
        <p:nvSpPr>
          <p:cNvPr id="15" name="向下箭號 383"/>
          <p:cNvSpPr>
            <a:spLocks noChangeArrowheads="1"/>
          </p:cNvSpPr>
          <p:nvPr/>
        </p:nvSpPr>
        <p:spPr bwMode="auto">
          <a:xfrm>
            <a:off x="3995936" y="270892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2" name="向下箭號 383"/>
          <p:cNvSpPr>
            <a:spLocks noChangeArrowheads="1"/>
          </p:cNvSpPr>
          <p:nvPr/>
        </p:nvSpPr>
        <p:spPr bwMode="auto">
          <a:xfrm>
            <a:off x="3995936" y="378904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500" fill="hold"/>
                                        <p:tgtEl>
                                          <p:spTgt spid="8"/>
                                        </p:tgtEl>
                                        <p:attrNameLst>
                                          <p:attrName>fillcolor</p:attrName>
                                        </p:attrNameLst>
                                      </p:cBhvr>
                                      <p:to>
                                        <a:srgbClr val="ECFD11"/>
                                      </p:to>
                                    </p:animClr>
                                    <p:set>
                                      <p:cBhvr>
                                        <p:cTn id="7" dur="500" fill="hold"/>
                                        <p:tgtEl>
                                          <p:spTgt spid="8"/>
                                        </p:tgtEl>
                                        <p:attrNameLst>
                                          <p:attrName>fill.type</p:attrName>
                                        </p:attrNameLst>
                                      </p:cBhvr>
                                      <p:to>
                                        <p:strVal val="solid"/>
                                      </p:to>
                                    </p:set>
                                    <p:set>
                                      <p:cBhvr>
                                        <p:cTn id="8"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Binary Search</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Binary Search </a:t>
            </a:r>
            <a:endParaRPr lang="en-US" altLang="zh-TW" dirty="0" smtClean="0">
              <a:solidFill>
                <a:schemeClr val="accent5">
                  <a:lumMod val="75000"/>
                </a:schemeClr>
              </a:solidFill>
            </a:endParaRPr>
          </a:p>
          <a:p>
            <a:pPr lvl="1" algn="just"/>
            <a:r>
              <a:rPr lang="en-US" altLang="zh-TW" dirty="0" smtClean="0">
                <a:solidFill>
                  <a:schemeClr val="accent5">
                    <a:lumMod val="75000"/>
                  </a:schemeClr>
                </a:solidFill>
              </a:rPr>
              <a:t>Search the Index of an Given Value in a Sorted Array</a:t>
            </a:r>
          </a:p>
          <a:p>
            <a:pPr algn="just"/>
            <a:r>
              <a:rPr lang="en-US" altLang="zh-TW" dirty="0" smtClean="0"/>
              <a:t>Basic Operation</a:t>
            </a:r>
          </a:p>
          <a:p>
            <a:pPr lvl="1" algn="just"/>
            <a:r>
              <a:rPr lang="en-US" altLang="zh-TW" dirty="0" smtClean="0">
                <a:solidFill>
                  <a:srgbClr val="0070C0"/>
                </a:solidFill>
              </a:rPr>
              <a:t>Find MAX or Find MIN</a:t>
            </a:r>
          </a:p>
          <a:p>
            <a:pPr lvl="1" algn="just"/>
            <a:r>
              <a:rPr lang="en-US" altLang="zh-TW" dirty="0" smtClean="0">
                <a:solidFill>
                  <a:srgbClr val="0070C0"/>
                </a:solidFill>
              </a:rPr>
              <a:t>Set the “</a:t>
            </a:r>
            <a:r>
              <a:rPr lang="en-US" altLang="zh-TW" b="1" dirty="0" err="1" smtClean="0">
                <a:solidFill>
                  <a:srgbClr val="FF0000"/>
                </a:solidFill>
              </a:rPr>
              <a:t>canbe</a:t>
            </a:r>
            <a:r>
              <a:rPr lang="en-US" altLang="zh-TW" dirty="0" smtClean="0">
                <a:solidFill>
                  <a:srgbClr val="0070C0"/>
                </a:solidFill>
              </a:rPr>
              <a:t>” Function</a:t>
            </a:r>
          </a:p>
          <a:p>
            <a:pPr lvl="1" algn="just"/>
            <a:r>
              <a:rPr lang="en-US" altLang="zh-TW" dirty="0" smtClean="0">
                <a:solidFill>
                  <a:srgbClr val="0070C0"/>
                </a:solidFill>
              </a:rPr>
              <a:t>Set the while loop (beg, end, mid)</a:t>
            </a:r>
          </a:p>
          <a:p>
            <a:pPr algn="just"/>
            <a:r>
              <a:rPr lang="en-US" altLang="zh-TW" dirty="0" smtClean="0"/>
              <a:t>Types</a:t>
            </a:r>
          </a:p>
          <a:p>
            <a:pPr lvl="1" algn="just"/>
            <a:r>
              <a:rPr lang="en-US" altLang="zh-TW" dirty="0" smtClean="0">
                <a:solidFill>
                  <a:srgbClr val="0070C0"/>
                </a:solidFill>
              </a:rPr>
              <a:t>integer</a:t>
            </a:r>
          </a:p>
          <a:p>
            <a:pPr lvl="1" algn="just"/>
            <a:r>
              <a:rPr lang="en-US" altLang="zh-TW" dirty="0" smtClean="0">
                <a:solidFill>
                  <a:srgbClr val="0070C0"/>
                </a:solidFill>
              </a:rPr>
              <a:t>double</a:t>
            </a: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Binary Search</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Example</a:t>
            </a:r>
          </a:p>
          <a:p>
            <a:pPr lvl="1" algn="just"/>
            <a:r>
              <a:rPr lang="en-US" altLang="zh-TW" dirty="0" smtClean="0">
                <a:solidFill>
                  <a:srgbClr val="0070C0"/>
                </a:solidFill>
              </a:rPr>
              <a:t>search the value “33”</a:t>
            </a: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5" name="Rectangle 2"/>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8</a:t>
            </a:r>
          </a:p>
        </p:txBody>
      </p:sp>
      <p:sp>
        <p:nvSpPr>
          <p:cNvPr id="6" name="Rectangle 3"/>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2</a:t>
            </a:r>
          </a:p>
        </p:txBody>
      </p:sp>
      <p:sp>
        <p:nvSpPr>
          <p:cNvPr id="7" name="Rectangle 4"/>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a:t>
            </a:r>
          </a:p>
        </p:txBody>
      </p:sp>
      <p:sp>
        <p:nvSpPr>
          <p:cNvPr id="8" name="Rectangle 5"/>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3</a:t>
            </a:r>
          </a:p>
        </p:txBody>
      </p:sp>
      <p:sp>
        <p:nvSpPr>
          <p:cNvPr id="9" name="Rectangle 6"/>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4</a:t>
            </a:r>
          </a:p>
        </p:txBody>
      </p:sp>
      <p:sp>
        <p:nvSpPr>
          <p:cNvPr id="10" name="Rectangle 7"/>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6</a:t>
            </a:r>
          </a:p>
        </p:txBody>
      </p:sp>
      <p:sp>
        <p:nvSpPr>
          <p:cNvPr id="11" name="Rectangle 8"/>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5</a:t>
            </a:r>
          </a:p>
        </p:txBody>
      </p:sp>
      <p:sp>
        <p:nvSpPr>
          <p:cNvPr id="12" name="Rectangle 9"/>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7</a:t>
            </a:r>
          </a:p>
        </p:txBody>
      </p:sp>
      <p:sp>
        <p:nvSpPr>
          <p:cNvPr id="14" name="Rectangle 11"/>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10</a:t>
            </a:r>
          </a:p>
        </p:txBody>
      </p:sp>
      <p:sp>
        <p:nvSpPr>
          <p:cNvPr id="15" name="Rectangle 12"/>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9</a:t>
            </a:r>
          </a:p>
        </p:txBody>
      </p:sp>
      <p:sp>
        <p:nvSpPr>
          <p:cNvPr id="16" name="Rectangle 13"/>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11</a:t>
            </a:r>
          </a:p>
        </p:txBody>
      </p:sp>
      <p:sp>
        <p:nvSpPr>
          <p:cNvPr id="17" name="Rectangle 14"/>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12</a:t>
            </a:r>
          </a:p>
        </p:txBody>
      </p:sp>
      <p:sp>
        <p:nvSpPr>
          <p:cNvPr id="18" name="Rectangle 15"/>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14</a:t>
            </a:r>
          </a:p>
        </p:txBody>
      </p:sp>
      <p:sp>
        <p:nvSpPr>
          <p:cNvPr id="19" name="Rectangle 16"/>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13</a:t>
            </a:r>
          </a:p>
        </p:txBody>
      </p:sp>
      <p:sp>
        <p:nvSpPr>
          <p:cNvPr id="20" name="Rectangle 17"/>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0</a:t>
            </a:r>
          </a:p>
        </p:txBody>
      </p:sp>
      <p:sp>
        <p:nvSpPr>
          <p:cNvPr id="21" name="Rectangle 18"/>
          <p:cNvSpPr>
            <a:spLocks noChangeArrowheads="1"/>
          </p:cNvSpPr>
          <p:nvPr/>
        </p:nvSpPr>
        <p:spPr bwMode="auto">
          <a:xfrm>
            <a:off x="4800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64</a:t>
            </a:r>
          </a:p>
        </p:txBody>
      </p:sp>
      <p:sp>
        <p:nvSpPr>
          <p:cNvPr id="22" name="Rectangle 19"/>
          <p:cNvSpPr>
            <a:spLocks noChangeArrowheads="1"/>
          </p:cNvSpPr>
          <p:nvPr/>
        </p:nvSpPr>
        <p:spPr bwMode="auto">
          <a:xfrm>
            <a:off x="2057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14</a:t>
            </a:r>
          </a:p>
        </p:txBody>
      </p:sp>
      <p:sp>
        <p:nvSpPr>
          <p:cNvPr id="23" name="Rectangle 20"/>
          <p:cNvSpPr>
            <a:spLocks noChangeArrowheads="1"/>
          </p:cNvSpPr>
          <p:nvPr/>
        </p:nvSpPr>
        <p:spPr bwMode="auto">
          <a:xfrm>
            <a:off x="1600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13</a:t>
            </a:r>
          </a:p>
        </p:txBody>
      </p:sp>
      <p:sp>
        <p:nvSpPr>
          <p:cNvPr id="24" name="Rectangle 21"/>
          <p:cNvSpPr>
            <a:spLocks noChangeArrowheads="1"/>
          </p:cNvSpPr>
          <p:nvPr/>
        </p:nvSpPr>
        <p:spPr bwMode="auto">
          <a:xfrm>
            <a:off x="2514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25</a:t>
            </a:r>
          </a:p>
        </p:txBody>
      </p:sp>
      <p:sp>
        <p:nvSpPr>
          <p:cNvPr id="25" name="Rectangle 22"/>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33</a:t>
            </a:r>
          </a:p>
        </p:txBody>
      </p:sp>
      <p:sp>
        <p:nvSpPr>
          <p:cNvPr id="26" name="Rectangle 23"/>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51</a:t>
            </a:r>
          </a:p>
        </p:txBody>
      </p:sp>
      <p:sp>
        <p:nvSpPr>
          <p:cNvPr id="27" name="Rectangle 24"/>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43</a:t>
            </a:r>
          </a:p>
        </p:txBody>
      </p:sp>
      <p:sp>
        <p:nvSpPr>
          <p:cNvPr id="28" name="Rectangle 25"/>
          <p:cNvSpPr>
            <a:spLocks noChangeArrowheads="1"/>
          </p:cNvSpPr>
          <p:nvPr/>
        </p:nvSpPr>
        <p:spPr bwMode="auto">
          <a:xfrm>
            <a:off x="4343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53</a:t>
            </a:r>
          </a:p>
        </p:txBody>
      </p:sp>
      <p:sp>
        <p:nvSpPr>
          <p:cNvPr id="29" name="Rectangle 27"/>
          <p:cNvSpPr>
            <a:spLocks noChangeArrowheads="1"/>
          </p:cNvSpPr>
          <p:nvPr/>
        </p:nvSpPr>
        <p:spPr bwMode="auto">
          <a:xfrm>
            <a:off x="5715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84</a:t>
            </a:r>
          </a:p>
        </p:txBody>
      </p:sp>
      <p:sp>
        <p:nvSpPr>
          <p:cNvPr id="30" name="Rectangle 28"/>
          <p:cNvSpPr>
            <a:spLocks noChangeArrowheads="1"/>
          </p:cNvSpPr>
          <p:nvPr/>
        </p:nvSpPr>
        <p:spPr bwMode="auto">
          <a:xfrm>
            <a:off x="5257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72</a:t>
            </a:r>
          </a:p>
        </p:txBody>
      </p:sp>
      <p:sp>
        <p:nvSpPr>
          <p:cNvPr id="31" name="Rectangle 29"/>
          <p:cNvSpPr>
            <a:spLocks noChangeArrowheads="1"/>
          </p:cNvSpPr>
          <p:nvPr/>
        </p:nvSpPr>
        <p:spPr bwMode="auto">
          <a:xfrm>
            <a:off x="6172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93</a:t>
            </a:r>
          </a:p>
        </p:txBody>
      </p:sp>
      <p:sp>
        <p:nvSpPr>
          <p:cNvPr id="32" name="Rectangle 30"/>
          <p:cNvSpPr>
            <a:spLocks noChangeArrowheads="1"/>
          </p:cNvSpPr>
          <p:nvPr/>
        </p:nvSpPr>
        <p:spPr bwMode="auto">
          <a:xfrm>
            <a:off x="6629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95</a:t>
            </a:r>
          </a:p>
        </p:txBody>
      </p:sp>
      <p:sp>
        <p:nvSpPr>
          <p:cNvPr id="33" name="Rectangle 31"/>
          <p:cNvSpPr>
            <a:spLocks noChangeArrowheads="1"/>
          </p:cNvSpPr>
          <p:nvPr/>
        </p:nvSpPr>
        <p:spPr bwMode="auto">
          <a:xfrm>
            <a:off x="7543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97</a:t>
            </a:r>
          </a:p>
        </p:txBody>
      </p:sp>
      <p:sp>
        <p:nvSpPr>
          <p:cNvPr id="34" name="Rectangle 32"/>
          <p:cNvSpPr>
            <a:spLocks noChangeArrowheads="1"/>
          </p:cNvSpPr>
          <p:nvPr/>
        </p:nvSpPr>
        <p:spPr bwMode="auto">
          <a:xfrm>
            <a:off x="7086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96</a:t>
            </a:r>
          </a:p>
        </p:txBody>
      </p:sp>
      <p:sp>
        <p:nvSpPr>
          <p:cNvPr id="35" name="Rectangle 33"/>
          <p:cNvSpPr>
            <a:spLocks noChangeArrowheads="1"/>
          </p:cNvSpPr>
          <p:nvPr/>
        </p:nvSpPr>
        <p:spPr bwMode="auto">
          <a:xfrm>
            <a:off x="1143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6</a:t>
            </a:r>
          </a:p>
        </p:txBody>
      </p:sp>
      <p:sp>
        <p:nvSpPr>
          <p:cNvPr id="36" name="Rectangle 35"/>
          <p:cNvSpPr>
            <a:spLocks noChangeArrowheads="1"/>
          </p:cNvSpPr>
          <p:nvPr/>
        </p:nvSpPr>
        <p:spPr bwMode="auto">
          <a:xfrm>
            <a:off x="1062235" y="5102225"/>
            <a:ext cx="615554" cy="369974"/>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beg</a:t>
            </a:r>
            <a:endParaRPr kumimoji="1" lang="en-US" altLang="zh-TW" b="1" dirty="0"/>
          </a:p>
        </p:txBody>
      </p:sp>
      <p:sp>
        <p:nvSpPr>
          <p:cNvPr id="37" name="Line 36"/>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p:spPr>
        <p:txBody>
          <a:bodyPr wrap="none" anchor="ctr"/>
          <a:lstStyle/>
          <a:p>
            <a:endParaRPr lang="zh-TW" altLang="en-US"/>
          </a:p>
        </p:txBody>
      </p:sp>
      <p:sp>
        <p:nvSpPr>
          <p:cNvPr id="38" name="Rectangle 44"/>
          <p:cNvSpPr>
            <a:spLocks noChangeArrowheads="1"/>
          </p:cNvSpPr>
          <p:nvPr/>
        </p:nvSpPr>
        <p:spPr bwMode="auto">
          <a:xfrm>
            <a:off x="7484490" y="5105400"/>
            <a:ext cx="610745" cy="369974"/>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end</a:t>
            </a:r>
            <a:endParaRPr kumimoji="1" lang="en-US" altLang="zh-TW" b="1" dirty="0"/>
          </a:p>
        </p:txBody>
      </p:sp>
      <p:sp>
        <p:nvSpPr>
          <p:cNvPr id="39" name="Line 45"/>
          <p:cNvSpPr>
            <a:spLocks noChangeShapeType="1"/>
          </p:cNvSpPr>
          <p:nvPr/>
        </p:nvSpPr>
        <p:spPr bwMode="auto">
          <a:xfrm flipV="1">
            <a:off x="7773988" y="4841875"/>
            <a:ext cx="0" cy="228600"/>
          </a:xfrm>
          <a:prstGeom prst="line">
            <a:avLst/>
          </a:prstGeom>
          <a:noFill/>
          <a:ln w="9525">
            <a:solidFill>
              <a:schemeClr val="tx1"/>
            </a:solidFill>
            <a:round/>
            <a:headEnd/>
            <a:tailEnd type="triangle" w="sm" len="sm"/>
          </a:ln>
        </p:spPr>
        <p:txBody>
          <a:bodyPr wrap="none" anchor="ctr"/>
          <a:lstStyle/>
          <a:p>
            <a:endParaRPr lang="zh-TW"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Binary Search</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Example</a:t>
            </a:r>
          </a:p>
          <a:p>
            <a:pPr lvl="1" algn="just"/>
            <a:r>
              <a:rPr lang="en-US" altLang="zh-TW" dirty="0" smtClean="0">
                <a:solidFill>
                  <a:srgbClr val="0070C0"/>
                </a:solidFill>
              </a:rPr>
              <a:t>search the value “33”</a:t>
            </a: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40" name="Rectangle 4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8</a:t>
            </a:r>
          </a:p>
        </p:txBody>
      </p:sp>
      <p:sp>
        <p:nvSpPr>
          <p:cNvPr id="41" name="Rectangle 4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2</a:t>
            </a:r>
          </a:p>
        </p:txBody>
      </p:sp>
      <p:sp>
        <p:nvSpPr>
          <p:cNvPr id="42" name="Rectangle 4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a:t>
            </a:r>
          </a:p>
        </p:txBody>
      </p:sp>
      <p:sp>
        <p:nvSpPr>
          <p:cNvPr id="43" name="Rectangle 4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3</a:t>
            </a:r>
          </a:p>
        </p:txBody>
      </p:sp>
      <p:sp>
        <p:nvSpPr>
          <p:cNvPr id="44" name="Rectangle 4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4</a:t>
            </a:r>
          </a:p>
        </p:txBody>
      </p:sp>
      <p:sp>
        <p:nvSpPr>
          <p:cNvPr id="45" name="Rectangle 4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6</a:t>
            </a:r>
          </a:p>
        </p:txBody>
      </p:sp>
      <p:sp>
        <p:nvSpPr>
          <p:cNvPr id="46" name="Rectangle 5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5</a:t>
            </a:r>
          </a:p>
        </p:txBody>
      </p:sp>
      <p:sp>
        <p:nvSpPr>
          <p:cNvPr id="47" name="Rectangle 5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7</a:t>
            </a:r>
          </a:p>
        </p:txBody>
      </p:sp>
      <p:sp>
        <p:nvSpPr>
          <p:cNvPr id="48" name="Rectangle 5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10</a:t>
            </a:r>
          </a:p>
        </p:txBody>
      </p:sp>
      <p:sp>
        <p:nvSpPr>
          <p:cNvPr id="49" name="Rectangle 5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9</a:t>
            </a:r>
          </a:p>
        </p:txBody>
      </p:sp>
      <p:sp>
        <p:nvSpPr>
          <p:cNvPr id="50" name="Rectangle 5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11</a:t>
            </a:r>
          </a:p>
        </p:txBody>
      </p:sp>
      <p:sp>
        <p:nvSpPr>
          <p:cNvPr id="51" name="Rectangle 5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12</a:t>
            </a:r>
          </a:p>
        </p:txBody>
      </p:sp>
      <p:sp>
        <p:nvSpPr>
          <p:cNvPr id="52" name="Rectangle 5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14</a:t>
            </a:r>
          </a:p>
        </p:txBody>
      </p:sp>
      <p:sp>
        <p:nvSpPr>
          <p:cNvPr id="53" name="Rectangle 5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13</a:t>
            </a:r>
          </a:p>
        </p:txBody>
      </p:sp>
      <p:sp>
        <p:nvSpPr>
          <p:cNvPr id="54" name="Rectangle 5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0</a:t>
            </a:r>
          </a:p>
        </p:txBody>
      </p:sp>
      <p:sp>
        <p:nvSpPr>
          <p:cNvPr id="55" name="Rectangle 59"/>
          <p:cNvSpPr>
            <a:spLocks noChangeArrowheads="1"/>
          </p:cNvSpPr>
          <p:nvPr/>
        </p:nvSpPr>
        <p:spPr bwMode="auto">
          <a:xfrm>
            <a:off x="4800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64</a:t>
            </a:r>
          </a:p>
        </p:txBody>
      </p:sp>
      <p:sp>
        <p:nvSpPr>
          <p:cNvPr id="56" name="Rectangle 60"/>
          <p:cNvSpPr>
            <a:spLocks noChangeArrowheads="1"/>
          </p:cNvSpPr>
          <p:nvPr/>
        </p:nvSpPr>
        <p:spPr bwMode="auto">
          <a:xfrm>
            <a:off x="2057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14</a:t>
            </a:r>
          </a:p>
        </p:txBody>
      </p:sp>
      <p:sp>
        <p:nvSpPr>
          <p:cNvPr id="57" name="Rectangle 61"/>
          <p:cNvSpPr>
            <a:spLocks noChangeArrowheads="1"/>
          </p:cNvSpPr>
          <p:nvPr/>
        </p:nvSpPr>
        <p:spPr bwMode="auto">
          <a:xfrm>
            <a:off x="1600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13</a:t>
            </a:r>
          </a:p>
        </p:txBody>
      </p:sp>
      <p:sp>
        <p:nvSpPr>
          <p:cNvPr id="58" name="Rectangle 62"/>
          <p:cNvSpPr>
            <a:spLocks noChangeArrowheads="1"/>
          </p:cNvSpPr>
          <p:nvPr/>
        </p:nvSpPr>
        <p:spPr bwMode="auto">
          <a:xfrm>
            <a:off x="2514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25</a:t>
            </a:r>
          </a:p>
        </p:txBody>
      </p:sp>
      <p:sp>
        <p:nvSpPr>
          <p:cNvPr id="59" name="Rectangle 63"/>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33</a:t>
            </a:r>
          </a:p>
        </p:txBody>
      </p:sp>
      <p:sp>
        <p:nvSpPr>
          <p:cNvPr id="60" name="Rectangle 64"/>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51</a:t>
            </a:r>
          </a:p>
        </p:txBody>
      </p:sp>
      <p:sp>
        <p:nvSpPr>
          <p:cNvPr id="61" name="Rectangle 65"/>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43</a:t>
            </a:r>
          </a:p>
        </p:txBody>
      </p:sp>
      <p:sp>
        <p:nvSpPr>
          <p:cNvPr id="62" name="Rectangle 66"/>
          <p:cNvSpPr>
            <a:spLocks noChangeArrowheads="1"/>
          </p:cNvSpPr>
          <p:nvPr/>
        </p:nvSpPr>
        <p:spPr bwMode="auto">
          <a:xfrm>
            <a:off x="4343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dirty="0"/>
              <a:t>53</a:t>
            </a:r>
          </a:p>
        </p:txBody>
      </p:sp>
      <p:sp>
        <p:nvSpPr>
          <p:cNvPr id="63" name="Rectangle 67"/>
          <p:cNvSpPr>
            <a:spLocks noChangeArrowheads="1"/>
          </p:cNvSpPr>
          <p:nvPr/>
        </p:nvSpPr>
        <p:spPr bwMode="auto">
          <a:xfrm>
            <a:off x="5715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84</a:t>
            </a:r>
          </a:p>
        </p:txBody>
      </p:sp>
      <p:sp>
        <p:nvSpPr>
          <p:cNvPr id="64" name="Rectangle 68"/>
          <p:cNvSpPr>
            <a:spLocks noChangeArrowheads="1"/>
          </p:cNvSpPr>
          <p:nvPr/>
        </p:nvSpPr>
        <p:spPr bwMode="auto">
          <a:xfrm>
            <a:off x="5257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72</a:t>
            </a:r>
          </a:p>
        </p:txBody>
      </p:sp>
      <p:sp>
        <p:nvSpPr>
          <p:cNvPr id="66" name="Rectangle 69"/>
          <p:cNvSpPr>
            <a:spLocks noChangeArrowheads="1"/>
          </p:cNvSpPr>
          <p:nvPr/>
        </p:nvSpPr>
        <p:spPr bwMode="auto">
          <a:xfrm>
            <a:off x="6172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93</a:t>
            </a:r>
          </a:p>
        </p:txBody>
      </p:sp>
      <p:sp>
        <p:nvSpPr>
          <p:cNvPr id="67" name="Rectangle 70"/>
          <p:cNvSpPr>
            <a:spLocks noChangeArrowheads="1"/>
          </p:cNvSpPr>
          <p:nvPr/>
        </p:nvSpPr>
        <p:spPr bwMode="auto">
          <a:xfrm>
            <a:off x="6629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95</a:t>
            </a:r>
          </a:p>
        </p:txBody>
      </p:sp>
      <p:sp>
        <p:nvSpPr>
          <p:cNvPr id="68" name="Rectangle 71"/>
          <p:cNvSpPr>
            <a:spLocks noChangeArrowheads="1"/>
          </p:cNvSpPr>
          <p:nvPr/>
        </p:nvSpPr>
        <p:spPr bwMode="auto">
          <a:xfrm>
            <a:off x="7543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97</a:t>
            </a:r>
          </a:p>
        </p:txBody>
      </p:sp>
      <p:sp>
        <p:nvSpPr>
          <p:cNvPr id="69" name="Rectangle 72"/>
          <p:cNvSpPr>
            <a:spLocks noChangeArrowheads="1"/>
          </p:cNvSpPr>
          <p:nvPr/>
        </p:nvSpPr>
        <p:spPr bwMode="auto">
          <a:xfrm>
            <a:off x="7086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96</a:t>
            </a:r>
          </a:p>
        </p:txBody>
      </p:sp>
      <p:sp>
        <p:nvSpPr>
          <p:cNvPr id="70" name="Rectangle 73"/>
          <p:cNvSpPr>
            <a:spLocks noChangeArrowheads="1"/>
          </p:cNvSpPr>
          <p:nvPr/>
        </p:nvSpPr>
        <p:spPr bwMode="auto">
          <a:xfrm>
            <a:off x="1143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6</a:t>
            </a:r>
          </a:p>
        </p:txBody>
      </p:sp>
      <p:sp>
        <p:nvSpPr>
          <p:cNvPr id="71" name="Rectangle 74"/>
          <p:cNvSpPr>
            <a:spLocks noChangeArrowheads="1"/>
          </p:cNvSpPr>
          <p:nvPr/>
        </p:nvSpPr>
        <p:spPr bwMode="auto">
          <a:xfrm>
            <a:off x="1062235" y="5102225"/>
            <a:ext cx="615554" cy="369974"/>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beg</a:t>
            </a:r>
            <a:endParaRPr kumimoji="1" lang="en-US" altLang="zh-TW" b="1" dirty="0"/>
          </a:p>
        </p:txBody>
      </p:sp>
      <p:sp>
        <p:nvSpPr>
          <p:cNvPr id="72" name="Line 75"/>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p:spPr>
        <p:txBody>
          <a:bodyPr wrap="none" anchor="ctr"/>
          <a:lstStyle/>
          <a:p>
            <a:endParaRPr lang="zh-TW" altLang="en-US"/>
          </a:p>
        </p:txBody>
      </p:sp>
      <p:sp>
        <p:nvSpPr>
          <p:cNvPr id="73" name="Rectangle 77"/>
          <p:cNvSpPr>
            <a:spLocks noChangeArrowheads="1"/>
          </p:cNvSpPr>
          <p:nvPr/>
        </p:nvSpPr>
        <p:spPr bwMode="auto">
          <a:xfrm>
            <a:off x="7484490" y="5105400"/>
            <a:ext cx="610745" cy="369974"/>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end</a:t>
            </a:r>
            <a:endParaRPr kumimoji="1" lang="en-US" altLang="zh-TW" b="1" dirty="0"/>
          </a:p>
        </p:txBody>
      </p:sp>
      <p:sp>
        <p:nvSpPr>
          <p:cNvPr id="74" name="Line 78"/>
          <p:cNvSpPr>
            <a:spLocks noChangeShapeType="1"/>
          </p:cNvSpPr>
          <p:nvPr/>
        </p:nvSpPr>
        <p:spPr bwMode="auto">
          <a:xfrm flipV="1">
            <a:off x="7773988" y="4841875"/>
            <a:ext cx="0" cy="228600"/>
          </a:xfrm>
          <a:prstGeom prst="line">
            <a:avLst/>
          </a:prstGeom>
          <a:noFill/>
          <a:ln w="9525">
            <a:solidFill>
              <a:schemeClr val="tx1"/>
            </a:solidFill>
            <a:round/>
            <a:headEnd/>
            <a:tailEnd type="triangle" w="sm" len="sm"/>
          </a:ln>
        </p:spPr>
        <p:txBody>
          <a:bodyPr wrap="none" anchor="ctr"/>
          <a:lstStyle/>
          <a:p>
            <a:endParaRPr lang="zh-TW" altLang="en-US"/>
          </a:p>
        </p:txBody>
      </p:sp>
      <p:sp>
        <p:nvSpPr>
          <p:cNvPr id="75" name="Rectangle 79"/>
          <p:cNvSpPr>
            <a:spLocks noChangeArrowheads="1"/>
          </p:cNvSpPr>
          <p:nvPr/>
        </p:nvSpPr>
        <p:spPr bwMode="auto">
          <a:xfrm>
            <a:off x="4319588" y="5103813"/>
            <a:ext cx="504825" cy="304800"/>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a:t>mid</a:t>
            </a:r>
          </a:p>
        </p:txBody>
      </p:sp>
      <p:sp>
        <p:nvSpPr>
          <p:cNvPr id="76" name="Line 80"/>
          <p:cNvSpPr>
            <a:spLocks noChangeShapeType="1"/>
          </p:cNvSpPr>
          <p:nvPr/>
        </p:nvSpPr>
        <p:spPr bwMode="auto">
          <a:xfrm flipV="1">
            <a:off x="4556125" y="4840288"/>
            <a:ext cx="0" cy="228600"/>
          </a:xfrm>
          <a:prstGeom prst="line">
            <a:avLst/>
          </a:prstGeom>
          <a:noFill/>
          <a:ln w="9525">
            <a:solidFill>
              <a:schemeClr val="tx1"/>
            </a:solidFill>
            <a:round/>
            <a:headEnd/>
            <a:tailEnd type="triangle" w="sm" len="sm"/>
          </a:ln>
        </p:spPr>
        <p:txBody>
          <a:bodyPr wrap="none" anchor="ctr"/>
          <a:lstStyle/>
          <a:p>
            <a:endParaRPr lang="zh-TW" altLang="en-US"/>
          </a:p>
        </p:txBody>
      </p:sp>
      <p:sp>
        <p:nvSpPr>
          <p:cNvPr id="77" name="Oval 81"/>
          <p:cNvSpPr>
            <a:spLocks noChangeArrowheads="1"/>
          </p:cNvSpPr>
          <p:nvPr/>
        </p:nvSpPr>
        <p:spPr bwMode="auto">
          <a:xfrm>
            <a:off x="4398963" y="4143383"/>
            <a:ext cx="357187" cy="357187"/>
          </a:xfrm>
          <a:prstGeom prst="ellipse">
            <a:avLst/>
          </a:prstGeom>
          <a:noFill/>
          <a:ln w="57150">
            <a:solidFill>
              <a:srgbClr val="FF0000"/>
            </a:solidFill>
            <a:round/>
            <a:headEnd/>
            <a:tailEnd/>
          </a:ln>
        </p:spPr>
        <p:txBody>
          <a:bodyPr wrap="none" anchor="ctr"/>
          <a:lstStyle/>
          <a:p>
            <a:endParaRPr lang="zh-TW"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Binary Search</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Example</a:t>
            </a:r>
          </a:p>
          <a:p>
            <a:pPr lvl="1" algn="just"/>
            <a:r>
              <a:rPr lang="en-US" altLang="zh-TW" dirty="0" smtClean="0">
                <a:solidFill>
                  <a:srgbClr val="0070C0"/>
                </a:solidFill>
              </a:rPr>
              <a:t>search the value “33”</a:t>
            </a: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8"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8</a:t>
            </a:r>
          </a:p>
        </p:txBody>
      </p:sp>
      <p:sp>
        <p:nvSpPr>
          <p:cNvPr id="79"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2</a:t>
            </a:r>
          </a:p>
        </p:txBody>
      </p:sp>
      <p:sp>
        <p:nvSpPr>
          <p:cNvPr id="80"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a:t>
            </a:r>
          </a:p>
        </p:txBody>
      </p:sp>
      <p:sp>
        <p:nvSpPr>
          <p:cNvPr id="81"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3</a:t>
            </a:r>
          </a:p>
        </p:txBody>
      </p:sp>
      <p:sp>
        <p:nvSpPr>
          <p:cNvPr id="82"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4</a:t>
            </a:r>
          </a:p>
        </p:txBody>
      </p:sp>
      <p:sp>
        <p:nvSpPr>
          <p:cNvPr id="83"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6</a:t>
            </a:r>
          </a:p>
        </p:txBody>
      </p:sp>
      <p:sp>
        <p:nvSpPr>
          <p:cNvPr id="84"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5</a:t>
            </a:r>
          </a:p>
        </p:txBody>
      </p:sp>
      <p:sp>
        <p:nvSpPr>
          <p:cNvPr id="85"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7</a:t>
            </a:r>
          </a:p>
        </p:txBody>
      </p:sp>
      <p:sp>
        <p:nvSpPr>
          <p:cNvPr id="86"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10</a:t>
            </a:r>
          </a:p>
        </p:txBody>
      </p:sp>
      <p:sp>
        <p:nvSpPr>
          <p:cNvPr id="87"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9</a:t>
            </a:r>
          </a:p>
        </p:txBody>
      </p:sp>
      <p:sp>
        <p:nvSpPr>
          <p:cNvPr id="88"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11</a:t>
            </a:r>
          </a:p>
        </p:txBody>
      </p:sp>
      <p:sp>
        <p:nvSpPr>
          <p:cNvPr id="89"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12</a:t>
            </a:r>
          </a:p>
        </p:txBody>
      </p:sp>
      <p:sp>
        <p:nvSpPr>
          <p:cNvPr id="90"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14</a:t>
            </a:r>
          </a:p>
        </p:txBody>
      </p:sp>
      <p:sp>
        <p:nvSpPr>
          <p:cNvPr id="91"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13</a:t>
            </a:r>
          </a:p>
        </p:txBody>
      </p:sp>
      <p:sp>
        <p:nvSpPr>
          <p:cNvPr id="92"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0</a:t>
            </a:r>
          </a:p>
        </p:txBody>
      </p:sp>
      <p:sp>
        <p:nvSpPr>
          <p:cNvPr id="93" name="Rectangle 19" descr="Outlined diamond"/>
          <p:cNvSpPr>
            <a:spLocks noChangeArrowheads="1"/>
          </p:cNvSpPr>
          <p:nvPr/>
        </p:nvSpPr>
        <p:spPr bwMode="auto">
          <a:xfrm>
            <a:off x="4800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64</a:t>
            </a:r>
          </a:p>
        </p:txBody>
      </p:sp>
      <p:sp>
        <p:nvSpPr>
          <p:cNvPr id="94" name="Rectangle 20"/>
          <p:cNvSpPr>
            <a:spLocks noChangeArrowheads="1"/>
          </p:cNvSpPr>
          <p:nvPr/>
        </p:nvSpPr>
        <p:spPr bwMode="auto">
          <a:xfrm>
            <a:off x="2057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14</a:t>
            </a:r>
          </a:p>
        </p:txBody>
      </p:sp>
      <p:sp>
        <p:nvSpPr>
          <p:cNvPr id="95" name="Rectangle 21"/>
          <p:cNvSpPr>
            <a:spLocks noChangeArrowheads="1"/>
          </p:cNvSpPr>
          <p:nvPr/>
        </p:nvSpPr>
        <p:spPr bwMode="auto">
          <a:xfrm>
            <a:off x="1600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13</a:t>
            </a:r>
          </a:p>
        </p:txBody>
      </p:sp>
      <p:sp>
        <p:nvSpPr>
          <p:cNvPr id="96" name="Rectangle 22"/>
          <p:cNvSpPr>
            <a:spLocks noChangeArrowheads="1"/>
          </p:cNvSpPr>
          <p:nvPr/>
        </p:nvSpPr>
        <p:spPr bwMode="auto">
          <a:xfrm>
            <a:off x="2514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25</a:t>
            </a:r>
          </a:p>
        </p:txBody>
      </p:sp>
      <p:sp>
        <p:nvSpPr>
          <p:cNvPr id="97" name="Rectangle 23"/>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33</a:t>
            </a:r>
          </a:p>
        </p:txBody>
      </p:sp>
      <p:sp>
        <p:nvSpPr>
          <p:cNvPr id="98" name="Rectangle 24"/>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51</a:t>
            </a:r>
          </a:p>
        </p:txBody>
      </p:sp>
      <p:sp>
        <p:nvSpPr>
          <p:cNvPr id="99" name="Rectangle 25"/>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43</a:t>
            </a:r>
          </a:p>
        </p:txBody>
      </p:sp>
      <p:sp>
        <p:nvSpPr>
          <p:cNvPr id="100" name="Rectangle 26" descr="Outlined diamond"/>
          <p:cNvSpPr>
            <a:spLocks noChangeArrowheads="1"/>
          </p:cNvSpPr>
          <p:nvPr/>
        </p:nvSpPr>
        <p:spPr bwMode="auto">
          <a:xfrm>
            <a:off x="4343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53</a:t>
            </a:r>
          </a:p>
        </p:txBody>
      </p:sp>
      <p:sp>
        <p:nvSpPr>
          <p:cNvPr id="101" name="Rectangle 27" descr="Outlined diamond"/>
          <p:cNvSpPr>
            <a:spLocks noChangeArrowheads="1"/>
          </p:cNvSpPr>
          <p:nvPr/>
        </p:nvSpPr>
        <p:spPr bwMode="auto">
          <a:xfrm>
            <a:off x="57150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84</a:t>
            </a:r>
          </a:p>
        </p:txBody>
      </p:sp>
      <p:sp>
        <p:nvSpPr>
          <p:cNvPr id="102" name="Rectangle 28" descr="Outlined diamond"/>
          <p:cNvSpPr>
            <a:spLocks noChangeArrowheads="1"/>
          </p:cNvSpPr>
          <p:nvPr/>
        </p:nvSpPr>
        <p:spPr bwMode="auto">
          <a:xfrm>
            <a:off x="52578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72</a:t>
            </a:r>
          </a:p>
        </p:txBody>
      </p:sp>
      <p:sp>
        <p:nvSpPr>
          <p:cNvPr id="103" name="Rectangle 29" descr="Outlined diamond"/>
          <p:cNvSpPr>
            <a:spLocks noChangeArrowheads="1"/>
          </p:cNvSpPr>
          <p:nvPr/>
        </p:nvSpPr>
        <p:spPr bwMode="auto">
          <a:xfrm>
            <a:off x="61722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93</a:t>
            </a:r>
          </a:p>
        </p:txBody>
      </p:sp>
      <p:sp>
        <p:nvSpPr>
          <p:cNvPr id="104" name="Rectangle 30" descr="Outlined diamond"/>
          <p:cNvSpPr>
            <a:spLocks noChangeArrowheads="1"/>
          </p:cNvSpPr>
          <p:nvPr/>
        </p:nvSpPr>
        <p:spPr bwMode="auto">
          <a:xfrm>
            <a:off x="6629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95</a:t>
            </a:r>
          </a:p>
        </p:txBody>
      </p:sp>
      <p:sp>
        <p:nvSpPr>
          <p:cNvPr id="105" name="Rectangle 31" descr="Outlined diamond"/>
          <p:cNvSpPr>
            <a:spLocks noChangeArrowheads="1"/>
          </p:cNvSpPr>
          <p:nvPr/>
        </p:nvSpPr>
        <p:spPr bwMode="auto">
          <a:xfrm>
            <a:off x="75438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97</a:t>
            </a:r>
          </a:p>
        </p:txBody>
      </p:sp>
      <p:sp>
        <p:nvSpPr>
          <p:cNvPr id="106" name="Rectangle 32" descr="Outlined diamond"/>
          <p:cNvSpPr>
            <a:spLocks noChangeArrowheads="1"/>
          </p:cNvSpPr>
          <p:nvPr/>
        </p:nvSpPr>
        <p:spPr bwMode="auto">
          <a:xfrm>
            <a:off x="7086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96</a:t>
            </a:r>
          </a:p>
        </p:txBody>
      </p:sp>
      <p:sp>
        <p:nvSpPr>
          <p:cNvPr id="107" name="Rectangle 33"/>
          <p:cNvSpPr>
            <a:spLocks noChangeArrowheads="1"/>
          </p:cNvSpPr>
          <p:nvPr/>
        </p:nvSpPr>
        <p:spPr bwMode="auto">
          <a:xfrm>
            <a:off x="1143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6</a:t>
            </a:r>
          </a:p>
        </p:txBody>
      </p:sp>
      <p:sp>
        <p:nvSpPr>
          <p:cNvPr id="108" name="Rectangle 34"/>
          <p:cNvSpPr>
            <a:spLocks noChangeArrowheads="1"/>
          </p:cNvSpPr>
          <p:nvPr/>
        </p:nvSpPr>
        <p:spPr bwMode="auto">
          <a:xfrm>
            <a:off x="1062235" y="5102225"/>
            <a:ext cx="615554" cy="369974"/>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beg</a:t>
            </a:r>
            <a:endParaRPr kumimoji="1" lang="en-US" altLang="zh-TW" b="1" dirty="0"/>
          </a:p>
        </p:txBody>
      </p:sp>
      <p:sp>
        <p:nvSpPr>
          <p:cNvPr id="109" name="Line 35"/>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p:spPr>
        <p:txBody>
          <a:bodyPr wrap="none" anchor="ctr"/>
          <a:lstStyle/>
          <a:p>
            <a:endParaRPr lang="zh-TW" altLang="en-US"/>
          </a:p>
        </p:txBody>
      </p:sp>
      <p:sp>
        <p:nvSpPr>
          <p:cNvPr id="110" name="Rectangle 39"/>
          <p:cNvSpPr>
            <a:spLocks noChangeArrowheads="1"/>
          </p:cNvSpPr>
          <p:nvPr/>
        </p:nvSpPr>
        <p:spPr bwMode="auto">
          <a:xfrm>
            <a:off x="3807840" y="5103813"/>
            <a:ext cx="610745" cy="369974"/>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end</a:t>
            </a:r>
            <a:endParaRPr kumimoji="1" lang="en-US" altLang="zh-TW" b="1" dirty="0"/>
          </a:p>
        </p:txBody>
      </p:sp>
      <p:sp>
        <p:nvSpPr>
          <p:cNvPr id="111" name="Line 40"/>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p:spPr>
        <p:txBody>
          <a:bodyPr wrap="none" anchor="ctr"/>
          <a:lstStyle/>
          <a:p>
            <a:endParaRPr lang="zh-TW"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Binary Search</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Example</a:t>
            </a:r>
          </a:p>
          <a:p>
            <a:pPr lvl="1" algn="just"/>
            <a:r>
              <a:rPr lang="en-US" altLang="zh-TW" dirty="0" smtClean="0">
                <a:solidFill>
                  <a:srgbClr val="0070C0"/>
                </a:solidFill>
              </a:rPr>
              <a:t>search the value “33”</a:t>
            </a: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39"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8</a:t>
            </a:r>
          </a:p>
        </p:txBody>
      </p:sp>
      <p:sp>
        <p:nvSpPr>
          <p:cNvPr id="40"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2</a:t>
            </a:r>
          </a:p>
        </p:txBody>
      </p:sp>
      <p:sp>
        <p:nvSpPr>
          <p:cNvPr id="41"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a:t>
            </a:r>
          </a:p>
        </p:txBody>
      </p:sp>
      <p:sp>
        <p:nvSpPr>
          <p:cNvPr id="42"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3</a:t>
            </a:r>
          </a:p>
        </p:txBody>
      </p:sp>
      <p:sp>
        <p:nvSpPr>
          <p:cNvPr id="43"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4</a:t>
            </a:r>
          </a:p>
        </p:txBody>
      </p:sp>
      <p:sp>
        <p:nvSpPr>
          <p:cNvPr id="44"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6</a:t>
            </a:r>
          </a:p>
        </p:txBody>
      </p:sp>
      <p:sp>
        <p:nvSpPr>
          <p:cNvPr id="45"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5</a:t>
            </a:r>
          </a:p>
        </p:txBody>
      </p:sp>
      <p:sp>
        <p:nvSpPr>
          <p:cNvPr id="46"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7</a:t>
            </a:r>
          </a:p>
        </p:txBody>
      </p:sp>
      <p:sp>
        <p:nvSpPr>
          <p:cNvPr id="47"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10</a:t>
            </a:r>
          </a:p>
        </p:txBody>
      </p:sp>
      <p:sp>
        <p:nvSpPr>
          <p:cNvPr id="48"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9</a:t>
            </a:r>
          </a:p>
        </p:txBody>
      </p:sp>
      <p:sp>
        <p:nvSpPr>
          <p:cNvPr id="49"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11</a:t>
            </a:r>
          </a:p>
        </p:txBody>
      </p:sp>
      <p:sp>
        <p:nvSpPr>
          <p:cNvPr id="50"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12</a:t>
            </a:r>
          </a:p>
        </p:txBody>
      </p:sp>
      <p:sp>
        <p:nvSpPr>
          <p:cNvPr id="51"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14</a:t>
            </a:r>
          </a:p>
        </p:txBody>
      </p:sp>
      <p:sp>
        <p:nvSpPr>
          <p:cNvPr id="52"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13</a:t>
            </a:r>
          </a:p>
        </p:txBody>
      </p:sp>
      <p:sp>
        <p:nvSpPr>
          <p:cNvPr id="53"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0</a:t>
            </a:r>
          </a:p>
        </p:txBody>
      </p:sp>
      <p:sp>
        <p:nvSpPr>
          <p:cNvPr id="54" name="Rectangle 19" descr="Outlined diamond"/>
          <p:cNvSpPr>
            <a:spLocks noChangeArrowheads="1"/>
          </p:cNvSpPr>
          <p:nvPr/>
        </p:nvSpPr>
        <p:spPr bwMode="auto">
          <a:xfrm>
            <a:off x="4800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64</a:t>
            </a:r>
          </a:p>
        </p:txBody>
      </p:sp>
      <p:sp>
        <p:nvSpPr>
          <p:cNvPr id="55" name="Rectangle 20"/>
          <p:cNvSpPr>
            <a:spLocks noChangeArrowheads="1"/>
          </p:cNvSpPr>
          <p:nvPr/>
        </p:nvSpPr>
        <p:spPr bwMode="auto">
          <a:xfrm>
            <a:off x="2057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14</a:t>
            </a:r>
          </a:p>
        </p:txBody>
      </p:sp>
      <p:sp>
        <p:nvSpPr>
          <p:cNvPr id="56" name="Rectangle 21"/>
          <p:cNvSpPr>
            <a:spLocks noChangeArrowheads="1"/>
          </p:cNvSpPr>
          <p:nvPr/>
        </p:nvSpPr>
        <p:spPr bwMode="auto">
          <a:xfrm>
            <a:off x="1600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13</a:t>
            </a:r>
          </a:p>
        </p:txBody>
      </p:sp>
      <p:sp>
        <p:nvSpPr>
          <p:cNvPr id="57" name="Rectangle 22"/>
          <p:cNvSpPr>
            <a:spLocks noChangeArrowheads="1"/>
          </p:cNvSpPr>
          <p:nvPr/>
        </p:nvSpPr>
        <p:spPr bwMode="auto">
          <a:xfrm>
            <a:off x="2514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25</a:t>
            </a:r>
          </a:p>
        </p:txBody>
      </p:sp>
      <p:sp>
        <p:nvSpPr>
          <p:cNvPr id="58" name="Rectangle 23"/>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33</a:t>
            </a:r>
          </a:p>
        </p:txBody>
      </p:sp>
      <p:sp>
        <p:nvSpPr>
          <p:cNvPr id="59" name="Rectangle 24"/>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51</a:t>
            </a:r>
          </a:p>
        </p:txBody>
      </p:sp>
      <p:sp>
        <p:nvSpPr>
          <p:cNvPr id="60" name="Rectangle 25"/>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43</a:t>
            </a:r>
          </a:p>
        </p:txBody>
      </p:sp>
      <p:sp>
        <p:nvSpPr>
          <p:cNvPr id="61" name="Rectangle 26" descr="Outlined diamond"/>
          <p:cNvSpPr>
            <a:spLocks noChangeArrowheads="1"/>
          </p:cNvSpPr>
          <p:nvPr/>
        </p:nvSpPr>
        <p:spPr bwMode="auto">
          <a:xfrm>
            <a:off x="4343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53</a:t>
            </a:r>
          </a:p>
        </p:txBody>
      </p:sp>
      <p:sp>
        <p:nvSpPr>
          <p:cNvPr id="62" name="Rectangle 27" descr="Outlined diamond"/>
          <p:cNvSpPr>
            <a:spLocks noChangeArrowheads="1"/>
          </p:cNvSpPr>
          <p:nvPr/>
        </p:nvSpPr>
        <p:spPr bwMode="auto">
          <a:xfrm>
            <a:off x="57150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84</a:t>
            </a:r>
          </a:p>
        </p:txBody>
      </p:sp>
      <p:sp>
        <p:nvSpPr>
          <p:cNvPr id="63" name="Rectangle 28" descr="Outlined diamond"/>
          <p:cNvSpPr>
            <a:spLocks noChangeArrowheads="1"/>
          </p:cNvSpPr>
          <p:nvPr/>
        </p:nvSpPr>
        <p:spPr bwMode="auto">
          <a:xfrm>
            <a:off x="52578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72</a:t>
            </a:r>
          </a:p>
        </p:txBody>
      </p:sp>
      <p:sp>
        <p:nvSpPr>
          <p:cNvPr id="64" name="Rectangle 29" descr="Outlined diamond"/>
          <p:cNvSpPr>
            <a:spLocks noChangeArrowheads="1"/>
          </p:cNvSpPr>
          <p:nvPr/>
        </p:nvSpPr>
        <p:spPr bwMode="auto">
          <a:xfrm>
            <a:off x="61722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93</a:t>
            </a:r>
          </a:p>
        </p:txBody>
      </p:sp>
      <p:sp>
        <p:nvSpPr>
          <p:cNvPr id="66" name="Rectangle 30" descr="Outlined diamond"/>
          <p:cNvSpPr>
            <a:spLocks noChangeArrowheads="1"/>
          </p:cNvSpPr>
          <p:nvPr/>
        </p:nvSpPr>
        <p:spPr bwMode="auto">
          <a:xfrm>
            <a:off x="6629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95</a:t>
            </a:r>
          </a:p>
        </p:txBody>
      </p:sp>
      <p:sp>
        <p:nvSpPr>
          <p:cNvPr id="67" name="Rectangle 31" descr="Outlined diamond"/>
          <p:cNvSpPr>
            <a:spLocks noChangeArrowheads="1"/>
          </p:cNvSpPr>
          <p:nvPr/>
        </p:nvSpPr>
        <p:spPr bwMode="auto">
          <a:xfrm>
            <a:off x="75438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97</a:t>
            </a:r>
          </a:p>
        </p:txBody>
      </p:sp>
      <p:sp>
        <p:nvSpPr>
          <p:cNvPr id="68" name="Rectangle 32" descr="Outlined diamond"/>
          <p:cNvSpPr>
            <a:spLocks noChangeArrowheads="1"/>
          </p:cNvSpPr>
          <p:nvPr/>
        </p:nvSpPr>
        <p:spPr bwMode="auto">
          <a:xfrm>
            <a:off x="7086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96</a:t>
            </a:r>
          </a:p>
        </p:txBody>
      </p:sp>
      <p:sp>
        <p:nvSpPr>
          <p:cNvPr id="69" name="Rectangle 33"/>
          <p:cNvSpPr>
            <a:spLocks noChangeArrowheads="1"/>
          </p:cNvSpPr>
          <p:nvPr/>
        </p:nvSpPr>
        <p:spPr bwMode="auto">
          <a:xfrm>
            <a:off x="1143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6</a:t>
            </a:r>
          </a:p>
        </p:txBody>
      </p:sp>
      <p:sp>
        <p:nvSpPr>
          <p:cNvPr id="70" name="Rectangle 34"/>
          <p:cNvSpPr>
            <a:spLocks noChangeArrowheads="1"/>
          </p:cNvSpPr>
          <p:nvPr/>
        </p:nvSpPr>
        <p:spPr bwMode="auto">
          <a:xfrm>
            <a:off x="1062235" y="5102225"/>
            <a:ext cx="615554" cy="369974"/>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beg</a:t>
            </a:r>
            <a:endParaRPr kumimoji="1" lang="en-US" altLang="zh-TW" b="1" dirty="0"/>
          </a:p>
        </p:txBody>
      </p:sp>
      <p:sp>
        <p:nvSpPr>
          <p:cNvPr id="71" name="Line 35"/>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p:spPr>
        <p:txBody>
          <a:bodyPr wrap="none" anchor="ctr"/>
          <a:lstStyle/>
          <a:p>
            <a:endParaRPr lang="zh-TW" altLang="en-US"/>
          </a:p>
        </p:txBody>
      </p:sp>
      <p:sp>
        <p:nvSpPr>
          <p:cNvPr id="72" name="Rectangle 39"/>
          <p:cNvSpPr>
            <a:spLocks noChangeArrowheads="1"/>
          </p:cNvSpPr>
          <p:nvPr/>
        </p:nvSpPr>
        <p:spPr bwMode="auto">
          <a:xfrm>
            <a:off x="2486025" y="5103813"/>
            <a:ext cx="504825" cy="304800"/>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a:t>mid</a:t>
            </a:r>
          </a:p>
        </p:txBody>
      </p:sp>
      <p:sp>
        <p:nvSpPr>
          <p:cNvPr id="73" name="Line 40"/>
          <p:cNvSpPr>
            <a:spLocks noChangeShapeType="1"/>
          </p:cNvSpPr>
          <p:nvPr/>
        </p:nvSpPr>
        <p:spPr bwMode="auto">
          <a:xfrm flipV="1">
            <a:off x="2722563" y="4840288"/>
            <a:ext cx="0" cy="228600"/>
          </a:xfrm>
          <a:prstGeom prst="line">
            <a:avLst/>
          </a:prstGeom>
          <a:noFill/>
          <a:ln w="9525">
            <a:solidFill>
              <a:schemeClr val="tx1"/>
            </a:solidFill>
            <a:round/>
            <a:headEnd/>
            <a:tailEnd type="triangle" w="sm" len="sm"/>
          </a:ln>
        </p:spPr>
        <p:txBody>
          <a:bodyPr wrap="none" anchor="ctr"/>
          <a:lstStyle/>
          <a:p>
            <a:endParaRPr lang="zh-TW" altLang="en-US"/>
          </a:p>
        </p:txBody>
      </p:sp>
      <p:sp>
        <p:nvSpPr>
          <p:cNvPr id="75" name="Rectangle 42"/>
          <p:cNvSpPr>
            <a:spLocks noChangeArrowheads="1"/>
          </p:cNvSpPr>
          <p:nvPr/>
        </p:nvSpPr>
        <p:spPr bwMode="auto">
          <a:xfrm>
            <a:off x="3807840" y="5103813"/>
            <a:ext cx="610745" cy="369974"/>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end</a:t>
            </a:r>
            <a:endParaRPr kumimoji="1" lang="en-US" altLang="zh-TW" b="1" dirty="0"/>
          </a:p>
        </p:txBody>
      </p:sp>
      <p:sp>
        <p:nvSpPr>
          <p:cNvPr id="76" name="Line 43"/>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p:spPr>
        <p:txBody>
          <a:bodyPr wrap="none" anchor="ctr"/>
          <a:lstStyle/>
          <a:p>
            <a:endParaRPr lang="zh-TW" altLang="en-US"/>
          </a:p>
        </p:txBody>
      </p:sp>
      <p:sp>
        <p:nvSpPr>
          <p:cNvPr id="112" name="Oval 81"/>
          <p:cNvSpPr>
            <a:spLocks noChangeArrowheads="1"/>
          </p:cNvSpPr>
          <p:nvPr/>
        </p:nvSpPr>
        <p:spPr bwMode="auto">
          <a:xfrm>
            <a:off x="2558088" y="4143383"/>
            <a:ext cx="357187" cy="357187"/>
          </a:xfrm>
          <a:prstGeom prst="ellipse">
            <a:avLst/>
          </a:prstGeom>
          <a:noFill/>
          <a:ln w="57150">
            <a:solidFill>
              <a:srgbClr val="FF0000"/>
            </a:solidFill>
            <a:round/>
            <a:headEnd/>
            <a:tailEnd/>
          </a:ln>
        </p:spPr>
        <p:txBody>
          <a:bodyPr wrap="none" anchor="ctr"/>
          <a:lstStyle/>
          <a:p>
            <a:endParaRPr lang="zh-TW"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Binary Search</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Example</a:t>
            </a:r>
          </a:p>
          <a:p>
            <a:pPr lvl="1" algn="just"/>
            <a:r>
              <a:rPr lang="en-US" altLang="zh-TW" dirty="0" smtClean="0">
                <a:solidFill>
                  <a:srgbClr val="0070C0"/>
                </a:solidFill>
              </a:rPr>
              <a:t>search the value “33”</a:t>
            </a: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7"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8</a:t>
            </a:r>
          </a:p>
        </p:txBody>
      </p:sp>
      <p:sp>
        <p:nvSpPr>
          <p:cNvPr id="78"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2</a:t>
            </a:r>
          </a:p>
        </p:txBody>
      </p:sp>
      <p:sp>
        <p:nvSpPr>
          <p:cNvPr id="79"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a:t>
            </a:r>
          </a:p>
        </p:txBody>
      </p:sp>
      <p:sp>
        <p:nvSpPr>
          <p:cNvPr id="80"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3</a:t>
            </a:r>
          </a:p>
        </p:txBody>
      </p:sp>
      <p:sp>
        <p:nvSpPr>
          <p:cNvPr id="81"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4</a:t>
            </a:r>
          </a:p>
        </p:txBody>
      </p:sp>
      <p:sp>
        <p:nvSpPr>
          <p:cNvPr id="82"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6</a:t>
            </a:r>
          </a:p>
        </p:txBody>
      </p:sp>
      <p:sp>
        <p:nvSpPr>
          <p:cNvPr id="83"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5</a:t>
            </a:r>
          </a:p>
        </p:txBody>
      </p:sp>
      <p:sp>
        <p:nvSpPr>
          <p:cNvPr id="84"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7</a:t>
            </a:r>
          </a:p>
        </p:txBody>
      </p:sp>
      <p:sp>
        <p:nvSpPr>
          <p:cNvPr id="85"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10</a:t>
            </a:r>
          </a:p>
        </p:txBody>
      </p:sp>
      <p:sp>
        <p:nvSpPr>
          <p:cNvPr id="86"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9</a:t>
            </a:r>
          </a:p>
        </p:txBody>
      </p:sp>
      <p:sp>
        <p:nvSpPr>
          <p:cNvPr id="87"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11</a:t>
            </a:r>
          </a:p>
        </p:txBody>
      </p:sp>
      <p:sp>
        <p:nvSpPr>
          <p:cNvPr id="88"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12</a:t>
            </a:r>
          </a:p>
        </p:txBody>
      </p:sp>
      <p:sp>
        <p:nvSpPr>
          <p:cNvPr id="89"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14</a:t>
            </a:r>
          </a:p>
        </p:txBody>
      </p:sp>
      <p:sp>
        <p:nvSpPr>
          <p:cNvPr id="90"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13</a:t>
            </a:r>
          </a:p>
        </p:txBody>
      </p:sp>
      <p:sp>
        <p:nvSpPr>
          <p:cNvPr id="91"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0</a:t>
            </a:r>
          </a:p>
        </p:txBody>
      </p:sp>
      <p:sp>
        <p:nvSpPr>
          <p:cNvPr id="92" name="Rectangle 19" descr="Outlined diamond"/>
          <p:cNvSpPr>
            <a:spLocks noChangeArrowheads="1"/>
          </p:cNvSpPr>
          <p:nvPr/>
        </p:nvSpPr>
        <p:spPr bwMode="auto">
          <a:xfrm>
            <a:off x="4800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64</a:t>
            </a:r>
          </a:p>
        </p:txBody>
      </p:sp>
      <p:sp>
        <p:nvSpPr>
          <p:cNvPr id="93" name="Rectangle 20" descr="Outlined diamond"/>
          <p:cNvSpPr>
            <a:spLocks noChangeArrowheads="1"/>
          </p:cNvSpPr>
          <p:nvPr/>
        </p:nvSpPr>
        <p:spPr bwMode="auto">
          <a:xfrm>
            <a:off x="2057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14</a:t>
            </a:r>
          </a:p>
        </p:txBody>
      </p:sp>
      <p:sp>
        <p:nvSpPr>
          <p:cNvPr id="94" name="Rectangle 21" descr="Outlined diamond"/>
          <p:cNvSpPr>
            <a:spLocks noChangeArrowheads="1"/>
          </p:cNvSpPr>
          <p:nvPr/>
        </p:nvSpPr>
        <p:spPr bwMode="auto">
          <a:xfrm>
            <a:off x="16002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13</a:t>
            </a:r>
          </a:p>
        </p:txBody>
      </p:sp>
      <p:sp>
        <p:nvSpPr>
          <p:cNvPr id="95" name="Rectangle 22" descr="Outlined diamond"/>
          <p:cNvSpPr>
            <a:spLocks noChangeArrowheads="1"/>
          </p:cNvSpPr>
          <p:nvPr/>
        </p:nvSpPr>
        <p:spPr bwMode="auto">
          <a:xfrm>
            <a:off x="2514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25</a:t>
            </a:r>
          </a:p>
        </p:txBody>
      </p:sp>
      <p:sp>
        <p:nvSpPr>
          <p:cNvPr id="96" name="Rectangle 23"/>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33</a:t>
            </a:r>
          </a:p>
        </p:txBody>
      </p:sp>
      <p:sp>
        <p:nvSpPr>
          <p:cNvPr id="97" name="Rectangle 24"/>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51</a:t>
            </a:r>
          </a:p>
        </p:txBody>
      </p:sp>
      <p:sp>
        <p:nvSpPr>
          <p:cNvPr id="98" name="Rectangle 25"/>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43</a:t>
            </a:r>
          </a:p>
        </p:txBody>
      </p:sp>
      <p:sp>
        <p:nvSpPr>
          <p:cNvPr id="99" name="Rectangle 26" descr="Outlined diamond"/>
          <p:cNvSpPr>
            <a:spLocks noChangeArrowheads="1"/>
          </p:cNvSpPr>
          <p:nvPr/>
        </p:nvSpPr>
        <p:spPr bwMode="auto">
          <a:xfrm>
            <a:off x="4343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53</a:t>
            </a:r>
          </a:p>
        </p:txBody>
      </p:sp>
      <p:sp>
        <p:nvSpPr>
          <p:cNvPr id="100" name="Rectangle 27" descr="Outlined diamond"/>
          <p:cNvSpPr>
            <a:spLocks noChangeArrowheads="1"/>
          </p:cNvSpPr>
          <p:nvPr/>
        </p:nvSpPr>
        <p:spPr bwMode="auto">
          <a:xfrm>
            <a:off x="57150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84</a:t>
            </a:r>
          </a:p>
        </p:txBody>
      </p:sp>
      <p:sp>
        <p:nvSpPr>
          <p:cNvPr id="101" name="Rectangle 28" descr="Outlined diamond"/>
          <p:cNvSpPr>
            <a:spLocks noChangeArrowheads="1"/>
          </p:cNvSpPr>
          <p:nvPr/>
        </p:nvSpPr>
        <p:spPr bwMode="auto">
          <a:xfrm>
            <a:off x="52578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72</a:t>
            </a:r>
          </a:p>
        </p:txBody>
      </p:sp>
      <p:sp>
        <p:nvSpPr>
          <p:cNvPr id="102" name="Rectangle 29" descr="Outlined diamond"/>
          <p:cNvSpPr>
            <a:spLocks noChangeArrowheads="1"/>
          </p:cNvSpPr>
          <p:nvPr/>
        </p:nvSpPr>
        <p:spPr bwMode="auto">
          <a:xfrm>
            <a:off x="61722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93</a:t>
            </a:r>
          </a:p>
        </p:txBody>
      </p:sp>
      <p:sp>
        <p:nvSpPr>
          <p:cNvPr id="103" name="Rectangle 30" descr="Outlined diamond"/>
          <p:cNvSpPr>
            <a:spLocks noChangeArrowheads="1"/>
          </p:cNvSpPr>
          <p:nvPr/>
        </p:nvSpPr>
        <p:spPr bwMode="auto">
          <a:xfrm>
            <a:off x="6629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95</a:t>
            </a:r>
          </a:p>
        </p:txBody>
      </p:sp>
      <p:sp>
        <p:nvSpPr>
          <p:cNvPr id="104" name="Rectangle 31" descr="Outlined diamond"/>
          <p:cNvSpPr>
            <a:spLocks noChangeArrowheads="1"/>
          </p:cNvSpPr>
          <p:nvPr/>
        </p:nvSpPr>
        <p:spPr bwMode="auto">
          <a:xfrm>
            <a:off x="75438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97</a:t>
            </a:r>
          </a:p>
        </p:txBody>
      </p:sp>
      <p:sp>
        <p:nvSpPr>
          <p:cNvPr id="105" name="Rectangle 32" descr="Outlined diamond"/>
          <p:cNvSpPr>
            <a:spLocks noChangeArrowheads="1"/>
          </p:cNvSpPr>
          <p:nvPr/>
        </p:nvSpPr>
        <p:spPr bwMode="auto">
          <a:xfrm>
            <a:off x="7086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96</a:t>
            </a:r>
          </a:p>
        </p:txBody>
      </p:sp>
      <p:sp>
        <p:nvSpPr>
          <p:cNvPr id="106" name="Rectangle 33" descr="Outlined diamond"/>
          <p:cNvSpPr>
            <a:spLocks noChangeArrowheads="1"/>
          </p:cNvSpPr>
          <p:nvPr/>
        </p:nvSpPr>
        <p:spPr bwMode="auto">
          <a:xfrm>
            <a:off x="11430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6</a:t>
            </a:r>
          </a:p>
        </p:txBody>
      </p:sp>
      <p:sp>
        <p:nvSpPr>
          <p:cNvPr id="107" name="Rectangle 39"/>
          <p:cNvSpPr>
            <a:spLocks noChangeArrowheads="1"/>
          </p:cNvSpPr>
          <p:nvPr/>
        </p:nvSpPr>
        <p:spPr bwMode="auto">
          <a:xfrm>
            <a:off x="2900560" y="5103813"/>
            <a:ext cx="615554" cy="369974"/>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beg</a:t>
            </a:r>
            <a:endParaRPr kumimoji="1" lang="en-US" altLang="zh-TW" b="1" dirty="0"/>
          </a:p>
        </p:txBody>
      </p:sp>
      <p:sp>
        <p:nvSpPr>
          <p:cNvPr id="108" name="Line 40"/>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p:spPr>
        <p:txBody>
          <a:bodyPr wrap="none" anchor="ctr"/>
          <a:lstStyle/>
          <a:p>
            <a:endParaRPr lang="zh-TW" altLang="en-US"/>
          </a:p>
        </p:txBody>
      </p:sp>
      <p:sp>
        <p:nvSpPr>
          <p:cNvPr id="109" name="Rectangle 42"/>
          <p:cNvSpPr>
            <a:spLocks noChangeArrowheads="1"/>
          </p:cNvSpPr>
          <p:nvPr/>
        </p:nvSpPr>
        <p:spPr bwMode="auto">
          <a:xfrm>
            <a:off x="3807840" y="5103813"/>
            <a:ext cx="610745" cy="369974"/>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end</a:t>
            </a:r>
            <a:endParaRPr kumimoji="1" lang="en-US" altLang="zh-TW" b="1" dirty="0"/>
          </a:p>
        </p:txBody>
      </p:sp>
      <p:sp>
        <p:nvSpPr>
          <p:cNvPr id="110" name="Line 43"/>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p:spPr>
        <p:txBody>
          <a:bodyPr wrap="none" anchor="ctr"/>
          <a:lstStyle/>
          <a:p>
            <a:endParaRPr lang="zh-TW"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Binary Search</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Example</a:t>
            </a:r>
          </a:p>
          <a:p>
            <a:pPr lvl="1" algn="just"/>
            <a:r>
              <a:rPr lang="en-US" altLang="zh-TW" dirty="0" smtClean="0">
                <a:solidFill>
                  <a:srgbClr val="0070C0"/>
                </a:solidFill>
              </a:rPr>
              <a:t>search the value “33”</a:t>
            </a: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39"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8</a:t>
            </a:r>
          </a:p>
        </p:txBody>
      </p:sp>
      <p:sp>
        <p:nvSpPr>
          <p:cNvPr id="40"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2</a:t>
            </a:r>
          </a:p>
        </p:txBody>
      </p:sp>
      <p:sp>
        <p:nvSpPr>
          <p:cNvPr id="41"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a:t>
            </a:r>
          </a:p>
        </p:txBody>
      </p:sp>
      <p:sp>
        <p:nvSpPr>
          <p:cNvPr id="42"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3</a:t>
            </a:r>
          </a:p>
        </p:txBody>
      </p:sp>
      <p:sp>
        <p:nvSpPr>
          <p:cNvPr id="43"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4</a:t>
            </a:r>
          </a:p>
        </p:txBody>
      </p:sp>
      <p:sp>
        <p:nvSpPr>
          <p:cNvPr id="44"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6</a:t>
            </a:r>
          </a:p>
        </p:txBody>
      </p:sp>
      <p:sp>
        <p:nvSpPr>
          <p:cNvPr id="45"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5</a:t>
            </a:r>
          </a:p>
        </p:txBody>
      </p:sp>
      <p:sp>
        <p:nvSpPr>
          <p:cNvPr id="46"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7</a:t>
            </a:r>
          </a:p>
        </p:txBody>
      </p:sp>
      <p:sp>
        <p:nvSpPr>
          <p:cNvPr id="47"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10</a:t>
            </a:r>
          </a:p>
        </p:txBody>
      </p:sp>
      <p:sp>
        <p:nvSpPr>
          <p:cNvPr id="48"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9</a:t>
            </a:r>
          </a:p>
        </p:txBody>
      </p:sp>
      <p:sp>
        <p:nvSpPr>
          <p:cNvPr id="49"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11</a:t>
            </a:r>
          </a:p>
        </p:txBody>
      </p:sp>
      <p:sp>
        <p:nvSpPr>
          <p:cNvPr id="50"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12</a:t>
            </a:r>
          </a:p>
        </p:txBody>
      </p:sp>
      <p:sp>
        <p:nvSpPr>
          <p:cNvPr id="51"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14</a:t>
            </a:r>
          </a:p>
        </p:txBody>
      </p:sp>
      <p:sp>
        <p:nvSpPr>
          <p:cNvPr id="52"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13</a:t>
            </a:r>
          </a:p>
        </p:txBody>
      </p:sp>
      <p:sp>
        <p:nvSpPr>
          <p:cNvPr id="53"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0</a:t>
            </a:r>
          </a:p>
        </p:txBody>
      </p:sp>
      <p:sp>
        <p:nvSpPr>
          <p:cNvPr id="54" name="Rectangle 19" descr="Outlined diamond"/>
          <p:cNvSpPr>
            <a:spLocks noChangeArrowheads="1"/>
          </p:cNvSpPr>
          <p:nvPr/>
        </p:nvSpPr>
        <p:spPr bwMode="auto">
          <a:xfrm>
            <a:off x="4800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64</a:t>
            </a:r>
          </a:p>
        </p:txBody>
      </p:sp>
      <p:sp>
        <p:nvSpPr>
          <p:cNvPr id="55" name="Rectangle 20" descr="Outlined diamond"/>
          <p:cNvSpPr>
            <a:spLocks noChangeArrowheads="1"/>
          </p:cNvSpPr>
          <p:nvPr/>
        </p:nvSpPr>
        <p:spPr bwMode="auto">
          <a:xfrm>
            <a:off x="2057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14</a:t>
            </a:r>
          </a:p>
        </p:txBody>
      </p:sp>
      <p:sp>
        <p:nvSpPr>
          <p:cNvPr id="56" name="Rectangle 21" descr="Outlined diamond"/>
          <p:cNvSpPr>
            <a:spLocks noChangeArrowheads="1"/>
          </p:cNvSpPr>
          <p:nvPr/>
        </p:nvSpPr>
        <p:spPr bwMode="auto">
          <a:xfrm>
            <a:off x="16002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13</a:t>
            </a:r>
          </a:p>
        </p:txBody>
      </p:sp>
      <p:sp>
        <p:nvSpPr>
          <p:cNvPr id="57" name="Rectangle 22" descr="Outlined diamond"/>
          <p:cNvSpPr>
            <a:spLocks noChangeArrowheads="1"/>
          </p:cNvSpPr>
          <p:nvPr/>
        </p:nvSpPr>
        <p:spPr bwMode="auto">
          <a:xfrm>
            <a:off x="2514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25</a:t>
            </a:r>
          </a:p>
        </p:txBody>
      </p:sp>
      <p:sp>
        <p:nvSpPr>
          <p:cNvPr id="58" name="Rectangle 23"/>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33</a:t>
            </a:r>
          </a:p>
        </p:txBody>
      </p:sp>
      <p:sp>
        <p:nvSpPr>
          <p:cNvPr id="59" name="Rectangle 24"/>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51</a:t>
            </a:r>
          </a:p>
        </p:txBody>
      </p:sp>
      <p:sp>
        <p:nvSpPr>
          <p:cNvPr id="60" name="Rectangle 25"/>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43</a:t>
            </a:r>
          </a:p>
        </p:txBody>
      </p:sp>
      <p:sp>
        <p:nvSpPr>
          <p:cNvPr id="61" name="Rectangle 26" descr="Outlined diamond"/>
          <p:cNvSpPr>
            <a:spLocks noChangeArrowheads="1"/>
          </p:cNvSpPr>
          <p:nvPr/>
        </p:nvSpPr>
        <p:spPr bwMode="auto">
          <a:xfrm>
            <a:off x="4343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53</a:t>
            </a:r>
          </a:p>
        </p:txBody>
      </p:sp>
      <p:sp>
        <p:nvSpPr>
          <p:cNvPr id="62" name="Rectangle 27" descr="Outlined diamond"/>
          <p:cNvSpPr>
            <a:spLocks noChangeArrowheads="1"/>
          </p:cNvSpPr>
          <p:nvPr/>
        </p:nvSpPr>
        <p:spPr bwMode="auto">
          <a:xfrm>
            <a:off x="57150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84</a:t>
            </a:r>
          </a:p>
        </p:txBody>
      </p:sp>
      <p:sp>
        <p:nvSpPr>
          <p:cNvPr id="63" name="Rectangle 28" descr="Outlined diamond"/>
          <p:cNvSpPr>
            <a:spLocks noChangeArrowheads="1"/>
          </p:cNvSpPr>
          <p:nvPr/>
        </p:nvSpPr>
        <p:spPr bwMode="auto">
          <a:xfrm>
            <a:off x="52578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72</a:t>
            </a:r>
          </a:p>
        </p:txBody>
      </p:sp>
      <p:sp>
        <p:nvSpPr>
          <p:cNvPr id="64" name="Rectangle 29" descr="Outlined diamond"/>
          <p:cNvSpPr>
            <a:spLocks noChangeArrowheads="1"/>
          </p:cNvSpPr>
          <p:nvPr/>
        </p:nvSpPr>
        <p:spPr bwMode="auto">
          <a:xfrm>
            <a:off x="61722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93</a:t>
            </a:r>
          </a:p>
        </p:txBody>
      </p:sp>
      <p:sp>
        <p:nvSpPr>
          <p:cNvPr id="66" name="Rectangle 30" descr="Outlined diamond"/>
          <p:cNvSpPr>
            <a:spLocks noChangeArrowheads="1"/>
          </p:cNvSpPr>
          <p:nvPr/>
        </p:nvSpPr>
        <p:spPr bwMode="auto">
          <a:xfrm>
            <a:off x="6629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95</a:t>
            </a:r>
          </a:p>
        </p:txBody>
      </p:sp>
      <p:sp>
        <p:nvSpPr>
          <p:cNvPr id="67" name="Rectangle 31" descr="Outlined diamond"/>
          <p:cNvSpPr>
            <a:spLocks noChangeArrowheads="1"/>
          </p:cNvSpPr>
          <p:nvPr/>
        </p:nvSpPr>
        <p:spPr bwMode="auto">
          <a:xfrm>
            <a:off x="75438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97</a:t>
            </a:r>
          </a:p>
        </p:txBody>
      </p:sp>
      <p:sp>
        <p:nvSpPr>
          <p:cNvPr id="68" name="Rectangle 32" descr="Outlined diamond"/>
          <p:cNvSpPr>
            <a:spLocks noChangeArrowheads="1"/>
          </p:cNvSpPr>
          <p:nvPr/>
        </p:nvSpPr>
        <p:spPr bwMode="auto">
          <a:xfrm>
            <a:off x="7086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96</a:t>
            </a:r>
          </a:p>
        </p:txBody>
      </p:sp>
      <p:sp>
        <p:nvSpPr>
          <p:cNvPr id="69" name="Rectangle 33" descr="Outlined diamond"/>
          <p:cNvSpPr>
            <a:spLocks noChangeArrowheads="1"/>
          </p:cNvSpPr>
          <p:nvPr/>
        </p:nvSpPr>
        <p:spPr bwMode="auto">
          <a:xfrm>
            <a:off x="11430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6</a:t>
            </a:r>
          </a:p>
        </p:txBody>
      </p:sp>
      <p:sp>
        <p:nvSpPr>
          <p:cNvPr id="70" name="Rectangle 34"/>
          <p:cNvSpPr>
            <a:spLocks noChangeArrowheads="1"/>
          </p:cNvSpPr>
          <p:nvPr/>
        </p:nvSpPr>
        <p:spPr bwMode="auto">
          <a:xfrm>
            <a:off x="2900560" y="5103813"/>
            <a:ext cx="615553" cy="369974"/>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beg</a:t>
            </a:r>
            <a:endParaRPr kumimoji="1" lang="en-US" altLang="zh-TW" b="1" dirty="0"/>
          </a:p>
        </p:txBody>
      </p:sp>
      <p:sp>
        <p:nvSpPr>
          <p:cNvPr id="71" name="Line 35"/>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p:spPr>
        <p:txBody>
          <a:bodyPr wrap="none" anchor="ctr"/>
          <a:lstStyle/>
          <a:p>
            <a:endParaRPr lang="zh-TW" altLang="en-US"/>
          </a:p>
        </p:txBody>
      </p:sp>
      <p:sp>
        <p:nvSpPr>
          <p:cNvPr id="72" name="Rectangle 36"/>
          <p:cNvSpPr>
            <a:spLocks noChangeArrowheads="1"/>
          </p:cNvSpPr>
          <p:nvPr/>
        </p:nvSpPr>
        <p:spPr bwMode="auto">
          <a:xfrm>
            <a:off x="3807840" y="5103813"/>
            <a:ext cx="610745" cy="369974"/>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end</a:t>
            </a:r>
            <a:endParaRPr kumimoji="1" lang="en-US" altLang="zh-TW" b="1" dirty="0"/>
          </a:p>
        </p:txBody>
      </p:sp>
      <p:sp>
        <p:nvSpPr>
          <p:cNvPr id="73" name="Line 37"/>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p:spPr>
        <p:txBody>
          <a:bodyPr wrap="none" anchor="ctr"/>
          <a:lstStyle/>
          <a:p>
            <a:endParaRPr lang="zh-TW" altLang="en-US"/>
          </a:p>
        </p:txBody>
      </p:sp>
      <p:sp>
        <p:nvSpPr>
          <p:cNvPr id="74" name="Rectangle 38"/>
          <p:cNvSpPr>
            <a:spLocks noChangeArrowheads="1"/>
          </p:cNvSpPr>
          <p:nvPr/>
        </p:nvSpPr>
        <p:spPr bwMode="auto">
          <a:xfrm>
            <a:off x="3406775" y="5103813"/>
            <a:ext cx="504825" cy="304800"/>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a:t>mid</a:t>
            </a:r>
          </a:p>
        </p:txBody>
      </p:sp>
      <p:sp>
        <p:nvSpPr>
          <p:cNvPr id="75" name="Line 39"/>
          <p:cNvSpPr>
            <a:spLocks noChangeShapeType="1"/>
          </p:cNvSpPr>
          <p:nvPr/>
        </p:nvSpPr>
        <p:spPr bwMode="auto">
          <a:xfrm flipV="1">
            <a:off x="3643313" y="4840288"/>
            <a:ext cx="0" cy="228600"/>
          </a:xfrm>
          <a:prstGeom prst="line">
            <a:avLst/>
          </a:prstGeom>
          <a:noFill/>
          <a:ln w="9525">
            <a:solidFill>
              <a:schemeClr val="tx1"/>
            </a:solidFill>
            <a:round/>
            <a:headEnd/>
            <a:tailEnd type="triangle" w="sm" len="sm"/>
          </a:ln>
        </p:spPr>
        <p:txBody>
          <a:bodyPr wrap="none" anchor="ctr"/>
          <a:lstStyle/>
          <a:p>
            <a:endParaRPr lang="zh-TW" altLang="en-US"/>
          </a:p>
        </p:txBody>
      </p:sp>
      <p:sp>
        <p:nvSpPr>
          <p:cNvPr id="111" name="Oval 81"/>
          <p:cNvSpPr>
            <a:spLocks noChangeArrowheads="1"/>
          </p:cNvSpPr>
          <p:nvPr/>
        </p:nvSpPr>
        <p:spPr bwMode="auto">
          <a:xfrm>
            <a:off x="3486785" y="4143383"/>
            <a:ext cx="357187" cy="357187"/>
          </a:xfrm>
          <a:prstGeom prst="ellipse">
            <a:avLst/>
          </a:prstGeom>
          <a:noFill/>
          <a:ln w="57150">
            <a:solidFill>
              <a:srgbClr val="FF0000"/>
            </a:solidFill>
            <a:round/>
            <a:headEnd/>
            <a:tailEnd/>
          </a:ln>
        </p:spPr>
        <p:txBody>
          <a:bodyPr wrap="none" anchor="ctr"/>
          <a:lstStyle/>
          <a:p>
            <a:endParaRPr lang="zh-TW"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Binary Search</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Example</a:t>
            </a:r>
          </a:p>
          <a:p>
            <a:pPr lvl="1" algn="just"/>
            <a:r>
              <a:rPr lang="en-US" altLang="zh-TW" dirty="0" smtClean="0">
                <a:solidFill>
                  <a:srgbClr val="0070C0"/>
                </a:solidFill>
              </a:rPr>
              <a:t>search the value “33”</a:t>
            </a: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7"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8</a:t>
            </a:r>
          </a:p>
        </p:txBody>
      </p:sp>
      <p:sp>
        <p:nvSpPr>
          <p:cNvPr id="78"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2</a:t>
            </a:r>
          </a:p>
        </p:txBody>
      </p:sp>
      <p:sp>
        <p:nvSpPr>
          <p:cNvPr id="79"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a:t>
            </a:r>
          </a:p>
        </p:txBody>
      </p:sp>
      <p:sp>
        <p:nvSpPr>
          <p:cNvPr id="80"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3</a:t>
            </a:r>
          </a:p>
        </p:txBody>
      </p:sp>
      <p:sp>
        <p:nvSpPr>
          <p:cNvPr id="81"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4</a:t>
            </a:r>
          </a:p>
        </p:txBody>
      </p:sp>
      <p:sp>
        <p:nvSpPr>
          <p:cNvPr id="82"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6</a:t>
            </a:r>
          </a:p>
        </p:txBody>
      </p:sp>
      <p:sp>
        <p:nvSpPr>
          <p:cNvPr id="83"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5</a:t>
            </a:r>
          </a:p>
        </p:txBody>
      </p:sp>
      <p:sp>
        <p:nvSpPr>
          <p:cNvPr id="84"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7</a:t>
            </a:r>
          </a:p>
        </p:txBody>
      </p:sp>
      <p:sp>
        <p:nvSpPr>
          <p:cNvPr id="85"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10</a:t>
            </a:r>
          </a:p>
        </p:txBody>
      </p:sp>
      <p:sp>
        <p:nvSpPr>
          <p:cNvPr id="86"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9</a:t>
            </a:r>
          </a:p>
        </p:txBody>
      </p:sp>
      <p:sp>
        <p:nvSpPr>
          <p:cNvPr id="87"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11</a:t>
            </a:r>
          </a:p>
        </p:txBody>
      </p:sp>
      <p:sp>
        <p:nvSpPr>
          <p:cNvPr id="88"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12</a:t>
            </a:r>
          </a:p>
        </p:txBody>
      </p:sp>
      <p:sp>
        <p:nvSpPr>
          <p:cNvPr id="89"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14</a:t>
            </a:r>
          </a:p>
        </p:txBody>
      </p:sp>
      <p:sp>
        <p:nvSpPr>
          <p:cNvPr id="90"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13</a:t>
            </a:r>
          </a:p>
        </p:txBody>
      </p:sp>
      <p:sp>
        <p:nvSpPr>
          <p:cNvPr id="91"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0</a:t>
            </a:r>
          </a:p>
        </p:txBody>
      </p:sp>
      <p:sp>
        <p:nvSpPr>
          <p:cNvPr id="92" name="Rectangle 19" descr="Outlined diamond"/>
          <p:cNvSpPr>
            <a:spLocks noChangeArrowheads="1"/>
          </p:cNvSpPr>
          <p:nvPr/>
        </p:nvSpPr>
        <p:spPr bwMode="auto">
          <a:xfrm>
            <a:off x="4800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64</a:t>
            </a:r>
          </a:p>
        </p:txBody>
      </p:sp>
      <p:sp>
        <p:nvSpPr>
          <p:cNvPr id="93" name="Rectangle 20" descr="Outlined diamond"/>
          <p:cNvSpPr>
            <a:spLocks noChangeArrowheads="1"/>
          </p:cNvSpPr>
          <p:nvPr/>
        </p:nvSpPr>
        <p:spPr bwMode="auto">
          <a:xfrm>
            <a:off x="2057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14</a:t>
            </a:r>
          </a:p>
        </p:txBody>
      </p:sp>
      <p:sp>
        <p:nvSpPr>
          <p:cNvPr id="94" name="Rectangle 21" descr="Outlined diamond"/>
          <p:cNvSpPr>
            <a:spLocks noChangeArrowheads="1"/>
          </p:cNvSpPr>
          <p:nvPr/>
        </p:nvSpPr>
        <p:spPr bwMode="auto">
          <a:xfrm>
            <a:off x="16002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13</a:t>
            </a:r>
          </a:p>
        </p:txBody>
      </p:sp>
      <p:sp>
        <p:nvSpPr>
          <p:cNvPr id="95" name="Rectangle 22" descr="Outlined diamond"/>
          <p:cNvSpPr>
            <a:spLocks noChangeArrowheads="1"/>
          </p:cNvSpPr>
          <p:nvPr/>
        </p:nvSpPr>
        <p:spPr bwMode="auto">
          <a:xfrm>
            <a:off x="2514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25</a:t>
            </a:r>
          </a:p>
        </p:txBody>
      </p:sp>
      <p:sp>
        <p:nvSpPr>
          <p:cNvPr id="96" name="Rectangle 23"/>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33</a:t>
            </a:r>
          </a:p>
        </p:txBody>
      </p:sp>
      <p:sp>
        <p:nvSpPr>
          <p:cNvPr id="97" name="Rectangle 24" descr="Outlined diamond"/>
          <p:cNvSpPr>
            <a:spLocks noChangeArrowheads="1"/>
          </p:cNvSpPr>
          <p:nvPr/>
        </p:nvSpPr>
        <p:spPr bwMode="auto">
          <a:xfrm>
            <a:off x="38862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51</a:t>
            </a:r>
          </a:p>
        </p:txBody>
      </p:sp>
      <p:sp>
        <p:nvSpPr>
          <p:cNvPr id="98" name="Rectangle 25" descr="Outlined diamond"/>
          <p:cNvSpPr>
            <a:spLocks noChangeArrowheads="1"/>
          </p:cNvSpPr>
          <p:nvPr/>
        </p:nvSpPr>
        <p:spPr bwMode="auto">
          <a:xfrm>
            <a:off x="34290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43</a:t>
            </a:r>
          </a:p>
        </p:txBody>
      </p:sp>
      <p:sp>
        <p:nvSpPr>
          <p:cNvPr id="99" name="Rectangle 26" descr="Outlined diamond"/>
          <p:cNvSpPr>
            <a:spLocks noChangeArrowheads="1"/>
          </p:cNvSpPr>
          <p:nvPr/>
        </p:nvSpPr>
        <p:spPr bwMode="auto">
          <a:xfrm>
            <a:off x="4343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53</a:t>
            </a:r>
          </a:p>
        </p:txBody>
      </p:sp>
      <p:sp>
        <p:nvSpPr>
          <p:cNvPr id="100" name="Rectangle 27" descr="Outlined diamond"/>
          <p:cNvSpPr>
            <a:spLocks noChangeArrowheads="1"/>
          </p:cNvSpPr>
          <p:nvPr/>
        </p:nvSpPr>
        <p:spPr bwMode="auto">
          <a:xfrm>
            <a:off x="57150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84</a:t>
            </a:r>
          </a:p>
        </p:txBody>
      </p:sp>
      <p:sp>
        <p:nvSpPr>
          <p:cNvPr id="101" name="Rectangle 28" descr="Outlined diamond"/>
          <p:cNvSpPr>
            <a:spLocks noChangeArrowheads="1"/>
          </p:cNvSpPr>
          <p:nvPr/>
        </p:nvSpPr>
        <p:spPr bwMode="auto">
          <a:xfrm>
            <a:off x="52578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72</a:t>
            </a:r>
          </a:p>
        </p:txBody>
      </p:sp>
      <p:sp>
        <p:nvSpPr>
          <p:cNvPr id="102" name="Rectangle 29" descr="Outlined diamond"/>
          <p:cNvSpPr>
            <a:spLocks noChangeArrowheads="1"/>
          </p:cNvSpPr>
          <p:nvPr/>
        </p:nvSpPr>
        <p:spPr bwMode="auto">
          <a:xfrm>
            <a:off x="61722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93</a:t>
            </a:r>
          </a:p>
        </p:txBody>
      </p:sp>
      <p:sp>
        <p:nvSpPr>
          <p:cNvPr id="103" name="Rectangle 30" descr="Outlined diamond"/>
          <p:cNvSpPr>
            <a:spLocks noChangeArrowheads="1"/>
          </p:cNvSpPr>
          <p:nvPr/>
        </p:nvSpPr>
        <p:spPr bwMode="auto">
          <a:xfrm>
            <a:off x="6629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95</a:t>
            </a:r>
          </a:p>
        </p:txBody>
      </p:sp>
      <p:sp>
        <p:nvSpPr>
          <p:cNvPr id="104" name="Rectangle 31" descr="Outlined diamond"/>
          <p:cNvSpPr>
            <a:spLocks noChangeArrowheads="1"/>
          </p:cNvSpPr>
          <p:nvPr/>
        </p:nvSpPr>
        <p:spPr bwMode="auto">
          <a:xfrm>
            <a:off x="75438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97</a:t>
            </a:r>
          </a:p>
        </p:txBody>
      </p:sp>
      <p:sp>
        <p:nvSpPr>
          <p:cNvPr id="105" name="Rectangle 32" descr="Outlined diamond"/>
          <p:cNvSpPr>
            <a:spLocks noChangeArrowheads="1"/>
          </p:cNvSpPr>
          <p:nvPr/>
        </p:nvSpPr>
        <p:spPr bwMode="auto">
          <a:xfrm>
            <a:off x="7086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96</a:t>
            </a:r>
          </a:p>
        </p:txBody>
      </p:sp>
      <p:sp>
        <p:nvSpPr>
          <p:cNvPr id="106" name="Rectangle 33" descr="Outlined diamond"/>
          <p:cNvSpPr>
            <a:spLocks noChangeArrowheads="1"/>
          </p:cNvSpPr>
          <p:nvPr/>
        </p:nvSpPr>
        <p:spPr bwMode="auto">
          <a:xfrm>
            <a:off x="11430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6</a:t>
            </a:r>
          </a:p>
        </p:txBody>
      </p:sp>
      <p:sp>
        <p:nvSpPr>
          <p:cNvPr id="107" name="Rectangle 34"/>
          <p:cNvSpPr>
            <a:spLocks noChangeArrowheads="1"/>
          </p:cNvSpPr>
          <p:nvPr/>
        </p:nvSpPr>
        <p:spPr bwMode="auto">
          <a:xfrm>
            <a:off x="2900561" y="5103813"/>
            <a:ext cx="615554" cy="646973"/>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beg</a:t>
            </a:r>
            <a:r>
              <a:rPr kumimoji="1" lang="en-US" altLang="zh-TW" b="1" dirty="0"/>
              <a:t/>
            </a:r>
            <a:br>
              <a:rPr kumimoji="1" lang="en-US" altLang="zh-TW" b="1" dirty="0"/>
            </a:br>
            <a:r>
              <a:rPr kumimoji="1" lang="en-US" altLang="zh-TW" b="1" dirty="0" smtClean="0"/>
              <a:t>end</a:t>
            </a:r>
            <a:endParaRPr kumimoji="1" lang="en-US" altLang="zh-TW" b="1" dirty="0"/>
          </a:p>
        </p:txBody>
      </p:sp>
      <p:sp>
        <p:nvSpPr>
          <p:cNvPr id="108" name="Line 35"/>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p:spPr>
        <p:txBody>
          <a:bodyPr wrap="none" anchor="ctr"/>
          <a:lstStyle/>
          <a:p>
            <a:endParaRPr lang="zh-TW"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Binary Search</a:t>
            </a:r>
            <a:endParaRPr lang="zh-TW" altLang="en-US" dirty="0"/>
          </a:p>
        </p:txBody>
      </p:sp>
      <p:sp>
        <p:nvSpPr>
          <p:cNvPr id="13" name="Rectangle 3"/>
          <p:cNvSpPr>
            <a:spLocks noGrp="1" noChangeArrowheads="1"/>
          </p:cNvSpPr>
          <p:nvPr>
            <p:ph idx="1"/>
          </p:nvPr>
        </p:nvSpPr>
        <p:spPr>
          <a:xfrm>
            <a:off x="457200" y="1600200"/>
            <a:ext cx="8229600" cy="4525963"/>
          </a:xfrm>
        </p:spPr>
        <p:txBody>
          <a:bodyPr/>
          <a:lstStyle/>
          <a:p>
            <a:pPr algn="just"/>
            <a:r>
              <a:rPr lang="en-US" altLang="zh-TW" dirty="0" smtClean="0"/>
              <a:t>Example</a:t>
            </a:r>
          </a:p>
          <a:p>
            <a:pPr lvl="1" algn="just"/>
            <a:r>
              <a:rPr lang="en-US" altLang="zh-TW" dirty="0" smtClean="0">
                <a:solidFill>
                  <a:srgbClr val="0070C0"/>
                </a:solidFill>
              </a:rPr>
              <a:t>search the value “33”</a:t>
            </a:r>
          </a:p>
          <a:p>
            <a:pPr lvl="1" algn="just"/>
            <a:endParaRPr lang="en-US" altLang="zh-TW" dirty="0" smtClean="0"/>
          </a:p>
          <a:p>
            <a:pPr algn="just"/>
            <a:endParaRPr lang="en-US" altLang="zh-TW" dirty="0"/>
          </a:p>
        </p:txBody>
      </p:sp>
      <p:sp>
        <p:nvSpPr>
          <p:cNvPr id="6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7"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8</a:t>
            </a:r>
          </a:p>
        </p:txBody>
      </p:sp>
      <p:sp>
        <p:nvSpPr>
          <p:cNvPr id="78"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2</a:t>
            </a:r>
          </a:p>
        </p:txBody>
      </p:sp>
      <p:sp>
        <p:nvSpPr>
          <p:cNvPr id="79"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a:t>
            </a:r>
          </a:p>
        </p:txBody>
      </p:sp>
      <p:sp>
        <p:nvSpPr>
          <p:cNvPr id="80"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3</a:t>
            </a:r>
          </a:p>
        </p:txBody>
      </p:sp>
      <p:sp>
        <p:nvSpPr>
          <p:cNvPr id="81"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4</a:t>
            </a:r>
          </a:p>
        </p:txBody>
      </p:sp>
      <p:sp>
        <p:nvSpPr>
          <p:cNvPr id="82"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6</a:t>
            </a:r>
          </a:p>
        </p:txBody>
      </p:sp>
      <p:sp>
        <p:nvSpPr>
          <p:cNvPr id="83"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5</a:t>
            </a:r>
          </a:p>
        </p:txBody>
      </p:sp>
      <p:sp>
        <p:nvSpPr>
          <p:cNvPr id="84"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7</a:t>
            </a:r>
          </a:p>
        </p:txBody>
      </p:sp>
      <p:sp>
        <p:nvSpPr>
          <p:cNvPr id="85"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10</a:t>
            </a:r>
          </a:p>
        </p:txBody>
      </p:sp>
      <p:sp>
        <p:nvSpPr>
          <p:cNvPr id="86"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9</a:t>
            </a:r>
          </a:p>
        </p:txBody>
      </p:sp>
      <p:sp>
        <p:nvSpPr>
          <p:cNvPr id="87"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11</a:t>
            </a:r>
          </a:p>
        </p:txBody>
      </p:sp>
      <p:sp>
        <p:nvSpPr>
          <p:cNvPr id="88"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12</a:t>
            </a:r>
          </a:p>
        </p:txBody>
      </p:sp>
      <p:sp>
        <p:nvSpPr>
          <p:cNvPr id="89"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14</a:t>
            </a:r>
          </a:p>
        </p:txBody>
      </p:sp>
      <p:sp>
        <p:nvSpPr>
          <p:cNvPr id="90"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13</a:t>
            </a:r>
          </a:p>
        </p:txBody>
      </p:sp>
      <p:sp>
        <p:nvSpPr>
          <p:cNvPr id="91"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altLang="zh-TW" sz="900" b="1">
                <a:solidFill>
                  <a:schemeClr val="hlink"/>
                </a:solidFill>
              </a:rPr>
              <a:t>0</a:t>
            </a:r>
          </a:p>
        </p:txBody>
      </p:sp>
      <p:sp>
        <p:nvSpPr>
          <p:cNvPr id="92" name="Rectangle 19" descr="Outlined diamond"/>
          <p:cNvSpPr>
            <a:spLocks noChangeArrowheads="1"/>
          </p:cNvSpPr>
          <p:nvPr/>
        </p:nvSpPr>
        <p:spPr bwMode="auto">
          <a:xfrm>
            <a:off x="4800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64</a:t>
            </a:r>
          </a:p>
        </p:txBody>
      </p:sp>
      <p:sp>
        <p:nvSpPr>
          <p:cNvPr id="93" name="Rectangle 20" descr="Outlined diamond"/>
          <p:cNvSpPr>
            <a:spLocks noChangeArrowheads="1"/>
          </p:cNvSpPr>
          <p:nvPr/>
        </p:nvSpPr>
        <p:spPr bwMode="auto">
          <a:xfrm>
            <a:off x="2057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14</a:t>
            </a:r>
          </a:p>
        </p:txBody>
      </p:sp>
      <p:sp>
        <p:nvSpPr>
          <p:cNvPr id="94" name="Rectangle 21" descr="Outlined diamond"/>
          <p:cNvSpPr>
            <a:spLocks noChangeArrowheads="1"/>
          </p:cNvSpPr>
          <p:nvPr/>
        </p:nvSpPr>
        <p:spPr bwMode="auto">
          <a:xfrm>
            <a:off x="16002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13</a:t>
            </a:r>
          </a:p>
        </p:txBody>
      </p:sp>
      <p:sp>
        <p:nvSpPr>
          <p:cNvPr id="95" name="Rectangle 22" descr="Outlined diamond"/>
          <p:cNvSpPr>
            <a:spLocks noChangeArrowheads="1"/>
          </p:cNvSpPr>
          <p:nvPr/>
        </p:nvSpPr>
        <p:spPr bwMode="auto">
          <a:xfrm>
            <a:off x="2514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25</a:t>
            </a:r>
          </a:p>
        </p:txBody>
      </p:sp>
      <p:sp>
        <p:nvSpPr>
          <p:cNvPr id="96" name="Rectangle 23"/>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altLang="zh-TW" b="1"/>
              <a:t>33</a:t>
            </a:r>
          </a:p>
        </p:txBody>
      </p:sp>
      <p:sp>
        <p:nvSpPr>
          <p:cNvPr id="97" name="Rectangle 24" descr="Outlined diamond"/>
          <p:cNvSpPr>
            <a:spLocks noChangeArrowheads="1"/>
          </p:cNvSpPr>
          <p:nvPr/>
        </p:nvSpPr>
        <p:spPr bwMode="auto">
          <a:xfrm>
            <a:off x="38862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51</a:t>
            </a:r>
          </a:p>
        </p:txBody>
      </p:sp>
      <p:sp>
        <p:nvSpPr>
          <p:cNvPr id="98" name="Rectangle 25" descr="Outlined diamond"/>
          <p:cNvSpPr>
            <a:spLocks noChangeArrowheads="1"/>
          </p:cNvSpPr>
          <p:nvPr/>
        </p:nvSpPr>
        <p:spPr bwMode="auto">
          <a:xfrm>
            <a:off x="34290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43</a:t>
            </a:r>
          </a:p>
        </p:txBody>
      </p:sp>
      <p:sp>
        <p:nvSpPr>
          <p:cNvPr id="99" name="Rectangle 26" descr="Outlined diamond"/>
          <p:cNvSpPr>
            <a:spLocks noChangeArrowheads="1"/>
          </p:cNvSpPr>
          <p:nvPr/>
        </p:nvSpPr>
        <p:spPr bwMode="auto">
          <a:xfrm>
            <a:off x="4343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53</a:t>
            </a:r>
          </a:p>
        </p:txBody>
      </p:sp>
      <p:sp>
        <p:nvSpPr>
          <p:cNvPr id="100" name="Rectangle 27" descr="Outlined diamond"/>
          <p:cNvSpPr>
            <a:spLocks noChangeArrowheads="1"/>
          </p:cNvSpPr>
          <p:nvPr/>
        </p:nvSpPr>
        <p:spPr bwMode="auto">
          <a:xfrm>
            <a:off x="57150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84</a:t>
            </a:r>
          </a:p>
        </p:txBody>
      </p:sp>
      <p:sp>
        <p:nvSpPr>
          <p:cNvPr id="101" name="Rectangle 28" descr="Outlined diamond"/>
          <p:cNvSpPr>
            <a:spLocks noChangeArrowheads="1"/>
          </p:cNvSpPr>
          <p:nvPr/>
        </p:nvSpPr>
        <p:spPr bwMode="auto">
          <a:xfrm>
            <a:off x="52578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72</a:t>
            </a:r>
          </a:p>
        </p:txBody>
      </p:sp>
      <p:sp>
        <p:nvSpPr>
          <p:cNvPr id="102" name="Rectangle 29" descr="Outlined diamond"/>
          <p:cNvSpPr>
            <a:spLocks noChangeArrowheads="1"/>
          </p:cNvSpPr>
          <p:nvPr/>
        </p:nvSpPr>
        <p:spPr bwMode="auto">
          <a:xfrm>
            <a:off x="61722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93</a:t>
            </a:r>
          </a:p>
        </p:txBody>
      </p:sp>
      <p:sp>
        <p:nvSpPr>
          <p:cNvPr id="103" name="Rectangle 30" descr="Outlined diamond"/>
          <p:cNvSpPr>
            <a:spLocks noChangeArrowheads="1"/>
          </p:cNvSpPr>
          <p:nvPr/>
        </p:nvSpPr>
        <p:spPr bwMode="auto">
          <a:xfrm>
            <a:off x="66294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95</a:t>
            </a:r>
          </a:p>
        </p:txBody>
      </p:sp>
      <p:sp>
        <p:nvSpPr>
          <p:cNvPr id="104" name="Rectangle 31" descr="Outlined diamond"/>
          <p:cNvSpPr>
            <a:spLocks noChangeArrowheads="1"/>
          </p:cNvSpPr>
          <p:nvPr/>
        </p:nvSpPr>
        <p:spPr bwMode="auto">
          <a:xfrm>
            <a:off x="75438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97</a:t>
            </a:r>
          </a:p>
        </p:txBody>
      </p:sp>
      <p:sp>
        <p:nvSpPr>
          <p:cNvPr id="105" name="Rectangle 32" descr="Outlined diamond"/>
          <p:cNvSpPr>
            <a:spLocks noChangeArrowheads="1"/>
          </p:cNvSpPr>
          <p:nvPr/>
        </p:nvSpPr>
        <p:spPr bwMode="auto">
          <a:xfrm>
            <a:off x="70866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96</a:t>
            </a:r>
          </a:p>
        </p:txBody>
      </p:sp>
      <p:sp>
        <p:nvSpPr>
          <p:cNvPr id="106" name="Rectangle 33" descr="Outlined diamond"/>
          <p:cNvSpPr>
            <a:spLocks noChangeArrowheads="1"/>
          </p:cNvSpPr>
          <p:nvPr/>
        </p:nvSpPr>
        <p:spPr bwMode="auto">
          <a:xfrm>
            <a:off x="1143000" y="4108450"/>
            <a:ext cx="457200" cy="420688"/>
          </a:xfrm>
          <a:prstGeom prst="rect">
            <a:avLst/>
          </a:prstGeom>
          <a:pattFill prst="openDmnd">
            <a:fgClr>
              <a:schemeClr val="bg2"/>
            </a:fgClr>
            <a:bgClr>
              <a:schemeClr val="tx2"/>
            </a:bgClr>
          </a:pattFill>
          <a:ln w="9525">
            <a:solidFill>
              <a:schemeClr val="bg1"/>
            </a:solidFill>
            <a:miter lim="800000"/>
            <a:headEnd/>
            <a:tailEnd/>
          </a:ln>
          <a:effectLst/>
        </p:spPr>
        <p:txBody>
          <a:bodyPr wrap="none" lIns="92075" tIns="46038" rIns="92075" bIns="46038" anchor="ctr"/>
          <a:lstStyle/>
          <a:p>
            <a:pPr algn="ctr"/>
            <a:r>
              <a:rPr lang="en-US" altLang="zh-TW" b="1">
                <a:solidFill>
                  <a:schemeClr val="hlink"/>
                </a:solidFill>
              </a:rPr>
              <a:t>6</a:t>
            </a:r>
          </a:p>
        </p:txBody>
      </p:sp>
      <p:sp>
        <p:nvSpPr>
          <p:cNvPr id="107" name="Rectangle 34"/>
          <p:cNvSpPr>
            <a:spLocks noChangeArrowheads="1"/>
          </p:cNvSpPr>
          <p:nvPr/>
        </p:nvSpPr>
        <p:spPr bwMode="auto">
          <a:xfrm>
            <a:off x="2900561" y="5103813"/>
            <a:ext cx="615554" cy="646973"/>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altLang="zh-TW" b="1" dirty="0" smtClean="0"/>
              <a:t>beg</a:t>
            </a:r>
            <a:r>
              <a:rPr kumimoji="1" lang="en-US" altLang="zh-TW" b="1" dirty="0"/>
              <a:t/>
            </a:r>
            <a:br>
              <a:rPr kumimoji="1" lang="en-US" altLang="zh-TW" b="1" dirty="0"/>
            </a:br>
            <a:r>
              <a:rPr kumimoji="1" lang="en-US" altLang="zh-TW" b="1" dirty="0" smtClean="0"/>
              <a:t>end</a:t>
            </a:r>
            <a:endParaRPr kumimoji="1" lang="en-US" altLang="zh-TW" b="1" dirty="0"/>
          </a:p>
        </p:txBody>
      </p:sp>
      <p:sp>
        <p:nvSpPr>
          <p:cNvPr id="108" name="Line 35"/>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p:spPr>
        <p:txBody>
          <a:bodyPr wrap="none" anchor="ctr"/>
          <a:lstStyle/>
          <a:p>
            <a:endParaRPr lang="zh-TW" altLang="en-US"/>
          </a:p>
        </p:txBody>
      </p:sp>
      <p:sp>
        <p:nvSpPr>
          <p:cNvPr id="37" name="Oval 81"/>
          <p:cNvSpPr>
            <a:spLocks noChangeArrowheads="1"/>
          </p:cNvSpPr>
          <p:nvPr/>
        </p:nvSpPr>
        <p:spPr bwMode="auto">
          <a:xfrm>
            <a:off x="3030861" y="4143383"/>
            <a:ext cx="357187" cy="357187"/>
          </a:xfrm>
          <a:prstGeom prst="ellipse">
            <a:avLst/>
          </a:prstGeom>
          <a:noFill/>
          <a:ln w="57150">
            <a:solidFill>
              <a:srgbClr val="FF0000"/>
            </a:solidFill>
            <a:round/>
            <a:headEnd/>
            <a:tailEnd/>
          </a:ln>
        </p:spPr>
        <p:txBody>
          <a:bodyPr wrap="none" anchor="ctr"/>
          <a:lstStyle/>
          <a:p>
            <a:endParaRPr lang="zh-TW"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Hash</a:t>
            </a:r>
            <a:endParaRPr lang="zh-TW" altLang="en-US" dirty="0"/>
          </a:p>
        </p:txBody>
      </p:sp>
      <p:sp>
        <p:nvSpPr>
          <p:cNvPr id="1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16" name="Rectangle 3"/>
          <p:cNvSpPr>
            <a:spLocks noGrp="1" noChangeArrowheads="1"/>
          </p:cNvSpPr>
          <p:nvPr>
            <p:ph idx="1"/>
          </p:nvPr>
        </p:nvSpPr>
        <p:spPr/>
        <p:txBody>
          <a:bodyPr/>
          <a:lstStyle/>
          <a:p>
            <a:pPr algn="just"/>
            <a:r>
              <a:rPr lang="en-US" altLang="zh-TW" dirty="0" smtClean="0"/>
              <a:t>Bucket (</a:t>
            </a:r>
            <a:r>
              <a:rPr lang="zh-TW" altLang="en-US" dirty="0"/>
              <a:t>桶</a:t>
            </a:r>
            <a:r>
              <a:rPr lang="en-US" altLang="zh-TW" dirty="0" smtClean="0"/>
              <a:t>):The Size of f(x) for the Hash Table</a:t>
            </a:r>
            <a:endParaRPr lang="zh-TW" altLang="en-US" dirty="0">
              <a:solidFill>
                <a:schemeClr val="accent5">
                  <a:lumMod val="75000"/>
                </a:schemeClr>
              </a:solidFill>
            </a:endParaRPr>
          </a:p>
          <a:p>
            <a:pPr algn="just"/>
            <a:r>
              <a:rPr lang="en-US" altLang="zh-TW" dirty="0" smtClean="0"/>
              <a:t>Slot (</a:t>
            </a:r>
            <a:r>
              <a:rPr lang="zh-TW" altLang="en-US" dirty="0"/>
              <a:t>槽</a:t>
            </a:r>
            <a:r>
              <a:rPr lang="en-US" altLang="zh-TW" dirty="0" smtClean="0"/>
              <a:t>): The Size of each Bucket</a:t>
            </a:r>
          </a:p>
          <a:p>
            <a:pPr algn="just"/>
            <a:r>
              <a:rPr lang="en-US" altLang="zh-TW" dirty="0" smtClean="0"/>
              <a:t>Collision (</a:t>
            </a:r>
            <a:r>
              <a:rPr lang="zh-TW" altLang="en-US" dirty="0"/>
              <a:t>碰撞</a:t>
            </a:r>
            <a:r>
              <a:rPr lang="en-US" altLang="zh-TW" dirty="0" smtClean="0"/>
              <a:t>): x</a:t>
            </a:r>
            <a:r>
              <a:rPr lang="en-US" altLang="zh-TW" baseline="-25000" dirty="0" smtClean="0"/>
              <a:t>1</a:t>
            </a:r>
            <a:r>
              <a:rPr lang="en-US" altLang="zh-TW" dirty="0" smtClean="0"/>
              <a:t> != x</a:t>
            </a:r>
            <a:r>
              <a:rPr lang="en-US" altLang="zh-TW" baseline="-25000" dirty="0" smtClean="0"/>
              <a:t>2</a:t>
            </a:r>
            <a:r>
              <a:rPr lang="en-US" altLang="zh-TW" dirty="0" smtClean="0"/>
              <a:t>, while f(x</a:t>
            </a:r>
            <a:r>
              <a:rPr lang="en-US" altLang="zh-TW" baseline="-25000" dirty="0" smtClean="0"/>
              <a:t>1</a:t>
            </a:r>
            <a:r>
              <a:rPr lang="en-US" altLang="zh-TW" dirty="0" smtClean="0"/>
              <a:t>)=f(x</a:t>
            </a:r>
            <a:r>
              <a:rPr lang="en-US" altLang="zh-TW" baseline="-25000" dirty="0" smtClean="0"/>
              <a:t>2</a:t>
            </a:r>
            <a:r>
              <a:rPr lang="en-US" altLang="zh-TW" dirty="0" smtClean="0"/>
              <a:t>)</a:t>
            </a:r>
            <a:endParaRPr lang="zh-TW" altLang="en-US" dirty="0"/>
          </a:p>
          <a:p>
            <a:pPr algn="just"/>
            <a:r>
              <a:rPr lang="en-US" altLang="zh-TW" dirty="0" smtClean="0"/>
              <a:t>Overflow (</a:t>
            </a:r>
            <a:r>
              <a:rPr lang="zh-TW" altLang="en-US" dirty="0"/>
              <a:t>溢位</a:t>
            </a:r>
            <a:r>
              <a:rPr lang="en-US" altLang="zh-TW" dirty="0" smtClean="0"/>
              <a:t>): The Size of Bucket is </a:t>
            </a:r>
            <a:r>
              <a:rPr lang="en-US" altLang="zh-TW" b="1" dirty="0" smtClean="0">
                <a:solidFill>
                  <a:srgbClr val="FF0000"/>
                </a:solidFill>
              </a:rPr>
              <a:t>Full</a:t>
            </a:r>
            <a:endParaRPr lang="zh-TW" altLang="en-US" b="1" dirty="0">
              <a:solidFill>
                <a:srgbClr val="FF0000"/>
              </a:solidFill>
            </a:endParaRPr>
          </a:p>
          <a:p>
            <a:pPr algn="just"/>
            <a:endParaRPr lang="en-US" altLang="zh-TW" dirty="0"/>
          </a:p>
        </p:txBody>
      </p:sp>
      <p:graphicFrame>
        <p:nvGraphicFramePr>
          <p:cNvPr id="5" name="Group 43"/>
          <p:cNvGraphicFramePr>
            <a:graphicFrameLocks/>
          </p:cNvGraphicFramePr>
          <p:nvPr/>
        </p:nvGraphicFramePr>
        <p:xfrm>
          <a:off x="3635896" y="3429000"/>
          <a:ext cx="3238500" cy="2873376"/>
        </p:xfrm>
        <a:graphic>
          <a:graphicData uri="http://schemas.openxmlformats.org/drawingml/2006/table">
            <a:tbl>
              <a:tblPr/>
              <a:tblGrid>
                <a:gridCol w="809625"/>
                <a:gridCol w="809625"/>
                <a:gridCol w="809625"/>
                <a:gridCol w="809625"/>
              </a:tblGrid>
              <a:tr h="4794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en-US" altLang="zh-TW" sz="2400" b="0" i="0" u="none" strike="noStrike" cap="none" normalizeH="0" baseline="0" dirty="0" smtClean="0">
                        <a:ln>
                          <a:noFill/>
                        </a:ln>
                        <a:solidFill>
                          <a:srgbClr val="FF0000"/>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en-US" altLang="zh-TW" sz="2400" b="0" i="0" u="none" strike="noStrike" cap="none" normalizeH="0" baseline="0" dirty="0" smtClean="0">
                        <a:ln>
                          <a:noFill/>
                        </a:ln>
                        <a:solidFill>
                          <a:srgbClr val="FF0000"/>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en-US" altLang="zh-TW" sz="2400" b="0" i="0" u="none" strike="noStrike" cap="none" normalizeH="0" baseline="0" dirty="0" smtClean="0">
                        <a:ln>
                          <a:noFill/>
                        </a:ln>
                        <a:solidFill>
                          <a:srgbClr val="FF0000"/>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en-US" altLang="zh-TW" sz="2400" b="0" i="0" u="none" strike="noStrike" cap="none" normalizeH="0" baseline="0" dirty="0" smtClean="0">
                        <a:ln>
                          <a:noFill/>
                        </a:ln>
                        <a:solidFill>
                          <a:srgbClr val="FF0000"/>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rgbClr val="0070C0"/>
                          </a:solidFill>
                          <a:effectLst/>
                          <a:latin typeface="Arial" pitchFamily="34" charset="0"/>
                          <a:ea typeface="新細明體" pitchFamily="18" charset="-12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1" lang="en-US" altLang="zh-TW" sz="2400" b="0" i="0" u="none" strike="noStrike" cap="none" normalizeH="0" baseline="0" dirty="0" smtClean="0">
                        <a:ln>
                          <a:noFill/>
                        </a:ln>
                        <a:solidFill>
                          <a:srgbClr val="FF0000"/>
                        </a:solidFill>
                        <a:effectLst/>
                        <a:latin typeface="Arial" pitchFamily="34" charset="0"/>
                        <a:ea typeface="新細明體"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文字方塊 5"/>
          <p:cNvSpPr txBox="1"/>
          <p:nvPr/>
        </p:nvSpPr>
        <p:spPr>
          <a:xfrm>
            <a:off x="7740352" y="2996952"/>
            <a:ext cx="1152128" cy="369332"/>
          </a:xfrm>
          <a:prstGeom prst="rect">
            <a:avLst/>
          </a:prstGeom>
          <a:noFill/>
        </p:spPr>
        <p:txBody>
          <a:bodyPr wrap="square" rtlCol="0">
            <a:spAutoFit/>
          </a:bodyPr>
          <a:lstStyle/>
          <a:p>
            <a:r>
              <a:rPr lang="en-US" altLang="zh-TW" dirty="0" smtClean="0">
                <a:solidFill>
                  <a:srgbClr val="FF0000"/>
                </a:solidFill>
              </a:rPr>
              <a:t>Slot</a:t>
            </a:r>
            <a:endParaRPr lang="zh-TW" altLang="en-US" dirty="0">
              <a:solidFill>
                <a:srgbClr val="FF0000"/>
              </a:solidFill>
            </a:endParaRPr>
          </a:p>
        </p:txBody>
      </p:sp>
      <p:cxnSp>
        <p:nvCxnSpPr>
          <p:cNvPr id="8" name="直線單箭頭接點 7"/>
          <p:cNvCxnSpPr/>
          <p:nvPr/>
        </p:nvCxnSpPr>
        <p:spPr>
          <a:xfrm flipH="1">
            <a:off x="6516216" y="3284984"/>
            <a:ext cx="1296144" cy="36004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0" name="文字方塊 9"/>
          <p:cNvSpPr txBox="1"/>
          <p:nvPr/>
        </p:nvSpPr>
        <p:spPr>
          <a:xfrm>
            <a:off x="1403648" y="4005064"/>
            <a:ext cx="1008112" cy="369332"/>
          </a:xfrm>
          <a:prstGeom prst="rect">
            <a:avLst/>
          </a:prstGeom>
          <a:noFill/>
        </p:spPr>
        <p:txBody>
          <a:bodyPr wrap="square" rtlCol="0">
            <a:spAutoFit/>
          </a:bodyPr>
          <a:lstStyle/>
          <a:p>
            <a:r>
              <a:rPr lang="en-US" altLang="zh-TW" dirty="0" smtClean="0">
                <a:solidFill>
                  <a:srgbClr val="FF0000"/>
                </a:solidFill>
              </a:rPr>
              <a:t>Bucket</a:t>
            </a:r>
            <a:endParaRPr lang="zh-TW" altLang="en-US" dirty="0">
              <a:solidFill>
                <a:srgbClr val="FF0000"/>
              </a:solidFill>
            </a:endParaRPr>
          </a:p>
        </p:txBody>
      </p:sp>
      <p:cxnSp>
        <p:nvCxnSpPr>
          <p:cNvPr id="11" name="直線單箭頭接點 10"/>
          <p:cNvCxnSpPr/>
          <p:nvPr/>
        </p:nvCxnSpPr>
        <p:spPr>
          <a:xfrm>
            <a:off x="2555776" y="4149080"/>
            <a:ext cx="1224136"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 name="直線單箭頭接點 14"/>
          <p:cNvCxnSpPr/>
          <p:nvPr/>
        </p:nvCxnSpPr>
        <p:spPr>
          <a:xfrm>
            <a:off x="2555776" y="4149080"/>
            <a:ext cx="1296144" cy="50405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0" name="直線單箭頭接點 19"/>
          <p:cNvCxnSpPr/>
          <p:nvPr/>
        </p:nvCxnSpPr>
        <p:spPr>
          <a:xfrm flipV="1">
            <a:off x="2555776" y="3645024"/>
            <a:ext cx="1224136" cy="50405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smtClean="0"/>
              <a:t>Find Min or Max (integer)</a:t>
            </a:r>
          </a:p>
          <a:p>
            <a:r>
              <a:rPr lang="en-US" altLang="zh-TW" dirty="0" smtClean="0"/>
              <a:t>Find </a:t>
            </a:r>
            <a:r>
              <a:rPr lang="en-US" altLang="zh-TW" dirty="0" smtClean="0"/>
              <a:t>Min or Max (double</a:t>
            </a:r>
            <a:r>
              <a:rPr lang="en-US" altLang="zh-TW" dirty="0" smtClean="0"/>
              <a:t>)</a:t>
            </a:r>
          </a:p>
          <a:p>
            <a:endParaRPr lang="en-US" altLang="zh-TW" dirty="0" smtClean="0"/>
          </a:p>
          <a:p>
            <a:pPr>
              <a:buNone/>
            </a:pPr>
            <a:r>
              <a:rPr lang="en-US" altLang="zh-TW" dirty="0" smtClean="0"/>
              <a:t>int beg=0, mid, end=N;</a:t>
            </a:r>
            <a:endParaRPr lang="en-US" altLang="zh-TW" dirty="0" smtClean="0"/>
          </a:p>
          <a:p>
            <a:pPr>
              <a:buNone/>
            </a:pPr>
            <a:r>
              <a:rPr lang="en-US" altLang="zh-TW" dirty="0" smtClean="0"/>
              <a:t>while(beg&lt;end)</a:t>
            </a:r>
          </a:p>
          <a:p>
            <a:pPr>
              <a:buNone/>
            </a:pPr>
            <a:r>
              <a:rPr lang="en-US" altLang="zh-TW" dirty="0" smtClean="0"/>
              <a:t>{</a:t>
            </a:r>
          </a:p>
          <a:p>
            <a:pPr>
              <a:buNone/>
            </a:pPr>
            <a:r>
              <a:rPr lang="en-US" altLang="zh-TW" dirty="0" smtClean="0"/>
              <a:t>	</a:t>
            </a:r>
            <a:r>
              <a:rPr lang="en-US" altLang="zh-TW" dirty="0" smtClean="0"/>
              <a:t>mid = (beg+end)/2;</a:t>
            </a:r>
          </a:p>
          <a:p>
            <a:pPr>
              <a:buNone/>
            </a:pPr>
            <a:r>
              <a:rPr lang="en-US" altLang="zh-TW" dirty="0" smtClean="0"/>
              <a:t>	</a:t>
            </a:r>
            <a:r>
              <a:rPr lang="en-US" altLang="zh-TW" dirty="0" smtClean="0"/>
              <a:t>if( canbe(mid) ) beg = mid+1;</a:t>
            </a:r>
          </a:p>
          <a:p>
            <a:pPr>
              <a:buNone/>
            </a:pPr>
            <a:r>
              <a:rPr lang="en-US" altLang="zh-TW" dirty="0" smtClean="0"/>
              <a:t>	</a:t>
            </a:r>
            <a:r>
              <a:rPr lang="en-US" altLang="zh-TW" dirty="0" smtClean="0"/>
              <a:t>else end = mid;</a:t>
            </a:r>
            <a:endParaRPr lang="en-US" altLang="zh-TW" dirty="0" smtClean="0"/>
          </a:p>
          <a:p>
            <a:pPr>
              <a:buNone/>
            </a:pPr>
            <a:r>
              <a:rPr lang="en-US" altLang="zh-TW" dirty="0" smtClean="0"/>
              <a:t>}</a:t>
            </a:r>
            <a:endParaRPr lang="zh-TW" altLang="en-US" dirty="0"/>
          </a:p>
        </p:txBody>
      </p:sp>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Binary Search</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smtClean="0"/>
              <a:t>Example</a:t>
            </a:r>
          </a:p>
          <a:p>
            <a:pPr lvl="1"/>
            <a:r>
              <a:rPr lang="en-US" altLang="zh-TW" dirty="0" smtClean="0">
                <a:solidFill>
                  <a:srgbClr val="0070C0"/>
                </a:solidFill>
              </a:rPr>
              <a:t>a sorted array: 1, 2, 4, 7, 9, 11, 15, 17, 19, 31, 40</a:t>
            </a:r>
          </a:p>
          <a:p>
            <a:pPr lvl="1"/>
            <a:r>
              <a:rPr lang="en-US" altLang="zh-TW" dirty="0" smtClean="0">
                <a:solidFill>
                  <a:srgbClr val="0070C0"/>
                </a:solidFill>
              </a:rPr>
              <a:t>Find the Minimum Value that  &gt; </a:t>
            </a:r>
            <a:r>
              <a:rPr lang="en-US" altLang="zh-TW" dirty="0" smtClean="0">
                <a:solidFill>
                  <a:srgbClr val="0070C0"/>
                </a:solidFill>
              </a:rPr>
              <a:t>13</a:t>
            </a:r>
          </a:p>
          <a:p>
            <a:pPr lvl="1"/>
            <a:endParaRPr lang="en-US" altLang="zh-TW" dirty="0" smtClean="0">
              <a:solidFill>
                <a:srgbClr val="0070C0"/>
              </a:solidFill>
            </a:endParaRPr>
          </a:p>
          <a:p>
            <a:pPr lvl="1"/>
            <a:endParaRPr lang="en-US" altLang="zh-TW" dirty="0" smtClean="0">
              <a:solidFill>
                <a:srgbClr val="0070C0"/>
              </a:solidFill>
            </a:endParaRPr>
          </a:p>
          <a:p>
            <a:pPr lvl="1">
              <a:buNone/>
            </a:pPr>
            <a:endParaRPr lang="en-US" altLang="zh-TW" dirty="0" smtClean="0">
              <a:solidFill>
                <a:srgbClr val="0070C0"/>
              </a:solidFill>
            </a:endParaRPr>
          </a:p>
        </p:txBody>
      </p:sp>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Binary Search</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a:t>
            </a:r>
            <a:r>
              <a:rPr lang="en-US" altLang="zh-TW" b="1" dirty="0" smtClean="0">
                <a:solidFill>
                  <a:schemeClr val="accent1">
                    <a:lumMod val="75000"/>
                  </a:schemeClr>
                </a:solidFill>
              </a:rPr>
              <a:t>3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286808" cy="4524315"/>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POJ 3273 Expanse</a:t>
            </a:r>
            <a:endParaRPr lang="en-US" altLang="zh-TW" b="1" dirty="0" smtClean="0">
              <a:effectLst>
                <a:outerShdw blurRad="38100" dist="38100" dir="2700000" algn="tl">
                  <a:srgbClr val="000000">
                    <a:alpha val="43137"/>
                  </a:srgbClr>
                </a:outerShdw>
              </a:effectLst>
            </a:endParaRPr>
          </a:p>
          <a:p>
            <a:pPr algn="ctr"/>
            <a:endParaRPr lang="en-US" altLang="zh-TW" b="1" dirty="0" smtClean="0"/>
          </a:p>
          <a:p>
            <a:pPr algn="just"/>
            <a:r>
              <a:rPr lang="en-US" altLang="zh-TW" b="1" dirty="0" smtClean="0"/>
              <a:t>Problem Description</a:t>
            </a:r>
          </a:p>
          <a:p>
            <a:pPr algn="just"/>
            <a:r>
              <a:rPr lang="en-US" altLang="zh-TW" dirty="0" smtClean="0"/>
              <a:t>    Farmer John is an astounding accounting wizard and has realized he might run out of money to run the farm. He has already calculated and recorded the exact amount of money (1 ≤ </a:t>
            </a:r>
            <a:r>
              <a:rPr lang="en-US" altLang="zh-TW" i="1" dirty="0" err="1" smtClean="0"/>
              <a:t>money</a:t>
            </a:r>
            <a:r>
              <a:rPr lang="en-US" altLang="zh-TW" i="1" baseline="-25000" dirty="0" err="1" smtClean="0"/>
              <a:t>i</a:t>
            </a:r>
            <a:r>
              <a:rPr lang="en-US" altLang="zh-TW" dirty="0" smtClean="0"/>
              <a:t> ≤ 10,000) that he will need to spend each day over the next </a:t>
            </a:r>
            <a:r>
              <a:rPr lang="en-US" altLang="zh-TW" i="1" dirty="0" smtClean="0"/>
              <a:t>N</a:t>
            </a:r>
            <a:r>
              <a:rPr lang="en-US" altLang="zh-TW" dirty="0" smtClean="0"/>
              <a:t> (1 ≤ </a:t>
            </a:r>
            <a:r>
              <a:rPr lang="en-US" altLang="zh-TW" i="1" dirty="0" smtClean="0"/>
              <a:t>N</a:t>
            </a:r>
            <a:r>
              <a:rPr lang="en-US" altLang="zh-TW" dirty="0" smtClean="0"/>
              <a:t> ≤ 100,000) days.</a:t>
            </a:r>
          </a:p>
          <a:p>
            <a:pPr algn="just"/>
            <a:r>
              <a:rPr lang="en-US" altLang="zh-TW" dirty="0" smtClean="0"/>
              <a:t>FJ wants to create a budget for a sequential set of exactly </a:t>
            </a:r>
            <a:r>
              <a:rPr lang="en-US" altLang="zh-TW" i="1" dirty="0" smtClean="0"/>
              <a:t>M</a:t>
            </a:r>
            <a:r>
              <a:rPr lang="en-US" altLang="zh-TW" dirty="0" smtClean="0"/>
              <a:t> (1 ≤ </a:t>
            </a:r>
            <a:r>
              <a:rPr lang="en-US" altLang="zh-TW" i="1" dirty="0" smtClean="0"/>
              <a:t>M</a:t>
            </a:r>
            <a:r>
              <a:rPr lang="en-US" altLang="zh-TW" dirty="0" smtClean="0"/>
              <a:t> ≤ </a:t>
            </a:r>
            <a:r>
              <a:rPr lang="en-US" altLang="zh-TW" i="1" dirty="0" smtClean="0"/>
              <a:t>N</a:t>
            </a:r>
            <a:r>
              <a:rPr lang="en-US" altLang="zh-TW" dirty="0" smtClean="0"/>
              <a:t>) fiscal periods called "</a:t>
            </a:r>
            <a:r>
              <a:rPr lang="en-US" altLang="zh-TW" dirty="0" err="1" smtClean="0"/>
              <a:t>fajomonths</a:t>
            </a:r>
            <a:r>
              <a:rPr lang="en-US" altLang="zh-TW" dirty="0" smtClean="0"/>
              <a:t>". Each of these </a:t>
            </a:r>
            <a:r>
              <a:rPr lang="en-US" altLang="zh-TW" dirty="0" err="1" smtClean="0"/>
              <a:t>fajomonths</a:t>
            </a:r>
            <a:r>
              <a:rPr lang="en-US" altLang="zh-TW" dirty="0" smtClean="0"/>
              <a:t> contains a set of 1 or more consecutive days. Every day is contained in exactly one </a:t>
            </a:r>
            <a:r>
              <a:rPr lang="en-US" altLang="zh-TW" dirty="0" err="1" smtClean="0"/>
              <a:t>fajomonth</a:t>
            </a:r>
            <a:r>
              <a:rPr lang="en-US" altLang="zh-TW" dirty="0" smtClean="0"/>
              <a:t>.</a:t>
            </a:r>
          </a:p>
          <a:p>
            <a:pPr algn="just"/>
            <a:r>
              <a:rPr lang="en-US" altLang="zh-TW" dirty="0" smtClean="0"/>
              <a:t>FJ's goal is to arrange the </a:t>
            </a:r>
            <a:r>
              <a:rPr lang="en-US" altLang="zh-TW" dirty="0" err="1" smtClean="0"/>
              <a:t>fajomonths</a:t>
            </a:r>
            <a:r>
              <a:rPr lang="en-US" altLang="zh-TW" dirty="0" smtClean="0"/>
              <a:t> so as to minimize the expenses of the </a:t>
            </a:r>
            <a:r>
              <a:rPr lang="en-US" altLang="zh-TW" dirty="0" err="1" smtClean="0"/>
              <a:t>fajomonth</a:t>
            </a:r>
            <a:r>
              <a:rPr lang="en-US" altLang="zh-TW" dirty="0" smtClean="0"/>
              <a:t> with the highest spending and thus determine his monthly spending limit.</a:t>
            </a:r>
          </a:p>
          <a:p>
            <a:pPr algn="just"/>
            <a:endParaRPr lang="en-US" altLang="zh-TW" dirty="0" smtClean="0"/>
          </a:p>
          <a:p>
            <a:pPr algn="just"/>
            <a:endParaRPr lang="zh-TW"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a:t>
            </a:r>
            <a:r>
              <a:rPr lang="en-US" altLang="zh-TW" b="1" dirty="0" smtClean="0">
                <a:solidFill>
                  <a:schemeClr val="accent1">
                    <a:lumMod val="75000"/>
                  </a:schemeClr>
                </a:solidFill>
              </a:rPr>
              <a:t>3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429684" cy="3693319"/>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POJ 3273 Expanse</a:t>
            </a:r>
            <a:endParaRPr lang="en-US" altLang="zh-TW" b="1" dirty="0" smtClean="0">
              <a:effectLst>
                <a:outerShdw blurRad="38100" dist="38100" dir="2700000" algn="tl">
                  <a:srgbClr val="000000">
                    <a:alpha val="43137"/>
                  </a:srgbClr>
                </a:outerShdw>
              </a:effectLst>
            </a:endParaRPr>
          </a:p>
          <a:p>
            <a:pPr algn="ctr"/>
            <a:endParaRPr lang="en-US" altLang="zh-TW" b="1" dirty="0" smtClean="0"/>
          </a:p>
          <a:p>
            <a:pPr algn="just"/>
            <a:r>
              <a:rPr lang="en-US" altLang="zh-TW" b="1" dirty="0" smtClean="0"/>
              <a:t>I/O Description</a:t>
            </a:r>
          </a:p>
          <a:p>
            <a:pPr algn="just"/>
            <a:endParaRPr lang="en-US" altLang="zh-TW" b="1" dirty="0" smtClean="0"/>
          </a:p>
          <a:p>
            <a:pPr algn="just"/>
            <a:r>
              <a:rPr lang="en-US" altLang="zh-TW" b="1" dirty="0" smtClean="0">
                <a:solidFill>
                  <a:srgbClr val="0070C0"/>
                </a:solidFill>
              </a:rPr>
              <a:t>Input</a:t>
            </a:r>
          </a:p>
          <a:p>
            <a:pPr algn="just"/>
            <a:r>
              <a:rPr lang="en-US" altLang="zh-TW" dirty="0" smtClean="0"/>
              <a:t>Line 1: Two space-separated integers: </a:t>
            </a:r>
            <a:r>
              <a:rPr lang="en-US" altLang="zh-TW" i="1" dirty="0" smtClean="0"/>
              <a:t>N</a:t>
            </a:r>
            <a:r>
              <a:rPr lang="en-US" altLang="zh-TW" dirty="0" smtClean="0"/>
              <a:t> and </a:t>
            </a:r>
            <a:r>
              <a:rPr lang="en-US" altLang="zh-TW" i="1" dirty="0" smtClean="0"/>
              <a:t>M</a:t>
            </a:r>
            <a:r>
              <a:rPr lang="en-US" altLang="zh-TW" dirty="0" smtClean="0"/>
              <a:t> </a:t>
            </a:r>
            <a:br>
              <a:rPr lang="en-US" altLang="zh-TW" dirty="0" smtClean="0"/>
            </a:br>
            <a:r>
              <a:rPr lang="en-US" altLang="zh-TW" dirty="0" smtClean="0"/>
              <a:t>Lines 2..</a:t>
            </a:r>
            <a:r>
              <a:rPr lang="en-US" altLang="zh-TW" i="1" dirty="0" smtClean="0"/>
              <a:t>N</a:t>
            </a:r>
            <a:r>
              <a:rPr lang="en-US" altLang="zh-TW" dirty="0" smtClean="0"/>
              <a:t>+1: Line </a:t>
            </a:r>
            <a:r>
              <a:rPr lang="en-US" altLang="zh-TW" i="1" dirty="0" smtClean="0"/>
              <a:t>i</a:t>
            </a:r>
            <a:r>
              <a:rPr lang="en-US" altLang="zh-TW" dirty="0" smtClean="0"/>
              <a:t>+1 contains the number of dollars Farmer John spends on the </a:t>
            </a:r>
            <a:r>
              <a:rPr lang="en-US" altLang="zh-TW" i="1" dirty="0" err="1" smtClean="0"/>
              <a:t>i</a:t>
            </a:r>
            <a:r>
              <a:rPr lang="en-US" altLang="zh-TW" dirty="0" err="1" smtClean="0"/>
              <a:t>th</a:t>
            </a:r>
            <a:r>
              <a:rPr lang="en-US" altLang="zh-TW" dirty="0" smtClean="0"/>
              <a:t> day</a:t>
            </a:r>
          </a:p>
          <a:p>
            <a:pPr algn="just"/>
            <a:endParaRPr lang="en-US" altLang="zh-TW" dirty="0" smtClean="0"/>
          </a:p>
          <a:p>
            <a:pPr algn="just"/>
            <a:r>
              <a:rPr lang="en-US" altLang="zh-TW" b="1" dirty="0" smtClean="0">
                <a:solidFill>
                  <a:srgbClr val="0070C0"/>
                </a:solidFill>
              </a:rPr>
              <a:t>Output</a:t>
            </a:r>
          </a:p>
          <a:p>
            <a:pPr algn="just"/>
            <a:r>
              <a:rPr lang="en-US" altLang="zh-TW" dirty="0" smtClean="0"/>
              <a:t>Line 1: The smallest possible monthly limit Farmer John can afford to live with.</a:t>
            </a:r>
          </a:p>
          <a:p>
            <a:pPr algn="just"/>
            <a:endParaRPr lang="en-US" altLang="zh-TW" dirty="0" smtClean="0"/>
          </a:p>
          <a:p>
            <a:pPr algn="just"/>
            <a:endParaRPr lang="zh-TW"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a:t>
            </a:r>
            <a:r>
              <a:rPr lang="en-US" altLang="zh-TW" b="1" dirty="0" smtClean="0">
                <a:solidFill>
                  <a:schemeClr val="accent1">
                    <a:lumMod val="75000"/>
                  </a:schemeClr>
                </a:solidFill>
              </a:rPr>
              <a:t>3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429684" cy="4801314"/>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POJ 3273 Expanse</a:t>
            </a:r>
            <a:endParaRPr lang="en-US" altLang="zh-TW" b="1" dirty="0" smtClean="0">
              <a:effectLst>
                <a:outerShdw blurRad="38100" dist="38100" dir="2700000" algn="tl">
                  <a:srgbClr val="000000">
                    <a:alpha val="43137"/>
                  </a:srgbClr>
                </a:outerShdw>
              </a:effectLst>
            </a:endParaRPr>
          </a:p>
          <a:p>
            <a:pPr algn="ctr"/>
            <a:endParaRPr lang="en-US" altLang="zh-TW" b="1" dirty="0" smtClean="0"/>
          </a:p>
          <a:p>
            <a:pPr algn="just"/>
            <a:r>
              <a:rPr lang="en-US" altLang="zh-TW" b="1" dirty="0" smtClean="0"/>
              <a:t>Sample I/O</a:t>
            </a:r>
          </a:p>
          <a:p>
            <a:pPr algn="just"/>
            <a:endParaRPr lang="en-US" altLang="zh-TW" b="1" dirty="0" smtClean="0"/>
          </a:p>
          <a:p>
            <a:r>
              <a:rPr lang="en-US" altLang="zh-TW" b="1" dirty="0" smtClean="0">
                <a:solidFill>
                  <a:srgbClr val="0070C0"/>
                </a:solidFill>
              </a:rPr>
              <a:t>Sample Input</a:t>
            </a:r>
          </a:p>
          <a:p>
            <a:r>
              <a:rPr lang="en-US" altLang="zh-TW" dirty="0" smtClean="0"/>
              <a:t>7 5 </a:t>
            </a:r>
          </a:p>
          <a:p>
            <a:r>
              <a:rPr lang="en-US" altLang="zh-TW" dirty="0" smtClean="0"/>
              <a:t>100 </a:t>
            </a:r>
          </a:p>
          <a:p>
            <a:r>
              <a:rPr lang="en-US" altLang="zh-TW" dirty="0" smtClean="0"/>
              <a:t>400 </a:t>
            </a:r>
          </a:p>
          <a:p>
            <a:r>
              <a:rPr lang="en-US" altLang="zh-TW" dirty="0" smtClean="0"/>
              <a:t>300 </a:t>
            </a:r>
          </a:p>
          <a:p>
            <a:r>
              <a:rPr lang="en-US" altLang="zh-TW" dirty="0" smtClean="0"/>
              <a:t>100 </a:t>
            </a:r>
          </a:p>
          <a:p>
            <a:r>
              <a:rPr lang="en-US" altLang="zh-TW" dirty="0" smtClean="0"/>
              <a:t>500 </a:t>
            </a:r>
          </a:p>
          <a:p>
            <a:r>
              <a:rPr lang="en-US" altLang="zh-TW" dirty="0" smtClean="0"/>
              <a:t>101 </a:t>
            </a:r>
          </a:p>
          <a:p>
            <a:r>
              <a:rPr lang="en-US" altLang="zh-TW" dirty="0" smtClean="0"/>
              <a:t>400</a:t>
            </a:r>
          </a:p>
          <a:p>
            <a:endParaRPr lang="en-US" altLang="zh-TW" dirty="0" smtClean="0"/>
          </a:p>
          <a:p>
            <a:r>
              <a:rPr lang="en-US" altLang="zh-TW" b="1" dirty="0" smtClean="0">
                <a:solidFill>
                  <a:srgbClr val="0070C0"/>
                </a:solidFill>
              </a:rPr>
              <a:t>Sample Output</a:t>
            </a:r>
          </a:p>
          <a:p>
            <a:r>
              <a:rPr lang="en-US" altLang="zh-TW" dirty="0" smtClean="0"/>
              <a:t>500</a:t>
            </a:r>
          </a:p>
          <a:p>
            <a:pPr algn="just"/>
            <a:endParaRPr lang="zh-TW"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a:t>
            </a:r>
            <a:r>
              <a:rPr lang="en-US" altLang="zh-TW" b="1" dirty="0" smtClean="0">
                <a:solidFill>
                  <a:schemeClr val="accent1">
                    <a:lumMod val="75000"/>
                  </a:schemeClr>
                </a:solidFill>
              </a:rPr>
              <a:t>4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286808" cy="4708981"/>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River</a:t>
            </a:r>
          </a:p>
          <a:p>
            <a:pPr algn="ctr"/>
            <a:endParaRPr lang="en-US" altLang="zh-TW" b="1" dirty="0" smtClean="0"/>
          </a:p>
          <a:p>
            <a:pPr algn="just"/>
            <a:r>
              <a:rPr lang="en-US" altLang="zh-TW" b="1" dirty="0" smtClean="0"/>
              <a:t>Problem Description</a:t>
            </a:r>
          </a:p>
          <a:p>
            <a:pPr algn="just"/>
            <a:r>
              <a:rPr lang="en-US" altLang="zh-TW" sz="1400" dirty="0" smtClean="0"/>
              <a:t>Every year the cows hold an event featuring a peculiar version of hopscotch that involves carefully jumping from rock to rock in a river. The excitement takes place on a long, straight river with a rock at the start and another rock at the end, </a:t>
            </a:r>
            <a:r>
              <a:rPr lang="en-US" altLang="zh-TW" sz="1400" i="1" dirty="0" smtClean="0"/>
              <a:t>L</a:t>
            </a:r>
            <a:r>
              <a:rPr lang="en-US" altLang="zh-TW" sz="1400" dirty="0" smtClean="0"/>
              <a:t> units away from the start (1 ≤ </a:t>
            </a:r>
            <a:r>
              <a:rPr lang="en-US" altLang="zh-TW" sz="1400" i="1" dirty="0" smtClean="0"/>
              <a:t>L</a:t>
            </a:r>
            <a:r>
              <a:rPr lang="en-US" altLang="zh-TW" sz="1400" dirty="0" smtClean="0"/>
              <a:t> ≤ 1,000,000,000). Along the river between the starting and ending rocks, </a:t>
            </a:r>
            <a:r>
              <a:rPr lang="en-US" altLang="zh-TW" sz="1400" i="1" dirty="0" smtClean="0"/>
              <a:t>N</a:t>
            </a:r>
            <a:r>
              <a:rPr lang="en-US" altLang="zh-TW" sz="1400" dirty="0" smtClean="0"/>
              <a:t> (0 ≤ </a:t>
            </a:r>
            <a:r>
              <a:rPr lang="en-US" altLang="zh-TW" sz="1400" i="1" dirty="0" smtClean="0"/>
              <a:t>N</a:t>
            </a:r>
            <a:r>
              <a:rPr lang="en-US" altLang="zh-TW" sz="1400" dirty="0" smtClean="0"/>
              <a:t> ≤ 50,000) more rocks appear, each at an integral distance </a:t>
            </a:r>
            <a:r>
              <a:rPr lang="en-US" altLang="zh-TW" sz="1400" i="1" dirty="0" smtClean="0"/>
              <a:t>D</a:t>
            </a:r>
            <a:r>
              <a:rPr lang="en-US" altLang="zh-TW" sz="1400" i="1" baseline="-25000" dirty="0" smtClean="0"/>
              <a:t>i</a:t>
            </a:r>
            <a:r>
              <a:rPr lang="en-US" altLang="zh-TW" sz="1400" dirty="0" smtClean="0"/>
              <a:t> from the start (0 &lt; </a:t>
            </a:r>
            <a:r>
              <a:rPr lang="en-US" altLang="zh-TW" sz="1400" i="1" dirty="0" smtClean="0"/>
              <a:t>D</a:t>
            </a:r>
            <a:r>
              <a:rPr lang="en-US" altLang="zh-TW" sz="1400" i="1" baseline="-25000" dirty="0" smtClean="0"/>
              <a:t>i</a:t>
            </a:r>
            <a:r>
              <a:rPr lang="en-US" altLang="zh-TW" sz="1400" dirty="0" smtClean="0"/>
              <a:t> &lt; </a:t>
            </a:r>
            <a:r>
              <a:rPr lang="en-US" altLang="zh-TW" sz="1400" i="1" dirty="0" smtClean="0"/>
              <a:t>L</a:t>
            </a:r>
            <a:r>
              <a:rPr lang="en-US" altLang="zh-TW" sz="1400" dirty="0" smtClean="0"/>
              <a:t>).</a:t>
            </a:r>
          </a:p>
          <a:p>
            <a:pPr algn="just"/>
            <a:r>
              <a:rPr lang="en-US" altLang="zh-TW" sz="1400" dirty="0" smtClean="0"/>
              <a:t>To play the game, each cow in turn starts at the starting rock and tries to reach the finish at the ending rock, jumping only from rock to rock. Of course, less agile cows never make it to the final rock, ending up instead in the river.</a:t>
            </a:r>
          </a:p>
          <a:p>
            <a:pPr algn="just"/>
            <a:r>
              <a:rPr lang="en-US" altLang="zh-TW" sz="1400" dirty="0" smtClean="0"/>
              <a:t>Farmer John is proud of his cows and watches this event each year. But as time goes by, he tires of watching the timid cows of the other farmers limp across the short distances between rocks placed too closely together. He plans to remove several rocks in order to increase the shortest distance a cow will have to jump to reach the end. He knows he cannot remove the starting and ending rocks, but he calculates that he has enough resources to remove up to </a:t>
            </a:r>
            <a:r>
              <a:rPr lang="en-US" altLang="zh-TW" sz="1400" i="1" dirty="0" smtClean="0"/>
              <a:t>M </a:t>
            </a:r>
            <a:r>
              <a:rPr lang="en-US" altLang="zh-TW" sz="1400" dirty="0" smtClean="0"/>
              <a:t>rocks (0 ≤ </a:t>
            </a:r>
            <a:r>
              <a:rPr lang="en-US" altLang="zh-TW" sz="1400" i="1" dirty="0" smtClean="0"/>
              <a:t>M</a:t>
            </a:r>
            <a:r>
              <a:rPr lang="en-US" altLang="zh-TW" sz="1400" dirty="0" smtClean="0"/>
              <a:t> ≤ </a:t>
            </a:r>
            <a:r>
              <a:rPr lang="en-US" altLang="zh-TW" sz="1400" i="1" dirty="0" smtClean="0"/>
              <a:t>N</a:t>
            </a:r>
            <a:r>
              <a:rPr lang="en-US" altLang="zh-TW" sz="1400" dirty="0" smtClean="0"/>
              <a:t>).</a:t>
            </a:r>
          </a:p>
          <a:p>
            <a:pPr algn="just"/>
            <a:r>
              <a:rPr lang="en-US" altLang="zh-TW" sz="1400" dirty="0" smtClean="0"/>
              <a:t>FJ wants to know exactly how much he can increase the shortest distance </a:t>
            </a:r>
            <a:r>
              <a:rPr lang="en-US" altLang="zh-TW" sz="1400" i="1" dirty="0" smtClean="0"/>
              <a:t>*before*</a:t>
            </a:r>
            <a:r>
              <a:rPr lang="en-US" altLang="zh-TW" sz="1400" dirty="0" smtClean="0"/>
              <a:t> he starts removing the rocks. Help Farmer John determine the greatest possible shortest distance a cow has to jump after removing the optimal set of </a:t>
            </a:r>
            <a:r>
              <a:rPr lang="en-US" altLang="zh-TW" sz="1400" i="1" dirty="0" smtClean="0"/>
              <a:t>M</a:t>
            </a:r>
            <a:r>
              <a:rPr lang="en-US" altLang="zh-TW" sz="1400" dirty="0" smtClean="0"/>
              <a:t> rocks.</a:t>
            </a:r>
          </a:p>
          <a:p>
            <a:pPr algn="just"/>
            <a:endParaRPr lang="en-US" altLang="zh-TW" dirty="0" smtClean="0"/>
          </a:p>
          <a:p>
            <a:pPr algn="just"/>
            <a:endParaRPr lang="zh-TW"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a:t>
            </a:r>
            <a:r>
              <a:rPr lang="en-US" altLang="zh-TW" b="1" dirty="0" smtClean="0">
                <a:solidFill>
                  <a:schemeClr val="accent1">
                    <a:lumMod val="75000"/>
                  </a:schemeClr>
                </a:solidFill>
              </a:rPr>
              <a:t>4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429684" cy="3693319"/>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POJ 3258 River</a:t>
            </a:r>
            <a:endParaRPr lang="en-US" altLang="zh-TW" b="1" dirty="0" smtClean="0">
              <a:effectLst>
                <a:outerShdw blurRad="38100" dist="38100" dir="2700000" algn="tl">
                  <a:srgbClr val="000000">
                    <a:alpha val="43137"/>
                  </a:srgbClr>
                </a:outerShdw>
              </a:effectLst>
            </a:endParaRPr>
          </a:p>
          <a:p>
            <a:pPr algn="ctr"/>
            <a:endParaRPr lang="en-US" altLang="zh-TW" b="1" dirty="0" smtClean="0"/>
          </a:p>
          <a:p>
            <a:pPr algn="just"/>
            <a:r>
              <a:rPr lang="en-US" altLang="zh-TW" b="1" dirty="0" smtClean="0"/>
              <a:t>IO Description</a:t>
            </a:r>
          </a:p>
          <a:p>
            <a:pPr algn="just"/>
            <a:endParaRPr lang="en-US" altLang="zh-TW" b="1" dirty="0" smtClean="0"/>
          </a:p>
          <a:p>
            <a:pPr algn="just"/>
            <a:r>
              <a:rPr lang="en-US" altLang="zh-TW" b="1" dirty="0" smtClean="0">
                <a:solidFill>
                  <a:srgbClr val="0070C0"/>
                </a:solidFill>
              </a:rPr>
              <a:t>Input</a:t>
            </a:r>
          </a:p>
          <a:p>
            <a:pPr algn="just"/>
            <a:r>
              <a:rPr lang="en-US" altLang="zh-TW" dirty="0" smtClean="0"/>
              <a:t>Line 1: Three space-separated integers: </a:t>
            </a:r>
            <a:r>
              <a:rPr lang="en-US" altLang="zh-TW" i="1" dirty="0" smtClean="0"/>
              <a:t>L</a:t>
            </a:r>
            <a:r>
              <a:rPr lang="en-US" altLang="zh-TW" dirty="0" smtClean="0"/>
              <a:t>, </a:t>
            </a:r>
            <a:r>
              <a:rPr lang="en-US" altLang="zh-TW" i="1" dirty="0" smtClean="0"/>
              <a:t>N</a:t>
            </a:r>
            <a:r>
              <a:rPr lang="en-US" altLang="zh-TW" dirty="0" smtClean="0"/>
              <a:t>, and </a:t>
            </a:r>
            <a:r>
              <a:rPr lang="en-US" altLang="zh-TW" i="1" dirty="0" smtClean="0"/>
              <a:t>M</a:t>
            </a:r>
            <a:r>
              <a:rPr lang="en-US" altLang="zh-TW" dirty="0" smtClean="0"/>
              <a:t> </a:t>
            </a:r>
            <a:br>
              <a:rPr lang="en-US" altLang="zh-TW" dirty="0" smtClean="0"/>
            </a:br>
            <a:r>
              <a:rPr lang="en-US" altLang="zh-TW" dirty="0" smtClean="0"/>
              <a:t>Lines 2..</a:t>
            </a:r>
            <a:r>
              <a:rPr lang="en-US" altLang="zh-TW" i="1" dirty="0" smtClean="0"/>
              <a:t>N</a:t>
            </a:r>
            <a:r>
              <a:rPr lang="en-US" altLang="zh-TW" dirty="0" smtClean="0"/>
              <a:t>+1: Each line contains a single integer indicating how far some rock is away from the starting rock. No two rocks share the same position.</a:t>
            </a:r>
          </a:p>
          <a:p>
            <a:pPr algn="just"/>
            <a:endParaRPr lang="en-US" altLang="zh-TW" dirty="0" smtClean="0"/>
          </a:p>
          <a:p>
            <a:pPr algn="just"/>
            <a:r>
              <a:rPr lang="en-US" altLang="zh-TW" b="1" dirty="0" smtClean="0">
                <a:solidFill>
                  <a:srgbClr val="0070C0"/>
                </a:solidFill>
              </a:rPr>
              <a:t>Output</a:t>
            </a:r>
          </a:p>
          <a:p>
            <a:pPr algn="just"/>
            <a:r>
              <a:rPr lang="en-US" altLang="zh-TW" dirty="0" smtClean="0"/>
              <a:t>Line 1: A single integer that is the maximum of the shortest distance a cow has to jump after removing </a:t>
            </a:r>
            <a:r>
              <a:rPr lang="en-US" altLang="zh-TW" i="1" dirty="0" smtClean="0"/>
              <a:t>M</a:t>
            </a:r>
            <a:r>
              <a:rPr lang="en-US" altLang="zh-TW" dirty="0" smtClean="0"/>
              <a:t> rocks</a:t>
            </a:r>
          </a:p>
          <a:p>
            <a:pPr algn="just"/>
            <a:endParaRPr lang="zh-TW"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a:t>
            </a:r>
            <a:r>
              <a:rPr lang="en-US" altLang="zh-TW" b="1" dirty="0" smtClean="0">
                <a:solidFill>
                  <a:schemeClr val="accent1">
                    <a:lumMod val="75000"/>
                  </a:schemeClr>
                </a:solidFill>
              </a:rPr>
              <a:t>4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429684" cy="4247317"/>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POJ 3258 River</a:t>
            </a:r>
            <a:endParaRPr lang="en-US" altLang="zh-TW" b="1" dirty="0" smtClean="0">
              <a:effectLst>
                <a:outerShdw blurRad="38100" dist="38100" dir="2700000" algn="tl">
                  <a:srgbClr val="000000">
                    <a:alpha val="43137"/>
                  </a:srgbClr>
                </a:outerShdw>
              </a:effectLst>
            </a:endParaRPr>
          </a:p>
          <a:p>
            <a:pPr algn="ctr"/>
            <a:endParaRPr lang="en-US" altLang="zh-TW" b="1" dirty="0" smtClean="0"/>
          </a:p>
          <a:p>
            <a:pPr algn="just"/>
            <a:r>
              <a:rPr lang="en-US" altLang="zh-TW" b="1" dirty="0" smtClean="0"/>
              <a:t>IO Description</a:t>
            </a:r>
          </a:p>
          <a:p>
            <a:pPr algn="just"/>
            <a:endParaRPr lang="en-US" altLang="zh-TW" b="1" dirty="0" smtClean="0"/>
          </a:p>
          <a:p>
            <a:r>
              <a:rPr lang="en-US" altLang="zh-TW" b="1" dirty="0" smtClean="0">
                <a:solidFill>
                  <a:srgbClr val="0070C0"/>
                </a:solidFill>
              </a:rPr>
              <a:t>Sample Input</a:t>
            </a:r>
          </a:p>
          <a:p>
            <a:r>
              <a:rPr lang="en-US" altLang="zh-TW" dirty="0" smtClean="0"/>
              <a:t>25 5 2 </a:t>
            </a:r>
          </a:p>
          <a:p>
            <a:r>
              <a:rPr lang="en-US" altLang="zh-TW" dirty="0" smtClean="0"/>
              <a:t>2 </a:t>
            </a:r>
          </a:p>
          <a:p>
            <a:r>
              <a:rPr lang="en-US" altLang="zh-TW" dirty="0" smtClean="0"/>
              <a:t>14 </a:t>
            </a:r>
          </a:p>
          <a:p>
            <a:r>
              <a:rPr lang="en-US" altLang="zh-TW" dirty="0" smtClean="0"/>
              <a:t>11 </a:t>
            </a:r>
          </a:p>
          <a:p>
            <a:r>
              <a:rPr lang="en-US" altLang="zh-TW" dirty="0" smtClean="0"/>
              <a:t>21 </a:t>
            </a:r>
          </a:p>
          <a:p>
            <a:r>
              <a:rPr lang="en-US" altLang="zh-TW" dirty="0" smtClean="0"/>
              <a:t>17</a:t>
            </a:r>
          </a:p>
          <a:p>
            <a:endParaRPr lang="en-US" altLang="zh-TW" dirty="0" smtClean="0"/>
          </a:p>
          <a:p>
            <a:r>
              <a:rPr lang="en-US" altLang="zh-TW" b="1" dirty="0" smtClean="0">
                <a:solidFill>
                  <a:srgbClr val="0070C0"/>
                </a:solidFill>
              </a:rPr>
              <a:t>Sample Output</a:t>
            </a:r>
          </a:p>
          <a:p>
            <a:r>
              <a:rPr lang="en-US" altLang="zh-TW" dirty="0" smtClean="0"/>
              <a:t>4</a:t>
            </a:r>
          </a:p>
          <a:p>
            <a:pPr algn="just"/>
            <a:endParaRPr lang="zh-TW"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buNone/>
            </a:pPr>
            <a:r>
              <a:rPr lang="en-US" altLang="zh-TW" dirty="0" smtClean="0">
                <a:effectLst>
                  <a:outerShdw blurRad="38100" dist="38100" dir="2700000" algn="tl">
                    <a:srgbClr val="000000">
                      <a:alpha val="43137"/>
                    </a:srgbClr>
                  </a:outerShdw>
                </a:effectLst>
              </a:rPr>
              <a:t>Total </a:t>
            </a:r>
            <a:r>
              <a:rPr lang="en-US" altLang="zh-TW" b="1" dirty="0" smtClean="0">
                <a:solidFill>
                  <a:srgbClr val="FF0000"/>
                </a:solidFill>
                <a:effectLst>
                  <a:outerShdw blurRad="38100" dist="38100" dir="2700000" algn="tl">
                    <a:srgbClr val="000000">
                      <a:alpha val="43137"/>
                    </a:srgbClr>
                  </a:outerShdw>
                </a:effectLst>
              </a:rPr>
              <a:t>42</a:t>
            </a:r>
            <a:r>
              <a:rPr lang="en-US" altLang="zh-TW" dirty="0" smtClean="0">
                <a:effectLst>
                  <a:outerShdw blurRad="38100" dist="38100" dir="2700000" algn="tl">
                    <a:srgbClr val="000000">
                      <a:alpha val="43137"/>
                    </a:srgbClr>
                  </a:outerShdw>
                </a:effectLst>
              </a:rPr>
              <a:t> Problems</a:t>
            </a:r>
          </a:p>
          <a:p>
            <a:r>
              <a:rPr lang="en-US" altLang="zh-TW" dirty="0" smtClean="0">
                <a:effectLst>
                  <a:outerShdw blurRad="38100" dist="38100" dir="2700000" algn="tl">
                    <a:srgbClr val="000000">
                      <a:alpha val="43137"/>
                    </a:srgbClr>
                  </a:outerShdw>
                </a:effectLst>
              </a:rPr>
              <a:t>uva (12)</a:t>
            </a:r>
          </a:p>
          <a:p>
            <a:pPr lvl="1"/>
            <a:r>
              <a:rPr lang="en-US" altLang="zh-TW" dirty="0" smtClean="0">
                <a:solidFill>
                  <a:schemeClr val="accent5">
                    <a:lumMod val="75000"/>
                  </a:schemeClr>
                </a:solidFill>
                <a:effectLst>
                  <a:outerShdw blurRad="38100" dist="38100" dir="2700000" algn="tl">
                    <a:srgbClr val="000000">
                      <a:alpha val="43137"/>
                    </a:srgbClr>
                  </a:outerShdw>
                </a:effectLst>
              </a:rPr>
              <a:t>311,  834,  846,  10020,  10050,  10098,   10249,  10583,   10608,  10678,  11417,  11489 </a:t>
            </a:r>
          </a:p>
          <a:p>
            <a:r>
              <a:rPr lang="en-US" altLang="zh-TW" dirty="0" smtClean="0">
                <a:effectLst>
                  <a:outerShdw blurRad="38100" dist="38100" dir="2700000" algn="tl">
                    <a:srgbClr val="000000">
                      <a:alpha val="43137"/>
                    </a:srgbClr>
                  </a:outerShdw>
                </a:effectLst>
              </a:rPr>
              <a:t>zoj2 (10)</a:t>
            </a:r>
          </a:p>
          <a:p>
            <a:pPr lvl="1"/>
            <a:r>
              <a:rPr lang="en-US" altLang="zh-TW" dirty="0" smtClean="0">
                <a:solidFill>
                  <a:schemeClr val="accent5">
                    <a:lumMod val="75000"/>
                  </a:schemeClr>
                </a:solidFill>
                <a:effectLst>
                  <a:outerShdw blurRad="38100" dist="38100" dir="2700000" algn="tl">
                    <a:srgbClr val="000000">
                      <a:alpha val="43137"/>
                    </a:srgbClr>
                  </a:outerShdw>
                </a:effectLst>
              </a:rPr>
              <a:t>d003,  d004,  d006,  d008,  d009,   d011,  d017,  d030,  d062,  d077</a:t>
            </a:r>
          </a:p>
          <a:p>
            <a:r>
              <a:rPr lang="en-US" altLang="zh-TW" dirty="0" smtClean="0">
                <a:effectLst>
                  <a:outerShdw blurRad="38100" dist="38100" dir="2700000" algn="tl">
                    <a:srgbClr val="000000">
                      <a:alpha val="43137"/>
                    </a:srgbClr>
                  </a:outerShdw>
                </a:effectLst>
              </a:rPr>
              <a:t>pku (20)</a:t>
            </a:r>
          </a:p>
          <a:p>
            <a:pPr lvl="1"/>
            <a:r>
              <a:rPr lang="en-US" altLang="zh-TW" dirty="0" smtClean="0">
                <a:solidFill>
                  <a:schemeClr val="accent5">
                    <a:lumMod val="75000"/>
                  </a:schemeClr>
                </a:solidFill>
                <a:effectLst>
                  <a:outerShdw blurRad="38100" dist="38100" dir="2700000" algn="tl">
                    <a:srgbClr val="000000">
                      <a:alpha val="43137"/>
                    </a:srgbClr>
                  </a:outerShdw>
                </a:effectLst>
              </a:rPr>
              <a:t>1035,  1328,  1703,  1840,  1905,  1936,  2002,  2109,  2151,  2388,  2492,  2503,   2586,  3080,  3122,  3349,  3258,  3273,  3274,  3617</a:t>
            </a:r>
          </a:p>
        </p:txBody>
      </p:sp>
      <p:sp>
        <p:nvSpPr>
          <p:cNvPr id="5"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Homework </a:t>
            </a:r>
            <a:r>
              <a:rPr lang="en-US" altLang="zh-TW" b="1" dirty="0" smtClean="0">
                <a:solidFill>
                  <a:schemeClr val="accent1">
                    <a:lumMod val="75000"/>
                  </a:schemeClr>
                </a:solidFill>
              </a:rPr>
              <a:t>4 </a:t>
            </a:r>
            <a:endParaRPr lang="zh-TW"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p:cNvSpPr>
            <a:spLocks noChangeArrowheads="1" noChangeShapeType="1" noTextEdit="1"/>
          </p:cNvSpPr>
          <p:nvPr/>
        </p:nvSpPr>
        <p:spPr bwMode="gray">
          <a:xfrm>
            <a:off x="1143000" y="2643188"/>
            <a:ext cx="6589713" cy="1679575"/>
          </a:xfrm>
          <a:prstGeom prst="rect">
            <a:avLst/>
          </a:prstGeom>
        </p:spPr>
        <p:txBody>
          <a:bodyPr wrap="none" fromWordArt="1">
            <a:prstTxWarp prst="textDeflate">
              <a:avLst>
                <a:gd name="adj" fmla="val 0"/>
              </a:avLst>
            </a:prstTxWarp>
          </a:bodyPr>
          <a:lstStyle/>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Thank for Your Attention</a:t>
            </a:r>
          </a:p>
          <a:p>
            <a:pPr algn="ctr"/>
            <a:endPar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
        <p:nvSpPr>
          <p:cNvPr id="3"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Hash</a:t>
            </a:r>
            <a:endParaRPr lang="zh-TW" altLang="en-US" dirty="0"/>
          </a:p>
        </p:txBody>
      </p:sp>
      <p:sp>
        <p:nvSpPr>
          <p:cNvPr id="1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16" name="Rectangle 3"/>
          <p:cNvSpPr>
            <a:spLocks noGrp="1" noChangeArrowheads="1"/>
          </p:cNvSpPr>
          <p:nvPr>
            <p:ph idx="1"/>
          </p:nvPr>
        </p:nvSpPr>
        <p:spPr/>
        <p:txBody>
          <a:bodyPr/>
          <a:lstStyle/>
          <a:p>
            <a:pPr algn="just"/>
            <a:r>
              <a:rPr lang="en-US" altLang="zh-TW" dirty="0" smtClean="0"/>
              <a:t>Execution Time of Hash Technique</a:t>
            </a:r>
          </a:p>
          <a:p>
            <a:pPr lvl="1" algn="just"/>
            <a:r>
              <a:rPr lang="en-US" altLang="zh-TW" dirty="0" smtClean="0"/>
              <a:t>Depend on the Defined Hash Function</a:t>
            </a:r>
          </a:p>
          <a:p>
            <a:pPr lvl="1" algn="just"/>
            <a:r>
              <a:rPr lang="en-US" altLang="zh-TW" dirty="0" smtClean="0"/>
              <a:t>A </a:t>
            </a:r>
            <a:r>
              <a:rPr lang="en-US" altLang="zh-TW" b="1" dirty="0" smtClean="0"/>
              <a:t>hash function</a:t>
            </a:r>
            <a:r>
              <a:rPr lang="en-US" altLang="zh-TW" dirty="0" smtClean="0"/>
              <a:t> is any </a:t>
            </a:r>
            <a:r>
              <a:rPr lang="en-US" altLang="zh-TW" b="1" dirty="0" smtClean="0">
                <a:solidFill>
                  <a:srgbClr val="FF0000"/>
                </a:solidFill>
              </a:rPr>
              <a:t>well-defined procedure</a:t>
            </a:r>
            <a:r>
              <a:rPr lang="en-US" altLang="zh-TW" dirty="0" smtClean="0"/>
              <a:t> or </a:t>
            </a:r>
            <a:r>
              <a:rPr lang="en-US" altLang="zh-TW" b="1" dirty="0" smtClean="0">
                <a:solidFill>
                  <a:srgbClr val="FF0000"/>
                </a:solidFill>
              </a:rPr>
              <a:t>mathematical function</a:t>
            </a:r>
            <a:r>
              <a:rPr lang="en-US" altLang="zh-TW" dirty="0" smtClean="0"/>
              <a:t> which converts a large, possibly variable-sized amount of data into a small datum, usually a single integer that may serve as an index to an array. The values returned by a hash function are called </a:t>
            </a:r>
            <a:r>
              <a:rPr lang="en-US" altLang="zh-TW" b="1" dirty="0" smtClean="0"/>
              <a:t>hash values</a:t>
            </a:r>
            <a:r>
              <a:rPr lang="en-US" altLang="zh-TW" dirty="0" smtClean="0"/>
              <a:t>, </a:t>
            </a:r>
            <a:r>
              <a:rPr lang="en-US" altLang="zh-TW" b="1" dirty="0" smtClean="0"/>
              <a:t>hash codes</a:t>
            </a:r>
            <a:r>
              <a:rPr lang="en-US" altLang="zh-TW" dirty="0" smtClean="0"/>
              <a:t>, </a:t>
            </a:r>
            <a:r>
              <a:rPr lang="en-US" altLang="zh-TW" b="1" dirty="0" smtClean="0"/>
              <a:t>hash sums</a:t>
            </a:r>
            <a:r>
              <a:rPr lang="en-US" altLang="zh-TW" dirty="0" smtClean="0"/>
              <a:t>, or simply </a:t>
            </a:r>
            <a:r>
              <a:rPr lang="en-US" altLang="zh-TW" b="1" dirty="0" smtClean="0"/>
              <a:t>hashes</a:t>
            </a:r>
            <a:r>
              <a:rPr lang="en-US" altLang="zh-TW" dirty="0" smtClean="0"/>
              <a:t>.</a:t>
            </a:r>
            <a:endParaRPr lang="zh-TW" altLang="en-US" b="1" dirty="0">
              <a:solidFill>
                <a:schemeClr val="accent5">
                  <a:lumMod val="75000"/>
                </a:schemeClr>
              </a:solidFill>
            </a:endParaRPr>
          </a:p>
          <a:p>
            <a:pPr algn="just"/>
            <a:endParaRPr lang="en-US" altLang="zh-TW"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Hash Function 1</a:t>
            </a:r>
            <a:endParaRPr lang="zh-TW" altLang="en-US" dirty="0"/>
          </a:p>
        </p:txBody>
      </p:sp>
      <p:sp>
        <p:nvSpPr>
          <p:cNvPr id="1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16" name="Rectangle 3"/>
          <p:cNvSpPr>
            <a:spLocks noGrp="1" noChangeArrowheads="1"/>
          </p:cNvSpPr>
          <p:nvPr>
            <p:ph idx="1"/>
          </p:nvPr>
        </p:nvSpPr>
        <p:spPr/>
        <p:txBody>
          <a:bodyPr/>
          <a:lstStyle/>
          <a:p>
            <a:pPr algn="just"/>
            <a:r>
              <a:rPr lang="en-US" altLang="zh-TW" dirty="0" smtClean="0"/>
              <a:t>Example of Hash Function (Mid-Square)</a:t>
            </a:r>
          </a:p>
          <a:p>
            <a:pPr lvl="1" algn="just"/>
            <a:r>
              <a:rPr lang="zh-TW" altLang="en-US" dirty="0" smtClean="0"/>
              <a:t>將識別字轉成一個數值</a:t>
            </a:r>
            <a:r>
              <a:rPr lang="en-US" altLang="zh-TW" dirty="0" smtClean="0"/>
              <a:t>,</a:t>
            </a:r>
            <a:r>
              <a:rPr lang="zh-TW" altLang="en-US" dirty="0" smtClean="0"/>
              <a:t>再求它的平方值</a:t>
            </a:r>
            <a:r>
              <a:rPr lang="en-US" altLang="zh-TW" dirty="0" smtClean="0"/>
              <a:t>,</a:t>
            </a:r>
            <a:r>
              <a:rPr lang="zh-TW" altLang="en-US" dirty="0" smtClean="0"/>
              <a:t>然後再取其中間的幾個位數作為桶的位址</a:t>
            </a:r>
            <a:endParaRPr lang="en-US" altLang="zh-TW" dirty="0" smtClean="0"/>
          </a:p>
          <a:p>
            <a:pPr lvl="1" algn="just"/>
            <a:r>
              <a:rPr lang="zh-TW" altLang="en-US" dirty="0" smtClean="0"/>
              <a:t>由於平方值的中間幾個位數通常和識別字的所有字元有關</a:t>
            </a:r>
            <a:r>
              <a:rPr lang="en-US" altLang="zh-TW" dirty="0" smtClean="0"/>
              <a:t>,</a:t>
            </a:r>
            <a:r>
              <a:rPr lang="zh-TW" altLang="en-US" dirty="0" smtClean="0"/>
              <a:t>所以會有較高的機率產生不同的位址</a:t>
            </a:r>
            <a:endParaRPr lang="en-US" altLang="zh-TW" dirty="0" smtClean="0"/>
          </a:p>
          <a:p>
            <a:pPr lvl="2" algn="just"/>
            <a:r>
              <a:rPr lang="en-US" altLang="zh-TW" dirty="0" smtClean="0"/>
              <a:t>EX.</a:t>
            </a:r>
          </a:p>
          <a:p>
            <a:pPr lvl="2" algn="just"/>
            <a:r>
              <a:rPr lang="en-US" altLang="zh-TW" dirty="0" smtClean="0"/>
              <a:t>CFGA</a:t>
            </a:r>
            <a:r>
              <a:rPr lang="en-US" altLang="zh-TW" dirty="0" smtClean="0">
                <a:sym typeface="Wingdings" pitchFamily="2" charset="2"/>
              </a:rPr>
              <a:t>3671(</a:t>
            </a:r>
            <a:r>
              <a:rPr lang="zh-TW" altLang="en-US" dirty="0" smtClean="0">
                <a:sym typeface="Wingdings" pitchFamily="2" charset="2"/>
              </a:rPr>
              <a:t>轉成數值</a:t>
            </a:r>
            <a:r>
              <a:rPr lang="en-US" altLang="zh-TW" dirty="0" smtClean="0">
                <a:sym typeface="Wingdings" pitchFamily="2" charset="2"/>
              </a:rPr>
              <a:t>)13476241(</a:t>
            </a:r>
            <a:r>
              <a:rPr lang="zh-TW" altLang="en-US" dirty="0" smtClean="0">
                <a:sym typeface="Wingdings" pitchFamily="2" charset="2"/>
              </a:rPr>
              <a:t>取平方值</a:t>
            </a:r>
            <a:r>
              <a:rPr lang="en-US" altLang="zh-TW" dirty="0" smtClean="0">
                <a:sym typeface="Wingdings" pitchFamily="2" charset="2"/>
              </a:rPr>
              <a:t>)762(</a:t>
            </a:r>
            <a:r>
              <a:rPr lang="zh-TW" altLang="en-US" dirty="0" smtClean="0">
                <a:sym typeface="Wingdings" pitchFamily="2" charset="2"/>
              </a:rPr>
              <a:t>取中間三位數</a:t>
            </a:r>
            <a:r>
              <a:rPr lang="en-US" altLang="zh-TW" dirty="0" smtClean="0">
                <a:sym typeface="Wingdings" pitchFamily="2" charset="2"/>
              </a:rPr>
              <a:t>)</a:t>
            </a:r>
            <a:endParaRPr lang="en-US" altLang="zh-TW" dirty="0" smtClean="0"/>
          </a:p>
          <a:p>
            <a:pPr algn="just"/>
            <a:endParaRPr lang="en-US" altLang="zh-TW"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Hash Function 2</a:t>
            </a:r>
            <a:endParaRPr lang="zh-TW" altLang="en-US" dirty="0"/>
          </a:p>
        </p:txBody>
      </p:sp>
      <p:sp>
        <p:nvSpPr>
          <p:cNvPr id="18"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16" name="Rectangle 3"/>
          <p:cNvSpPr>
            <a:spLocks noGrp="1" noChangeArrowheads="1"/>
          </p:cNvSpPr>
          <p:nvPr>
            <p:ph idx="1"/>
          </p:nvPr>
        </p:nvSpPr>
        <p:spPr/>
        <p:txBody>
          <a:bodyPr/>
          <a:lstStyle/>
          <a:p>
            <a:pPr algn="just"/>
            <a:r>
              <a:rPr lang="en-US" altLang="zh-TW" dirty="0" smtClean="0"/>
              <a:t>Example of Hash Function (Folding)</a:t>
            </a:r>
          </a:p>
          <a:p>
            <a:pPr algn="just"/>
            <a:endParaRPr lang="en-US" altLang="zh-TW" dirty="0"/>
          </a:p>
        </p:txBody>
      </p:sp>
      <p:sp>
        <p:nvSpPr>
          <p:cNvPr id="6" name="Rectangle 3"/>
          <p:cNvSpPr txBox="1">
            <a:spLocks noChangeArrowheads="1"/>
          </p:cNvSpPr>
          <p:nvPr/>
        </p:nvSpPr>
        <p:spPr>
          <a:xfrm>
            <a:off x="455892" y="2362200"/>
            <a:ext cx="4179917" cy="372427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Shift folding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Ex.</a:t>
            </a:r>
            <a:r>
              <a:rPr kumimoji="0" lang="zh-TW" altLang="en-US"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	key word X</a:t>
            </a:r>
          </a:p>
          <a:p>
            <a:pPr marL="342900" marR="0" lvl="0" indent="-342900" algn="l" defTabSz="914400" rtl="0" eaLnBrk="1" fontAlgn="auto" latinLnBrk="0" hangingPunct="1">
              <a:lnSpc>
                <a:spcPct val="100000"/>
              </a:lnSpc>
              <a:spcBef>
                <a:spcPct val="20000"/>
              </a:spcBef>
              <a:spcAft>
                <a:spcPts val="0"/>
              </a:spcAft>
              <a:buClrTx/>
              <a:buSzTx/>
              <a:tabLst/>
              <a:defRPr/>
            </a:pPr>
            <a:r>
              <a:rPr lang="en-US" altLang="zh-TW" sz="2400" dirty="0" smtClean="0"/>
              <a:t>	</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X=</a:t>
            </a:r>
            <a:r>
              <a:rPr kumimoji="0" lang="en-US" altLang="zh-TW" sz="2400" b="0" i="0" u="none" strike="noStrike" kern="1200" cap="none" spc="0" normalizeH="0" baseline="0" noProof="0" dirty="0" smtClean="0">
                <a:ln>
                  <a:noFill/>
                </a:ln>
                <a:solidFill>
                  <a:schemeClr val="bg2"/>
                </a:solidFill>
                <a:effectLst>
                  <a:outerShdw blurRad="38100" dist="38100" dir="2700000" algn="tl">
                    <a:srgbClr val="C0C0C0"/>
                  </a:outerShdw>
                </a:effectLst>
                <a:uLnTx/>
                <a:uFillTx/>
                <a:latin typeface="+mn-lt"/>
                <a:ea typeface="+mn-ea"/>
                <a:cs typeface="+mn-cs"/>
              </a:rPr>
              <a:t>167</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329</a:t>
            </a:r>
            <a:r>
              <a:rPr kumimoji="0" lang="en-US" altLang="zh-TW" sz="2400" b="0" i="0" u="none" strike="noStrike" kern="1200" cap="none" spc="0" normalizeH="0" baseline="0" noProof="0" dirty="0" smtClean="0">
                <a:ln>
                  <a:noFill/>
                </a:ln>
                <a:solidFill>
                  <a:schemeClr val="tx2"/>
                </a:solidFill>
                <a:effectLst/>
                <a:uLnTx/>
                <a:uFillTx/>
                <a:latin typeface="+mn-lt"/>
                <a:ea typeface="+mn-ea"/>
                <a:cs typeface="+mn-cs"/>
              </a:rPr>
              <a:t>421</a:t>
            </a:r>
            <a:r>
              <a:rPr kumimoji="0" lang="en-US" altLang="zh-TW" sz="2400" b="0" i="0" u="none" strike="noStrike" kern="1200" cap="none" spc="0" normalizeH="0" baseline="0" noProof="0" dirty="0" smtClean="0">
                <a:ln>
                  <a:noFill/>
                </a:ln>
                <a:solidFill>
                  <a:schemeClr val="accent1"/>
                </a:solidFill>
                <a:effectLst/>
                <a:uLnTx/>
                <a:uFillTx/>
                <a:latin typeface="+mn-lt"/>
                <a:ea typeface="+mn-ea"/>
                <a:cs typeface="+mn-cs"/>
              </a:rPr>
              <a:t>598</a:t>
            </a:r>
            <a:r>
              <a:rPr kumimoji="0" lang="en-US" altLang="zh-TW" sz="2400" b="0" i="0" u="none" strike="noStrike" kern="1200" cap="none" spc="0" normalizeH="0" baseline="0" noProof="0" dirty="0" smtClean="0">
                <a:ln>
                  <a:noFill/>
                </a:ln>
                <a:solidFill>
                  <a:schemeClr val="folHlink"/>
                </a:solidFill>
                <a:effectLst/>
                <a:uLnTx/>
                <a:uFillTx/>
                <a:latin typeface="+mn-lt"/>
                <a:ea typeface="+mn-ea"/>
                <a:cs typeface="+mn-cs"/>
              </a:rPr>
              <a:t>12</a:t>
            </a:r>
          </a:p>
          <a:p>
            <a:pPr marL="342900" marR="0" lvl="0" indent="-342900" algn="l" defTabSz="914400" rtl="0" eaLnBrk="1" fontAlgn="auto" latinLnBrk="0" hangingPunct="1">
              <a:lnSpc>
                <a:spcPct val="100000"/>
              </a:lnSpc>
              <a:spcBef>
                <a:spcPct val="20000"/>
              </a:spcBef>
              <a:spcAft>
                <a:spcPts val="0"/>
              </a:spcAft>
              <a:buClrTx/>
              <a:buSzTx/>
              <a:tabLst/>
              <a:defRPr/>
            </a:pPr>
            <a:r>
              <a:rPr lang="en-US" altLang="zh-TW" sz="2400" dirty="0" smtClean="0">
                <a:solidFill>
                  <a:schemeClr val="folHlink"/>
                </a:solidFill>
              </a:rPr>
              <a:t>	</a:t>
            </a:r>
            <a:r>
              <a:rPr kumimoji="0" lang="en-US" altLang="zh-TW" sz="2400" b="0" i="0" u="none" strike="noStrike" kern="1200" cap="none" spc="0" normalizeH="0" baseline="0" noProof="0" dirty="0" smtClean="0">
                <a:ln>
                  <a:noFill/>
                </a:ln>
                <a:solidFill>
                  <a:schemeClr val="tx1"/>
                </a:solidFill>
                <a:effectLst/>
                <a:uLnTx/>
                <a:uFillTx/>
                <a:latin typeface="+mn-lt"/>
                <a:ea typeface="+mn-ea"/>
                <a:cs typeface="+mn-cs"/>
              </a:rPr>
              <a:t>pick up for each three characters</a:t>
            </a:r>
          </a:p>
          <a:p>
            <a:pPr marL="342900" marR="0" lvl="0" indent="-342900" algn="l" defTabSz="914400" rtl="0" eaLnBrk="1" fontAlgn="auto" latinLnBrk="0" hangingPunct="1">
              <a:lnSpc>
                <a:spcPct val="100000"/>
              </a:lnSpc>
              <a:spcBef>
                <a:spcPct val="20000"/>
              </a:spcBef>
              <a:spcAft>
                <a:spcPts val="0"/>
              </a:spcAft>
              <a:buClrTx/>
              <a:buSzTx/>
              <a:tabLst/>
              <a:defRPr/>
            </a:pPr>
            <a:r>
              <a:rPr lang="en-US" altLang="zh-TW" sz="2400" dirty="0" smtClean="0"/>
              <a:t>	</a:t>
            </a:r>
            <a:endParaRPr kumimoji="0" lang="en-US" altLang="zh-TW"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TW"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Group 26"/>
          <p:cNvGraphicFramePr>
            <a:graphicFrameLocks/>
          </p:cNvGraphicFramePr>
          <p:nvPr/>
        </p:nvGraphicFramePr>
        <p:xfrm>
          <a:off x="4932363" y="2492375"/>
          <a:ext cx="1943100" cy="2286000"/>
        </p:xfrm>
        <a:graphic>
          <a:graphicData uri="http://schemas.openxmlformats.org/drawingml/2006/table">
            <a:tbl>
              <a:tblPr/>
              <a:tblGrid>
                <a:gridCol w="971550"/>
                <a:gridCol w="971550"/>
              </a:tblGrid>
              <a:tr h="3016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chemeClr val="tx1"/>
                          </a:solidFill>
                          <a:effectLst/>
                          <a:latin typeface="Arial" pitchFamily="34" charset="0"/>
                          <a:ea typeface="新細明體" pitchFamily="18" charset="-12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167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329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421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598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P5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chemeClr val="tx1"/>
                          </a:solidFill>
                          <a:effectLst/>
                          <a:latin typeface="Arial" pitchFamily="34"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27"/>
          <p:cNvSpPr txBox="1">
            <a:spLocks noChangeArrowheads="1"/>
          </p:cNvSpPr>
          <p:nvPr/>
        </p:nvSpPr>
        <p:spPr bwMode="auto">
          <a:xfrm>
            <a:off x="4716463" y="4868863"/>
            <a:ext cx="2498743" cy="430887"/>
          </a:xfrm>
          <a:prstGeom prst="rect">
            <a:avLst/>
          </a:prstGeom>
          <a:noFill/>
          <a:ln w="9525">
            <a:noFill/>
            <a:miter lim="800000"/>
            <a:headEnd/>
            <a:tailEnd/>
          </a:ln>
          <a:effectLst/>
        </p:spPr>
        <p:txBody>
          <a:bodyPr wrap="square">
            <a:spAutoFit/>
          </a:bodyPr>
          <a:lstStyle/>
          <a:p>
            <a:pPr>
              <a:spcBef>
                <a:spcPct val="50000"/>
              </a:spcBef>
            </a:pPr>
            <a:r>
              <a:rPr lang="en-US" altLang="zh-TW" sz="2200" dirty="0" smtClean="0">
                <a:latin typeface="+mj-ea"/>
                <a:ea typeface="+mj-ea"/>
              </a:rPr>
              <a:t>summation  1527</a:t>
            </a:r>
            <a:endParaRPr lang="en-US" altLang="zh-TW" sz="2200" dirty="0">
              <a:latin typeface="+mj-ea"/>
              <a:ea typeface="+mj-ea"/>
            </a:endParaRPr>
          </a:p>
        </p:txBody>
      </p:sp>
      <p:sp>
        <p:nvSpPr>
          <p:cNvPr id="9" name="Oval 28"/>
          <p:cNvSpPr>
            <a:spLocks noChangeArrowheads="1"/>
          </p:cNvSpPr>
          <p:nvPr/>
        </p:nvSpPr>
        <p:spPr bwMode="auto">
          <a:xfrm>
            <a:off x="6135705" y="4868863"/>
            <a:ext cx="936625" cy="431800"/>
          </a:xfrm>
          <a:prstGeom prst="ellipse">
            <a:avLst/>
          </a:prstGeom>
          <a:noFill/>
          <a:ln w="19050">
            <a:solidFill>
              <a:srgbClr val="FF0000"/>
            </a:solidFill>
            <a:round/>
            <a:headEnd/>
            <a:tailEnd/>
          </a:ln>
          <a:effectLst/>
        </p:spPr>
        <p:txBody>
          <a:bodyPr wrap="none" anchor="ct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Hash Function 3</a:t>
            </a:r>
            <a:endParaRPr lang="zh-TW" altLang="en-US" dirty="0"/>
          </a:p>
        </p:txBody>
      </p:sp>
      <p:sp>
        <p:nvSpPr>
          <p:cNvPr id="16" name="Rectangle 3"/>
          <p:cNvSpPr>
            <a:spLocks noGrp="1" noChangeArrowheads="1"/>
          </p:cNvSpPr>
          <p:nvPr>
            <p:ph idx="1"/>
          </p:nvPr>
        </p:nvSpPr>
        <p:spPr/>
        <p:txBody>
          <a:bodyPr/>
          <a:lstStyle/>
          <a:p>
            <a:pPr algn="just"/>
            <a:r>
              <a:rPr lang="en-US" altLang="zh-TW" dirty="0" smtClean="0"/>
              <a:t>Example of Hash Function (Boundary at the Folding)</a:t>
            </a:r>
          </a:p>
          <a:p>
            <a:pPr algn="just"/>
            <a:endParaRPr lang="en-US" altLang="zh-TW" dirty="0"/>
          </a:p>
        </p:txBody>
      </p:sp>
      <p:graphicFrame>
        <p:nvGraphicFramePr>
          <p:cNvPr id="10" name="Group 25"/>
          <p:cNvGraphicFramePr>
            <a:graphicFrameLocks/>
          </p:cNvGraphicFramePr>
          <p:nvPr/>
        </p:nvGraphicFramePr>
        <p:xfrm>
          <a:off x="1403350" y="2571744"/>
          <a:ext cx="2374900" cy="2286000"/>
        </p:xfrm>
        <a:graphic>
          <a:graphicData uri="http://schemas.openxmlformats.org/drawingml/2006/table">
            <a:tbl>
              <a:tblPr/>
              <a:tblGrid>
                <a:gridCol w="1187450"/>
                <a:gridCol w="1187450"/>
              </a:tblGrid>
              <a:tr h="344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167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329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421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598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smtClean="0">
                          <a:ln>
                            <a:noFill/>
                          </a:ln>
                          <a:solidFill>
                            <a:schemeClr val="tx1"/>
                          </a:solidFill>
                          <a:effectLst/>
                          <a:latin typeface="Arial" pitchFamily="34" charset="0"/>
                          <a:ea typeface="新細明體" pitchFamily="18" charset="-120"/>
                        </a:rPr>
                        <a:t>P5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1" lang="en-US" altLang="zh-TW" sz="2400" b="0" i="0" u="none" strike="noStrike" cap="none" normalizeH="0" baseline="0" dirty="0" smtClean="0">
                          <a:ln>
                            <a:noFill/>
                          </a:ln>
                          <a:solidFill>
                            <a:schemeClr val="tx1"/>
                          </a:solidFill>
                          <a:effectLst/>
                          <a:latin typeface="Arial" pitchFamily="34" charset="0"/>
                          <a:ea typeface="新細明體" pitchFamily="18" charset="-12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 name="Group 31"/>
          <p:cNvGrpSpPr>
            <a:grpSpLocks/>
          </p:cNvGrpSpPr>
          <p:nvPr/>
        </p:nvGrpSpPr>
        <p:grpSpPr bwMode="auto">
          <a:xfrm>
            <a:off x="2843213" y="3076569"/>
            <a:ext cx="792162" cy="360363"/>
            <a:chOff x="1791" y="2160"/>
            <a:chExt cx="499" cy="227"/>
          </a:xfrm>
        </p:grpSpPr>
        <p:sp>
          <p:nvSpPr>
            <p:cNvPr id="12" name="Line 27"/>
            <p:cNvSpPr>
              <a:spLocks noChangeShapeType="1"/>
            </p:cNvSpPr>
            <p:nvPr/>
          </p:nvSpPr>
          <p:spPr bwMode="auto">
            <a:xfrm>
              <a:off x="1791" y="2160"/>
              <a:ext cx="499" cy="227"/>
            </a:xfrm>
            <a:prstGeom prst="line">
              <a:avLst/>
            </a:prstGeom>
            <a:noFill/>
            <a:ln w="9525">
              <a:solidFill>
                <a:srgbClr val="FF0000"/>
              </a:solidFill>
              <a:round/>
              <a:headEnd/>
              <a:tailEnd/>
            </a:ln>
            <a:effectLst/>
          </p:spPr>
          <p:txBody>
            <a:bodyPr/>
            <a:lstStyle/>
            <a:p>
              <a:endParaRPr lang="zh-TW" altLang="en-US"/>
            </a:p>
          </p:txBody>
        </p:sp>
        <p:sp>
          <p:nvSpPr>
            <p:cNvPr id="13" name="Line 28"/>
            <p:cNvSpPr>
              <a:spLocks noChangeShapeType="1"/>
            </p:cNvSpPr>
            <p:nvPr/>
          </p:nvSpPr>
          <p:spPr bwMode="auto">
            <a:xfrm flipH="1">
              <a:off x="1791" y="2160"/>
              <a:ext cx="454" cy="227"/>
            </a:xfrm>
            <a:prstGeom prst="line">
              <a:avLst/>
            </a:prstGeom>
            <a:noFill/>
            <a:ln w="9525">
              <a:solidFill>
                <a:srgbClr val="FF0000"/>
              </a:solidFill>
              <a:round/>
              <a:headEnd/>
              <a:tailEnd/>
            </a:ln>
            <a:effectLst/>
          </p:spPr>
          <p:txBody>
            <a:bodyPr/>
            <a:lstStyle/>
            <a:p>
              <a:endParaRPr lang="zh-TW" altLang="en-US"/>
            </a:p>
          </p:txBody>
        </p:sp>
      </p:grpSp>
      <p:grpSp>
        <p:nvGrpSpPr>
          <p:cNvPr id="4" name="Group 32"/>
          <p:cNvGrpSpPr>
            <a:grpSpLocks/>
          </p:cNvGrpSpPr>
          <p:nvPr/>
        </p:nvGrpSpPr>
        <p:grpSpPr bwMode="auto">
          <a:xfrm>
            <a:off x="2771775" y="4013194"/>
            <a:ext cx="792163" cy="360363"/>
            <a:chOff x="1746" y="2750"/>
            <a:chExt cx="499" cy="227"/>
          </a:xfrm>
        </p:grpSpPr>
        <p:sp>
          <p:nvSpPr>
            <p:cNvPr id="15" name="Line 29"/>
            <p:cNvSpPr>
              <a:spLocks noChangeShapeType="1"/>
            </p:cNvSpPr>
            <p:nvPr/>
          </p:nvSpPr>
          <p:spPr bwMode="auto">
            <a:xfrm>
              <a:off x="1746" y="2750"/>
              <a:ext cx="499" cy="227"/>
            </a:xfrm>
            <a:prstGeom prst="line">
              <a:avLst/>
            </a:prstGeom>
            <a:noFill/>
            <a:ln w="9525">
              <a:solidFill>
                <a:srgbClr val="FF0000"/>
              </a:solidFill>
              <a:round/>
              <a:headEnd/>
              <a:tailEnd/>
            </a:ln>
            <a:effectLst/>
          </p:spPr>
          <p:txBody>
            <a:bodyPr/>
            <a:lstStyle/>
            <a:p>
              <a:endParaRPr lang="zh-TW" altLang="en-US"/>
            </a:p>
          </p:txBody>
        </p:sp>
        <p:sp>
          <p:nvSpPr>
            <p:cNvPr id="17" name="Line 30"/>
            <p:cNvSpPr>
              <a:spLocks noChangeShapeType="1"/>
            </p:cNvSpPr>
            <p:nvPr/>
          </p:nvSpPr>
          <p:spPr bwMode="auto">
            <a:xfrm flipH="1">
              <a:off x="1746" y="2750"/>
              <a:ext cx="454" cy="227"/>
            </a:xfrm>
            <a:prstGeom prst="line">
              <a:avLst/>
            </a:prstGeom>
            <a:noFill/>
            <a:ln w="9525">
              <a:solidFill>
                <a:srgbClr val="FF0000"/>
              </a:solidFill>
              <a:round/>
              <a:headEnd/>
              <a:tailEnd/>
            </a:ln>
            <a:effectLst/>
          </p:spPr>
          <p:txBody>
            <a:bodyPr/>
            <a:lstStyle/>
            <a:p>
              <a:endParaRPr lang="zh-TW" altLang="en-US"/>
            </a:p>
          </p:txBody>
        </p:sp>
      </p:grpSp>
      <p:sp>
        <p:nvSpPr>
          <p:cNvPr id="19" name="Text Box 33"/>
          <p:cNvSpPr txBox="1">
            <a:spLocks noChangeArrowheads="1"/>
          </p:cNvSpPr>
          <p:nvPr/>
        </p:nvSpPr>
        <p:spPr bwMode="auto">
          <a:xfrm>
            <a:off x="3708400" y="3076569"/>
            <a:ext cx="1873250" cy="427038"/>
          </a:xfrm>
          <a:prstGeom prst="rect">
            <a:avLst/>
          </a:prstGeom>
          <a:noFill/>
          <a:ln w="9525">
            <a:noFill/>
            <a:miter lim="800000"/>
            <a:headEnd/>
            <a:tailEnd/>
          </a:ln>
          <a:effectLst/>
        </p:spPr>
        <p:txBody>
          <a:bodyPr>
            <a:spAutoFit/>
          </a:bodyPr>
          <a:lstStyle/>
          <a:p>
            <a:pPr>
              <a:spcBef>
                <a:spcPct val="50000"/>
              </a:spcBef>
            </a:pPr>
            <a:r>
              <a:rPr lang="en-US" altLang="zh-TW" sz="2200" dirty="0" smtClean="0">
                <a:solidFill>
                  <a:srgbClr val="FF6600"/>
                </a:solidFill>
                <a:sym typeface="Wingdings" pitchFamily="2" charset="2"/>
              </a:rPr>
              <a:t>reverse</a:t>
            </a:r>
            <a:r>
              <a:rPr lang="zh-TW" altLang="en-US" sz="2200" dirty="0" smtClean="0">
                <a:solidFill>
                  <a:srgbClr val="FF6600"/>
                </a:solidFill>
                <a:sym typeface="Wingdings" pitchFamily="2" charset="2"/>
              </a:rPr>
              <a:t> </a:t>
            </a:r>
            <a:r>
              <a:rPr lang="en-US" altLang="zh-TW" sz="2200" dirty="0">
                <a:solidFill>
                  <a:srgbClr val="FF6600"/>
                </a:solidFill>
              </a:rPr>
              <a:t>923</a:t>
            </a:r>
          </a:p>
        </p:txBody>
      </p:sp>
      <p:sp>
        <p:nvSpPr>
          <p:cNvPr id="20" name="Text Box 34"/>
          <p:cNvSpPr txBox="1">
            <a:spLocks noChangeArrowheads="1"/>
          </p:cNvSpPr>
          <p:nvPr/>
        </p:nvSpPr>
        <p:spPr bwMode="auto">
          <a:xfrm>
            <a:off x="3708400" y="4013194"/>
            <a:ext cx="1800225" cy="427038"/>
          </a:xfrm>
          <a:prstGeom prst="rect">
            <a:avLst/>
          </a:prstGeom>
          <a:noFill/>
          <a:ln w="9525">
            <a:noFill/>
            <a:miter lim="800000"/>
            <a:headEnd/>
            <a:tailEnd/>
          </a:ln>
          <a:effectLst/>
        </p:spPr>
        <p:txBody>
          <a:bodyPr>
            <a:spAutoFit/>
          </a:bodyPr>
          <a:lstStyle/>
          <a:p>
            <a:pPr>
              <a:spcBef>
                <a:spcPct val="50000"/>
              </a:spcBef>
            </a:pPr>
            <a:r>
              <a:rPr lang="en-US" altLang="zh-TW" sz="2200" dirty="0" smtClean="0">
                <a:solidFill>
                  <a:srgbClr val="FF6600"/>
                </a:solidFill>
                <a:sym typeface="Wingdings" pitchFamily="2" charset="2"/>
              </a:rPr>
              <a:t>reverse</a:t>
            </a:r>
            <a:r>
              <a:rPr lang="zh-TW" altLang="en-US" sz="2200" dirty="0" smtClean="0">
                <a:solidFill>
                  <a:srgbClr val="FF6600"/>
                </a:solidFill>
                <a:sym typeface="Wingdings" pitchFamily="2" charset="2"/>
              </a:rPr>
              <a:t> </a:t>
            </a:r>
            <a:r>
              <a:rPr lang="en-US" altLang="zh-TW" sz="2200" dirty="0">
                <a:solidFill>
                  <a:srgbClr val="FF6600"/>
                </a:solidFill>
              </a:rPr>
              <a:t>895</a:t>
            </a:r>
          </a:p>
        </p:txBody>
      </p:sp>
      <p:sp>
        <p:nvSpPr>
          <p:cNvPr id="21" name="Text Box 35"/>
          <p:cNvSpPr txBox="1">
            <a:spLocks noChangeArrowheads="1"/>
          </p:cNvSpPr>
          <p:nvPr/>
        </p:nvSpPr>
        <p:spPr bwMode="auto">
          <a:xfrm>
            <a:off x="1258888" y="4948232"/>
            <a:ext cx="3097212" cy="427037"/>
          </a:xfrm>
          <a:prstGeom prst="rect">
            <a:avLst/>
          </a:prstGeom>
          <a:noFill/>
          <a:ln w="9525">
            <a:noFill/>
            <a:miter lim="800000"/>
            <a:headEnd/>
            <a:tailEnd/>
          </a:ln>
          <a:effectLst/>
        </p:spPr>
        <p:txBody>
          <a:bodyPr>
            <a:spAutoFit/>
          </a:bodyPr>
          <a:lstStyle/>
          <a:p>
            <a:pPr>
              <a:spcBef>
                <a:spcPct val="50000"/>
              </a:spcBef>
            </a:pPr>
            <a:r>
              <a:rPr lang="en-US" altLang="zh-TW" sz="2200" dirty="0" smtClean="0"/>
              <a:t>summation       2418</a:t>
            </a:r>
            <a:endParaRPr lang="en-US" altLang="zh-TW" sz="2200" dirty="0"/>
          </a:p>
        </p:txBody>
      </p:sp>
      <p:sp>
        <p:nvSpPr>
          <p:cNvPr id="22" name="Oval 36"/>
          <p:cNvSpPr>
            <a:spLocks noChangeArrowheads="1"/>
          </p:cNvSpPr>
          <p:nvPr/>
        </p:nvSpPr>
        <p:spPr bwMode="auto">
          <a:xfrm>
            <a:off x="2916238" y="4948232"/>
            <a:ext cx="1079500" cy="504825"/>
          </a:xfrm>
          <a:prstGeom prst="ellipse">
            <a:avLst/>
          </a:prstGeom>
          <a:noFill/>
          <a:ln w="9525">
            <a:solidFill>
              <a:srgbClr val="FF0000"/>
            </a:solidFill>
            <a:round/>
            <a:headEnd/>
            <a:tailEnd/>
          </a:ln>
          <a:effectLst/>
        </p:spPr>
        <p:txBody>
          <a:bodyPr wrap="none" anchor="ctr"/>
          <a:lstStyle/>
          <a:p>
            <a:endParaRPr lang="zh-TW" altLang="en-US"/>
          </a:p>
        </p:txBody>
      </p:sp>
      <p:sp>
        <p:nvSpPr>
          <p:cNvPr id="23"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ox(in)">
                                      <p:cBhvr>
                                        <p:cTn id="27" dur="500"/>
                                        <p:tgtEl>
                                          <p:spTgt spid="22"/>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ox(in)">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chemeClr val="accent1">
                    <a:lumMod val="75000"/>
                  </a:schemeClr>
                </a:solidFill>
              </a:rPr>
              <a:t>Hash Function 4</a:t>
            </a:r>
            <a:endParaRPr lang="zh-TW" altLang="en-US" dirty="0"/>
          </a:p>
        </p:txBody>
      </p:sp>
      <p:sp>
        <p:nvSpPr>
          <p:cNvPr id="16" name="Rectangle 3"/>
          <p:cNvSpPr>
            <a:spLocks noGrp="1" noChangeArrowheads="1"/>
          </p:cNvSpPr>
          <p:nvPr>
            <p:ph idx="1"/>
          </p:nvPr>
        </p:nvSpPr>
        <p:spPr/>
        <p:txBody>
          <a:bodyPr/>
          <a:lstStyle/>
          <a:p>
            <a:pPr algn="just"/>
            <a:r>
              <a:rPr lang="en-US" altLang="zh-TW" dirty="0" smtClean="0"/>
              <a:t>Example of Hash Function (Division)</a:t>
            </a:r>
          </a:p>
          <a:p>
            <a:pPr lvl="1" algn="just"/>
            <a:r>
              <a:rPr lang="en-US" altLang="zh-TW" dirty="0" smtClean="0">
                <a:solidFill>
                  <a:schemeClr val="accent5">
                    <a:lumMod val="75000"/>
                  </a:schemeClr>
                </a:solidFill>
              </a:rPr>
              <a:t>Divide the key word by a value M and use the modulo value as the address</a:t>
            </a:r>
            <a:endParaRPr lang="en-US" altLang="zh-TW" dirty="0">
              <a:solidFill>
                <a:schemeClr val="accent5">
                  <a:lumMod val="75000"/>
                </a:schemeClr>
              </a:solidFill>
            </a:endParaRPr>
          </a:p>
        </p:txBody>
      </p:sp>
      <p:graphicFrame>
        <p:nvGraphicFramePr>
          <p:cNvPr id="18" name="Object 4"/>
          <p:cNvGraphicFramePr>
            <a:graphicFrameLocks noChangeAspect="1"/>
          </p:cNvGraphicFramePr>
          <p:nvPr/>
        </p:nvGraphicFramePr>
        <p:xfrm>
          <a:off x="1000100" y="2997200"/>
          <a:ext cx="2736850" cy="654050"/>
        </p:xfrm>
        <a:graphic>
          <a:graphicData uri="http://schemas.openxmlformats.org/presentationml/2006/ole">
            <p:oleObj spid="_x0000_s2050" name="方程式" r:id="rId4" imgW="850680" imgH="203040" progId="Equation.3">
              <p:embed/>
            </p:oleObj>
          </a:graphicData>
        </a:graphic>
      </p:graphicFrame>
      <p:sp>
        <p:nvSpPr>
          <p:cNvPr id="23" name="Text Box 6"/>
          <p:cNvSpPr txBox="1">
            <a:spLocks noChangeArrowheads="1"/>
          </p:cNvSpPr>
          <p:nvPr/>
        </p:nvSpPr>
        <p:spPr bwMode="auto">
          <a:xfrm>
            <a:off x="1000100" y="3933825"/>
            <a:ext cx="5400675" cy="427038"/>
          </a:xfrm>
          <a:prstGeom prst="rect">
            <a:avLst/>
          </a:prstGeom>
          <a:solidFill>
            <a:srgbClr val="CCFFCC"/>
          </a:solidFill>
          <a:ln w="9525">
            <a:noFill/>
            <a:miter lim="800000"/>
            <a:headEnd/>
            <a:tailEnd/>
          </a:ln>
          <a:effectLst/>
        </p:spPr>
        <p:txBody>
          <a:bodyPr>
            <a:spAutoFit/>
          </a:bodyPr>
          <a:lstStyle/>
          <a:p>
            <a:pPr>
              <a:spcBef>
                <a:spcPct val="50000"/>
              </a:spcBef>
            </a:pPr>
            <a:r>
              <a:rPr lang="en-US" altLang="zh-TW" sz="2200" b="1" dirty="0">
                <a:solidFill>
                  <a:srgbClr val="FF0000"/>
                </a:solidFill>
                <a:latin typeface="+mj-ea"/>
                <a:ea typeface="+mj-ea"/>
              </a:rPr>
              <a:t>M</a:t>
            </a:r>
            <a:r>
              <a:rPr lang="zh-TW" altLang="en-US" sz="2200" b="1" dirty="0">
                <a:solidFill>
                  <a:srgbClr val="FF0000"/>
                </a:solidFill>
                <a:latin typeface="+mj-ea"/>
                <a:ea typeface="+mj-ea"/>
              </a:rPr>
              <a:t>是除數</a:t>
            </a:r>
            <a:r>
              <a:rPr lang="en-US" altLang="zh-TW" sz="2200" b="1" dirty="0">
                <a:solidFill>
                  <a:srgbClr val="FF0000"/>
                </a:solidFill>
                <a:latin typeface="+mj-ea"/>
                <a:ea typeface="+mj-ea"/>
              </a:rPr>
              <a:t>,</a:t>
            </a:r>
            <a:r>
              <a:rPr lang="zh-TW" altLang="en-US" sz="2200" b="1" dirty="0">
                <a:solidFill>
                  <a:srgbClr val="FF0000"/>
                </a:solidFill>
                <a:latin typeface="+mj-ea"/>
                <a:ea typeface="+mj-ea"/>
              </a:rPr>
              <a:t>求出的餘數介於</a:t>
            </a:r>
            <a:r>
              <a:rPr lang="en-US" altLang="zh-TW" sz="2200" b="1" dirty="0">
                <a:solidFill>
                  <a:srgbClr val="FF0000"/>
                </a:solidFill>
                <a:latin typeface="+mj-ea"/>
                <a:ea typeface="+mj-ea"/>
              </a:rPr>
              <a:t>0</a:t>
            </a:r>
            <a:r>
              <a:rPr lang="zh-TW" altLang="en-US" sz="2200" b="1" dirty="0">
                <a:solidFill>
                  <a:srgbClr val="FF0000"/>
                </a:solidFill>
                <a:latin typeface="+mj-ea"/>
                <a:ea typeface="+mj-ea"/>
              </a:rPr>
              <a:t>至</a:t>
            </a:r>
            <a:r>
              <a:rPr lang="en-US" altLang="zh-TW" sz="2200" b="1" dirty="0">
                <a:solidFill>
                  <a:srgbClr val="FF0000"/>
                </a:solidFill>
                <a:latin typeface="+mj-ea"/>
                <a:ea typeface="+mj-ea"/>
              </a:rPr>
              <a:t>M-1</a:t>
            </a:r>
            <a:r>
              <a:rPr lang="zh-TW" altLang="en-US" sz="2200" b="1" dirty="0">
                <a:solidFill>
                  <a:srgbClr val="FF0000"/>
                </a:solidFill>
                <a:latin typeface="+mj-ea"/>
                <a:ea typeface="+mj-ea"/>
              </a:rPr>
              <a:t>之間</a:t>
            </a:r>
            <a:r>
              <a:rPr lang="en-US" altLang="zh-TW" sz="2200" b="1" dirty="0">
                <a:solidFill>
                  <a:srgbClr val="FF0000"/>
                </a:solidFill>
                <a:latin typeface="+mj-ea"/>
                <a:ea typeface="+mj-ea"/>
              </a:rPr>
              <a:t>.</a:t>
            </a:r>
          </a:p>
        </p:txBody>
      </p:sp>
      <p:sp>
        <p:nvSpPr>
          <p:cNvPr id="24"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地鐵">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細水長流</Template>
  <TotalTime>3856</TotalTime>
  <Words>3165</Words>
  <Application>Microsoft Office PowerPoint</Application>
  <PresentationFormat>如螢幕大小 (4:3)</PresentationFormat>
  <Paragraphs>855</Paragraphs>
  <Slides>49</Slides>
  <Notes>33</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49</vt:i4>
      </vt:variant>
    </vt:vector>
  </HeadingPairs>
  <TitlesOfParts>
    <vt:vector size="52" baseType="lpstr">
      <vt:lpstr>Office 佈景主題</vt:lpstr>
      <vt:lpstr>方程式</vt:lpstr>
      <vt:lpstr>Equation</vt:lpstr>
      <vt:lpstr>投影片 1</vt:lpstr>
      <vt:lpstr>Outline</vt:lpstr>
      <vt:lpstr>Hash</vt:lpstr>
      <vt:lpstr>Hash</vt:lpstr>
      <vt:lpstr>Hash</vt:lpstr>
      <vt:lpstr>Hash Function 1</vt:lpstr>
      <vt:lpstr>Hash Function 2</vt:lpstr>
      <vt:lpstr>Hash Function 3</vt:lpstr>
      <vt:lpstr>Hash Function 4</vt:lpstr>
      <vt:lpstr>Hash Function 4</vt:lpstr>
      <vt:lpstr>Overflow Handling</vt:lpstr>
      <vt:lpstr>Example - 1 </vt:lpstr>
      <vt:lpstr>Example - 1 </vt:lpstr>
      <vt:lpstr>Example - 1 </vt:lpstr>
      <vt:lpstr>Outline</vt:lpstr>
      <vt:lpstr>Disjoint Set</vt:lpstr>
      <vt:lpstr>Disjoint Set</vt:lpstr>
      <vt:lpstr>Disjoint Set</vt:lpstr>
      <vt:lpstr>Disjoint Set</vt:lpstr>
      <vt:lpstr>Disjoint Set</vt:lpstr>
      <vt:lpstr>Disjoint Set</vt:lpstr>
      <vt:lpstr>Disjoint Set</vt:lpstr>
      <vt:lpstr>Disjoint Set</vt:lpstr>
      <vt:lpstr>Disjoint Set</vt:lpstr>
      <vt:lpstr>Disjoint Set</vt:lpstr>
      <vt:lpstr>Disjoint Set</vt:lpstr>
      <vt:lpstr>Example - 2 </vt:lpstr>
      <vt:lpstr>Example - 2 </vt:lpstr>
      <vt:lpstr>Example - 2 </vt:lpstr>
      <vt:lpstr>Outline</vt:lpstr>
      <vt:lpstr>Binary Search</vt:lpstr>
      <vt:lpstr>Binary Search</vt:lpstr>
      <vt:lpstr>Binary Search</vt:lpstr>
      <vt:lpstr>Binary Search</vt:lpstr>
      <vt:lpstr>Binary Search</vt:lpstr>
      <vt:lpstr>Binary Search</vt:lpstr>
      <vt:lpstr>Binary Search</vt:lpstr>
      <vt:lpstr>Binary Search</vt:lpstr>
      <vt:lpstr>Binary Search</vt:lpstr>
      <vt:lpstr>Binary Search</vt:lpstr>
      <vt:lpstr>Binary Search</vt:lpstr>
      <vt:lpstr>Example - 3 </vt:lpstr>
      <vt:lpstr>Example - 3 </vt:lpstr>
      <vt:lpstr>Example - 3 </vt:lpstr>
      <vt:lpstr>Example - 4 </vt:lpstr>
      <vt:lpstr>Example - 4 </vt:lpstr>
      <vt:lpstr>Example - 4 </vt:lpstr>
      <vt:lpstr>Homework 4 </vt:lpstr>
      <vt:lpstr>投影片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electron</dc:creator>
  <cp:lastModifiedBy>Free</cp:lastModifiedBy>
  <cp:revision>560</cp:revision>
  <dcterms:created xsi:type="dcterms:W3CDTF">2009-11-10T06:48:42Z</dcterms:created>
  <dcterms:modified xsi:type="dcterms:W3CDTF">2013-01-20T20:45:48Z</dcterms:modified>
</cp:coreProperties>
</file>