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407" r:id="rId3"/>
    <p:sldId id="397" r:id="rId4"/>
    <p:sldId id="398" r:id="rId5"/>
    <p:sldId id="404" r:id="rId6"/>
    <p:sldId id="403" r:id="rId7"/>
    <p:sldId id="405" r:id="rId8"/>
    <p:sldId id="417" r:id="rId9"/>
    <p:sldId id="409" r:id="rId10"/>
    <p:sldId id="410" r:id="rId11"/>
    <p:sldId id="412" r:id="rId12"/>
    <p:sldId id="413" r:id="rId13"/>
    <p:sldId id="414" r:id="rId14"/>
    <p:sldId id="415" r:id="rId15"/>
    <p:sldId id="416" r:id="rId16"/>
    <p:sldId id="411" r:id="rId17"/>
    <p:sldId id="342"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3379" autoAdjust="0"/>
  </p:normalViewPr>
  <p:slideViewPr>
    <p:cSldViewPr>
      <p:cViewPr>
        <p:scale>
          <a:sx n="70" d="100"/>
          <a:sy n="70" d="100"/>
        </p:scale>
        <p:origin x="-594" y="-14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0B2D5-229B-4FC3-8CFC-CB9C39A51765}" type="datetimeFigureOut">
              <a:rPr lang="zh-TW" altLang="en-US" smtClean="0"/>
              <a:pPr/>
              <a:t>2013/1/24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D9130-0988-439C-A5F1-8A7F382A7F84}"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pic>
        <p:nvPicPr>
          <p:cNvPr id="2050" name="Picture 2" descr="C:\Users\electron\Desktop\ICPC.gif"/>
          <p:cNvPicPr>
            <a:picLocks noChangeAspect="1" noChangeArrowheads="1"/>
          </p:cNvPicPr>
          <p:nvPr userDrawn="1"/>
        </p:nvPicPr>
        <p:blipFill>
          <a:blip r:embed="rId2" cstate="print"/>
          <a:srcRect/>
          <a:stretch>
            <a:fillRect/>
          </a:stretch>
        </p:blipFill>
        <p:spPr bwMode="auto">
          <a:xfrm>
            <a:off x="7878937" y="73577"/>
            <a:ext cx="1143440" cy="1069407"/>
          </a:xfrm>
          <a:prstGeom prst="rect">
            <a:avLst/>
          </a:prstGeom>
          <a:noFill/>
        </p:spPr>
      </p:pic>
      <p:sp>
        <p:nvSpPr>
          <p:cNvPr id="12" name="Rectangle 4"/>
          <p:cNvSpPr>
            <a:spLocks noChangeArrowheads="1"/>
          </p:cNvSpPr>
          <p:nvPr userDrawn="1"/>
        </p:nvSpPr>
        <p:spPr bwMode="gray">
          <a:xfrm>
            <a:off x="457200" y="3143250"/>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13"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sz="2400"/>
            </a:lvl1pPr>
            <a:lvl2pPr>
              <a:defRPr sz="2000"/>
            </a:lvl2pPr>
            <a:lvl3pPr>
              <a:defRPr sz="1600"/>
            </a:lvl3pPr>
          </a:lstStyle>
          <a:p>
            <a:pPr lvl="0"/>
            <a:r>
              <a:rPr lang="zh-TW" altLang="en-US" dirty="0" smtClean="0"/>
              <a:t>按一下以編輯母片文字樣式</a:t>
            </a:r>
            <a:endParaRPr lang="en-US" altLang="zh-TW" dirty="0" smtClean="0"/>
          </a:p>
          <a:p>
            <a:pPr lvl="1"/>
            <a:r>
              <a:rPr lang="en-US" altLang="zh-TW" sz="2000" dirty="0" smtClean="0"/>
              <a:t>1</a:t>
            </a:r>
          </a:p>
          <a:p>
            <a:pPr lvl="2"/>
            <a:r>
              <a:rPr lang="en-US" altLang="zh-TW" sz="1600" dirty="0" smtClean="0"/>
              <a:t>2</a:t>
            </a:r>
            <a:endParaRPr lang="zh-TW" altLang="en-US" dirty="0" smtClean="0"/>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Rectangle 2"/>
          <p:cNvSpPr>
            <a:spLocks noChangeArrowheads="1"/>
          </p:cNvSpPr>
          <p:nvPr userDrawn="1"/>
        </p:nvSpPr>
        <p:spPr bwMode="gray">
          <a:xfrm>
            <a:off x="457200" y="1357298"/>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8"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0"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6"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5"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日期版面配置區 3"/>
          <p:cNvSpPr>
            <a:spLocks noGrp="1"/>
          </p:cNvSpPr>
          <p:nvPr>
            <p:ph type="dt" sz="half" idx="13"/>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207147"/>
            <a:ext cx="354329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dirty="0"/>
          </a:p>
        </p:txBody>
      </p:sp>
      <p:pic>
        <p:nvPicPr>
          <p:cNvPr id="7" name="Picture 2" descr="C:\Users\electron\Desktop\ICPC.gif"/>
          <p:cNvPicPr>
            <a:picLocks noChangeAspect="1" noChangeArrowheads="1"/>
          </p:cNvPicPr>
          <p:nvPr userDrawn="1"/>
        </p:nvPicPr>
        <p:blipFill>
          <a:blip r:embed="rId13" cstate="print"/>
          <a:srcRect/>
          <a:stretch>
            <a:fillRect/>
          </a:stretch>
        </p:blipFill>
        <p:spPr bwMode="auto">
          <a:xfrm>
            <a:off x="7878937" y="73577"/>
            <a:ext cx="1143440" cy="1069407"/>
          </a:xfrm>
          <a:prstGeom prst="rect">
            <a:avLst/>
          </a:prstGeom>
          <a:noFill/>
        </p:spPr>
      </p:pic>
      <p:sp>
        <p:nvSpPr>
          <p:cNvPr id="8" name="Line 5"/>
          <p:cNvSpPr>
            <a:spLocks noChangeShapeType="1"/>
          </p:cNvSpPr>
          <p:nvPr userDrawn="1"/>
        </p:nvSpPr>
        <p:spPr bwMode="auto">
          <a:xfrm>
            <a:off x="304800" y="6500835"/>
            <a:ext cx="5715000" cy="0"/>
          </a:xfrm>
          <a:prstGeom prst="line">
            <a:avLst/>
          </a:prstGeom>
          <a:noFill/>
          <a:ln w="6350">
            <a:solidFill>
              <a:schemeClr val="tx1"/>
            </a:solidFill>
            <a:round/>
            <a:headEnd/>
            <a:tailEnd/>
          </a:ln>
          <a:effectLst/>
        </p:spPr>
        <p:txBody>
          <a:bodyPr/>
          <a:lstStyle/>
          <a:p>
            <a:pPr>
              <a:defRPr/>
            </a:pPr>
            <a:endParaRPr lang="zh-TW" altLang="en-US"/>
          </a:p>
        </p:txBody>
      </p:sp>
      <p:pic>
        <p:nvPicPr>
          <p:cNvPr id="9" name="Picture 7" descr="ncku1"/>
          <p:cNvPicPr>
            <a:picLocks noChangeAspect="1" noChangeArrowheads="1"/>
          </p:cNvPicPr>
          <p:nvPr userDrawn="1"/>
        </p:nvPicPr>
        <p:blipFill>
          <a:blip r:embed="rId14" cstate="print"/>
          <a:srcRect/>
          <a:stretch>
            <a:fillRect/>
          </a:stretch>
        </p:blipFill>
        <p:spPr bwMode="auto">
          <a:xfrm>
            <a:off x="7818746" y="5918224"/>
            <a:ext cx="900112" cy="868362"/>
          </a:xfrm>
          <a:prstGeom prst="rect">
            <a:avLst/>
          </a:prstGeom>
          <a:noFill/>
          <a:ln w="9525">
            <a:noFill/>
            <a:miter lim="800000"/>
            <a:headEnd/>
            <a:tailEnd/>
          </a:ln>
        </p:spPr>
      </p:pic>
      <p:sp>
        <p:nvSpPr>
          <p:cNvPr id="10" name="文字方塊 9"/>
          <p:cNvSpPr txBox="1"/>
          <p:nvPr userDrawn="1"/>
        </p:nvSpPr>
        <p:spPr>
          <a:xfrm>
            <a:off x="4139952" y="6519446"/>
            <a:ext cx="4104456" cy="338554"/>
          </a:xfrm>
          <a:prstGeom prst="rect">
            <a:avLst/>
          </a:prstGeom>
          <a:noFill/>
        </p:spPr>
        <p:txBody>
          <a:bodyPr wrap="square">
            <a:spAutoFit/>
          </a:bodyPr>
          <a:lstStyle/>
          <a:p>
            <a:pPr>
              <a:defRPr/>
            </a:pPr>
            <a:r>
              <a:rPr lang="en-US" altLang="zh-TW" sz="1600" b="1" i="1" dirty="0" smtClean="0">
                <a:latin typeface="Calibri" pitchFamily="34" charset="0"/>
              </a:rPr>
              <a:t>made by electron &amp; free999 &amp; kk</a:t>
            </a:r>
            <a:r>
              <a:rPr lang="en-US" altLang="zh-TW" sz="1600" b="1" i="1" baseline="0" dirty="0" smtClean="0">
                <a:latin typeface="Calibri" pitchFamily="34" charset="0"/>
              </a:rPr>
              <a:t> &amp; rabbit125</a:t>
            </a:r>
            <a:endParaRPr lang="zh-TW" altLang="en-US" sz="1600" b="1" i="1"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sie.ntnu.edu.tw/~u91029/Prime.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p:cNvSpPr>
            <a:spLocks noGrp="1"/>
          </p:cNvSpPr>
          <p:nvPr>
            <p:ph type="dt" sz="half" idx="2"/>
          </p:nvPr>
        </p:nvSpPr>
        <p:spPr>
          <a:xfrm>
            <a:off x="457200" y="6207147"/>
            <a:ext cx="4114800"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6" name="WordArt 19"/>
          <p:cNvSpPr>
            <a:spLocks noChangeArrowheads="1" noChangeShapeType="1" noTextEdit="1"/>
          </p:cNvSpPr>
          <p:nvPr/>
        </p:nvSpPr>
        <p:spPr bwMode="gray">
          <a:xfrm>
            <a:off x="428596" y="1428754"/>
            <a:ext cx="8286808" cy="1428742"/>
          </a:xfrm>
          <a:prstGeom prst="rect">
            <a:avLst/>
          </a:prstGeom>
        </p:spPr>
        <p:txBody>
          <a:bodyPr wrap="none" fromWordArt="1">
            <a:prstTxWarp prst="textDeflate">
              <a:avLst>
                <a:gd name="adj" fmla="val 0"/>
              </a:avLst>
            </a:prstTxWarp>
          </a:bodyPr>
          <a:lstStyle/>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NCKU Programming Contest Training Course </a:t>
            </a:r>
          </a:p>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Course 6</a:t>
            </a:r>
          </a:p>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rPr>
              <a:t>2013/01/24</a:t>
            </a:r>
            <a:endParaRPr lang="zh-TW" altLang="en-US"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endParaRPr>
          </a:p>
        </p:txBody>
      </p:sp>
      <p:sp>
        <p:nvSpPr>
          <p:cNvPr id="8" name="Rectangle 17"/>
          <p:cNvSpPr>
            <a:spLocks noChangeArrowheads="1"/>
          </p:cNvSpPr>
          <p:nvPr/>
        </p:nvSpPr>
        <p:spPr bwMode="auto">
          <a:xfrm>
            <a:off x="0" y="3286124"/>
            <a:ext cx="9144000" cy="2568575"/>
          </a:xfrm>
          <a:prstGeom prst="rect">
            <a:avLst/>
          </a:prstGeom>
          <a:noFill/>
          <a:ln w="9525">
            <a:noFill/>
            <a:miter lim="800000"/>
            <a:headEnd/>
            <a:tailEnd/>
          </a:ln>
        </p:spPr>
        <p:txBody>
          <a:bodyPr/>
          <a:lstStyle/>
          <a:p>
            <a:pPr algn="ctr">
              <a:lnSpc>
                <a:spcPct val="90000"/>
              </a:lnSpc>
              <a:spcBef>
                <a:spcPct val="20000"/>
              </a:spcBef>
              <a:buClr>
                <a:schemeClr val="tx1"/>
              </a:buClr>
              <a:buSzPct val="120000"/>
              <a:buFont typeface="標楷體" pitchFamily="65" charset="-120"/>
              <a:buNone/>
            </a:pPr>
            <a:endParaRPr lang="en-US" altLang="zh-TW" sz="2000" dirty="0" smtClean="0">
              <a:latin typeface="Arial" charset="0"/>
            </a:endParaRPr>
          </a:p>
          <a:p>
            <a:pPr algn="ctr">
              <a:lnSpc>
                <a:spcPct val="90000"/>
              </a:lnSpc>
              <a:spcBef>
                <a:spcPct val="20000"/>
              </a:spcBef>
              <a:buClr>
                <a:schemeClr val="tx1"/>
              </a:buClr>
              <a:buSzPct val="120000"/>
              <a:buFont typeface="標楷體" pitchFamily="65" charset="-120"/>
              <a:buNone/>
            </a:pPr>
            <a:r>
              <a:rPr lang="en-US" altLang="zh-TW" sz="2000" b="1" dirty="0" smtClean="0">
                <a:latin typeface="Arial" charset="0"/>
              </a:rPr>
              <a:t>Pin-Chieh Huang (free999)</a:t>
            </a:r>
          </a:p>
          <a:p>
            <a:pPr algn="ctr">
              <a:lnSpc>
                <a:spcPct val="90000"/>
              </a:lnSpc>
              <a:spcBef>
                <a:spcPct val="20000"/>
              </a:spcBef>
              <a:buClr>
                <a:schemeClr val="tx1"/>
              </a:buClr>
              <a:buSzPct val="120000"/>
              <a:buFont typeface="標楷體" pitchFamily="65" charset="-120"/>
              <a:buNone/>
            </a:pPr>
            <a:r>
              <a:rPr lang="en-US" altLang="zh-TW" sz="2000" i="1" dirty="0" smtClean="0">
                <a:latin typeface="Arial" charset="0"/>
              </a:rPr>
              <a:t>Pinchieh.huang@gmail.com</a:t>
            </a:r>
          </a:p>
          <a:p>
            <a:pPr algn="ctr">
              <a:lnSpc>
                <a:spcPct val="90000"/>
              </a:lnSpc>
              <a:spcBef>
                <a:spcPct val="20000"/>
              </a:spcBef>
              <a:buClr>
                <a:schemeClr val="tx1"/>
              </a:buClr>
              <a:buSzPct val="120000"/>
              <a:buFont typeface="標楷體" pitchFamily="65" charset="-120"/>
              <a:buNone/>
            </a:pPr>
            <a:r>
              <a:rPr lang="en-US" altLang="zh-TW" sz="2000" i="1" dirty="0" smtClean="0">
                <a:solidFill>
                  <a:srgbClr val="FF0000"/>
                </a:solidFill>
                <a:latin typeface="Arial" charset="0"/>
              </a:rPr>
              <a:t>http://myweb.ncku.edu.tw/~p76014143/Course6.rar</a:t>
            </a:r>
          </a:p>
          <a:p>
            <a:pPr algn="ctr">
              <a:lnSpc>
                <a:spcPct val="60000"/>
              </a:lnSpc>
              <a:spcBef>
                <a:spcPct val="20000"/>
              </a:spcBef>
              <a:buClr>
                <a:schemeClr val="tx1"/>
              </a:buClr>
              <a:buSzPct val="120000"/>
              <a:buFont typeface="標楷體" pitchFamily="65" charset="-120"/>
              <a:buNone/>
            </a:pPr>
            <a:r>
              <a:rPr lang="en-US" altLang="zh-TW" sz="2000" dirty="0" smtClean="0">
                <a:latin typeface="Arial" charset="0"/>
              </a:rPr>
              <a:t>Department </a:t>
            </a:r>
            <a:r>
              <a:rPr lang="en-US" altLang="zh-TW" sz="2000" dirty="0">
                <a:latin typeface="Arial" charset="0"/>
              </a:rPr>
              <a:t>of Computer Science and Information Engineering</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National Cheng Kung University</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Tainan, Taiwan</a:t>
            </a:r>
          </a:p>
        </p:txBody>
      </p:sp>
      <p:pic>
        <p:nvPicPr>
          <p:cNvPr id="9" name="Picture 18" descr="ncku2"/>
          <p:cNvPicPr>
            <a:picLocks noChangeAspect="1" noChangeArrowheads="1"/>
          </p:cNvPicPr>
          <p:nvPr/>
        </p:nvPicPr>
        <p:blipFill>
          <a:blip r:embed="rId2" cstate="print"/>
          <a:srcRect/>
          <a:stretch>
            <a:fillRect/>
          </a:stretch>
        </p:blipFill>
        <p:spPr bwMode="auto">
          <a:xfrm>
            <a:off x="4211638" y="5489594"/>
            <a:ext cx="720725" cy="654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版面配置區 3"/>
          <p:cNvSpPr>
            <a:spLocks noGrp="1"/>
          </p:cNvSpPr>
          <p:nvPr>
            <p:ph type="dt" sz="quarter" idx="4294967295"/>
          </p:nvPr>
        </p:nvSpPr>
        <p:spPr>
          <a:xfrm>
            <a:off x="744538" y="6207125"/>
            <a:ext cx="3898900" cy="365125"/>
          </a:xfrm>
          <a:prstGeom prst="rect">
            <a:avLst/>
          </a:prstGeom>
          <a:noFill/>
          <a:ln>
            <a:miter lim="800000"/>
            <a:headEnd/>
            <a:tailEnd/>
          </a:ln>
        </p:spPr>
        <p:txBody>
          <a:bodyPr/>
          <a:lstStyle/>
          <a:p>
            <a:r>
              <a:rPr lang="en-US" altLang="zh-TW" smtClean="0">
                <a:latin typeface="Arial" charset="0"/>
                <a:ea typeface="新細明體" charset="-120"/>
              </a:rPr>
              <a:t>NCKU CSIE Programming Contest Training Course</a:t>
            </a:r>
            <a:endParaRPr lang="zh-TW" altLang="zh-TW" smtClean="0">
              <a:latin typeface="Arial" charset="0"/>
              <a:ea typeface="新細明體" charset="-120"/>
            </a:endParaRPr>
          </a:p>
        </p:txBody>
      </p:sp>
      <p:sp>
        <p:nvSpPr>
          <p:cNvPr id="6147" name="Rectangle 2"/>
          <p:cNvSpPr>
            <a:spLocks noGrp="1" noChangeArrowheads="1"/>
          </p:cNvSpPr>
          <p:nvPr>
            <p:ph type="title"/>
          </p:nvPr>
        </p:nvSpPr>
        <p:spPr/>
        <p:txBody>
          <a:bodyPr/>
          <a:lstStyle/>
          <a:p>
            <a:pPr eaLnBrk="1" hangingPunct="1"/>
            <a:r>
              <a:rPr lang="zh-TW" altLang="zh-TW" b="1" smtClean="0">
                <a:solidFill>
                  <a:srgbClr val="376092"/>
                </a:solidFill>
                <a:latin typeface="Calibri" pitchFamily="34" charset="0"/>
                <a:sym typeface="Arial" charset="0"/>
              </a:rPr>
              <a:t>Prime Number</a:t>
            </a:r>
          </a:p>
        </p:txBody>
      </p:sp>
      <p:sp>
        <p:nvSpPr>
          <p:cNvPr id="6148" name="內容版面配置區 2"/>
          <p:cNvSpPr>
            <a:spLocks noChangeArrowheads="1"/>
          </p:cNvSpPr>
          <p:nvPr/>
        </p:nvSpPr>
        <p:spPr bwMode="auto">
          <a:xfrm>
            <a:off x="457200" y="1600200"/>
            <a:ext cx="8186738" cy="4525963"/>
          </a:xfrm>
          <a:prstGeom prst="rect">
            <a:avLst/>
          </a:prstGeom>
          <a:noFill/>
          <a:ln w="9525">
            <a:noFill/>
            <a:miter lim="800000"/>
            <a:headEnd/>
            <a:tailEnd/>
          </a:ln>
        </p:spPr>
        <p:txBody>
          <a:bodyPr/>
          <a:lstStyle/>
          <a:p>
            <a:pPr marL="342900" indent="-342900">
              <a:lnSpc>
                <a:spcPct val="90000"/>
              </a:lnSpc>
              <a:spcBef>
                <a:spcPct val="20000"/>
              </a:spcBef>
              <a:buSzPct val="70000"/>
              <a:buFontTx/>
              <a:buBlip>
                <a:blip r:embed="rId2"/>
              </a:buBlip>
            </a:pPr>
            <a:endParaRPr lang="en-US" altLang="zh-TW" sz="2400" dirty="0">
              <a:latin typeface="微軟正黑體" pitchFamily="34" charset="-120"/>
              <a:ea typeface="微軟正黑體" pitchFamily="34" charset="-120"/>
            </a:endParaRPr>
          </a:p>
          <a:p>
            <a:pPr marL="342900" indent="-342900">
              <a:lnSpc>
                <a:spcPct val="90000"/>
              </a:lnSpc>
              <a:spcBef>
                <a:spcPct val="20000"/>
              </a:spcBef>
              <a:buSzPct val="70000"/>
              <a:buFontTx/>
              <a:buBlip>
                <a:blip r:embed="rId2"/>
              </a:buBlip>
            </a:pPr>
            <a:r>
              <a:rPr lang="en-US" altLang="zh-TW" sz="2400" dirty="0">
                <a:latin typeface="微軟正黑體" pitchFamily="34" charset="-120"/>
                <a:ea typeface="微軟正黑體" pitchFamily="34" charset="-120"/>
              </a:rPr>
              <a:t>For advanced:</a:t>
            </a:r>
          </a:p>
          <a:p>
            <a:pPr marL="342900" indent="-342900">
              <a:lnSpc>
                <a:spcPct val="90000"/>
              </a:lnSpc>
              <a:spcBef>
                <a:spcPct val="20000"/>
              </a:spcBef>
              <a:buSzPct val="70000"/>
              <a:buFontTx/>
              <a:buBlip>
                <a:blip r:embed="rId2"/>
              </a:buBlip>
            </a:pPr>
            <a:r>
              <a:rPr lang="en-US" altLang="zh-TW" sz="2400" dirty="0">
                <a:latin typeface="微軟正黑體" pitchFamily="34" charset="-120"/>
                <a:ea typeface="微軟正黑體" pitchFamily="34" charset="-120"/>
                <a:hlinkClick r:id="rId3"/>
              </a:rPr>
              <a:t>http://www.csie.ntnu.edu.tw/~u91029/Prime.html</a:t>
            </a:r>
            <a:endParaRPr lang="en-US" altLang="zh-TW" sz="2400" dirty="0">
              <a:latin typeface="微軟正黑體" pitchFamily="34" charset="-120"/>
              <a:ea typeface="微軟正黑體" pitchFamily="34" charset="-120"/>
            </a:endParaRPr>
          </a:p>
          <a:p>
            <a:pPr marL="342900" indent="-342900">
              <a:lnSpc>
                <a:spcPct val="90000"/>
              </a:lnSpc>
              <a:spcBef>
                <a:spcPct val="20000"/>
              </a:spcBef>
              <a:buSzPct val="70000"/>
              <a:buFontTx/>
              <a:buBlip>
                <a:blip r:embed="rId2"/>
              </a:buBlip>
            </a:pPr>
            <a:endParaRPr lang="en-US" altLang="zh-TW" sz="2400" dirty="0">
              <a:latin typeface="微軟正黑體" pitchFamily="34" charset="-120"/>
              <a:ea typeface="微軟正黑體" pitchFamily="34" charset="-120"/>
            </a:endParaRPr>
          </a:p>
          <a:p>
            <a:pPr marL="742950" lvl="1" indent="-285750">
              <a:lnSpc>
                <a:spcPct val="90000"/>
              </a:lnSpc>
              <a:spcBef>
                <a:spcPct val="20000"/>
              </a:spcBef>
              <a:buFont typeface="Arial" charset="0"/>
              <a:buChar char="–"/>
            </a:pPr>
            <a:endParaRPr lang="en-US" altLang="zh-TW" dirty="0">
              <a:latin typeface="微軟正黑體" pitchFamily="34" charset="-120"/>
              <a:ea typeface="微軟正黑體" pitchFamily="34" charset="-120"/>
            </a:endParaRPr>
          </a:p>
          <a:p>
            <a:pPr marL="342900" indent="-342900">
              <a:lnSpc>
                <a:spcPct val="90000"/>
              </a:lnSpc>
              <a:spcBef>
                <a:spcPct val="20000"/>
              </a:spcBef>
              <a:buSzPct val="70000"/>
              <a:buFontTx/>
              <a:buBlip>
                <a:blip r:embed="rId2"/>
              </a:buBlip>
            </a:pPr>
            <a:r>
              <a:rPr lang="en-US" altLang="zh-TW" sz="2400" dirty="0">
                <a:latin typeface="微軟正黑體" pitchFamily="34" charset="-120"/>
                <a:ea typeface="微軟正黑體" pitchFamily="34" charset="-120"/>
              </a:rPr>
              <a:t>But just remember that the code in previous page is fast enough to solve almost every prime problems </a:t>
            </a:r>
          </a:p>
          <a:p>
            <a:pPr marL="342900" indent="-342900">
              <a:lnSpc>
                <a:spcPct val="90000"/>
              </a:lnSpc>
              <a:spcBef>
                <a:spcPct val="20000"/>
              </a:spcBef>
              <a:buSzPct val="70000"/>
              <a:buFontTx/>
              <a:buBlip>
                <a:blip r:embed="rId2"/>
              </a:buBlip>
            </a:pPr>
            <a:endParaRPr lang="en-US" altLang="zh-TW" dirty="0">
              <a:latin typeface="微軟正黑體" pitchFamily="34" charset="-120"/>
              <a:ea typeface="微軟正黑體" pitchFamily="34" charset="-120"/>
            </a:endParaRPr>
          </a:p>
          <a:p>
            <a:pPr marL="342900" indent="-342900">
              <a:lnSpc>
                <a:spcPct val="90000"/>
              </a:lnSpc>
              <a:spcBef>
                <a:spcPct val="20000"/>
              </a:spcBef>
              <a:buSzPct val="70000"/>
            </a:pPr>
            <a:endParaRPr lang="en-US" altLang="zh-TW" dirty="0">
              <a:solidFill>
                <a:srgbClr val="A6A6A6"/>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版面配置區 3"/>
          <p:cNvSpPr>
            <a:spLocks noGrp="1"/>
          </p:cNvSpPr>
          <p:nvPr>
            <p:ph type="dt" sz="quarter" idx="4294967295"/>
          </p:nvPr>
        </p:nvSpPr>
        <p:spPr>
          <a:xfrm>
            <a:off x="744538" y="6207125"/>
            <a:ext cx="3898900" cy="365125"/>
          </a:xfrm>
          <a:prstGeom prst="rect">
            <a:avLst/>
          </a:prstGeom>
          <a:noFill/>
          <a:ln>
            <a:miter lim="800000"/>
            <a:headEnd/>
            <a:tailEnd/>
          </a:ln>
        </p:spPr>
        <p:txBody>
          <a:bodyPr/>
          <a:lstStyle/>
          <a:p>
            <a:r>
              <a:rPr lang="en-US" altLang="zh-TW" smtClean="0">
                <a:latin typeface="Arial" charset="0"/>
                <a:ea typeface="新細明體" charset="-120"/>
              </a:rPr>
              <a:t>NCKU CSIE Programming Contest Training Course</a:t>
            </a:r>
            <a:endParaRPr lang="zh-TW" altLang="zh-TW" smtClean="0">
              <a:latin typeface="Arial" charset="0"/>
              <a:ea typeface="新細明體" charset="-120"/>
            </a:endParaRPr>
          </a:p>
        </p:txBody>
      </p:sp>
      <p:sp>
        <p:nvSpPr>
          <p:cNvPr id="7171" name="Rectangle 2"/>
          <p:cNvSpPr>
            <a:spLocks noGrp="1" noChangeArrowheads="1"/>
          </p:cNvSpPr>
          <p:nvPr>
            <p:ph type="title"/>
          </p:nvPr>
        </p:nvSpPr>
        <p:spPr/>
        <p:txBody>
          <a:bodyPr/>
          <a:lstStyle/>
          <a:p>
            <a:pPr eaLnBrk="1" hangingPunct="1"/>
            <a:r>
              <a:rPr lang="en-US" altLang="zh-TW" b="1" smtClean="0">
                <a:solidFill>
                  <a:srgbClr val="376092"/>
                </a:solidFill>
                <a:latin typeface="Calibri" pitchFamily="34" charset="0"/>
                <a:sym typeface="Arial" charset="0"/>
              </a:rPr>
              <a:t>Euler's Phi Function</a:t>
            </a:r>
          </a:p>
        </p:txBody>
      </p:sp>
      <p:sp>
        <p:nvSpPr>
          <p:cNvPr id="7172" name="內容版面配置區 2"/>
          <p:cNvSpPr>
            <a:spLocks noChangeArrowheads="1"/>
          </p:cNvSpPr>
          <p:nvPr/>
        </p:nvSpPr>
        <p:spPr bwMode="auto">
          <a:xfrm>
            <a:off x="457200" y="1600200"/>
            <a:ext cx="8329613" cy="4525963"/>
          </a:xfrm>
          <a:prstGeom prst="rect">
            <a:avLst/>
          </a:prstGeom>
          <a:noFill/>
          <a:ln w="9525">
            <a:noFill/>
            <a:miter lim="800000"/>
            <a:headEnd/>
            <a:tailEnd/>
          </a:ln>
        </p:spPr>
        <p:txBody>
          <a:bodyPr/>
          <a:lstStyle/>
          <a:p>
            <a:pPr marL="342900" indent="-342900">
              <a:spcBef>
                <a:spcPct val="20000"/>
              </a:spcBef>
              <a:buSzPct val="70000"/>
              <a:buFontTx/>
              <a:buBlip>
                <a:blip r:embed="rId2"/>
              </a:buBlip>
            </a:pPr>
            <a:r>
              <a:rPr lang="en-US" altLang="zh-TW" sz="2400">
                <a:latin typeface="微軟正黑體" pitchFamily="34" charset="-120"/>
                <a:ea typeface="微軟正黑體" pitchFamily="34" charset="-120"/>
              </a:rPr>
              <a:t>Also called Euler's totient </a:t>
            </a:r>
            <a:r>
              <a:rPr lang="en-US" altLang="zh-TW" sz="2400" i="1">
                <a:latin typeface="微軟正黑體" pitchFamily="34" charset="-120"/>
                <a:ea typeface="微軟正黑體" pitchFamily="34" charset="-120"/>
              </a:rPr>
              <a:t>function</a:t>
            </a:r>
            <a:r>
              <a:rPr lang="en-US" altLang="zh-TW" sz="2400">
                <a:latin typeface="微軟正黑體" pitchFamily="34" charset="-120"/>
                <a:ea typeface="微軟正黑體" pitchFamily="34" charset="-120"/>
              </a:rPr>
              <a:t> </a:t>
            </a:r>
          </a:p>
          <a:p>
            <a:pPr marL="342900" indent="-342900">
              <a:spcBef>
                <a:spcPct val="20000"/>
              </a:spcBef>
              <a:buSzPct val="70000"/>
              <a:buFontTx/>
              <a:buBlip>
                <a:blip r:embed="rId2"/>
              </a:buBlip>
            </a:pPr>
            <a:r>
              <a:rPr lang="en-US" altLang="zh-TW" sz="2400">
                <a:latin typeface="微軟正黑體" pitchFamily="34" charset="-120"/>
                <a:ea typeface="微軟正黑體" pitchFamily="34" charset="-120"/>
              </a:rPr>
              <a:t>The </a:t>
            </a:r>
            <a:r>
              <a:rPr lang="en-US" altLang="zh-TW" sz="2400" b="1">
                <a:latin typeface="微軟正黑體" pitchFamily="34" charset="-120"/>
                <a:ea typeface="微軟正黑體" pitchFamily="34" charset="-120"/>
              </a:rPr>
              <a:t>totient</a:t>
            </a:r>
            <a:r>
              <a:rPr lang="en-US" altLang="zh-TW" sz="2400">
                <a:latin typeface="微軟正黑體" pitchFamily="34" charset="-120"/>
                <a:ea typeface="微軟正黑體" pitchFamily="34" charset="-120"/>
              </a:rPr>
              <a:t> of a positive integer </a:t>
            </a:r>
            <a:r>
              <a:rPr lang="en-US" altLang="zh-TW" sz="2400" b="1" i="1">
                <a:latin typeface="Times New Roman" pitchFamily="18" charset="0"/>
                <a:ea typeface="微軟正黑體" pitchFamily="34" charset="-120"/>
              </a:rPr>
              <a:t>n</a:t>
            </a:r>
            <a:r>
              <a:rPr lang="en-US" altLang="zh-TW" sz="2400">
                <a:latin typeface="微軟正黑體" pitchFamily="34" charset="-120"/>
                <a:ea typeface="微軟正黑體" pitchFamily="34" charset="-120"/>
              </a:rPr>
              <a:t> is defined to be </a:t>
            </a:r>
          </a:p>
          <a:p>
            <a:pPr marL="742950" lvl="1" indent="-285750">
              <a:spcBef>
                <a:spcPct val="20000"/>
              </a:spcBef>
              <a:buFont typeface="Arial" charset="0"/>
              <a:buChar char="–"/>
            </a:pPr>
            <a:r>
              <a:rPr lang="en-US" altLang="zh-TW">
                <a:latin typeface="微軟正黑體" pitchFamily="34" charset="-120"/>
                <a:ea typeface="微軟正黑體" pitchFamily="34" charset="-120"/>
              </a:rPr>
              <a:t>the number of positive integers &lt;= </a:t>
            </a:r>
            <a:r>
              <a:rPr lang="en-US" altLang="zh-TW" b="1" i="1">
                <a:latin typeface="Times New Roman" pitchFamily="18" charset="0"/>
                <a:ea typeface="微軟正黑體" pitchFamily="34" charset="-120"/>
              </a:rPr>
              <a:t>n</a:t>
            </a:r>
            <a:r>
              <a:rPr lang="en-US" altLang="zh-TW">
                <a:latin typeface="微軟正黑體" pitchFamily="34" charset="-120"/>
                <a:ea typeface="微軟正黑體" pitchFamily="34" charset="-120"/>
              </a:rPr>
              <a:t> that are coprime to </a:t>
            </a:r>
            <a:r>
              <a:rPr lang="en-US" altLang="zh-TW" b="1" i="1">
                <a:latin typeface="Times New Roman" pitchFamily="18" charset="0"/>
                <a:ea typeface="微軟正黑體" pitchFamily="34" charset="-120"/>
              </a:rPr>
              <a:t>n</a:t>
            </a:r>
            <a:r>
              <a:rPr lang="en-US" altLang="zh-TW">
                <a:latin typeface="微軟正黑體" pitchFamily="34" charset="-120"/>
                <a:ea typeface="微軟正黑體" pitchFamily="34" charset="-120"/>
              </a:rPr>
              <a:t>.</a:t>
            </a:r>
          </a:p>
          <a:p>
            <a:pPr marL="742950" lvl="1" indent="-285750">
              <a:spcBef>
                <a:spcPct val="20000"/>
              </a:spcBef>
              <a:buFont typeface="Arial" charset="0"/>
              <a:buChar char="–"/>
            </a:pPr>
            <a:r>
              <a:rPr lang="en-US" altLang="zh-TW">
                <a:latin typeface="微軟正黑體" pitchFamily="34" charset="-120"/>
                <a:ea typeface="微軟正黑體" pitchFamily="34" charset="-120"/>
              </a:rPr>
              <a:t>For example, 1, 2, 4, 5, 7 and 8 are coprime to 9.</a:t>
            </a:r>
          </a:p>
          <a:p>
            <a:pPr marL="342900" indent="-342900">
              <a:spcBef>
                <a:spcPct val="20000"/>
              </a:spcBef>
              <a:buSzPct val="70000"/>
              <a:buFontTx/>
              <a:buChar char="•"/>
            </a:pPr>
            <a:endParaRPr lang="en-US" altLang="zh-TW" sz="2400">
              <a:latin typeface="微軟正黑體" pitchFamily="34" charset="-120"/>
              <a:ea typeface="微軟正黑體" pitchFamily="34" charset="-120"/>
            </a:endParaRPr>
          </a:p>
          <a:p>
            <a:pPr marL="342900" indent="-342900">
              <a:spcBef>
                <a:spcPct val="20000"/>
              </a:spcBef>
              <a:buSzPct val="70000"/>
              <a:buFontTx/>
              <a:buChar char="•"/>
            </a:pPr>
            <a:r>
              <a:rPr lang="en-US" altLang="zh-TW" sz="2400">
                <a:latin typeface="微軟正黑體" pitchFamily="34" charset="-120"/>
                <a:ea typeface="微軟正黑體" pitchFamily="34" charset="-120"/>
              </a:rPr>
              <a:t>To find totient of 12, we have to factorize 12 first.</a:t>
            </a:r>
          </a:p>
          <a:p>
            <a:pPr marL="742950" lvl="1" indent="-285750">
              <a:spcBef>
                <a:spcPct val="20000"/>
              </a:spcBef>
              <a:buFont typeface="Arial" charset="0"/>
              <a:buChar char="–"/>
            </a:pPr>
            <a:r>
              <a:rPr lang="en-US" altLang="zh-TW">
                <a:latin typeface="微軟正黑體" pitchFamily="34" charset="-120"/>
                <a:ea typeface="微軟正黑體" pitchFamily="34" charset="-120"/>
              </a:rPr>
              <a:t>12 = 2^2 * 3^1</a:t>
            </a:r>
          </a:p>
          <a:p>
            <a:pPr marL="742950" lvl="1" indent="-285750">
              <a:spcBef>
                <a:spcPct val="20000"/>
              </a:spcBef>
              <a:buFont typeface="Arial" charset="0"/>
              <a:buChar char="–"/>
            </a:pPr>
            <a:r>
              <a:rPr lang="en-US" altLang="zh-TW">
                <a:latin typeface="微軟正黑體" pitchFamily="34" charset="-120"/>
                <a:ea typeface="微軟正黑體" pitchFamily="34" charset="-120"/>
              </a:rPr>
              <a:t>How to factorize it?</a:t>
            </a:r>
          </a:p>
          <a:p>
            <a:pPr marL="742950" lvl="1" indent="-285750">
              <a:spcBef>
                <a:spcPct val="20000"/>
              </a:spcBef>
              <a:buFont typeface="Arial" charset="0"/>
              <a:buChar char="–"/>
            </a:pPr>
            <a:r>
              <a:rPr lang="zh-TW" altLang="zh-TW">
                <a:latin typeface="微軟正黑體" pitchFamily="34" charset="-120"/>
                <a:ea typeface="微軟正黑體" pitchFamily="34" charset="-120"/>
              </a:rPr>
              <a:t>How to count the number of factor of 12</a:t>
            </a:r>
          </a:p>
          <a:p>
            <a:pPr marL="742950" lvl="1" indent="-285750">
              <a:spcBef>
                <a:spcPct val="20000"/>
              </a:spcBef>
              <a:buFont typeface="Arial" charset="0"/>
              <a:buChar char="–"/>
            </a:pPr>
            <a:r>
              <a:rPr lang="zh-TW" altLang="zh-TW">
                <a:latin typeface="微軟正黑體" pitchFamily="34" charset="-120"/>
                <a:ea typeface="微軟正黑體" pitchFamily="34" charset="-120"/>
              </a:rPr>
              <a:t>How to count the phi( 12 )</a:t>
            </a:r>
            <a:endParaRPr lang="en-US" altLang="zh-TW">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版面配置區 3"/>
          <p:cNvSpPr>
            <a:spLocks noGrp="1"/>
          </p:cNvSpPr>
          <p:nvPr>
            <p:ph type="dt" sz="quarter" idx="4294967295"/>
          </p:nvPr>
        </p:nvSpPr>
        <p:spPr>
          <a:xfrm>
            <a:off x="744538" y="6207125"/>
            <a:ext cx="3898900" cy="365125"/>
          </a:xfrm>
          <a:prstGeom prst="rect">
            <a:avLst/>
          </a:prstGeom>
          <a:noFill/>
          <a:ln>
            <a:miter lim="800000"/>
            <a:headEnd/>
            <a:tailEnd/>
          </a:ln>
        </p:spPr>
        <p:txBody>
          <a:bodyPr/>
          <a:lstStyle/>
          <a:p>
            <a:r>
              <a:rPr lang="en-US" altLang="zh-TW" smtClean="0">
                <a:latin typeface="Arial" charset="0"/>
                <a:ea typeface="新細明體" charset="-120"/>
              </a:rPr>
              <a:t>NCKU CSIE Programming Contest Training Course</a:t>
            </a:r>
            <a:endParaRPr lang="zh-TW" altLang="zh-TW" smtClean="0">
              <a:latin typeface="Arial" charset="0"/>
              <a:ea typeface="新細明體" charset="-120"/>
            </a:endParaRPr>
          </a:p>
        </p:txBody>
      </p:sp>
      <p:sp>
        <p:nvSpPr>
          <p:cNvPr id="8195" name="Rectangle 2"/>
          <p:cNvSpPr>
            <a:spLocks noGrp="1" noChangeArrowheads="1"/>
          </p:cNvSpPr>
          <p:nvPr>
            <p:ph type="title"/>
          </p:nvPr>
        </p:nvSpPr>
        <p:spPr/>
        <p:txBody>
          <a:bodyPr/>
          <a:lstStyle/>
          <a:p>
            <a:pPr eaLnBrk="1" hangingPunct="1"/>
            <a:r>
              <a:rPr lang="en-US" altLang="zh-TW" b="1" smtClean="0">
                <a:solidFill>
                  <a:srgbClr val="376092"/>
                </a:solidFill>
                <a:latin typeface="Calibri" pitchFamily="34" charset="0"/>
                <a:sym typeface="Arial" charset="0"/>
              </a:rPr>
              <a:t>Euler's Phi Function</a:t>
            </a:r>
          </a:p>
        </p:txBody>
      </p:sp>
      <p:sp>
        <p:nvSpPr>
          <p:cNvPr id="8196" name="內容版面配置區 2"/>
          <p:cNvSpPr>
            <a:spLocks noChangeArrowheads="1"/>
          </p:cNvSpPr>
          <p:nvPr/>
        </p:nvSpPr>
        <p:spPr bwMode="auto">
          <a:xfrm>
            <a:off x="457200" y="1600200"/>
            <a:ext cx="8329613" cy="892175"/>
          </a:xfrm>
          <a:prstGeom prst="rect">
            <a:avLst/>
          </a:prstGeom>
          <a:noFill/>
          <a:ln w="9525">
            <a:noFill/>
            <a:miter lim="800000"/>
            <a:headEnd/>
            <a:tailEnd/>
          </a:ln>
        </p:spPr>
        <p:txBody>
          <a:bodyPr/>
          <a:lstStyle/>
          <a:p>
            <a:pPr marL="342900" indent="-342900">
              <a:spcBef>
                <a:spcPct val="20000"/>
              </a:spcBef>
              <a:buSzPct val="70000"/>
              <a:buFontTx/>
              <a:buBlip>
                <a:blip r:embed="rId2"/>
              </a:buBlip>
            </a:pPr>
            <a:r>
              <a:rPr lang="en-US" altLang="zh-TW" sz="2400">
                <a:latin typeface="微軟正黑體" pitchFamily="34" charset="-120"/>
                <a:ea typeface="微軟正黑體" pitchFamily="34" charset="-120"/>
              </a:rPr>
              <a:t>Test </a:t>
            </a:r>
            <a:r>
              <a:rPr lang="en-US" altLang="zh-TW" sz="2400" b="1" i="1">
                <a:latin typeface="Times New Roman" pitchFamily="18" charset="0"/>
                <a:ea typeface="微軟正黑體" pitchFamily="34" charset="-120"/>
              </a:rPr>
              <a:t>n</a:t>
            </a:r>
            <a:r>
              <a:rPr lang="en-US" altLang="zh-TW" sz="2400">
                <a:latin typeface="微軟正黑體" pitchFamily="34" charset="-120"/>
                <a:ea typeface="微軟正黑體" pitchFamily="34" charset="-120"/>
              </a:rPr>
              <a:t> with every primes</a:t>
            </a:r>
          </a:p>
          <a:p>
            <a:pPr marL="342900" indent="-342900">
              <a:spcBef>
                <a:spcPct val="20000"/>
              </a:spcBef>
              <a:buSzPct val="70000"/>
              <a:buFontTx/>
              <a:buChar char="•"/>
            </a:pPr>
            <a:r>
              <a:rPr lang="en-US" altLang="zh-TW" sz="2400">
                <a:latin typeface="微軟正黑體" pitchFamily="34" charset="-120"/>
                <a:ea typeface="微軟正黑體" pitchFamily="34" charset="-120"/>
              </a:rPr>
              <a:t>If prime </a:t>
            </a:r>
            <a:r>
              <a:rPr lang="en-US" altLang="zh-TW" sz="2400" b="1" i="1">
                <a:latin typeface="Times New Roman" pitchFamily="18" charset="0"/>
                <a:ea typeface="微軟正黑體" pitchFamily="34" charset="-120"/>
              </a:rPr>
              <a:t>i</a:t>
            </a:r>
            <a:r>
              <a:rPr lang="en-US" altLang="zh-TW" sz="2400">
                <a:latin typeface="微軟正黑體" pitchFamily="34" charset="-120"/>
                <a:ea typeface="微軟正黑體" pitchFamily="34" charset="-120"/>
              </a:rPr>
              <a:t> can be divided by n, count the power</a:t>
            </a:r>
          </a:p>
        </p:txBody>
      </p:sp>
      <p:sp>
        <p:nvSpPr>
          <p:cNvPr id="8197" name="文字方塊 3"/>
          <p:cNvSpPr txBox="1">
            <a:spLocks noChangeArrowheads="1"/>
          </p:cNvSpPr>
          <p:nvPr/>
        </p:nvSpPr>
        <p:spPr bwMode="auto">
          <a:xfrm>
            <a:off x="395288" y="2603500"/>
            <a:ext cx="8466137" cy="2865438"/>
          </a:xfrm>
          <a:prstGeom prst="rect">
            <a:avLst/>
          </a:prstGeom>
          <a:noFill/>
          <a:ln w="9525">
            <a:solidFill>
              <a:schemeClr val="tx1"/>
            </a:solidFill>
            <a:miter lim="800000"/>
            <a:headEnd/>
            <a:tailEnd/>
          </a:ln>
        </p:spPr>
        <p:txBody>
          <a:bodyPr>
            <a:spAutoFit/>
          </a:bodyPr>
          <a:lstStyle/>
          <a:p>
            <a:r>
              <a:rPr lang="en-US" altLang="zh-TW" sz="1400" b="1">
                <a:solidFill>
                  <a:srgbClr val="953735"/>
                </a:solidFill>
                <a:latin typeface="微軟正黑體" pitchFamily="34" charset="-120"/>
                <a:ea typeface="微軟正黑體" pitchFamily="34" charset="-120"/>
              </a:rPr>
              <a:t>int</a:t>
            </a:r>
            <a:r>
              <a:rPr lang="en-US" altLang="zh-TW" sz="1400">
                <a:latin typeface="微軟正黑體" pitchFamily="34" charset="-120"/>
                <a:ea typeface="微軟正黑體" pitchFamily="34" charset="-120"/>
              </a:rPr>
              <a:t> n = 12, pos = 0;</a:t>
            </a:r>
          </a:p>
          <a:p>
            <a:r>
              <a:rPr lang="en-US" altLang="zh-TW" sz="1400" b="1">
                <a:solidFill>
                  <a:srgbClr val="953735"/>
                </a:solidFill>
                <a:latin typeface="微軟正黑體" pitchFamily="34" charset="-120"/>
                <a:ea typeface="微軟正黑體" pitchFamily="34" charset="-120"/>
              </a:rPr>
              <a:t>int</a:t>
            </a:r>
            <a:r>
              <a:rPr lang="en-US" altLang="zh-TW" sz="1400">
                <a:latin typeface="微軟正黑體" pitchFamily="34" charset="-120"/>
                <a:ea typeface="微軟正黑體" pitchFamily="34" charset="-120"/>
              </a:rPr>
              <a:t> tmp = n;</a:t>
            </a:r>
          </a:p>
          <a:p>
            <a:r>
              <a:rPr lang="nn-NO" altLang="zh-TW" sz="1400" b="1">
                <a:solidFill>
                  <a:srgbClr val="953735"/>
                </a:solidFill>
                <a:latin typeface="微軟正黑體" pitchFamily="34" charset="-120"/>
                <a:ea typeface="微軟正黑體" pitchFamily="34" charset="-120"/>
              </a:rPr>
              <a:t>for</a:t>
            </a:r>
            <a:r>
              <a:rPr lang="nn-NO" altLang="zh-TW" sz="1400">
                <a:latin typeface="微軟正黑體" pitchFamily="34" charset="-120"/>
                <a:ea typeface="微軟正黑體" pitchFamily="34" charset="-120"/>
              </a:rPr>
              <a:t>( </a:t>
            </a:r>
            <a:r>
              <a:rPr lang="nn-NO" altLang="zh-TW" sz="1400" b="1">
                <a:solidFill>
                  <a:srgbClr val="953735"/>
                </a:solidFill>
                <a:latin typeface="微軟正黑體" pitchFamily="34" charset="-120"/>
                <a:ea typeface="微軟正黑體" pitchFamily="34" charset="-120"/>
              </a:rPr>
              <a:t>int</a:t>
            </a:r>
            <a:r>
              <a:rPr lang="nn-NO" altLang="zh-TW" sz="1400">
                <a:latin typeface="微軟正黑體" pitchFamily="34" charset="-120"/>
                <a:ea typeface="微軟正黑體" pitchFamily="34" charset="-120"/>
              </a:rPr>
              <a:t> i = 2;i &lt;= (</a:t>
            </a:r>
            <a:r>
              <a:rPr lang="nn-NO" altLang="zh-TW" sz="1400" b="1">
                <a:solidFill>
                  <a:srgbClr val="953735"/>
                </a:solidFill>
                <a:latin typeface="微軟正黑體" pitchFamily="34" charset="-120"/>
                <a:ea typeface="微軟正黑體" pitchFamily="34" charset="-120"/>
              </a:rPr>
              <a:t>int</a:t>
            </a:r>
            <a:r>
              <a:rPr lang="nn-NO" altLang="zh-TW" sz="1400">
                <a:latin typeface="微軟正黑體" pitchFamily="34" charset="-120"/>
                <a:ea typeface="微軟正黑體" pitchFamily="34" charset="-120"/>
              </a:rPr>
              <a:t>)</a:t>
            </a:r>
            <a:r>
              <a:rPr lang="nn-NO" altLang="zh-TW" sz="1400" b="1">
                <a:solidFill>
                  <a:srgbClr val="7030A0"/>
                </a:solidFill>
                <a:latin typeface="微軟正黑體" pitchFamily="34" charset="-120"/>
                <a:ea typeface="微軟正黑體" pitchFamily="34" charset="-120"/>
              </a:rPr>
              <a:t>sqrt</a:t>
            </a:r>
            <a:r>
              <a:rPr lang="nn-NO" altLang="zh-TW" sz="1400">
                <a:latin typeface="微軟正黑體" pitchFamily="34" charset="-120"/>
                <a:ea typeface="微軟正黑體" pitchFamily="34" charset="-120"/>
              </a:rPr>
              <a:t>(n); i++){</a:t>
            </a:r>
          </a:p>
          <a:p>
            <a:pPr lvl="1"/>
            <a:r>
              <a:rPr lang="en-US" altLang="zh-TW" sz="1400" b="1">
                <a:solidFill>
                  <a:srgbClr val="953735"/>
                </a:solidFill>
                <a:latin typeface="微軟正黑體" pitchFamily="34" charset="-120"/>
                <a:ea typeface="微軟正黑體" pitchFamily="34" charset="-120"/>
              </a:rPr>
              <a:t>if</a:t>
            </a:r>
            <a:r>
              <a:rPr lang="en-US" altLang="zh-TW" sz="1400">
                <a:latin typeface="微軟正黑體" pitchFamily="34" charset="-120"/>
                <a:ea typeface="微軟正黑體" pitchFamily="34" charset="-120"/>
              </a:rPr>
              <a:t>(!isprime[i] || tmp</a:t>
            </a:r>
            <a:r>
              <a:rPr lang="en-US" altLang="zh-TW" sz="1400" b="1">
                <a:solidFill>
                  <a:srgbClr val="953735"/>
                </a:solidFill>
                <a:latin typeface="微軟正黑體" pitchFamily="34" charset="-120"/>
                <a:ea typeface="微軟正黑體" pitchFamily="34" charset="-120"/>
              </a:rPr>
              <a:t> </a:t>
            </a:r>
            <a:r>
              <a:rPr lang="en-US" altLang="zh-TW" sz="1400">
                <a:latin typeface="微軟正黑體" pitchFamily="34" charset="-120"/>
                <a:ea typeface="微軟正黑體" pitchFamily="34" charset="-120"/>
              </a:rPr>
              <a:t>% i != 0)</a:t>
            </a:r>
            <a:r>
              <a:rPr lang="en-US" altLang="zh-TW" sz="1400" b="1">
                <a:solidFill>
                  <a:srgbClr val="953735"/>
                </a:solidFill>
                <a:latin typeface="微軟正黑體" pitchFamily="34" charset="-120"/>
                <a:ea typeface="微軟正黑體" pitchFamily="34" charset="-120"/>
              </a:rPr>
              <a:t>continue</a:t>
            </a:r>
            <a:r>
              <a:rPr lang="en-US" altLang="zh-TW" sz="1400">
                <a:latin typeface="微軟正黑體" pitchFamily="34" charset="-120"/>
                <a:ea typeface="微軟正黑體" pitchFamily="34" charset="-120"/>
              </a:rPr>
              <a:t>;		</a:t>
            </a:r>
            <a:r>
              <a:rPr lang="en-US" altLang="zh-TW" sz="1400">
                <a:solidFill>
                  <a:srgbClr val="00B050"/>
                </a:solidFill>
                <a:latin typeface="微軟正黑體" pitchFamily="34" charset="-120"/>
                <a:ea typeface="微軟正黑體" pitchFamily="34" charset="-120"/>
              </a:rPr>
              <a:t>// if I is not prime or tmp cannot divided by i</a:t>
            </a:r>
          </a:p>
          <a:p>
            <a:pPr lvl="1"/>
            <a:r>
              <a:rPr lang="en-US" altLang="zh-TW" sz="1400">
                <a:latin typeface="微軟正黑體" pitchFamily="34" charset="-120"/>
                <a:ea typeface="微軟正黑體" pitchFamily="34" charset="-120"/>
              </a:rPr>
              <a:t>p[pos] = i;				</a:t>
            </a:r>
            <a:r>
              <a:rPr lang="en-US" altLang="zh-TW" sz="1400">
                <a:solidFill>
                  <a:srgbClr val="00B050"/>
                </a:solidFill>
                <a:latin typeface="微軟正黑體" pitchFamily="34" charset="-120"/>
                <a:ea typeface="微軟正黑體" pitchFamily="34" charset="-120"/>
              </a:rPr>
              <a:t>// p[pos] = prime i</a:t>
            </a:r>
          </a:p>
          <a:p>
            <a:pPr lvl="1"/>
            <a:r>
              <a:rPr lang="en-US" altLang="zh-TW" sz="1400" b="1">
                <a:solidFill>
                  <a:srgbClr val="953735"/>
                </a:solidFill>
                <a:latin typeface="微軟正黑體" pitchFamily="34" charset="-120"/>
                <a:ea typeface="微軟正黑體" pitchFamily="34" charset="-120"/>
              </a:rPr>
              <a:t>while</a:t>
            </a:r>
            <a:r>
              <a:rPr lang="en-US" altLang="zh-TW" sz="1400">
                <a:latin typeface="微軟正黑體" pitchFamily="34" charset="-120"/>
                <a:ea typeface="微軟正黑體" pitchFamily="34" charset="-120"/>
              </a:rPr>
              <a:t>(tmp % i == 0) tmp /= i, a[pos]++;	</a:t>
            </a:r>
            <a:r>
              <a:rPr lang="en-US" altLang="zh-TW" sz="1400">
                <a:solidFill>
                  <a:srgbClr val="00B050"/>
                </a:solidFill>
                <a:latin typeface="微軟正黑體" pitchFamily="34" charset="-120"/>
                <a:ea typeface="微軟正黑體" pitchFamily="34" charset="-120"/>
              </a:rPr>
              <a:t>// increase the power a[pos]</a:t>
            </a:r>
          </a:p>
          <a:p>
            <a:pPr lvl="1"/>
            <a:r>
              <a:rPr lang="en-US" altLang="zh-TW" sz="1400">
                <a:latin typeface="微軟正黑體" pitchFamily="34" charset="-120"/>
                <a:ea typeface="微軟正黑體" pitchFamily="34" charset="-120"/>
              </a:rPr>
              <a:t>pos++;</a:t>
            </a:r>
          </a:p>
          <a:p>
            <a:r>
              <a:rPr lang="en-US" altLang="zh-TW" sz="1400">
                <a:latin typeface="微軟正黑體" pitchFamily="34" charset="-120"/>
                <a:ea typeface="微軟正黑體" pitchFamily="34" charset="-120"/>
              </a:rPr>
              <a:t>}</a:t>
            </a:r>
          </a:p>
          <a:p>
            <a:r>
              <a:rPr lang="en-US" altLang="zh-TW" sz="1400" b="1">
                <a:solidFill>
                  <a:srgbClr val="7030A0"/>
                </a:solidFill>
                <a:latin typeface="微軟正黑體" pitchFamily="34" charset="-120"/>
                <a:ea typeface="微軟正黑體" pitchFamily="34" charset="-120"/>
              </a:rPr>
              <a:t>printf</a:t>
            </a:r>
            <a:r>
              <a:rPr lang="en-US" altLang="zh-TW" sz="1400">
                <a:latin typeface="微軟正黑體" pitchFamily="34" charset="-120"/>
                <a:ea typeface="微軟正黑體" pitchFamily="34" charset="-120"/>
              </a:rPr>
              <a:t>(</a:t>
            </a:r>
            <a:r>
              <a:rPr lang="en-US" altLang="zh-TW" sz="1400">
                <a:solidFill>
                  <a:srgbClr val="2300F6"/>
                </a:solidFill>
                <a:latin typeface="微軟正黑體" pitchFamily="34" charset="-120"/>
                <a:ea typeface="微軟正黑體" pitchFamily="34" charset="-120"/>
              </a:rPr>
              <a:t>"%d</a:t>
            </a:r>
            <a:r>
              <a:rPr lang="en-US" altLang="zh-TW" sz="1400">
                <a:latin typeface="微軟正黑體" pitchFamily="34" charset="-120"/>
                <a:ea typeface="微軟正黑體" pitchFamily="34" charset="-120"/>
              </a:rPr>
              <a:t> </a:t>
            </a:r>
            <a:r>
              <a:rPr lang="en-US" altLang="zh-TW" sz="1400">
                <a:solidFill>
                  <a:srgbClr val="2300F6"/>
                </a:solidFill>
                <a:latin typeface="微軟正黑體" pitchFamily="34" charset="-120"/>
                <a:ea typeface="微軟正黑體" pitchFamily="34" charset="-120"/>
              </a:rPr>
              <a:t>="</a:t>
            </a:r>
            <a:r>
              <a:rPr lang="en-US" altLang="zh-TW" sz="1400">
                <a:latin typeface="微軟正黑體" pitchFamily="34" charset="-120"/>
                <a:ea typeface="微軟正黑體" pitchFamily="34" charset="-120"/>
              </a:rPr>
              <a:t>, n);</a:t>
            </a:r>
          </a:p>
          <a:p>
            <a:r>
              <a:rPr lang="nn-NO" altLang="zh-TW" sz="1400" b="1">
                <a:solidFill>
                  <a:srgbClr val="953735"/>
                </a:solidFill>
                <a:latin typeface="微軟正黑體" pitchFamily="34" charset="-120"/>
                <a:ea typeface="微軟正黑體" pitchFamily="34" charset="-120"/>
              </a:rPr>
              <a:t>for</a:t>
            </a:r>
            <a:r>
              <a:rPr lang="nn-NO" altLang="zh-TW" sz="1400">
                <a:latin typeface="微軟正黑體" pitchFamily="34" charset="-120"/>
                <a:ea typeface="微軟正黑體" pitchFamily="34" charset="-120"/>
              </a:rPr>
              <a:t>( </a:t>
            </a:r>
            <a:r>
              <a:rPr lang="nn-NO" altLang="zh-TW" sz="1400" b="1">
                <a:solidFill>
                  <a:srgbClr val="953735"/>
                </a:solidFill>
                <a:latin typeface="微軟正黑體" pitchFamily="34" charset="-120"/>
                <a:ea typeface="微軟正黑體" pitchFamily="34" charset="-120"/>
              </a:rPr>
              <a:t>int</a:t>
            </a:r>
            <a:r>
              <a:rPr lang="nn-NO" altLang="zh-TW" sz="1400">
                <a:latin typeface="微軟正黑體" pitchFamily="34" charset="-120"/>
                <a:ea typeface="微軟正黑體" pitchFamily="34" charset="-120"/>
              </a:rPr>
              <a:t> i = 0;i &lt; pos; i++){</a:t>
            </a:r>
          </a:p>
          <a:p>
            <a:pPr lvl="1"/>
            <a:r>
              <a:rPr lang="en-US" altLang="zh-TW" sz="1400" b="1">
                <a:solidFill>
                  <a:srgbClr val="953735"/>
                </a:solidFill>
                <a:latin typeface="微軟正黑體" pitchFamily="34" charset="-120"/>
                <a:ea typeface="微軟正黑體" pitchFamily="34" charset="-120"/>
              </a:rPr>
              <a:t>if</a:t>
            </a:r>
            <a:r>
              <a:rPr lang="en-US" altLang="zh-TW" sz="1400">
                <a:latin typeface="微軟正黑體" pitchFamily="34" charset="-120"/>
                <a:ea typeface="微軟正黑體" pitchFamily="34" charset="-120"/>
              </a:rPr>
              <a:t>(i) </a:t>
            </a:r>
            <a:r>
              <a:rPr lang="en-US" altLang="zh-TW" sz="1400" b="1">
                <a:solidFill>
                  <a:srgbClr val="7030A0"/>
                </a:solidFill>
                <a:latin typeface="微軟正黑體" pitchFamily="34" charset="-120"/>
                <a:ea typeface="微軟正黑體" pitchFamily="34" charset="-120"/>
              </a:rPr>
              <a:t>printf</a:t>
            </a:r>
            <a:r>
              <a:rPr lang="en-US" altLang="zh-TW" sz="1400">
                <a:latin typeface="微軟正黑體" pitchFamily="34" charset="-120"/>
                <a:ea typeface="微軟正黑體" pitchFamily="34" charset="-120"/>
              </a:rPr>
              <a:t>(</a:t>
            </a:r>
            <a:r>
              <a:rPr lang="en-US" altLang="zh-TW" sz="1400">
                <a:solidFill>
                  <a:srgbClr val="2300F6"/>
                </a:solidFill>
                <a:latin typeface="微軟正黑體" pitchFamily="34" charset="-120"/>
                <a:ea typeface="微軟正黑體" pitchFamily="34" charset="-120"/>
              </a:rPr>
              <a:t>" x"</a:t>
            </a:r>
            <a:r>
              <a:rPr lang="en-US" altLang="zh-TW" sz="1400">
                <a:latin typeface="微軟正黑體" pitchFamily="34" charset="-120"/>
                <a:ea typeface="微軟正黑體" pitchFamily="34" charset="-120"/>
              </a:rPr>
              <a:t>);</a:t>
            </a:r>
          </a:p>
          <a:p>
            <a:pPr lvl="1"/>
            <a:r>
              <a:rPr lang="en-US" altLang="zh-TW" sz="1400" b="1">
                <a:solidFill>
                  <a:srgbClr val="7030A0"/>
                </a:solidFill>
                <a:latin typeface="微軟正黑體" pitchFamily="34" charset="-120"/>
                <a:ea typeface="微軟正黑體" pitchFamily="34" charset="-120"/>
              </a:rPr>
              <a:t>printf</a:t>
            </a:r>
            <a:r>
              <a:rPr lang="en-US" altLang="zh-TW" sz="1400">
                <a:latin typeface="微軟正黑體" pitchFamily="34" charset="-120"/>
                <a:ea typeface="微軟正黑體" pitchFamily="34" charset="-120"/>
              </a:rPr>
              <a:t>(</a:t>
            </a:r>
            <a:r>
              <a:rPr lang="en-US" altLang="zh-TW" sz="1400">
                <a:solidFill>
                  <a:srgbClr val="2300F6"/>
                </a:solidFill>
                <a:latin typeface="微軟正黑體" pitchFamily="34" charset="-120"/>
                <a:ea typeface="微軟正黑體" pitchFamily="34" charset="-120"/>
              </a:rPr>
              <a:t>" %d ^ %d"</a:t>
            </a:r>
            <a:r>
              <a:rPr lang="en-US" altLang="zh-TW" sz="1400">
                <a:latin typeface="微軟正黑體" pitchFamily="34" charset="-120"/>
                <a:ea typeface="微軟正黑體" pitchFamily="34" charset="-120"/>
              </a:rPr>
              <a:t>, p[i], a[i]);		</a:t>
            </a:r>
            <a:r>
              <a:rPr lang="en-US" altLang="zh-TW" sz="1400">
                <a:solidFill>
                  <a:srgbClr val="00B050"/>
                </a:solidFill>
                <a:latin typeface="微軟正黑體" pitchFamily="34" charset="-120"/>
                <a:ea typeface="微軟正黑體" pitchFamily="34" charset="-120"/>
              </a:rPr>
              <a:t>// </a:t>
            </a:r>
            <a:r>
              <a:rPr lang="en-US" altLang="zh-TW" sz="1400" b="1" i="1">
                <a:solidFill>
                  <a:srgbClr val="00B050"/>
                </a:solidFill>
                <a:latin typeface="Times New Roman" pitchFamily="18" charset="0"/>
                <a:ea typeface="微軟正黑體" pitchFamily="34" charset="-120"/>
              </a:rPr>
              <a:t>n</a:t>
            </a:r>
            <a:r>
              <a:rPr lang="en-US" altLang="zh-TW" sz="1400">
                <a:solidFill>
                  <a:srgbClr val="00B050"/>
                </a:solidFill>
                <a:latin typeface="微軟正黑體" pitchFamily="34" charset="-120"/>
                <a:ea typeface="微軟正黑體" pitchFamily="34" charset="-120"/>
              </a:rPr>
              <a:t> = </a:t>
            </a:r>
            <a:r>
              <a:rPr lang="en-US" altLang="zh-TW" sz="1400" b="1" i="1">
                <a:solidFill>
                  <a:srgbClr val="00B050"/>
                </a:solidFill>
                <a:latin typeface="Times New Roman" pitchFamily="18" charset="0"/>
                <a:ea typeface="微軟正黑體" pitchFamily="34" charset="-120"/>
              </a:rPr>
              <a:t>p</a:t>
            </a:r>
            <a:r>
              <a:rPr lang="en-US" altLang="zh-TW" sz="800">
                <a:solidFill>
                  <a:srgbClr val="00B050"/>
                </a:solidFill>
                <a:latin typeface="微軟正黑體" pitchFamily="34" charset="-120"/>
                <a:ea typeface="微軟正黑體" pitchFamily="34" charset="-120"/>
              </a:rPr>
              <a:t>0</a:t>
            </a:r>
            <a:r>
              <a:rPr lang="en-US" altLang="zh-TW" sz="1400">
                <a:solidFill>
                  <a:srgbClr val="00B050"/>
                </a:solidFill>
                <a:latin typeface="微軟正黑體" pitchFamily="34" charset="-120"/>
                <a:ea typeface="微軟正黑體" pitchFamily="34" charset="-120"/>
              </a:rPr>
              <a:t>^</a:t>
            </a:r>
            <a:r>
              <a:rPr lang="en-US" altLang="zh-TW" sz="1400" b="1" i="1">
                <a:solidFill>
                  <a:srgbClr val="00B050"/>
                </a:solidFill>
                <a:latin typeface="Times New Roman" pitchFamily="18" charset="0"/>
                <a:ea typeface="微軟正黑體" pitchFamily="34" charset="-120"/>
              </a:rPr>
              <a:t>a</a:t>
            </a:r>
            <a:r>
              <a:rPr lang="en-US" altLang="zh-TW" sz="700">
                <a:solidFill>
                  <a:srgbClr val="00B050"/>
                </a:solidFill>
                <a:latin typeface="微軟正黑體" pitchFamily="34" charset="-120"/>
                <a:ea typeface="微軟正黑體" pitchFamily="34" charset="-120"/>
              </a:rPr>
              <a:t>0</a:t>
            </a:r>
            <a:r>
              <a:rPr lang="en-US" altLang="zh-TW" sz="1400">
                <a:solidFill>
                  <a:srgbClr val="00B050"/>
                </a:solidFill>
                <a:latin typeface="微軟正黑體" pitchFamily="34" charset="-120"/>
                <a:ea typeface="微軟正黑體" pitchFamily="34" charset="-120"/>
              </a:rPr>
              <a:t> + </a:t>
            </a:r>
            <a:r>
              <a:rPr lang="en-US" altLang="zh-TW" sz="1400" b="1" i="1">
                <a:solidFill>
                  <a:srgbClr val="00B050"/>
                </a:solidFill>
                <a:latin typeface="Times New Roman" pitchFamily="18" charset="0"/>
                <a:ea typeface="微軟正黑體" pitchFamily="34" charset="-120"/>
              </a:rPr>
              <a:t>p</a:t>
            </a:r>
            <a:r>
              <a:rPr lang="en-US" altLang="zh-TW" sz="700">
                <a:solidFill>
                  <a:srgbClr val="00B050"/>
                </a:solidFill>
                <a:latin typeface="微軟正黑體" pitchFamily="34" charset="-120"/>
                <a:ea typeface="微軟正黑體" pitchFamily="34" charset="-120"/>
              </a:rPr>
              <a:t>1</a:t>
            </a:r>
            <a:r>
              <a:rPr lang="en-US" altLang="zh-TW" sz="1400">
                <a:solidFill>
                  <a:srgbClr val="00B050"/>
                </a:solidFill>
                <a:latin typeface="微軟正黑體" pitchFamily="34" charset="-120"/>
                <a:ea typeface="微軟正黑體" pitchFamily="34" charset="-120"/>
              </a:rPr>
              <a:t>^</a:t>
            </a:r>
            <a:r>
              <a:rPr lang="en-US" altLang="zh-TW" sz="1400" b="1" i="1">
                <a:solidFill>
                  <a:srgbClr val="00B050"/>
                </a:solidFill>
                <a:latin typeface="Times New Roman" pitchFamily="18" charset="0"/>
                <a:ea typeface="微軟正黑體" pitchFamily="34" charset="-120"/>
              </a:rPr>
              <a:t>a</a:t>
            </a:r>
            <a:r>
              <a:rPr lang="en-US" altLang="zh-TW" sz="700">
                <a:solidFill>
                  <a:srgbClr val="00B050"/>
                </a:solidFill>
                <a:latin typeface="微軟正黑體" pitchFamily="34" charset="-120"/>
                <a:ea typeface="微軟正黑體" pitchFamily="34" charset="-120"/>
              </a:rPr>
              <a:t>1 </a:t>
            </a:r>
            <a:r>
              <a:rPr lang="en-US" altLang="zh-TW" sz="1400">
                <a:solidFill>
                  <a:srgbClr val="00B050"/>
                </a:solidFill>
                <a:latin typeface="微軟正黑體" pitchFamily="34" charset="-120"/>
                <a:ea typeface="微軟正黑體" pitchFamily="34" charset="-120"/>
              </a:rPr>
              <a:t>+ … + </a:t>
            </a:r>
            <a:r>
              <a:rPr lang="en-US" altLang="zh-TW" sz="1400" b="1" i="1">
                <a:solidFill>
                  <a:srgbClr val="00B050"/>
                </a:solidFill>
                <a:latin typeface="Times New Roman" pitchFamily="18" charset="0"/>
                <a:ea typeface="微軟正黑體" pitchFamily="34" charset="-120"/>
              </a:rPr>
              <a:t>p</a:t>
            </a:r>
            <a:r>
              <a:rPr lang="en-US" altLang="zh-TW" sz="700">
                <a:solidFill>
                  <a:srgbClr val="00B050"/>
                </a:solidFill>
                <a:latin typeface="微軟正黑體" pitchFamily="34" charset="-120"/>
                <a:ea typeface="微軟正黑體" pitchFamily="34" charset="-120"/>
              </a:rPr>
              <a:t>(pos - 1) </a:t>
            </a:r>
            <a:r>
              <a:rPr lang="en-US" altLang="zh-TW" sz="1400">
                <a:solidFill>
                  <a:srgbClr val="00B050"/>
                </a:solidFill>
                <a:latin typeface="微軟正黑體" pitchFamily="34" charset="-120"/>
                <a:ea typeface="微軟正黑體" pitchFamily="34" charset="-120"/>
              </a:rPr>
              <a:t>^ </a:t>
            </a:r>
            <a:r>
              <a:rPr lang="en-US" altLang="zh-TW" sz="1400" b="1" i="1">
                <a:solidFill>
                  <a:srgbClr val="00B050"/>
                </a:solidFill>
                <a:latin typeface="Times New Roman" pitchFamily="18" charset="0"/>
                <a:ea typeface="微軟正黑體" pitchFamily="34" charset="-120"/>
              </a:rPr>
              <a:t>a</a:t>
            </a:r>
            <a:r>
              <a:rPr lang="en-US" altLang="zh-TW" sz="700">
                <a:solidFill>
                  <a:srgbClr val="00B050"/>
                </a:solidFill>
                <a:latin typeface="微軟正黑體" pitchFamily="34" charset="-120"/>
                <a:ea typeface="微軟正黑體" pitchFamily="34" charset="-120"/>
              </a:rPr>
              <a:t>(pos - 1)</a:t>
            </a:r>
            <a:endParaRPr lang="en-US" altLang="zh-TW" sz="1400">
              <a:solidFill>
                <a:srgbClr val="00B050"/>
              </a:solidFill>
              <a:latin typeface="微軟正黑體" pitchFamily="34" charset="-120"/>
              <a:ea typeface="微軟正黑體" pitchFamily="34" charset="-120"/>
            </a:endParaRPr>
          </a:p>
          <a:p>
            <a:r>
              <a:rPr lang="en-US" altLang="zh-TW" sz="1400">
                <a:latin typeface="微軟正黑體" pitchFamily="34" charset="-120"/>
                <a:ea typeface="微軟正黑體" pitchFamily="34" charset="-120"/>
              </a:rPr>
              <a:t>}</a:t>
            </a:r>
            <a:endParaRPr lang="zh-TW" altLang="zh-TW" sz="1400">
              <a:latin typeface="微軟正黑體" pitchFamily="34" charset="-120"/>
              <a:ea typeface="微軟正黑體" pitchFamily="34" charset="-120"/>
            </a:endParaRPr>
          </a:p>
        </p:txBody>
      </p:sp>
      <p:sp>
        <p:nvSpPr>
          <p:cNvPr id="8198" name="文字方塊 4"/>
          <p:cNvSpPr txBox="1">
            <a:spLocks noChangeArrowheads="1"/>
          </p:cNvSpPr>
          <p:nvPr/>
        </p:nvSpPr>
        <p:spPr bwMode="auto">
          <a:xfrm>
            <a:off x="395288" y="5661025"/>
            <a:ext cx="8431212" cy="312738"/>
          </a:xfrm>
          <a:prstGeom prst="rect">
            <a:avLst/>
          </a:prstGeom>
          <a:noFill/>
          <a:ln w="9525">
            <a:solidFill>
              <a:schemeClr val="tx1"/>
            </a:solidFill>
            <a:miter lim="800000"/>
            <a:headEnd/>
            <a:tailEnd/>
          </a:ln>
        </p:spPr>
        <p:txBody>
          <a:bodyPr>
            <a:spAutoFit/>
          </a:bodyPr>
          <a:lstStyle/>
          <a:p>
            <a:r>
              <a:rPr lang="en-US" altLang="zh-TW" sz="1400">
                <a:latin typeface="微軟正黑體" pitchFamily="34" charset="-120"/>
                <a:ea typeface="微軟正黑體" pitchFamily="34" charset="-120"/>
              </a:rPr>
              <a:t>12 = 2 ^ 2 x 3 ^ 1				</a:t>
            </a:r>
            <a:r>
              <a:rPr lang="en-US" altLang="zh-TW" sz="1400">
                <a:solidFill>
                  <a:srgbClr val="00B050"/>
                </a:solidFill>
                <a:latin typeface="微軟正黑體" pitchFamily="34" charset="-120"/>
                <a:ea typeface="微軟正黑體" pitchFamily="34" charset="-120"/>
              </a:rPr>
              <a:t>// stdout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版面配置區 3"/>
          <p:cNvSpPr>
            <a:spLocks noGrp="1"/>
          </p:cNvSpPr>
          <p:nvPr>
            <p:ph type="dt" sz="quarter" idx="4294967295"/>
          </p:nvPr>
        </p:nvSpPr>
        <p:spPr>
          <a:xfrm>
            <a:off x="744538" y="6207125"/>
            <a:ext cx="3898900" cy="365125"/>
          </a:xfrm>
          <a:prstGeom prst="rect">
            <a:avLst/>
          </a:prstGeom>
          <a:noFill/>
          <a:ln>
            <a:miter lim="800000"/>
            <a:headEnd/>
            <a:tailEnd/>
          </a:ln>
        </p:spPr>
        <p:txBody>
          <a:bodyPr/>
          <a:lstStyle/>
          <a:p>
            <a:r>
              <a:rPr lang="en-US" altLang="zh-TW" smtClean="0">
                <a:latin typeface="Arial" charset="0"/>
                <a:ea typeface="新細明體" charset="-120"/>
              </a:rPr>
              <a:t>NCKU CSIE Programming Contest Training Course</a:t>
            </a:r>
            <a:endParaRPr lang="zh-TW" altLang="zh-TW" smtClean="0">
              <a:latin typeface="Arial" charset="0"/>
              <a:ea typeface="新細明體" charset="-120"/>
            </a:endParaRPr>
          </a:p>
        </p:txBody>
      </p:sp>
      <p:sp>
        <p:nvSpPr>
          <p:cNvPr id="6147" name="Rectangle 2"/>
          <p:cNvSpPr>
            <a:spLocks noGrp="1" noChangeArrowheads="1"/>
          </p:cNvSpPr>
          <p:nvPr>
            <p:ph type="title"/>
          </p:nvPr>
        </p:nvSpPr>
        <p:spPr/>
        <p:txBody>
          <a:bodyPr/>
          <a:lstStyle/>
          <a:p>
            <a:pPr eaLnBrk="1" hangingPunct="1"/>
            <a:r>
              <a:rPr lang="en-US" altLang="zh-TW" b="1" dirty="0" smtClean="0">
                <a:solidFill>
                  <a:srgbClr val="376092"/>
                </a:solidFill>
                <a:latin typeface="Calibri" pitchFamily="34" charset="0"/>
                <a:sym typeface="Arial" charset="0"/>
              </a:rPr>
              <a:t>Example 2</a:t>
            </a:r>
            <a:endParaRPr lang="zh-TW" altLang="zh-TW" b="1" dirty="0" smtClean="0">
              <a:solidFill>
                <a:srgbClr val="376092"/>
              </a:solidFill>
              <a:latin typeface="Calibri" pitchFamily="34" charset="0"/>
              <a:sym typeface="Arial" charset="0"/>
            </a:endParaRPr>
          </a:p>
        </p:txBody>
      </p:sp>
      <p:sp>
        <p:nvSpPr>
          <p:cNvPr id="6148" name="內容版面配置區 2"/>
          <p:cNvSpPr>
            <a:spLocks noChangeArrowheads="1"/>
          </p:cNvSpPr>
          <p:nvPr/>
        </p:nvSpPr>
        <p:spPr bwMode="auto">
          <a:xfrm>
            <a:off x="457200" y="1600200"/>
            <a:ext cx="8186738" cy="4525963"/>
          </a:xfrm>
          <a:prstGeom prst="rect">
            <a:avLst/>
          </a:prstGeom>
          <a:noFill/>
          <a:ln w="9525">
            <a:noFill/>
            <a:miter lim="800000"/>
            <a:headEnd/>
            <a:tailEnd/>
          </a:ln>
        </p:spPr>
        <p:txBody>
          <a:bodyPr/>
          <a:lstStyle/>
          <a:p>
            <a:pPr marL="342900" indent="-342900">
              <a:lnSpc>
                <a:spcPct val="90000"/>
              </a:lnSpc>
              <a:spcBef>
                <a:spcPct val="20000"/>
              </a:spcBef>
              <a:buSzPct val="70000"/>
              <a:buFontTx/>
              <a:buBlip>
                <a:blip r:embed="rId2"/>
              </a:buBlip>
            </a:pPr>
            <a:endParaRPr lang="en-US" altLang="zh-TW" dirty="0">
              <a:latin typeface="微軟正黑體" pitchFamily="34" charset="-120"/>
              <a:ea typeface="微軟正黑體" pitchFamily="34" charset="-120"/>
            </a:endParaRPr>
          </a:p>
          <a:p>
            <a:pPr marL="342900" indent="-342900">
              <a:lnSpc>
                <a:spcPct val="90000"/>
              </a:lnSpc>
              <a:spcBef>
                <a:spcPct val="20000"/>
              </a:spcBef>
              <a:buSzPct val="70000"/>
            </a:pPr>
            <a:endParaRPr lang="en-US" altLang="zh-TW" dirty="0">
              <a:solidFill>
                <a:srgbClr val="A6A6A6"/>
              </a:solidFill>
              <a:latin typeface="微軟正黑體" pitchFamily="34" charset="-120"/>
              <a:ea typeface="微軟正黑體" pitchFamily="34" charset="-120"/>
            </a:endParaRPr>
          </a:p>
        </p:txBody>
      </p:sp>
      <p:sp>
        <p:nvSpPr>
          <p:cNvPr id="5" name="內容版面配置區 2"/>
          <p:cNvSpPr>
            <a:spLocks noChangeArrowheads="1"/>
          </p:cNvSpPr>
          <p:nvPr/>
        </p:nvSpPr>
        <p:spPr bwMode="auto">
          <a:xfrm>
            <a:off x="609600" y="1752600"/>
            <a:ext cx="8186738" cy="4525963"/>
          </a:xfrm>
          <a:prstGeom prst="rect">
            <a:avLst/>
          </a:prstGeom>
          <a:noFill/>
          <a:ln w="9525">
            <a:noFill/>
            <a:miter lim="800000"/>
            <a:headEnd/>
            <a:tailEnd/>
          </a:ln>
        </p:spPr>
        <p:txBody>
          <a:bodyPr/>
          <a:lstStyle/>
          <a:p>
            <a:pPr marL="342900" indent="-342900" algn="ctr">
              <a:lnSpc>
                <a:spcPct val="90000"/>
              </a:lnSpc>
              <a:spcBef>
                <a:spcPct val="20000"/>
              </a:spcBef>
              <a:buSzPct val="70000"/>
            </a:pPr>
            <a:r>
              <a:rPr lang="en-US" altLang="zh-TW" sz="2400" dirty="0" smtClean="0">
                <a:latin typeface="Times New Roman" pitchFamily="18" charset="0"/>
                <a:ea typeface="微軟正黑體" pitchFamily="34" charset="-120"/>
                <a:cs typeface="Times New Roman" pitchFamily="18" charset="0"/>
              </a:rPr>
              <a:t>NCKU Judge 21 </a:t>
            </a:r>
            <a:r>
              <a:rPr lang="en-US" altLang="zh-TW" sz="2400" b="1" dirty="0" smtClean="0"/>
              <a:t>Goldbach's </a:t>
            </a:r>
            <a:r>
              <a:rPr lang="en-US" altLang="zh-TW" sz="2400" b="1" dirty="0" smtClean="0"/>
              <a:t>Conjecture</a:t>
            </a:r>
            <a:endParaRPr lang="en-US" altLang="zh-TW" sz="2400" dirty="0" smtClean="0">
              <a:latin typeface="Times New Roman" pitchFamily="18" charset="0"/>
              <a:ea typeface="微軟正黑體" pitchFamily="34" charset="-120"/>
              <a:cs typeface="Times New Roman" pitchFamily="18" charset="0"/>
            </a:endParaRPr>
          </a:p>
          <a:p>
            <a:r>
              <a:rPr lang="en-US" altLang="zh-TW" b="1" dirty="0" smtClean="0"/>
              <a:t>Description:</a:t>
            </a:r>
          </a:p>
          <a:p>
            <a:r>
              <a:rPr lang="en-US" altLang="zh-TW" dirty="0" smtClean="0"/>
              <a:t>In 1742, Christian Goldbach, a German amateur mathematician, sent a letter to Leonhard Euler in which he made the following conjecture: </a:t>
            </a:r>
            <a:br>
              <a:rPr lang="en-US" altLang="zh-TW" dirty="0" smtClean="0"/>
            </a:br>
            <a:r>
              <a:rPr lang="en-US" altLang="zh-TW" dirty="0" smtClean="0"/>
              <a:t>Every even number greater than 4 can be </a:t>
            </a:r>
            <a:br>
              <a:rPr lang="en-US" altLang="zh-TW" dirty="0" smtClean="0"/>
            </a:br>
            <a:r>
              <a:rPr lang="en-US" altLang="zh-TW" dirty="0" smtClean="0"/>
              <a:t>written as the sum of two odd prime numbers.</a:t>
            </a:r>
            <a:br>
              <a:rPr lang="en-US" altLang="zh-TW" dirty="0" smtClean="0"/>
            </a:br>
            <a:r>
              <a:rPr lang="en-US" altLang="zh-TW" dirty="0" smtClean="0"/>
              <a:t>For example: </a:t>
            </a:r>
            <a:br>
              <a:rPr lang="en-US" altLang="zh-TW" dirty="0" smtClean="0"/>
            </a:br>
            <a:r>
              <a:rPr lang="en-US" altLang="zh-TW" dirty="0" smtClean="0"/>
              <a:t>8 = 3 + 5. Both 3 and 5 are odd prime numbers. </a:t>
            </a:r>
            <a:br>
              <a:rPr lang="en-US" altLang="zh-TW" dirty="0" smtClean="0"/>
            </a:br>
            <a:r>
              <a:rPr lang="en-US" altLang="zh-TW" dirty="0" smtClean="0"/>
              <a:t>20 = 3 + 17 = 7 + 13. </a:t>
            </a:r>
            <a:br>
              <a:rPr lang="en-US" altLang="zh-TW" dirty="0" smtClean="0"/>
            </a:br>
            <a:r>
              <a:rPr lang="en-US" altLang="zh-TW" dirty="0" smtClean="0"/>
              <a:t>42 = 5 + 37 = 11 + 31 = 13 + 29 = 19 + 23.</a:t>
            </a:r>
            <a:br>
              <a:rPr lang="en-US" altLang="zh-TW" dirty="0" smtClean="0"/>
            </a:br>
            <a:r>
              <a:rPr lang="en-US" altLang="zh-TW" dirty="0" smtClean="0"/>
              <a:t>Today it is still unproven whether the conjecture is right. (Oh wait, I have the proof of course, but it is too long to write it on the margin of this page.) </a:t>
            </a:r>
            <a:br>
              <a:rPr lang="en-US" altLang="zh-TW" dirty="0" smtClean="0"/>
            </a:br>
            <a:r>
              <a:rPr lang="en-US" altLang="zh-TW" dirty="0" smtClean="0"/>
              <a:t>Anyway, your task is now to verify Goldbach's conjecture for all even numbers less than a million</a:t>
            </a:r>
            <a:r>
              <a:rPr lang="en-US" altLang="zh-TW" sz="2400" dirty="0" smtClean="0"/>
              <a:t>. </a:t>
            </a:r>
          </a:p>
          <a:p>
            <a:pPr marL="342900" indent="-342900">
              <a:lnSpc>
                <a:spcPct val="90000"/>
              </a:lnSpc>
              <a:spcBef>
                <a:spcPct val="20000"/>
              </a:spcBef>
              <a:buSzPct val="70000"/>
            </a:pPr>
            <a:endParaRPr lang="en-US" altLang="zh-TW" sz="2400" dirty="0">
              <a:latin typeface="Times New Roman" pitchFamily="18" charset="0"/>
              <a:ea typeface="微軟正黑體" pitchFamily="34" charset="-120"/>
              <a:cs typeface="Times New Roman" pitchFamily="18" charset="0"/>
            </a:endParaRPr>
          </a:p>
          <a:p>
            <a:pPr marL="342900" indent="-342900">
              <a:lnSpc>
                <a:spcPct val="90000"/>
              </a:lnSpc>
              <a:spcBef>
                <a:spcPct val="20000"/>
              </a:spcBef>
              <a:buSzPct val="70000"/>
              <a:buFontTx/>
              <a:buBlip>
                <a:blip r:embed="rId2"/>
              </a:buBlip>
            </a:pPr>
            <a:endParaRPr lang="en-US" altLang="zh-TW" dirty="0">
              <a:latin typeface="微軟正黑體" pitchFamily="34" charset="-120"/>
              <a:ea typeface="微軟正黑體" pitchFamily="34" charset="-120"/>
            </a:endParaRPr>
          </a:p>
          <a:p>
            <a:pPr marL="342900" indent="-342900">
              <a:lnSpc>
                <a:spcPct val="90000"/>
              </a:lnSpc>
              <a:spcBef>
                <a:spcPct val="20000"/>
              </a:spcBef>
              <a:buSzPct val="70000"/>
            </a:pPr>
            <a:endParaRPr lang="en-US" altLang="zh-TW" dirty="0">
              <a:solidFill>
                <a:srgbClr val="A6A6A6"/>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版面配置區 3"/>
          <p:cNvSpPr>
            <a:spLocks noGrp="1"/>
          </p:cNvSpPr>
          <p:nvPr>
            <p:ph type="dt" sz="quarter" idx="4294967295"/>
          </p:nvPr>
        </p:nvSpPr>
        <p:spPr>
          <a:xfrm>
            <a:off x="744538" y="6207125"/>
            <a:ext cx="3898900" cy="365125"/>
          </a:xfrm>
          <a:prstGeom prst="rect">
            <a:avLst/>
          </a:prstGeom>
          <a:noFill/>
          <a:ln>
            <a:miter lim="800000"/>
            <a:headEnd/>
            <a:tailEnd/>
          </a:ln>
        </p:spPr>
        <p:txBody>
          <a:bodyPr/>
          <a:lstStyle/>
          <a:p>
            <a:r>
              <a:rPr lang="en-US" altLang="zh-TW" smtClean="0">
                <a:latin typeface="Arial" charset="0"/>
                <a:ea typeface="新細明體" charset="-120"/>
              </a:rPr>
              <a:t>NCKU CSIE Programming Contest Training Course</a:t>
            </a:r>
            <a:endParaRPr lang="zh-TW" altLang="zh-TW" smtClean="0">
              <a:latin typeface="Arial" charset="0"/>
              <a:ea typeface="新細明體" charset="-120"/>
            </a:endParaRPr>
          </a:p>
        </p:txBody>
      </p:sp>
      <p:sp>
        <p:nvSpPr>
          <p:cNvPr id="6147" name="Rectangle 2"/>
          <p:cNvSpPr>
            <a:spLocks noGrp="1" noChangeArrowheads="1"/>
          </p:cNvSpPr>
          <p:nvPr>
            <p:ph type="title"/>
          </p:nvPr>
        </p:nvSpPr>
        <p:spPr/>
        <p:txBody>
          <a:bodyPr/>
          <a:lstStyle/>
          <a:p>
            <a:pPr eaLnBrk="1" hangingPunct="1"/>
            <a:r>
              <a:rPr lang="en-US" altLang="zh-TW" b="1" dirty="0" smtClean="0">
                <a:solidFill>
                  <a:srgbClr val="376092"/>
                </a:solidFill>
                <a:latin typeface="Calibri" pitchFamily="34" charset="0"/>
                <a:sym typeface="Arial" charset="0"/>
              </a:rPr>
              <a:t>Example 2</a:t>
            </a:r>
            <a:endParaRPr lang="zh-TW" altLang="zh-TW" b="1" dirty="0" smtClean="0">
              <a:solidFill>
                <a:srgbClr val="376092"/>
              </a:solidFill>
              <a:latin typeface="Calibri" pitchFamily="34" charset="0"/>
              <a:sym typeface="Arial" charset="0"/>
            </a:endParaRPr>
          </a:p>
        </p:txBody>
      </p:sp>
      <p:sp>
        <p:nvSpPr>
          <p:cNvPr id="6148" name="內容版面配置區 2"/>
          <p:cNvSpPr>
            <a:spLocks noChangeArrowheads="1"/>
          </p:cNvSpPr>
          <p:nvPr/>
        </p:nvSpPr>
        <p:spPr bwMode="auto">
          <a:xfrm>
            <a:off x="457200" y="1600200"/>
            <a:ext cx="8186738" cy="4525963"/>
          </a:xfrm>
          <a:prstGeom prst="rect">
            <a:avLst/>
          </a:prstGeom>
          <a:noFill/>
          <a:ln w="9525">
            <a:noFill/>
            <a:miter lim="800000"/>
            <a:headEnd/>
            <a:tailEnd/>
          </a:ln>
        </p:spPr>
        <p:txBody>
          <a:bodyPr/>
          <a:lstStyle/>
          <a:p>
            <a:pPr marL="342900" indent="-342900">
              <a:lnSpc>
                <a:spcPct val="90000"/>
              </a:lnSpc>
              <a:spcBef>
                <a:spcPct val="20000"/>
              </a:spcBef>
              <a:buSzPct val="70000"/>
              <a:buFontTx/>
              <a:buBlip>
                <a:blip r:embed="rId2"/>
              </a:buBlip>
            </a:pPr>
            <a:endParaRPr lang="en-US" altLang="zh-TW" dirty="0">
              <a:latin typeface="微軟正黑體" pitchFamily="34" charset="-120"/>
              <a:ea typeface="微軟正黑體" pitchFamily="34" charset="-120"/>
            </a:endParaRPr>
          </a:p>
          <a:p>
            <a:pPr marL="342900" indent="-342900">
              <a:lnSpc>
                <a:spcPct val="90000"/>
              </a:lnSpc>
              <a:spcBef>
                <a:spcPct val="20000"/>
              </a:spcBef>
              <a:buSzPct val="70000"/>
            </a:pPr>
            <a:endParaRPr lang="en-US" altLang="zh-TW" dirty="0">
              <a:solidFill>
                <a:srgbClr val="A6A6A6"/>
              </a:solidFill>
              <a:latin typeface="微軟正黑體" pitchFamily="34" charset="-120"/>
              <a:ea typeface="微軟正黑體" pitchFamily="34" charset="-120"/>
            </a:endParaRPr>
          </a:p>
        </p:txBody>
      </p:sp>
      <p:sp>
        <p:nvSpPr>
          <p:cNvPr id="5" name="內容版面配置區 2"/>
          <p:cNvSpPr>
            <a:spLocks noChangeArrowheads="1"/>
          </p:cNvSpPr>
          <p:nvPr/>
        </p:nvSpPr>
        <p:spPr bwMode="auto">
          <a:xfrm>
            <a:off x="609600" y="1752600"/>
            <a:ext cx="8186738" cy="4525963"/>
          </a:xfrm>
          <a:prstGeom prst="rect">
            <a:avLst/>
          </a:prstGeom>
          <a:noFill/>
          <a:ln w="9525">
            <a:noFill/>
            <a:miter lim="800000"/>
            <a:headEnd/>
            <a:tailEnd/>
          </a:ln>
        </p:spPr>
        <p:txBody>
          <a:bodyPr/>
          <a:lstStyle/>
          <a:p>
            <a:pPr marL="342900" indent="-342900" algn="ctr">
              <a:lnSpc>
                <a:spcPct val="90000"/>
              </a:lnSpc>
              <a:spcBef>
                <a:spcPct val="20000"/>
              </a:spcBef>
              <a:buSzPct val="70000"/>
            </a:pPr>
            <a:r>
              <a:rPr lang="en-US" altLang="zh-TW" sz="2400" dirty="0" smtClean="0">
                <a:latin typeface="Times New Roman" pitchFamily="18" charset="0"/>
                <a:ea typeface="微軟正黑體" pitchFamily="34" charset="-120"/>
                <a:cs typeface="Times New Roman" pitchFamily="18" charset="0"/>
              </a:rPr>
              <a:t>NCKU Judge 21 </a:t>
            </a:r>
            <a:r>
              <a:rPr lang="en-US" altLang="zh-TW" sz="2400" b="1" dirty="0" smtClean="0"/>
              <a:t>Goldbach's </a:t>
            </a:r>
            <a:r>
              <a:rPr lang="en-US" altLang="zh-TW" sz="2400" b="1" dirty="0" smtClean="0"/>
              <a:t>Conjecture</a:t>
            </a:r>
            <a:endParaRPr lang="en-US" altLang="zh-TW" sz="2400" dirty="0" smtClean="0">
              <a:latin typeface="Times New Roman" pitchFamily="18" charset="0"/>
              <a:ea typeface="微軟正黑體" pitchFamily="34" charset="-120"/>
              <a:cs typeface="Times New Roman" pitchFamily="18" charset="0"/>
            </a:endParaRPr>
          </a:p>
          <a:p>
            <a:r>
              <a:rPr lang="en-US" altLang="zh-TW" b="1" dirty="0" smtClean="0"/>
              <a:t>Input:</a:t>
            </a:r>
          </a:p>
          <a:p>
            <a:r>
              <a:rPr lang="en-US" altLang="zh-TW" dirty="0" smtClean="0"/>
              <a:t>The input will contain one or more test cases. </a:t>
            </a:r>
            <a:br>
              <a:rPr lang="en-US" altLang="zh-TW" dirty="0" smtClean="0"/>
            </a:br>
            <a:r>
              <a:rPr lang="en-US" altLang="zh-TW" dirty="0" smtClean="0"/>
              <a:t>Each test case consists of one even integer n with 6 &lt;= n &lt; 1000000. </a:t>
            </a:r>
            <a:br>
              <a:rPr lang="en-US" altLang="zh-TW" dirty="0" smtClean="0"/>
            </a:br>
            <a:r>
              <a:rPr lang="en-US" altLang="zh-TW" dirty="0" smtClean="0"/>
              <a:t>Input will be terminated by a value of 0 for n</a:t>
            </a:r>
            <a:r>
              <a:rPr lang="en-US" altLang="zh-TW" dirty="0" smtClean="0"/>
              <a:t>.</a:t>
            </a:r>
          </a:p>
          <a:p>
            <a:endParaRPr lang="en-US" altLang="zh-TW" dirty="0" smtClean="0"/>
          </a:p>
          <a:p>
            <a:r>
              <a:rPr lang="en-US" altLang="zh-TW" b="1" dirty="0" smtClean="0"/>
              <a:t>Output</a:t>
            </a:r>
            <a:r>
              <a:rPr lang="en-US" altLang="zh-TW" b="1" dirty="0" smtClean="0"/>
              <a:t>:</a:t>
            </a:r>
          </a:p>
          <a:p>
            <a:pPr algn="just"/>
            <a:r>
              <a:rPr lang="en-US" altLang="zh-TW" dirty="0" smtClean="0"/>
              <a:t>For each test case, print one line of the form n = a + b, where a and b are odd primes. Numbers and operators should be separated by exactly one blank like in the sample output below. If there is more than one pair of odd primes adding up to n, choose the pair where the difference b - a is maximized. If there is no such pair, print a line saying "Goldbach's conjecture is wrong."</a:t>
            </a:r>
            <a:endParaRPr lang="en-US" altLang="zh-TW" dirty="0">
              <a:latin typeface="Times New Roman" pitchFamily="18" charset="0"/>
              <a:ea typeface="微軟正黑體" pitchFamily="34" charset="-120"/>
              <a:cs typeface="Times New Roman" pitchFamily="18" charset="0"/>
            </a:endParaRPr>
          </a:p>
          <a:p>
            <a:pPr marL="342900" indent="-342900">
              <a:lnSpc>
                <a:spcPct val="90000"/>
              </a:lnSpc>
              <a:spcBef>
                <a:spcPct val="20000"/>
              </a:spcBef>
              <a:buSzPct val="70000"/>
              <a:buFontTx/>
              <a:buBlip>
                <a:blip r:embed="rId2"/>
              </a:buBlip>
            </a:pPr>
            <a:endParaRPr lang="en-US" altLang="zh-TW" dirty="0">
              <a:latin typeface="微軟正黑體" pitchFamily="34" charset="-120"/>
              <a:ea typeface="微軟正黑體" pitchFamily="34" charset="-120"/>
            </a:endParaRPr>
          </a:p>
          <a:p>
            <a:pPr marL="342900" indent="-342900">
              <a:lnSpc>
                <a:spcPct val="90000"/>
              </a:lnSpc>
              <a:spcBef>
                <a:spcPct val="20000"/>
              </a:spcBef>
              <a:buSzPct val="70000"/>
            </a:pPr>
            <a:endParaRPr lang="en-US" altLang="zh-TW" dirty="0">
              <a:solidFill>
                <a:srgbClr val="A6A6A6"/>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版面配置區 3"/>
          <p:cNvSpPr>
            <a:spLocks noGrp="1"/>
          </p:cNvSpPr>
          <p:nvPr>
            <p:ph type="dt" sz="quarter" idx="4294967295"/>
          </p:nvPr>
        </p:nvSpPr>
        <p:spPr>
          <a:xfrm>
            <a:off x="744538" y="6207125"/>
            <a:ext cx="3898900" cy="365125"/>
          </a:xfrm>
          <a:prstGeom prst="rect">
            <a:avLst/>
          </a:prstGeom>
          <a:noFill/>
          <a:ln>
            <a:miter lim="800000"/>
            <a:headEnd/>
            <a:tailEnd/>
          </a:ln>
        </p:spPr>
        <p:txBody>
          <a:bodyPr/>
          <a:lstStyle/>
          <a:p>
            <a:r>
              <a:rPr lang="en-US" altLang="zh-TW" smtClean="0">
                <a:latin typeface="Arial" charset="0"/>
                <a:ea typeface="新細明體" charset="-120"/>
              </a:rPr>
              <a:t>NCKU CSIE Programming Contest Training Course</a:t>
            </a:r>
            <a:endParaRPr lang="zh-TW" altLang="zh-TW" smtClean="0">
              <a:latin typeface="Arial" charset="0"/>
              <a:ea typeface="新細明體" charset="-120"/>
            </a:endParaRPr>
          </a:p>
        </p:txBody>
      </p:sp>
      <p:sp>
        <p:nvSpPr>
          <p:cNvPr id="6147" name="Rectangle 2"/>
          <p:cNvSpPr>
            <a:spLocks noGrp="1" noChangeArrowheads="1"/>
          </p:cNvSpPr>
          <p:nvPr>
            <p:ph type="title"/>
          </p:nvPr>
        </p:nvSpPr>
        <p:spPr/>
        <p:txBody>
          <a:bodyPr/>
          <a:lstStyle/>
          <a:p>
            <a:pPr eaLnBrk="1" hangingPunct="1"/>
            <a:r>
              <a:rPr lang="en-US" altLang="zh-TW" b="1" dirty="0" smtClean="0">
                <a:solidFill>
                  <a:srgbClr val="376092"/>
                </a:solidFill>
                <a:latin typeface="Calibri" pitchFamily="34" charset="0"/>
                <a:sym typeface="Arial" charset="0"/>
              </a:rPr>
              <a:t>Example 2</a:t>
            </a:r>
            <a:endParaRPr lang="zh-TW" altLang="zh-TW" b="1" dirty="0" smtClean="0">
              <a:solidFill>
                <a:srgbClr val="376092"/>
              </a:solidFill>
              <a:latin typeface="Calibri" pitchFamily="34" charset="0"/>
              <a:sym typeface="Arial" charset="0"/>
            </a:endParaRPr>
          </a:p>
        </p:txBody>
      </p:sp>
      <p:sp>
        <p:nvSpPr>
          <p:cNvPr id="6148" name="內容版面配置區 2"/>
          <p:cNvSpPr>
            <a:spLocks noChangeArrowheads="1"/>
          </p:cNvSpPr>
          <p:nvPr/>
        </p:nvSpPr>
        <p:spPr bwMode="auto">
          <a:xfrm>
            <a:off x="457200" y="1600200"/>
            <a:ext cx="8186738" cy="4525963"/>
          </a:xfrm>
          <a:prstGeom prst="rect">
            <a:avLst/>
          </a:prstGeom>
          <a:noFill/>
          <a:ln w="9525">
            <a:noFill/>
            <a:miter lim="800000"/>
            <a:headEnd/>
            <a:tailEnd/>
          </a:ln>
        </p:spPr>
        <p:txBody>
          <a:bodyPr/>
          <a:lstStyle/>
          <a:p>
            <a:pPr marL="342900" indent="-342900">
              <a:lnSpc>
                <a:spcPct val="90000"/>
              </a:lnSpc>
              <a:spcBef>
                <a:spcPct val="20000"/>
              </a:spcBef>
              <a:buSzPct val="70000"/>
              <a:buFontTx/>
              <a:buBlip>
                <a:blip r:embed="rId2"/>
              </a:buBlip>
            </a:pPr>
            <a:endParaRPr lang="en-US" altLang="zh-TW" dirty="0">
              <a:latin typeface="微軟正黑體" pitchFamily="34" charset="-120"/>
              <a:ea typeface="微軟正黑體" pitchFamily="34" charset="-120"/>
            </a:endParaRPr>
          </a:p>
          <a:p>
            <a:pPr marL="342900" indent="-342900">
              <a:lnSpc>
                <a:spcPct val="90000"/>
              </a:lnSpc>
              <a:spcBef>
                <a:spcPct val="20000"/>
              </a:spcBef>
              <a:buSzPct val="70000"/>
            </a:pPr>
            <a:endParaRPr lang="en-US" altLang="zh-TW" dirty="0">
              <a:solidFill>
                <a:srgbClr val="A6A6A6"/>
              </a:solidFill>
              <a:latin typeface="微軟正黑體" pitchFamily="34" charset="-120"/>
              <a:ea typeface="微軟正黑體" pitchFamily="34" charset="-120"/>
            </a:endParaRPr>
          </a:p>
        </p:txBody>
      </p:sp>
      <p:sp>
        <p:nvSpPr>
          <p:cNvPr id="5" name="內容版面配置區 2"/>
          <p:cNvSpPr>
            <a:spLocks noChangeArrowheads="1"/>
          </p:cNvSpPr>
          <p:nvPr/>
        </p:nvSpPr>
        <p:spPr bwMode="auto">
          <a:xfrm>
            <a:off x="609600" y="1752600"/>
            <a:ext cx="8186738" cy="4525963"/>
          </a:xfrm>
          <a:prstGeom prst="rect">
            <a:avLst/>
          </a:prstGeom>
          <a:noFill/>
          <a:ln w="9525">
            <a:noFill/>
            <a:miter lim="800000"/>
            <a:headEnd/>
            <a:tailEnd/>
          </a:ln>
        </p:spPr>
        <p:txBody>
          <a:bodyPr/>
          <a:lstStyle/>
          <a:p>
            <a:pPr marL="342900" indent="-342900" algn="ctr">
              <a:lnSpc>
                <a:spcPct val="90000"/>
              </a:lnSpc>
              <a:spcBef>
                <a:spcPct val="20000"/>
              </a:spcBef>
              <a:buSzPct val="70000"/>
            </a:pPr>
            <a:r>
              <a:rPr lang="en-US" altLang="zh-TW" sz="2400" dirty="0" smtClean="0">
                <a:latin typeface="Times New Roman" pitchFamily="18" charset="0"/>
                <a:ea typeface="微軟正黑體" pitchFamily="34" charset="-120"/>
                <a:cs typeface="Times New Roman" pitchFamily="18" charset="0"/>
              </a:rPr>
              <a:t>NCKU Judge 21</a:t>
            </a:r>
          </a:p>
          <a:p>
            <a:r>
              <a:rPr lang="en-US" altLang="zh-TW" sz="2400" b="1" dirty="0" smtClean="0"/>
              <a:t>Sample test:</a:t>
            </a:r>
          </a:p>
          <a:p>
            <a:r>
              <a:rPr lang="en-US" altLang="zh-TW" sz="2400" b="1" dirty="0" smtClean="0"/>
              <a:t>input</a:t>
            </a:r>
          </a:p>
          <a:p>
            <a:r>
              <a:rPr lang="en-US" altLang="zh-TW" dirty="0" smtClean="0"/>
              <a:t>8</a:t>
            </a:r>
            <a:br>
              <a:rPr lang="en-US" altLang="zh-TW" dirty="0" smtClean="0"/>
            </a:br>
            <a:r>
              <a:rPr lang="en-US" altLang="zh-TW" dirty="0" smtClean="0"/>
              <a:t>20</a:t>
            </a:r>
            <a:br>
              <a:rPr lang="en-US" altLang="zh-TW" dirty="0" smtClean="0"/>
            </a:br>
            <a:r>
              <a:rPr lang="en-US" altLang="zh-TW" dirty="0" smtClean="0"/>
              <a:t>42</a:t>
            </a:r>
            <a:br>
              <a:rPr lang="en-US" altLang="zh-TW" dirty="0" smtClean="0"/>
            </a:br>
            <a:r>
              <a:rPr lang="en-US" altLang="zh-TW" dirty="0" smtClean="0"/>
              <a:t>0</a:t>
            </a:r>
            <a:r>
              <a:rPr lang="en-US" altLang="zh-TW" sz="2400" dirty="0" smtClean="0"/>
              <a:t/>
            </a:r>
            <a:br>
              <a:rPr lang="en-US" altLang="zh-TW" sz="2400" dirty="0" smtClean="0"/>
            </a:br>
            <a:endParaRPr lang="en-US" altLang="zh-TW" sz="2400" dirty="0" smtClean="0"/>
          </a:p>
          <a:p>
            <a:r>
              <a:rPr lang="en-US" altLang="zh-TW" sz="2400" b="1" dirty="0" smtClean="0"/>
              <a:t>output</a:t>
            </a:r>
          </a:p>
          <a:p>
            <a:r>
              <a:rPr lang="en-US" altLang="zh-TW" dirty="0" smtClean="0"/>
              <a:t>8 = 3 + 5</a:t>
            </a:r>
            <a:br>
              <a:rPr lang="en-US" altLang="zh-TW" dirty="0" smtClean="0"/>
            </a:br>
            <a:r>
              <a:rPr lang="en-US" altLang="zh-TW" dirty="0" smtClean="0"/>
              <a:t>20 = 3 + 17</a:t>
            </a:r>
            <a:br>
              <a:rPr lang="en-US" altLang="zh-TW" dirty="0" smtClean="0"/>
            </a:br>
            <a:r>
              <a:rPr lang="en-US" altLang="zh-TW" dirty="0" smtClean="0"/>
              <a:t>42 = 5 + 37</a:t>
            </a:r>
          </a:p>
          <a:p>
            <a:pPr marL="342900" indent="-342900">
              <a:lnSpc>
                <a:spcPct val="90000"/>
              </a:lnSpc>
              <a:spcBef>
                <a:spcPct val="20000"/>
              </a:spcBef>
              <a:buSzPct val="70000"/>
            </a:pPr>
            <a:endParaRPr lang="en-US" altLang="zh-TW" sz="2400" dirty="0" smtClean="0">
              <a:latin typeface="Times New Roman" pitchFamily="18" charset="0"/>
              <a:ea typeface="微軟正黑體" pitchFamily="34" charset="-120"/>
              <a:cs typeface="Times New Roman" pitchFamily="18" charset="0"/>
            </a:endParaRPr>
          </a:p>
          <a:p>
            <a:pPr marL="342900" indent="-342900">
              <a:lnSpc>
                <a:spcPct val="90000"/>
              </a:lnSpc>
              <a:spcBef>
                <a:spcPct val="20000"/>
              </a:spcBef>
              <a:buSzPct val="70000"/>
              <a:buFontTx/>
              <a:buBlip>
                <a:blip r:embed="rId2"/>
              </a:buBlip>
            </a:pPr>
            <a:endParaRPr lang="en-US" altLang="zh-TW" dirty="0">
              <a:latin typeface="微軟正黑體" pitchFamily="34" charset="-120"/>
              <a:ea typeface="微軟正黑體" pitchFamily="34" charset="-120"/>
            </a:endParaRPr>
          </a:p>
          <a:p>
            <a:pPr marL="342900" indent="-342900">
              <a:lnSpc>
                <a:spcPct val="90000"/>
              </a:lnSpc>
              <a:spcBef>
                <a:spcPct val="20000"/>
              </a:spcBef>
              <a:buSzPct val="70000"/>
            </a:pPr>
            <a:endParaRPr lang="en-US" altLang="zh-TW" dirty="0">
              <a:solidFill>
                <a:srgbClr val="A6A6A6"/>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版面配置區 3"/>
          <p:cNvSpPr>
            <a:spLocks noGrp="1"/>
          </p:cNvSpPr>
          <p:nvPr>
            <p:ph type="dt" sz="quarter" idx="4294967295"/>
          </p:nvPr>
        </p:nvSpPr>
        <p:spPr>
          <a:xfrm>
            <a:off x="744538" y="6207125"/>
            <a:ext cx="3898900" cy="365125"/>
          </a:xfrm>
          <a:prstGeom prst="rect">
            <a:avLst/>
          </a:prstGeom>
          <a:noFill/>
          <a:ln>
            <a:miter lim="800000"/>
            <a:headEnd/>
            <a:tailEnd/>
          </a:ln>
        </p:spPr>
        <p:txBody>
          <a:bodyPr/>
          <a:lstStyle/>
          <a:p>
            <a:r>
              <a:rPr lang="en-US" altLang="zh-TW" smtClean="0">
                <a:latin typeface="Arial" charset="0"/>
                <a:ea typeface="新細明體" charset="-120"/>
              </a:rPr>
              <a:t>NCKU CSIE Programming Contest Training Course</a:t>
            </a:r>
            <a:endParaRPr lang="zh-TW" altLang="zh-TW" smtClean="0">
              <a:latin typeface="Arial" charset="0"/>
              <a:ea typeface="新細明體" charset="-120"/>
            </a:endParaRPr>
          </a:p>
        </p:txBody>
      </p:sp>
      <p:sp>
        <p:nvSpPr>
          <p:cNvPr id="6147" name="Rectangle 2"/>
          <p:cNvSpPr>
            <a:spLocks noGrp="1" noChangeArrowheads="1"/>
          </p:cNvSpPr>
          <p:nvPr>
            <p:ph type="title"/>
          </p:nvPr>
        </p:nvSpPr>
        <p:spPr/>
        <p:txBody>
          <a:bodyPr/>
          <a:lstStyle/>
          <a:p>
            <a:pPr eaLnBrk="1" hangingPunct="1"/>
            <a:r>
              <a:rPr lang="en-US" altLang="zh-TW" b="1" dirty="0" smtClean="0">
                <a:solidFill>
                  <a:srgbClr val="376092"/>
                </a:solidFill>
                <a:latin typeface="Calibri" pitchFamily="34" charset="0"/>
                <a:sym typeface="Arial" charset="0"/>
              </a:rPr>
              <a:t>Homework 6</a:t>
            </a:r>
            <a:endParaRPr lang="zh-TW" altLang="zh-TW" b="1" dirty="0" smtClean="0">
              <a:solidFill>
                <a:srgbClr val="376092"/>
              </a:solidFill>
              <a:latin typeface="Calibri" pitchFamily="34" charset="0"/>
              <a:sym typeface="Arial" charset="0"/>
            </a:endParaRPr>
          </a:p>
        </p:txBody>
      </p:sp>
      <p:sp>
        <p:nvSpPr>
          <p:cNvPr id="6148" name="內容版面配置區 2"/>
          <p:cNvSpPr>
            <a:spLocks noChangeArrowheads="1"/>
          </p:cNvSpPr>
          <p:nvPr/>
        </p:nvSpPr>
        <p:spPr bwMode="auto">
          <a:xfrm>
            <a:off x="457200" y="1600200"/>
            <a:ext cx="8186738" cy="4525963"/>
          </a:xfrm>
          <a:prstGeom prst="rect">
            <a:avLst/>
          </a:prstGeom>
          <a:noFill/>
          <a:ln w="9525">
            <a:noFill/>
            <a:miter lim="800000"/>
            <a:headEnd/>
            <a:tailEnd/>
          </a:ln>
        </p:spPr>
        <p:txBody>
          <a:bodyPr/>
          <a:lstStyle/>
          <a:p>
            <a:pPr marL="342900" indent="-342900">
              <a:lnSpc>
                <a:spcPct val="90000"/>
              </a:lnSpc>
              <a:spcBef>
                <a:spcPct val="20000"/>
              </a:spcBef>
              <a:buSzPct val="70000"/>
            </a:pPr>
            <a:r>
              <a:rPr lang="en-US" altLang="zh-TW" sz="2400" b="1" dirty="0" smtClean="0">
                <a:latin typeface="微軟正黑體" pitchFamily="34" charset="-120"/>
                <a:ea typeface="微軟正黑體" pitchFamily="34" charset="-120"/>
              </a:rPr>
              <a:t>Total</a:t>
            </a:r>
            <a:r>
              <a:rPr lang="en-US" altLang="zh-TW" sz="2400" b="1" dirty="0" smtClean="0">
                <a:solidFill>
                  <a:srgbClr val="FF0000"/>
                </a:solidFill>
                <a:latin typeface="微軟正黑體" pitchFamily="34" charset="-120"/>
                <a:ea typeface="微軟正黑體" pitchFamily="34" charset="-120"/>
              </a:rPr>
              <a:t> 36 </a:t>
            </a:r>
            <a:r>
              <a:rPr lang="en-US" altLang="zh-TW" sz="2400" b="1" dirty="0" smtClean="0">
                <a:latin typeface="微軟正黑體" pitchFamily="34" charset="-120"/>
                <a:ea typeface="微軟正黑體" pitchFamily="34" charset="-120"/>
              </a:rPr>
              <a:t>problem</a:t>
            </a:r>
          </a:p>
          <a:p>
            <a:pPr marL="342900" indent="-342900">
              <a:lnSpc>
                <a:spcPct val="90000"/>
              </a:lnSpc>
              <a:spcBef>
                <a:spcPct val="20000"/>
              </a:spcBef>
              <a:buSzPct val="70000"/>
              <a:buFontTx/>
              <a:buBlip>
                <a:blip r:embed="rId2"/>
              </a:buBlip>
            </a:pPr>
            <a:r>
              <a:rPr lang="en-US" altLang="zh-TW" sz="2400" b="1" dirty="0" smtClean="0">
                <a:latin typeface="微軟正黑體" pitchFamily="34" charset="-120"/>
                <a:ea typeface="微軟正黑體" pitchFamily="34" charset="-120"/>
              </a:rPr>
              <a:t>Greedy algorithm</a:t>
            </a:r>
            <a:endParaRPr lang="en-US" altLang="zh-TW" sz="2400" b="1" dirty="0">
              <a:latin typeface="微軟正黑體" pitchFamily="34" charset="-120"/>
              <a:ea typeface="微軟正黑體" pitchFamily="34" charset="-120"/>
            </a:endParaRPr>
          </a:p>
          <a:p>
            <a:pPr marL="342900" indent="-342900">
              <a:lnSpc>
                <a:spcPct val="90000"/>
              </a:lnSpc>
              <a:spcBef>
                <a:spcPct val="20000"/>
              </a:spcBef>
              <a:buSzPct val="70000"/>
            </a:pPr>
            <a:r>
              <a:rPr lang="en-US" altLang="zh-TW" sz="2400" dirty="0" smtClean="0">
                <a:latin typeface="微軟正黑體" pitchFamily="34" charset="-120"/>
                <a:ea typeface="微軟正黑體" pitchFamily="34" charset="-120"/>
              </a:rPr>
              <a:t>	Uva </a:t>
            </a:r>
          </a:p>
          <a:p>
            <a:pPr marL="342900" indent="-342900">
              <a:lnSpc>
                <a:spcPct val="90000"/>
              </a:lnSpc>
              <a:spcBef>
                <a:spcPct val="20000"/>
              </a:spcBef>
              <a:buSzPct val="70000"/>
            </a:pPr>
            <a:r>
              <a:rPr lang="en-US" altLang="zh-TW" sz="2400" dirty="0" smtClean="0">
                <a:latin typeface="微軟正黑體" pitchFamily="34" charset="-120"/>
                <a:ea typeface="微軟正黑體" pitchFamily="34" charset="-120"/>
              </a:rPr>
              <a:t>	</a:t>
            </a:r>
            <a:r>
              <a:rPr lang="en-US" altLang="zh-TW" sz="2400" dirty="0" smtClean="0">
                <a:latin typeface="Times New Roman" pitchFamily="18" charset="0"/>
                <a:ea typeface="標楷體" pitchFamily="65" charset="-120"/>
                <a:cs typeface="Times New Roman" pitchFamily="18" charset="0"/>
              </a:rPr>
              <a:t>120, 311, 10249, 10037, 11269, 11729</a:t>
            </a:r>
          </a:p>
          <a:p>
            <a:pPr marL="342900" indent="-342900">
              <a:lnSpc>
                <a:spcPct val="90000"/>
              </a:lnSpc>
              <a:spcBef>
                <a:spcPct val="20000"/>
              </a:spcBef>
              <a:buSzPct val="70000"/>
              <a:buFontTx/>
              <a:buBlip>
                <a:blip r:embed="rId2"/>
              </a:buBlip>
            </a:pPr>
            <a:r>
              <a:rPr lang="en-US" altLang="zh-TW" sz="2400" b="1" dirty="0" smtClean="0">
                <a:latin typeface="微軟正黑體" pitchFamily="34" charset="-120"/>
                <a:ea typeface="微軟正黑體" pitchFamily="34" charset="-120"/>
              </a:rPr>
              <a:t>Prime</a:t>
            </a:r>
          </a:p>
          <a:p>
            <a:pPr marL="800100" lvl="1" indent="-342900">
              <a:lnSpc>
                <a:spcPct val="90000"/>
              </a:lnSpc>
              <a:spcBef>
                <a:spcPct val="20000"/>
              </a:spcBef>
              <a:buSzPct val="70000"/>
            </a:pPr>
            <a:r>
              <a:rPr lang="en-US" altLang="zh-TW" sz="2400" dirty="0" smtClean="0">
                <a:latin typeface="微軟正黑體" pitchFamily="34" charset="-120"/>
                <a:ea typeface="微軟正黑體" pitchFamily="34" charset="-120"/>
              </a:rPr>
              <a:t>NCKU Judge</a:t>
            </a:r>
          </a:p>
          <a:p>
            <a:pPr marL="800100" lvl="1" indent="-342900">
              <a:lnSpc>
                <a:spcPct val="90000"/>
              </a:lnSpc>
              <a:spcBef>
                <a:spcPct val="20000"/>
              </a:spcBef>
              <a:buSzPct val="70000"/>
            </a:pPr>
            <a:r>
              <a:rPr lang="en-US" altLang="zh-TW" sz="2400" dirty="0" smtClean="0">
                <a:latin typeface="Times New Roman" pitchFamily="18" charset="0"/>
                <a:ea typeface="微軟正黑體" pitchFamily="34" charset="-120"/>
                <a:cs typeface="Times New Roman" pitchFamily="18" charset="0"/>
              </a:rPr>
              <a:t>20, 21, 23, 24, 26, 27, 72, 183, 193, 210, 231</a:t>
            </a:r>
          </a:p>
          <a:p>
            <a:pPr marL="800100" lvl="1" indent="-342900">
              <a:lnSpc>
                <a:spcPct val="90000"/>
              </a:lnSpc>
              <a:spcBef>
                <a:spcPct val="20000"/>
              </a:spcBef>
              <a:buSzPct val="70000"/>
            </a:pPr>
            <a:r>
              <a:rPr lang="en-US" altLang="zh-TW" sz="2400" dirty="0" smtClean="0">
                <a:latin typeface="微軟正黑體" pitchFamily="34" charset="-120"/>
                <a:ea typeface="微軟正黑體" pitchFamily="34" charset="-120"/>
              </a:rPr>
              <a:t>Uva</a:t>
            </a:r>
          </a:p>
          <a:p>
            <a:pPr marL="800100" lvl="1" indent="-342900">
              <a:lnSpc>
                <a:spcPct val="90000"/>
              </a:lnSpc>
              <a:spcBef>
                <a:spcPct val="20000"/>
              </a:spcBef>
              <a:buSzPct val="70000"/>
            </a:pPr>
            <a:r>
              <a:rPr lang="en-US" altLang="zh-TW" sz="2400" dirty="0" smtClean="0">
                <a:latin typeface="Times New Roman" pitchFamily="18" charset="0"/>
                <a:ea typeface="微軟正黑體" pitchFamily="34" charset="-120"/>
                <a:cs typeface="Times New Roman" pitchFamily="18" charset="0"/>
              </a:rPr>
              <a:t>1210, 11064, 10311, 10622, 10290, 10791, 10780, 583, 10299, 10140, 524, 160, 543, 10539, 406, 10924</a:t>
            </a:r>
          </a:p>
          <a:p>
            <a:pPr marL="800100" lvl="1" indent="-342900">
              <a:lnSpc>
                <a:spcPct val="90000"/>
              </a:lnSpc>
              <a:spcBef>
                <a:spcPct val="20000"/>
              </a:spcBef>
              <a:buSzPct val="70000"/>
            </a:pPr>
            <a:r>
              <a:rPr lang="en-US" altLang="zh-TW" sz="2400" dirty="0" smtClean="0">
                <a:latin typeface="微軟正黑體" pitchFamily="34" charset="-120"/>
                <a:ea typeface="微軟正黑體" pitchFamily="34" charset="-120"/>
              </a:rPr>
              <a:t>POJ</a:t>
            </a:r>
          </a:p>
          <a:p>
            <a:pPr marL="800100" lvl="1" indent="-342900">
              <a:lnSpc>
                <a:spcPct val="90000"/>
              </a:lnSpc>
              <a:spcBef>
                <a:spcPct val="20000"/>
              </a:spcBef>
              <a:buSzPct val="70000"/>
            </a:pPr>
            <a:r>
              <a:rPr lang="en-US" altLang="zh-TW" sz="2400" dirty="0" smtClean="0">
                <a:latin typeface="Times New Roman" pitchFamily="18" charset="0"/>
                <a:ea typeface="微軟正黑體" pitchFamily="34" charset="-120"/>
                <a:cs typeface="Times New Roman" pitchFamily="18" charset="0"/>
              </a:rPr>
              <a:t>2262, 2739, 3006</a:t>
            </a:r>
            <a:endParaRPr lang="en-US" altLang="zh-TW" sz="2400" dirty="0">
              <a:latin typeface="Times New Roman" pitchFamily="18" charset="0"/>
              <a:ea typeface="微軟正黑體" pitchFamily="34" charset="-120"/>
              <a:cs typeface="Times New Roman" pitchFamily="18" charset="0"/>
            </a:endParaRPr>
          </a:p>
          <a:p>
            <a:pPr marL="342900" indent="-342900">
              <a:lnSpc>
                <a:spcPct val="90000"/>
              </a:lnSpc>
              <a:spcBef>
                <a:spcPct val="20000"/>
              </a:spcBef>
              <a:buSzPct val="70000"/>
              <a:buFontTx/>
              <a:buBlip>
                <a:blip r:embed="rId2"/>
              </a:buBlip>
            </a:pPr>
            <a:endParaRPr lang="en-US" altLang="zh-TW" dirty="0">
              <a:latin typeface="微軟正黑體" pitchFamily="34" charset="-120"/>
              <a:ea typeface="微軟正黑體" pitchFamily="34" charset="-120"/>
            </a:endParaRPr>
          </a:p>
          <a:p>
            <a:pPr marL="342900" indent="-342900">
              <a:lnSpc>
                <a:spcPct val="90000"/>
              </a:lnSpc>
              <a:spcBef>
                <a:spcPct val="20000"/>
              </a:spcBef>
              <a:buSzPct val="70000"/>
            </a:pPr>
            <a:endParaRPr lang="en-US" altLang="zh-TW" dirty="0">
              <a:solidFill>
                <a:srgbClr val="A6A6A6"/>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p:cNvSpPr>
            <a:spLocks noChangeArrowheads="1" noChangeShapeType="1" noTextEdit="1"/>
          </p:cNvSpPr>
          <p:nvPr/>
        </p:nvSpPr>
        <p:spPr bwMode="gray">
          <a:xfrm>
            <a:off x="1143000" y="2643188"/>
            <a:ext cx="6589713" cy="1679575"/>
          </a:xfrm>
          <a:prstGeom prst="rect">
            <a:avLst/>
          </a:prstGeom>
        </p:spPr>
        <p:txBody>
          <a:bodyPr wrap="none" fromWordArt="1">
            <a:prstTxWarp prst="textDeflate">
              <a:avLst>
                <a:gd name="adj" fmla="val 0"/>
              </a:avLst>
            </a:prstTxWarp>
          </a:bodyPr>
          <a:lstStyle/>
          <a:p>
            <a:pPr algn="ct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Thank for Your Attention</a:t>
            </a:r>
          </a:p>
          <a:p>
            <a:pPr algn="ctr"/>
            <a:endPar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
        <p:nvSpPr>
          <p:cNvPr id="3"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Rectangle 5"/>
          <p:cNvSpPr>
            <a:spLocks noChangeArrowheads="1"/>
          </p:cNvSpPr>
          <p:nvPr/>
        </p:nvSpPr>
        <p:spPr bwMode="auto">
          <a:xfrm>
            <a:off x="2267744" y="2852936"/>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Greedy algorithm</a:t>
            </a:r>
            <a:endParaRPr lang="en-US" altLang="zh-TW" dirty="0"/>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15" name="Rectangle 5"/>
          <p:cNvSpPr>
            <a:spLocks noChangeArrowheads="1"/>
          </p:cNvSpPr>
          <p:nvPr/>
        </p:nvSpPr>
        <p:spPr bwMode="auto">
          <a:xfrm>
            <a:off x="2267744" y="3933056"/>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zh-TW" altLang="en-US" dirty="0" smtClean="0"/>
              <a:t>基礎數論</a:t>
            </a:r>
            <a:endParaRPr lang="en-US" altLang="zh-TW" dirty="0"/>
          </a:p>
        </p:txBody>
      </p:sp>
      <p:sp>
        <p:nvSpPr>
          <p:cNvPr id="16" name="向下箭號 383"/>
          <p:cNvSpPr>
            <a:spLocks noChangeArrowheads="1"/>
          </p:cNvSpPr>
          <p:nvPr/>
        </p:nvSpPr>
        <p:spPr bwMode="auto">
          <a:xfrm>
            <a:off x="4427984" y="3573016"/>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8"/>
                                        </p:tgtEl>
                                        <p:attrNameLst>
                                          <p:attrName>fillcolor</p:attrName>
                                        </p:attrNameLst>
                                      </p:cBhvr>
                                      <p:to>
                                        <a:srgbClr val="ECFD11"/>
                                      </p:to>
                                    </p:animClr>
                                    <p:set>
                                      <p:cBhvr>
                                        <p:cTn id="7" dur="500" fill="hold"/>
                                        <p:tgtEl>
                                          <p:spTgt spid="8"/>
                                        </p:tgtEl>
                                        <p:attrNameLst>
                                          <p:attrName>fill.type</p:attrName>
                                        </p:attrNameLst>
                                      </p:cBhvr>
                                      <p:to>
                                        <p:strVal val="solid"/>
                                      </p:to>
                                    </p:set>
                                    <p:set>
                                      <p:cBhvr>
                                        <p:cTn id="8"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Greedy Strategy</a:t>
            </a:r>
          </a:p>
          <a:p>
            <a:pPr lvl="1"/>
            <a:r>
              <a:rPr lang="en-US" altLang="zh-TW" dirty="0" smtClean="0">
                <a:solidFill>
                  <a:srgbClr val="0070C0"/>
                </a:solidFill>
              </a:rPr>
              <a:t>Choose an Optimal Solution in Now-Running Step</a:t>
            </a:r>
          </a:p>
          <a:p>
            <a:pPr lvl="1" algn="just"/>
            <a:r>
              <a:rPr lang="en-US" altLang="zh-TW" b="1" dirty="0" smtClean="0">
                <a:solidFill>
                  <a:srgbClr val="FF0000"/>
                </a:solidFill>
              </a:rPr>
              <a:t>Greedy algorithms are simple and straightforward</a:t>
            </a:r>
            <a:r>
              <a:rPr lang="en-US" altLang="zh-TW" dirty="0" smtClean="0">
                <a:solidFill>
                  <a:srgbClr val="FF0000"/>
                </a:solidFill>
              </a:rPr>
              <a:t>. </a:t>
            </a:r>
            <a:r>
              <a:rPr lang="en-US" altLang="zh-TW" dirty="0" smtClean="0">
                <a:solidFill>
                  <a:srgbClr val="0070C0"/>
                </a:solidFill>
              </a:rPr>
              <a:t>They are shortsighted in their approach in the sense that they take decisions on the basis of information at hand without worrying about the effect these decisions may have in the future. They are easy to invent, easy to implement and most of the time quite efficient. Many problems cannot be solved correctly by greedy approach. Greedy algorithms are used to solve optimization problems</a:t>
            </a:r>
          </a:p>
        </p:txBody>
      </p:sp>
      <p:sp>
        <p:nvSpPr>
          <p:cNvPr id="4" name="標題 1"/>
          <p:cNvSpPr>
            <a:spLocks noGrp="1"/>
          </p:cNvSpPr>
          <p:nvPr>
            <p:ph type="title"/>
          </p:nvPr>
        </p:nvSpPr>
        <p:spPr>
          <a:xfrm>
            <a:off x="457200" y="274638"/>
            <a:ext cx="8229600" cy="1143000"/>
          </a:xfrm>
        </p:spPr>
        <p:txBody>
          <a:bodyPr>
            <a:normAutofit/>
          </a:bodyPr>
          <a:lstStyle/>
          <a:p>
            <a:r>
              <a:rPr lang="en-US" altLang="zh-TW" b="1" dirty="0" smtClean="0">
                <a:solidFill>
                  <a:schemeClr val="accent1">
                    <a:lumMod val="75000"/>
                  </a:schemeClr>
                </a:solidFill>
              </a:rPr>
              <a:t>Greedy Strategy</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algn="just"/>
            <a:r>
              <a:rPr lang="en-US" altLang="zh-TW" dirty="0" smtClean="0"/>
              <a:t>Example</a:t>
            </a:r>
          </a:p>
          <a:p>
            <a:pPr lvl="1" algn="just"/>
            <a:r>
              <a:rPr lang="en-US" altLang="zh-TW" dirty="0" smtClean="0">
                <a:solidFill>
                  <a:srgbClr val="0070C0"/>
                </a:solidFill>
              </a:rPr>
              <a:t>Minimum Number of Changing Problem</a:t>
            </a:r>
          </a:p>
          <a:p>
            <a:pPr lvl="2" algn="just"/>
            <a:r>
              <a:rPr lang="en-US" altLang="zh-TW" dirty="0" smtClean="0"/>
              <a:t>Make a change of a given amount using the smallest possible number of coins.</a:t>
            </a:r>
          </a:p>
          <a:p>
            <a:pPr lvl="1" algn="just"/>
            <a:r>
              <a:rPr lang="en-US" altLang="zh-TW" dirty="0" smtClean="0">
                <a:solidFill>
                  <a:srgbClr val="0070C0"/>
                </a:solidFill>
              </a:rPr>
              <a:t>Available Coins</a:t>
            </a:r>
          </a:p>
          <a:p>
            <a:pPr lvl="2" algn="just"/>
            <a:r>
              <a:rPr lang="fr-FR" altLang="zh-TW" dirty="0" smtClean="0"/>
              <a:t>dollars (100 cents)</a:t>
            </a:r>
          </a:p>
          <a:p>
            <a:pPr lvl="2" algn="just"/>
            <a:r>
              <a:rPr lang="fr-FR" altLang="zh-TW" dirty="0" smtClean="0"/>
              <a:t>quarters (25 cents)</a:t>
            </a:r>
          </a:p>
          <a:p>
            <a:pPr lvl="2" algn="just"/>
            <a:r>
              <a:rPr lang="fr-FR" altLang="zh-TW" dirty="0" smtClean="0"/>
              <a:t>dimes (10 cents)</a:t>
            </a:r>
          </a:p>
          <a:p>
            <a:pPr lvl="2" algn="just"/>
            <a:r>
              <a:rPr lang="fr-FR" altLang="zh-TW" dirty="0" smtClean="0"/>
              <a:t>nickels (5 cents)</a:t>
            </a:r>
          </a:p>
          <a:p>
            <a:pPr lvl="2" algn="just"/>
            <a:r>
              <a:rPr lang="fr-FR" altLang="zh-TW" dirty="0" smtClean="0"/>
              <a:t>pennies (1 cent)</a:t>
            </a:r>
          </a:p>
          <a:p>
            <a:pPr lvl="1" algn="just"/>
            <a:r>
              <a:rPr lang="en-US" altLang="zh-TW" b="1" dirty="0" smtClean="0">
                <a:solidFill>
                  <a:srgbClr val="FF0000"/>
                </a:solidFill>
              </a:rPr>
              <a:t>Make a change of a given amount using the smallest possible number of coins</a:t>
            </a:r>
          </a:p>
          <a:p>
            <a:pPr lvl="1" algn="just"/>
            <a:endParaRPr lang="en-US" altLang="zh-TW" dirty="0" smtClean="0">
              <a:solidFill>
                <a:srgbClr val="0070C0"/>
              </a:solidFill>
            </a:endParaRPr>
          </a:p>
        </p:txBody>
      </p:sp>
      <p:sp>
        <p:nvSpPr>
          <p:cNvPr id="4" name="標題 1"/>
          <p:cNvSpPr>
            <a:spLocks noGrp="1"/>
          </p:cNvSpPr>
          <p:nvPr>
            <p:ph type="title"/>
          </p:nvPr>
        </p:nvSpPr>
        <p:spPr>
          <a:xfrm>
            <a:off x="457200" y="274638"/>
            <a:ext cx="8229600" cy="1143000"/>
          </a:xfrm>
        </p:spPr>
        <p:txBody>
          <a:bodyPr>
            <a:normAutofit/>
          </a:bodyPr>
          <a:lstStyle/>
          <a:p>
            <a:r>
              <a:rPr lang="en-US" altLang="zh-TW" b="1" dirty="0" smtClean="0">
                <a:solidFill>
                  <a:schemeClr val="accent1">
                    <a:lumMod val="75000"/>
                  </a:schemeClr>
                </a:solidFill>
              </a:rPr>
              <a:t>Greedy Strategy</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- 1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286808" cy="4493538"/>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3617 Best Cow Line</a:t>
            </a:r>
          </a:p>
          <a:p>
            <a:pPr algn="ctr"/>
            <a:endParaRPr lang="en-US" altLang="zh-TW" b="1" dirty="0" smtClean="0"/>
          </a:p>
          <a:p>
            <a:pPr algn="just"/>
            <a:r>
              <a:rPr lang="en-US" altLang="zh-TW" b="1" dirty="0" smtClean="0"/>
              <a:t>Problem Description</a:t>
            </a:r>
          </a:p>
          <a:p>
            <a:pPr algn="just"/>
            <a:r>
              <a:rPr lang="en-US" altLang="zh-TW" sz="1400" dirty="0" smtClean="0"/>
              <a:t>    FJ is about to take his </a:t>
            </a:r>
            <a:r>
              <a:rPr lang="en-US" altLang="zh-TW" sz="1400" i="1" dirty="0" smtClean="0"/>
              <a:t>N</a:t>
            </a:r>
            <a:r>
              <a:rPr lang="en-US" altLang="zh-TW" sz="1400" dirty="0" smtClean="0"/>
              <a:t> (1 ≤ </a:t>
            </a:r>
            <a:r>
              <a:rPr lang="en-US" altLang="zh-TW" sz="1400" i="1" dirty="0" smtClean="0"/>
              <a:t>N</a:t>
            </a:r>
            <a:r>
              <a:rPr lang="en-US" altLang="zh-TW" sz="1400" dirty="0" smtClean="0"/>
              <a:t> ≤ 2,000) cows to the </a:t>
            </a:r>
            <a:r>
              <a:rPr lang="en-US" altLang="zh-TW" sz="1400" dirty="0" err="1" smtClean="0"/>
              <a:t>annual"Farmer</a:t>
            </a:r>
            <a:r>
              <a:rPr lang="en-US" altLang="zh-TW" sz="1400" dirty="0" smtClean="0"/>
              <a:t> of the Year" competition. In this contest every farmer arranges his cows in a line and herds them past the judges.</a:t>
            </a:r>
          </a:p>
          <a:p>
            <a:pPr algn="just"/>
            <a:r>
              <a:rPr lang="en-US" altLang="zh-TW" sz="1400" dirty="0" smtClean="0"/>
              <a:t>The contest organizers adopted a new registration scheme this year: simply register the initial letter of every cow in the order they will appear (i.e., If FJ takes Bessie, Sylvia, and Dora in that order he just registers BSD). After the registration phase ends, every group is judged in increasing lexicographic order according to the string of the initials of the cows' names.</a:t>
            </a:r>
          </a:p>
          <a:p>
            <a:pPr algn="just"/>
            <a:r>
              <a:rPr lang="en-US" altLang="zh-TW" sz="1400" dirty="0" smtClean="0"/>
              <a:t>FJ is very busy this year and has to hurry back to his farm, so he wants to be judged as early as possible. He decides to rearrange his cows, who have already lined up, before registering them.</a:t>
            </a:r>
          </a:p>
          <a:p>
            <a:pPr algn="just"/>
            <a:r>
              <a:rPr lang="en-US" altLang="zh-TW" sz="1400" dirty="0" smtClean="0"/>
              <a:t>FJ marks a location for a new line of the competing cows. He then proceeds to marshal the cows from the old line to the new one by repeatedly sending either the first or last cow in the (remainder of the) original line to the end of the new line. When he's finished, FJ takes his cows for registration in this new order.</a:t>
            </a:r>
          </a:p>
          <a:p>
            <a:pPr algn="just"/>
            <a:r>
              <a:rPr lang="en-US" altLang="zh-TW" sz="1400" dirty="0" smtClean="0"/>
              <a:t>Given the initial order of his cows, determine the least lexicographic string of initials he can make this way.</a:t>
            </a:r>
          </a:p>
          <a:p>
            <a:pPr algn="just"/>
            <a:endParaRPr lang="en-US" altLang="zh-TW" dirty="0" smtClean="0"/>
          </a:p>
          <a:p>
            <a:pPr algn="just"/>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- 1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429684" cy="3508653"/>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3617 Best Cow Line</a:t>
            </a:r>
          </a:p>
          <a:p>
            <a:pPr algn="just"/>
            <a:endParaRPr lang="en-US" altLang="zh-TW" b="1" dirty="0" smtClean="0"/>
          </a:p>
          <a:p>
            <a:pPr algn="just"/>
            <a:r>
              <a:rPr lang="en-US" altLang="zh-TW" b="1" dirty="0" smtClean="0"/>
              <a:t>IO Description</a:t>
            </a:r>
          </a:p>
          <a:p>
            <a:pPr algn="just"/>
            <a:r>
              <a:rPr lang="en-US" altLang="zh-TW" sz="1400" dirty="0" smtClean="0"/>
              <a:t>The number of participants, n: 3 ≤ n ≤ 10000.</a:t>
            </a:r>
          </a:p>
          <a:p>
            <a:pPr algn="just"/>
            <a:r>
              <a:rPr lang="en-US" altLang="zh-TW" sz="1400" dirty="0" smtClean="0"/>
              <a:t>The distance (measured in centimeters), d: 500 ≤ d ≤ 200000.</a:t>
            </a:r>
          </a:p>
          <a:p>
            <a:pPr algn="just"/>
            <a:r>
              <a:rPr lang="en-US" altLang="zh-TW" sz="1400" dirty="0" smtClean="0"/>
              <a:t>The running speed (centimeters per second) of each participant, </a:t>
            </a:r>
            <a:r>
              <a:rPr lang="en-US" altLang="zh-TW" sz="1400" dirty="0" err="1" smtClean="0"/>
              <a:t>ri</a:t>
            </a:r>
            <a:r>
              <a:rPr lang="en-US" altLang="zh-TW" sz="1400" dirty="0" smtClean="0"/>
              <a:t>: 50 ≤ </a:t>
            </a:r>
            <a:r>
              <a:rPr lang="en-US" altLang="zh-TW" sz="1400" dirty="0" err="1" smtClean="0"/>
              <a:t>ri</a:t>
            </a:r>
            <a:r>
              <a:rPr lang="en-US" altLang="zh-TW" sz="1400" dirty="0" smtClean="0"/>
              <a:t> ≤ 1000.</a:t>
            </a:r>
          </a:p>
          <a:p>
            <a:pPr algn="just"/>
            <a:endParaRPr lang="en-US" altLang="zh-TW" sz="1400" b="1" dirty="0" smtClean="0"/>
          </a:p>
          <a:p>
            <a:pPr algn="just"/>
            <a:r>
              <a:rPr lang="en-US" altLang="zh-TW" sz="1400" b="1" dirty="0" smtClean="0">
                <a:solidFill>
                  <a:srgbClr val="0070C0"/>
                </a:solidFill>
              </a:rPr>
              <a:t>Input</a:t>
            </a:r>
          </a:p>
          <a:p>
            <a:r>
              <a:rPr lang="en-US" altLang="zh-TW" sz="1400" dirty="0" smtClean="0"/>
              <a:t>Line 1:  A single integer: </a:t>
            </a:r>
            <a:r>
              <a:rPr lang="en-US" altLang="zh-TW" sz="1400" i="1" dirty="0" smtClean="0"/>
              <a:t>N</a:t>
            </a:r>
            <a:r>
              <a:rPr lang="en-US" altLang="zh-TW" sz="1400" dirty="0" smtClean="0"/>
              <a:t/>
            </a:r>
            <a:br>
              <a:rPr lang="en-US" altLang="zh-TW" sz="1400" dirty="0" smtClean="0"/>
            </a:br>
            <a:r>
              <a:rPr lang="en-US" altLang="zh-TW" sz="1400" dirty="0" smtClean="0"/>
              <a:t>Lines 2..</a:t>
            </a:r>
            <a:r>
              <a:rPr lang="en-US" altLang="zh-TW" sz="1400" i="1" dirty="0" smtClean="0"/>
              <a:t>N</a:t>
            </a:r>
            <a:r>
              <a:rPr lang="en-US" altLang="zh-TW" sz="1400" dirty="0" smtClean="0"/>
              <a:t>+1: Line </a:t>
            </a:r>
            <a:r>
              <a:rPr lang="en-US" altLang="zh-TW" sz="1400" i="1" dirty="0" smtClean="0"/>
              <a:t>i</a:t>
            </a:r>
            <a:r>
              <a:rPr lang="en-US" altLang="zh-TW" sz="1400" dirty="0" smtClean="0"/>
              <a:t>+1 contains a single initial ('A'..'Z') of the cow in the </a:t>
            </a:r>
            <a:r>
              <a:rPr lang="en-US" altLang="zh-TW" sz="1400" i="1" dirty="0" err="1" smtClean="0"/>
              <a:t>i</a:t>
            </a:r>
            <a:r>
              <a:rPr lang="en-US" altLang="zh-TW" sz="1400" dirty="0" err="1" smtClean="0"/>
              <a:t>th</a:t>
            </a:r>
            <a:r>
              <a:rPr lang="en-US" altLang="zh-TW" sz="1400" dirty="0" smtClean="0"/>
              <a:t> position in the original line</a:t>
            </a:r>
          </a:p>
          <a:p>
            <a:pPr algn="just"/>
            <a:endParaRPr lang="en-US" altLang="zh-TW" sz="1400" dirty="0" smtClean="0"/>
          </a:p>
          <a:p>
            <a:pPr algn="just"/>
            <a:r>
              <a:rPr lang="en-US" altLang="zh-TW" sz="1400" b="1" dirty="0" smtClean="0">
                <a:solidFill>
                  <a:srgbClr val="0070C0"/>
                </a:solidFill>
              </a:rPr>
              <a:t>Output</a:t>
            </a:r>
          </a:p>
          <a:p>
            <a:pPr algn="just"/>
            <a:r>
              <a:rPr lang="en-US" altLang="zh-TW" sz="1400" dirty="0" smtClean="0"/>
              <a:t>The least lexicographic string he can make. Every line (except perhaps the last one) contains the initials of 80 cows ('A'..'Z') in the new line.</a:t>
            </a:r>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Example - 1 </a:t>
            </a:r>
            <a:endParaRPr lang="zh-TW" altLang="en-US" dirty="0"/>
          </a:p>
        </p:txBody>
      </p:sp>
      <p:sp>
        <p:nvSpPr>
          <p:cNvPr id="5"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7" name="文字方塊 6"/>
          <p:cNvSpPr txBox="1"/>
          <p:nvPr/>
        </p:nvSpPr>
        <p:spPr>
          <a:xfrm>
            <a:off x="428596" y="1643050"/>
            <a:ext cx="8429684" cy="3570208"/>
          </a:xfrm>
          <a:prstGeom prst="rect">
            <a:avLst/>
          </a:prstGeom>
          <a:noFill/>
        </p:spPr>
        <p:txBody>
          <a:bodyPr wrap="square" rtlCol="0">
            <a:spAutoFit/>
          </a:bodyPr>
          <a:lstStyle/>
          <a:p>
            <a:pPr algn="ctr"/>
            <a:r>
              <a:rPr lang="en-US" altLang="zh-TW" b="1" dirty="0" smtClean="0">
                <a:effectLst>
                  <a:outerShdw blurRad="38100" dist="38100" dir="2700000" algn="tl">
                    <a:srgbClr val="000000">
                      <a:alpha val="43137"/>
                    </a:srgbClr>
                  </a:outerShdw>
                </a:effectLst>
              </a:rPr>
              <a:t>POJ 3617 Best Cow Line</a:t>
            </a:r>
          </a:p>
          <a:p>
            <a:pPr algn="ctr"/>
            <a:endParaRPr lang="en-US" altLang="zh-TW" b="1" dirty="0" smtClean="0"/>
          </a:p>
          <a:p>
            <a:pPr algn="just"/>
            <a:r>
              <a:rPr lang="en-US" altLang="zh-TW" b="1" dirty="0" smtClean="0"/>
              <a:t>Sample I/O</a:t>
            </a:r>
          </a:p>
          <a:p>
            <a:pPr algn="just"/>
            <a:endParaRPr lang="en-US" altLang="zh-TW" sz="1400" b="1" dirty="0" smtClean="0"/>
          </a:p>
          <a:p>
            <a:r>
              <a:rPr lang="en-US" altLang="zh-TW" sz="1400" b="1" dirty="0" smtClean="0">
                <a:solidFill>
                  <a:srgbClr val="0070C0"/>
                </a:solidFill>
              </a:rPr>
              <a:t>Sample Input</a:t>
            </a:r>
          </a:p>
          <a:p>
            <a:r>
              <a:rPr lang="en-US" altLang="zh-TW" sz="1400" dirty="0" smtClean="0"/>
              <a:t>6 </a:t>
            </a:r>
          </a:p>
          <a:p>
            <a:r>
              <a:rPr lang="en-US" altLang="zh-TW" sz="1400" dirty="0" smtClean="0"/>
              <a:t>A </a:t>
            </a:r>
          </a:p>
          <a:p>
            <a:r>
              <a:rPr lang="en-US" altLang="zh-TW" sz="1400" dirty="0" smtClean="0"/>
              <a:t>C </a:t>
            </a:r>
          </a:p>
          <a:p>
            <a:r>
              <a:rPr lang="en-US" altLang="zh-TW" sz="1400" dirty="0" smtClean="0"/>
              <a:t>D </a:t>
            </a:r>
          </a:p>
          <a:p>
            <a:r>
              <a:rPr lang="en-US" altLang="zh-TW" sz="1400" dirty="0" smtClean="0"/>
              <a:t>B </a:t>
            </a:r>
          </a:p>
          <a:p>
            <a:r>
              <a:rPr lang="en-US" altLang="zh-TW" sz="1400" dirty="0" smtClean="0"/>
              <a:t>C </a:t>
            </a:r>
          </a:p>
          <a:p>
            <a:r>
              <a:rPr lang="en-US" altLang="zh-TW" sz="1400" dirty="0" smtClean="0"/>
              <a:t>B </a:t>
            </a:r>
          </a:p>
          <a:p>
            <a:endParaRPr lang="en-US" altLang="zh-TW" sz="1400" dirty="0" smtClean="0"/>
          </a:p>
          <a:p>
            <a:r>
              <a:rPr lang="en-US" altLang="zh-TW" sz="1400" b="1" dirty="0" smtClean="0">
                <a:solidFill>
                  <a:srgbClr val="0070C0"/>
                </a:solidFill>
              </a:rPr>
              <a:t>Sample Output</a:t>
            </a:r>
          </a:p>
          <a:p>
            <a:r>
              <a:rPr lang="en-US" altLang="zh-TW" sz="1400" dirty="0" smtClean="0"/>
              <a:t>ABCBCD</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版面配置區 3"/>
          <p:cNvSpPr>
            <a:spLocks noGrp="1"/>
          </p:cNvSpPr>
          <p:nvPr>
            <p:ph type="dt" sz="half" idx="2"/>
          </p:nvPr>
        </p:nvSpPr>
        <p:spPr>
          <a:xfrm>
            <a:off x="457200" y="6207147"/>
            <a:ext cx="4257676" cy="365125"/>
          </a:xfrm>
          <a:prstGeom prst="rect">
            <a:avLst/>
          </a:prstGeom>
        </p:spPr>
        <p:txBody>
          <a:bodyPr vert="horz" lIns="91440" tIns="45720" rIns="91440" bIns="45720" rtlCol="0" anchor="ctr"/>
          <a:lstStyle>
            <a:lvl1pPr algn="l">
              <a:defRPr sz="1200" b="1" i="1">
                <a:solidFill>
                  <a:schemeClr val="tx1">
                    <a:tint val="75000"/>
                  </a:schemeClr>
                </a:solidFill>
              </a:defRPr>
            </a:lvl1pPr>
          </a:lstStyle>
          <a:p>
            <a:r>
              <a:rPr lang="en-US" altLang="zh-TW" dirty="0" smtClean="0"/>
              <a:t>NCKU CSIE Programming Contest Training Course</a:t>
            </a:r>
            <a:endParaRPr lang="zh-TW" altLang="en-US" dirty="0"/>
          </a:p>
        </p:txBody>
      </p:sp>
      <p:sp>
        <p:nvSpPr>
          <p:cNvPr id="8" name="Rectangle 5"/>
          <p:cNvSpPr>
            <a:spLocks noChangeArrowheads="1"/>
          </p:cNvSpPr>
          <p:nvPr/>
        </p:nvSpPr>
        <p:spPr bwMode="auto">
          <a:xfrm>
            <a:off x="2267744" y="2852936"/>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smtClean="0"/>
              <a:t>Greedy algorithm</a:t>
            </a:r>
            <a:endParaRPr lang="en-US" altLang="zh-TW" dirty="0"/>
          </a:p>
        </p:txBody>
      </p:sp>
      <p:sp>
        <p:nvSpPr>
          <p:cNvPr id="11" name="標題 1"/>
          <p:cNvSpPr>
            <a:spLocks noGrp="1"/>
          </p:cNvSpPr>
          <p:nvPr>
            <p:ph type="title"/>
          </p:nvPr>
        </p:nvSpPr>
        <p:spPr>
          <a:xfrm>
            <a:off x="457200" y="274638"/>
            <a:ext cx="8229600" cy="1143000"/>
          </a:xfrm>
        </p:spPr>
        <p:txBody>
          <a:bodyPr/>
          <a:lstStyle/>
          <a:p>
            <a:r>
              <a:rPr lang="en-US" altLang="zh-TW" b="1" dirty="0" smtClean="0">
                <a:solidFill>
                  <a:schemeClr val="accent1">
                    <a:lumMod val="75000"/>
                  </a:schemeClr>
                </a:solidFill>
              </a:rPr>
              <a:t>Outline</a:t>
            </a:r>
            <a:endParaRPr lang="zh-TW" altLang="en-US" dirty="0"/>
          </a:p>
        </p:txBody>
      </p:sp>
      <p:sp>
        <p:nvSpPr>
          <p:cNvPr id="15" name="Rectangle 5"/>
          <p:cNvSpPr>
            <a:spLocks noChangeArrowheads="1"/>
          </p:cNvSpPr>
          <p:nvPr/>
        </p:nvSpPr>
        <p:spPr bwMode="auto">
          <a:xfrm>
            <a:off x="2267744" y="3933056"/>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zh-TW" altLang="en-US" dirty="0" smtClean="0"/>
              <a:t>基礎數論</a:t>
            </a:r>
            <a:endParaRPr lang="en-US" altLang="zh-TW" dirty="0"/>
          </a:p>
        </p:txBody>
      </p:sp>
      <p:sp>
        <p:nvSpPr>
          <p:cNvPr id="16" name="向下箭號 383"/>
          <p:cNvSpPr>
            <a:spLocks noChangeArrowheads="1"/>
          </p:cNvSpPr>
          <p:nvPr/>
        </p:nvSpPr>
        <p:spPr bwMode="auto">
          <a:xfrm>
            <a:off x="4427984" y="3573016"/>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500" fill="hold"/>
                                        <p:tgtEl>
                                          <p:spTgt spid="15"/>
                                        </p:tgtEl>
                                        <p:attrNameLst>
                                          <p:attrName>fillcolor</p:attrName>
                                        </p:attrNameLst>
                                      </p:cBhvr>
                                      <p:to>
                                        <a:srgbClr val="ECFD11"/>
                                      </p:to>
                                    </p:animClr>
                                    <p:set>
                                      <p:cBhvr>
                                        <p:cTn id="7" dur="500" fill="hold"/>
                                        <p:tgtEl>
                                          <p:spTgt spid="15"/>
                                        </p:tgtEl>
                                        <p:attrNameLst>
                                          <p:attrName>fill.type</p:attrName>
                                        </p:attrNameLst>
                                      </p:cBhvr>
                                      <p:to>
                                        <p:strVal val="solid"/>
                                      </p:to>
                                    </p:set>
                                    <p:set>
                                      <p:cBhvr>
                                        <p:cTn id="8" dur="5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版面配置區 3"/>
          <p:cNvSpPr>
            <a:spLocks noGrp="1"/>
          </p:cNvSpPr>
          <p:nvPr>
            <p:ph type="dt" sz="quarter" idx="4294967295"/>
          </p:nvPr>
        </p:nvSpPr>
        <p:spPr>
          <a:xfrm>
            <a:off x="744538" y="6207125"/>
            <a:ext cx="3898900" cy="365125"/>
          </a:xfrm>
          <a:prstGeom prst="rect">
            <a:avLst/>
          </a:prstGeom>
          <a:noFill/>
          <a:ln>
            <a:miter lim="800000"/>
            <a:headEnd/>
            <a:tailEnd/>
          </a:ln>
        </p:spPr>
        <p:txBody>
          <a:bodyPr/>
          <a:lstStyle/>
          <a:p>
            <a:r>
              <a:rPr lang="en-US" altLang="zh-TW" smtClean="0">
                <a:latin typeface="Arial" charset="0"/>
                <a:ea typeface="新細明體" charset="-120"/>
              </a:rPr>
              <a:t>NCKU CSIE Programming Contest Training Course</a:t>
            </a:r>
            <a:endParaRPr lang="zh-TW" altLang="zh-TW" smtClean="0">
              <a:latin typeface="Arial" charset="0"/>
              <a:ea typeface="新細明體" charset="-120"/>
            </a:endParaRPr>
          </a:p>
        </p:txBody>
      </p:sp>
      <p:sp>
        <p:nvSpPr>
          <p:cNvPr id="5123" name="Rectangle 2"/>
          <p:cNvSpPr>
            <a:spLocks noGrp="1" noChangeArrowheads="1"/>
          </p:cNvSpPr>
          <p:nvPr>
            <p:ph type="title"/>
          </p:nvPr>
        </p:nvSpPr>
        <p:spPr/>
        <p:txBody>
          <a:bodyPr/>
          <a:lstStyle/>
          <a:p>
            <a:pPr eaLnBrk="1" hangingPunct="1"/>
            <a:r>
              <a:rPr lang="zh-TW" altLang="zh-TW" b="1" smtClean="0">
                <a:solidFill>
                  <a:srgbClr val="376092"/>
                </a:solidFill>
                <a:latin typeface="Calibri" pitchFamily="34" charset="0"/>
                <a:sym typeface="Arial" charset="0"/>
              </a:rPr>
              <a:t>Prime Number</a:t>
            </a:r>
          </a:p>
        </p:txBody>
      </p:sp>
      <p:sp>
        <p:nvSpPr>
          <p:cNvPr id="5124" name="內容版面配置區 2"/>
          <p:cNvSpPr>
            <a:spLocks noChangeArrowheads="1"/>
          </p:cNvSpPr>
          <p:nvPr/>
        </p:nvSpPr>
        <p:spPr bwMode="auto">
          <a:xfrm>
            <a:off x="457200" y="1600200"/>
            <a:ext cx="8472488" cy="2328863"/>
          </a:xfrm>
          <a:prstGeom prst="rect">
            <a:avLst/>
          </a:prstGeom>
          <a:noFill/>
          <a:ln w="9525">
            <a:noFill/>
            <a:miter lim="800000"/>
            <a:headEnd/>
            <a:tailEnd/>
          </a:ln>
        </p:spPr>
        <p:txBody>
          <a:bodyPr/>
          <a:lstStyle/>
          <a:p>
            <a:pPr marL="342900" indent="-342900">
              <a:spcBef>
                <a:spcPct val="20000"/>
              </a:spcBef>
              <a:buSzPct val="70000"/>
              <a:buFontTx/>
              <a:buBlip>
                <a:blip r:embed="rId2"/>
              </a:buBlip>
            </a:pPr>
            <a:r>
              <a:rPr lang="en-US" altLang="zh-TW" sz="2400">
                <a:latin typeface="微軟正黑體" pitchFamily="34" charset="-120"/>
                <a:ea typeface="微軟正黑體" pitchFamily="34" charset="-120"/>
              </a:rPr>
              <a:t>We use </a:t>
            </a:r>
            <a:r>
              <a:rPr lang="en-US" altLang="zh-TW" sz="2400" b="1">
                <a:latin typeface="微軟正黑體" pitchFamily="34" charset="-120"/>
                <a:ea typeface="微軟正黑體" pitchFamily="34" charset="-120"/>
              </a:rPr>
              <a:t>sieve</a:t>
            </a:r>
            <a:r>
              <a:rPr lang="en-US" altLang="zh-TW" sz="2400">
                <a:latin typeface="微軟正黑體" pitchFamily="34" charset="-120"/>
                <a:ea typeface="微軟正黑體" pitchFamily="34" charset="-120"/>
              </a:rPr>
              <a:t> to create a prime array</a:t>
            </a:r>
          </a:p>
          <a:p>
            <a:pPr marL="742950" lvl="1" indent="-285750">
              <a:spcBef>
                <a:spcPct val="20000"/>
              </a:spcBef>
              <a:buFont typeface="Arial" charset="0"/>
              <a:buChar char="–"/>
            </a:pPr>
            <a:r>
              <a:rPr lang="en-US" altLang="zh-TW">
                <a:latin typeface="微軟正黑體" pitchFamily="34" charset="-120"/>
                <a:ea typeface="微軟正黑體" pitchFamily="34" charset="-120"/>
              </a:rPr>
              <a:t>Chose the smallest number at each iteration and delete the multiple of this number</a:t>
            </a:r>
          </a:p>
          <a:p>
            <a:pPr marL="742950" lvl="1" indent="-285750">
              <a:spcBef>
                <a:spcPct val="20000"/>
              </a:spcBef>
              <a:buFont typeface="Arial" charset="0"/>
              <a:buChar char="–"/>
            </a:pPr>
            <a:endParaRPr lang="en-US" altLang="zh-TW">
              <a:latin typeface="微軟正黑體" pitchFamily="34" charset="-120"/>
              <a:ea typeface="微軟正黑體" pitchFamily="34" charset="-120"/>
            </a:endParaRPr>
          </a:p>
          <a:p>
            <a:pPr marL="342900" indent="-342900">
              <a:spcBef>
                <a:spcPct val="20000"/>
              </a:spcBef>
              <a:buSzPct val="70000"/>
            </a:pPr>
            <a:r>
              <a:rPr lang="en-US" altLang="zh-TW" sz="2100">
                <a:latin typeface="微軟正黑體" pitchFamily="34" charset="-120"/>
                <a:ea typeface="微軟正黑體" pitchFamily="34" charset="-120"/>
              </a:rPr>
              <a:t>2  3  4  5  6  7  8  9  10  11  12  13  14  15  16  17  18  19  20  21  22…</a:t>
            </a:r>
            <a:endParaRPr lang="zh-TW" altLang="zh-TW" sz="2100">
              <a:latin typeface="微軟正黑體" pitchFamily="34" charset="-120"/>
              <a:ea typeface="微軟正黑體" pitchFamily="34" charset="-120"/>
            </a:endParaRPr>
          </a:p>
        </p:txBody>
      </p:sp>
      <p:sp>
        <p:nvSpPr>
          <p:cNvPr id="6148" name="文字方塊 4"/>
          <p:cNvSpPr txBox="1">
            <a:spLocks noChangeArrowheads="1"/>
          </p:cNvSpPr>
          <p:nvPr/>
        </p:nvSpPr>
        <p:spPr bwMode="auto">
          <a:xfrm>
            <a:off x="638175" y="2711450"/>
            <a:ext cx="1046163" cy="365125"/>
          </a:xfrm>
          <a:prstGeom prst="rect">
            <a:avLst/>
          </a:prstGeom>
          <a:noFill/>
          <a:ln w="9525">
            <a:noFill/>
            <a:miter lim="800000"/>
            <a:headEnd/>
            <a:tailEnd/>
          </a:ln>
        </p:spPr>
        <p:txBody>
          <a:bodyPr wrap="none">
            <a:spAutoFit/>
          </a:bodyPr>
          <a:lstStyle/>
          <a:p>
            <a:r>
              <a:rPr lang="en-US" altLang="zh-TW">
                <a:latin typeface="微軟正黑體" pitchFamily="34" charset="-120"/>
                <a:ea typeface="微軟正黑體" pitchFamily="34" charset="-120"/>
              </a:rPr>
              <a:t>Chose </a:t>
            </a:r>
            <a:r>
              <a:rPr lang="en-US" altLang="zh-TW" b="1">
                <a:solidFill>
                  <a:srgbClr val="FF0000"/>
                </a:solidFill>
                <a:latin typeface="微軟正黑體" pitchFamily="34" charset="-120"/>
                <a:ea typeface="微軟正黑體" pitchFamily="34" charset="-120"/>
              </a:rPr>
              <a:t>2</a:t>
            </a:r>
            <a:endParaRPr lang="zh-TW" altLang="zh-TW" b="1">
              <a:solidFill>
                <a:srgbClr val="FF0000"/>
              </a:solidFill>
              <a:latin typeface="微軟正黑體" pitchFamily="34" charset="-120"/>
              <a:ea typeface="微軟正黑體" pitchFamily="34" charset="-120"/>
            </a:endParaRPr>
          </a:p>
        </p:txBody>
      </p:sp>
      <p:sp>
        <p:nvSpPr>
          <p:cNvPr id="6149" name="文字方塊 5"/>
          <p:cNvSpPr txBox="1">
            <a:spLocks noChangeArrowheads="1"/>
          </p:cNvSpPr>
          <p:nvPr/>
        </p:nvSpPr>
        <p:spPr bwMode="auto">
          <a:xfrm>
            <a:off x="627063" y="2708275"/>
            <a:ext cx="1046162" cy="365125"/>
          </a:xfrm>
          <a:prstGeom prst="rect">
            <a:avLst/>
          </a:prstGeom>
          <a:noFill/>
          <a:ln w="9525">
            <a:noFill/>
            <a:miter lim="800000"/>
            <a:headEnd/>
            <a:tailEnd/>
          </a:ln>
        </p:spPr>
        <p:txBody>
          <a:bodyPr wrap="none">
            <a:spAutoFit/>
          </a:bodyPr>
          <a:lstStyle/>
          <a:p>
            <a:r>
              <a:rPr lang="en-US" altLang="zh-TW">
                <a:latin typeface="微軟正黑體" pitchFamily="34" charset="-120"/>
                <a:ea typeface="微軟正黑體" pitchFamily="34" charset="-120"/>
              </a:rPr>
              <a:t>Chose </a:t>
            </a:r>
            <a:r>
              <a:rPr lang="en-US" altLang="zh-TW" b="1">
                <a:solidFill>
                  <a:srgbClr val="FF0000"/>
                </a:solidFill>
                <a:latin typeface="微軟正黑體" pitchFamily="34" charset="-120"/>
                <a:ea typeface="微軟正黑體" pitchFamily="34" charset="-120"/>
              </a:rPr>
              <a:t>3</a:t>
            </a:r>
            <a:endParaRPr lang="zh-TW" altLang="zh-TW" b="1">
              <a:solidFill>
                <a:srgbClr val="FF0000"/>
              </a:solidFill>
              <a:latin typeface="微軟正黑體" pitchFamily="34" charset="-120"/>
              <a:ea typeface="微軟正黑體" pitchFamily="34" charset="-120"/>
            </a:endParaRPr>
          </a:p>
        </p:txBody>
      </p:sp>
      <p:sp>
        <p:nvSpPr>
          <p:cNvPr id="6150" name="文字方塊 6"/>
          <p:cNvSpPr txBox="1">
            <a:spLocks noChangeArrowheads="1"/>
          </p:cNvSpPr>
          <p:nvPr/>
        </p:nvSpPr>
        <p:spPr bwMode="auto">
          <a:xfrm>
            <a:off x="611188" y="2720975"/>
            <a:ext cx="1046162" cy="365125"/>
          </a:xfrm>
          <a:prstGeom prst="rect">
            <a:avLst/>
          </a:prstGeom>
          <a:noFill/>
          <a:ln w="9525">
            <a:noFill/>
            <a:miter lim="800000"/>
            <a:headEnd/>
            <a:tailEnd/>
          </a:ln>
        </p:spPr>
        <p:txBody>
          <a:bodyPr wrap="none">
            <a:spAutoFit/>
          </a:bodyPr>
          <a:lstStyle/>
          <a:p>
            <a:r>
              <a:rPr lang="en-US" altLang="zh-TW">
                <a:latin typeface="微軟正黑體" pitchFamily="34" charset="-120"/>
                <a:ea typeface="微軟正黑體" pitchFamily="34" charset="-120"/>
              </a:rPr>
              <a:t>Chose </a:t>
            </a:r>
            <a:r>
              <a:rPr lang="en-US" altLang="zh-TW" b="1">
                <a:solidFill>
                  <a:srgbClr val="FF0000"/>
                </a:solidFill>
                <a:latin typeface="微軟正黑體" pitchFamily="34" charset="-120"/>
                <a:ea typeface="微軟正黑體" pitchFamily="34" charset="-120"/>
              </a:rPr>
              <a:t>5</a:t>
            </a:r>
            <a:endParaRPr lang="zh-TW" altLang="zh-TW" b="1">
              <a:solidFill>
                <a:srgbClr val="FF0000"/>
              </a:solidFill>
              <a:latin typeface="微軟正黑體" pitchFamily="34" charset="-120"/>
              <a:ea typeface="微軟正黑體" pitchFamily="34" charset="-120"/>
            </a:endParaRPr>
          </a:p>
        </p:txBody>
      </p:sp>
      <p:sp>
        <p:nvSpPr>
          <p:cNvPr id="6151" name="文字方塊 7"/>
          <p:cNvSpPr txBox="1">
            <a:spLocks noChangeArrowheads="1"/>
          </p:cNvSpPr>
          <p:nvPr/>
        </p:nvSpPr>
        <p:spPr bwMode="auto">
          <a:xfrm>
            <a:off x="633413" y="2711450"/>
            <a:ext cx="1046162" cy="365125"/>
          </a:xfrm>
          <a:prstGeom prst="rect">
            <a:avLst/>
          </a:prstGeom>
          <a:noFill/>
          <a:ln w="9525">
            <a:noFill/>
            <a:miter lim="800000"/>
            <a:headEnd/>
            <a:tailEnd/>
          </a:ln>
        </p:spPr>
        <p:txBody>
          <a:bodyPr wrap="none">
            <a:spAutoFit/>
          </a:bodyPr>
          <a:lstStyle/>
          <a:p>
            <a:r>
              <a:rPr lang="en-US" altLang="zh-TW">
                <a:latin typeface="微軟正黑體" pitchFamily="34" charset="-120"/>
                <a:ea typeface="微軟正黑體" pitchFamily="34" charset="-120"/>
              </a:rPr>
              <a:t>Chose </a:t>
            </a:r>
            <a:r>
              <a:rPr lang="en-US" altLang="zh-TW" b="1">
                <a:solidFill>
                  <a:srgbClr val="FF0000"/>
                </a:solidFill>
                <a:latin typeface="微軟正黑體" pitchFamily="34" charset="-120"/>
                <a:ea typeface="微軟正黑體" pitchFamily="34" charset="-120"/>
              </a:rPr>
              <a:t>7</a:t>
            </a:r>
            <a:endParaRPr lang="zh-TW" altLang="zh-TW" b="1">
              <a:solidFill>
                <a:srgbClr val="FF0000"/>
              </a:solidFill>
              <a:latin typeface="微軟正黑體" pitchFamily="34" charset="-120"/>
              <a:ea typeface="微軟正黑體" pitchFamily="34" charset="-120"/>
            </a:endParaRPr>
          </a:p>
        </p:txBody>
      </p:sp>
      <p:sp>
        <p:nvSpPr>
          <p:cNvPr id="6152" name="文字方塊 8"/>
          <p:cNvSpPr txBox="1">
            <a:spLocks noChangeArrowheads="1"/>
          </p:cNvSpPr>
          <p:nvPr/>
        </p:nvSpPr>
        <p:spPr bwMode="auto">
          <a:xfrm>
            <a:off x="650875" y="2711450"/>
            <a:ext cx="1184275" cy="365125"/>
          </a:xfrm>
          <a:prstGeom prst="rect">
            <a:avLst/>
          </a:prstGeom>
          <a:noFill/>
          <a:ln w="9525">
            <a:noFill/>
            <a:miter lim="800000"/>
            <a:headEnd/>
            <a:tailEnd/>
          </a:ln>
        </p:spPr>
        <p:txBody>
          <a:bodyPr wrap="none">
            <a:spAutoFit/>
          </a:bodyPr>
          <a:lstStyle/>
          <a:p>
            <a:r>
              <a:rPr lang="en-US" altLang="zh-TW">
                <a:latin typeface="微軟正黑體" pitchFamily="34" charset="-120"/>
                <a:ea typeface="微軟正黑體" pitchFamily="34" charset="-120"/>
              </a:rPr>
              <a:t>Chose </a:t>
            </a:r>
            <a:r>
              <a:rPr lang="en-US" altLang="zh-TW" b="1">
                <a:solidFill>
                  <a:srgbClr val="FF0000"/>
                </a:solidFill>
                <a:latin typeface="微軟正黑體" pitchFamily="34" charset="-120"/>
                <a:ea typeface="微軟正黑體" pitchFamily="34" charset="-120"/>
              </a:rPr>
              <a:t>11</a:t>
            </a:r>
            <a:endParaRPr lang="zh-TW" altLang="zh-TW" b="1">
              <a:solidFill>
                <a:srgbClr val="FF0000"/>
              </a:solidFill>
              <a:latin typeface="微軟正黑體" pitchFamily="34" charset="-120"/>
              <a:ea typeface="微軟正黑體" pitchFamily="34" charset="-120"/>
            </a:endParaRPr>
          </a:p>
        </p:txBody>
      </p:sp>
      <p:cxnSp>
        <p:nvCxnSpPr>
          <p:cNvPr id="6153" name="直線接點 12"/>
          <p:cNvCxnSpPr>
            <a:cxnSpLocks noChangeShapeType="1"/>
          </p:cNvCxnSpPr>
          <p:nvPr/>
        </p:nvCxnSpPr>
        <p:spPr bwMode="auto">
          <a:xfrm>
            <a:off x="2838450" y="3152775"/>
            <a:ext cx="357188" cy="0"/>
          </a:xfrm>
          <a:prstGeom prst="line">
            <a:avLst/>
          </a:prstGeom>
          <a:noFill/>
          <a:ln w="38100">
            <a:solidFill>
              <a:schemeClr val="accent1"/>
            </a:solidFill>
            <a:round/>
            <a:headEnd/>
            <a:tailEnd/>
          </a:ln>
        </p:spPr>
      </p:cxnSp>
      <p:cxnSp>
        <p:nvCxnSpPr>
          <p:cNvPr id="6154" name="直線接點 17"/>
          <p:cNvCxnSpPr>
            <a:cxnSpLocks noChangeShapeType="1"/>
          </p:cNvCxnSpPr>
          <p:nvPr/>
        </p:nvCxnSpPr>
        <p:spPr bwMode="auto">
          <a:xfrm>
            <a:off x="1633538" y="3152775"/>
            <a:ext cx="285750" cy="0"/>
          </a:xfrm>
          <a:prstGeom prst="line">
            <a:avLst/>
          </a:prstGeom>
          <a:noFill/>
          <a:ln w="38100">
            <a:solidFill>
              <a:schemeClr val="accent1"/>
            </a:solidFill>
            <a:round/>
            <a:headEnd/>
            <a:tailEnd/>
          </a:ln>
        </p:spPr>
      </p:cxnSp>
      <p:cxnSp>
        <p:nvCxnSpPr>
          <p:cNvPr id="6155" name="直線接點 25"/>
          <p:cNvCxnSpPr>
            <a:cxnSpLocks noChangeShapeType="1"/>
          </p:cNvCxnSpPr>
          <p:nvPr/>
        </p:nvCxnSpPr>
        <p:spPr bwMode="auto">
          <a:xfrm>
            <a:off x="1052513" y="3152775"/>
            <a:ext cx="285750" cy="0"/>
          </a:xfrm>
          <a:prstGeom prst="line">
            <a:avLst/>
          </a:prstGeom>
          <a:noFill/>
          <a:ln w="38100">
            <a:solidFill>
              <a:schemeClr val="accent1"/>
            </a:solidFill>
            <a:round/>
            <a:headEnd/>
            <a:tailEnd/>
          </a:ln>
        </p:spPr>
      </p:cxnSp>
      <p:cxnSp>
        <p:nvCxnSpPr>
          <p:cNvPr id="6156" name="直線接點 26"/>
          <p:cNvCxnSpPr>
            <a:cxnSpLocks noChangeShapeType="1"/>
          </p:cNvCxnSpPr>
          <p:nvPr/>
        </p:nvCxnSpPr>
        <p:spPr bwMode="auto">
          <a:xfrm>
            <a:off x="2195513" y="3152775"/>
            <a:ext cx="285750" cy="0"/>
          </a:xfrm>
          <a:prstGeom prst="line">
            <a:avLst/>
          </a:prstGeom>
          <a:noFill/>
          <a:ln w="38100">
            <a:solidFill>
              <a:schemeClr val="accent1"/>
            </a:solidFill>
            <a:round/>
            <a:headEnd/>
            <a:tailEnd/>
          </a:ln>
        </p:spPr>
      </p:cxnSp>
      <p:cxnSp>
        <p:nvCxnSpPr>
          <p:cNvPr id="6157" name="直線接點 27"/>
          <p:cNvCxnSpPr>
            <a:cxnSpLocks noChangeShapeType="1"/>
          </p:cNvCxnSpPr>
          <p:nvPr/>
        </p:nvCxnSpPr>
        <p:spPr bwMode="auto">
          <a:xfrm>
            <a:off x="3676650" y="3152775"/>
            <a:ext cx="428625" cy="0"/>
          </a:xfrm>
          <a:prstGeom prst="line">
            <a:avLst/>
          </a:prstGeom>
          <a:noFill/>
          <a:ln w="38100">
            <a:solidFill>
              <a:schemeClr val="accent1"/>
            </a:solidFill>
            <a:round/>
            <a:headEnd/>
            <a:tailEnd/>
          </a:ln>
        </p:spPr>
      </p:cxnSp>
      <p:sp>
        <p:nvSpPr>
          <p:cNvPr id="6158" name="向上箭號 33"/>
          <p:cNvSpPr>
            <a:spLocks noChangeArrowheads="1"/>
          </p:cNvSpPr>
          <p:nvPr/>
        </p:nvSpPr>
        <p:spPr bwMode="auto">
          <a:xfrm>
            <a:off x="552450" y="3367088"/>
            <a:ext cx="142875" cy="360362"/>
          </a:xfrm>
          <a:prstGeom prst="upArrow">
            <a:avLst>
              <a:gd name="adj1" fmla="val 50000"/>
              <a:gd name="adj2" fmla="val 31528"/>
            </a:avLst>
          </a:prstGeom>
          <a:solidFill>
            <a:schemeClr val="accent1"/>
          </a:solidFill>
          <a:ln w="19050">
            <a:solidFill>
              <a:srgbClr val="385D8A"/>
            </a:solidFill>
            <a:miter lim="800000"/>
            <a:headEnd/>
            <a:tailEnd/>
          </a:ln>
        </p:spPr>
        <p:txBody>
          <a:bodyPr anchor="ctr"/>
          <a:lstStyle/>
          <a:p>
            <a:pPr algn="ctr"/>
            <a:endParaRPr lang="zh-TW" altLang="zh-TW">
              <a:solidFill>
                <a:srgbClr val="FFFFFF"/>
              </a:solidFill>
            </a:endParaRPr>
          </a:p>
        </p:txBody>
      </p:sp>
      <p:cxnSp>
        <p:nvCxnSpPr>
          <p:cNvPr id="6159" name="直線接點 35"/>
          <p:cNvCxnSpPr>
            <a:cxnSpLocks noChangeShapeType="1"/>
          </p:cNvCxnSpPr>
          <p:nvPr/>
        </p:nvCxnSpPr>
        <p:spPr bwMode="auto">
          <a:xfrm>
            <a:off x="4562475" y="3152775"/>
            <a:ext cx="428625" cy="0"/>
          </a:xfrm>
          <a:prstGeom prst="line">
            <a:avLst/>
          </a:prstGeom>
          <a:noFill/>
          <a:ln w="38100">
            <a:solidFill>
              <a:schemeClr val="accent1"/>
            </a:solidFill>
            <a:round/>
            <a:headEnd/>
            <a:tailEnd/>
          </a:ln>
        </p:spPr>
      </p:cxnSp>
      <p:cxnSp>
        <p:nvCxnSpPr>
          <p:cNvPr id="6160" name="直線接點 36"/>
          <p:cNvCxnSpPr>
            <a:cxnSpLocks noChangeShapeType="1"/>
          </p:cNvCxnSpPr>
          <p:nvPr/>
        </p:nvCxnSpPr>
        <p:spPr bwMode="auto">
          <a:xfrm>
            <a:off x="5429250" y="3152775"/>
            <a:ext cx="428625" cy="0"/>
          </a:xfrm>
          <a:prstGeom prst="line">
            <a:avLst/>
          </a:prstGeom>
          <a:noFill/>
          <a:ln w="38100">
            <a:solidFill>
              <a:schemeClr val="accent1"/>
            </a:solidFill>
            <a:round/>
            <a:headEnd/>
            <a:tailEnd/>
          </a:ln>
        </p:spPr>
      </p:cxnSp>
      <p:cxnSp>
        <p:nvCxnSpPr>
          <p:cNvPr id="6161" name="直線接點 37"/>
          <p:cNvCxnSpPr>
            <a:cxnSpLocks noChangeShapeType="1"/>
          </p:cNvCxnSpPr>
          <p:nvPr/>
        </p:nvCxnSpPr>
        <p:spPr bwMode="auto">
          <a:xfrm>
            <a:off x="6334125" y="3152775"/>
            <a:ext cx="428625" cy="0"/>
          </a:xfrm>
          <a:prstGeom prst="line">
            <a:avLst/>
          </a:prstGeom>
          <a:noFill/>
          <a:ln w="38100">
            <a:solidFill>
              <a:schemeClr val="accent1"/>
            </a:solidFill>
            <a:round/>
            <a:headEnd/>
            <a:tailEnd/>
          </a:ln>
        </p:spPr>
      </p:cxnSp>
      <p:cxnSp>
        <p:nvCxnSpPr>
          <p:cNvPr id="6162" name="直線接點 38"/>
          <p:cNvCxnSpPr>
            <a:cxnSpLocks noChangeShapeType="1"/>
          </p:cNvCxnSpPr>
          <p:nvPr/>
        </p:nvCxnSpPr>
        <p:spPr bwMode="auto">
          <a:xfrm>
            <a:off x="7215188" y="3152775"/>
            <a:ext cx="428625" cy="0"/>
          </a:xfrm>
          <a:prstGeom prst="line">
            <a:avLst/>
          </a:prstGeom>
          <a:noFill/>
          <a:ln w="38100">
            <a:solidFill>
              <a:schemeClr val="accent1"/>
            </a:solidFill>
            <a:round/>
            <a:headEnd/>
            <a:tailEnd/>
          </a:ln>
        </p:spPr>
      </p:cxnSp>
      <p:cxnSp>
        <p:nvCxnSpPr>
          <p:cNvPr id="6163" name="直線接點 39"/>
          <p:cNvCxnSpPr>
            <a:cxnSpLocks noChangeShapeType="1"/>
          </p:cNvCxnSpPr>
          <p:nvPr/>
        </p:nvCxnSpPr>
        <p:spPr bwMode="auto">
          <a:xfrm>
            <a:off x="8072438" y="3152775"/>
            <a:ext cx="428625" cy="0"/>
          </a:xfrm>
          <a:prstGeom prst="line">
            <a:avLst/>
          </a:prstGeom>
          <a:noFill/>
          <a:ln w="38100">
            <a:solidFill>
              <a:schemeClr val="accent1"/>
            </a:solidFill>
            <a:round/>
            <a:headEnd/>
            <a:tailEnd/>
          </a:ln>
        </p:spPr>
      </p:cxnSp>
      <p:sp>
        <p:nvSpPr>
          <p:cNvPr id="6164" name="向上箭號 40"/>
          <p:cNvSpPr>
            <a:spLocks noChangeArrowheads="1"/>
          </p:cNvSpPr>
          <p:nvPr/>
        </p:nvSpPr>
        <p:spPr bwMode="auto">
          <a:xfrm>
            <a:off x="833438" y="3367088"/>
            <a:ext cx="142875" cy="360362"/>
          </a:xfrm>
          <a:prstGeom prst="upArrow">
            <a:avLst>
              <a:gd name="adj1" fmla="val 50000"/>
              <a:gd name="adj2" fmla="val 31528"/>
            </a:avLst>
          </a:prstGeom>
          <a:solidFill>
            <a:srgbClr val="00B050"/>
          </a:solidFill>
          <a:ln w="19050">
            <a:solidFill>
              <a:srgbClr val="385D8A"/>
            </a:solidFill>
            <a:miter lim="800000"/>
            <a:headEnd/>
            <a:tailEnd/>
          </a:ln>
        </p:spPr>
        <p:txBody>
          <a:bodyPr anchor="ctr"/>
          <a:lstStyle/>
          <a:p>
            <a:pPr algn="ctr"/>
            <a:endParaRPr lang="zh-TW" altLang="zh-TW">
              <a:solidFill>
                <a:srgbClr val="FFFFFF"/>
              </a:solidFill>
            </a:endParaRPr>
          </a:p>
        </p:txBody>
      </p:sp>
      <p:cxnSp>
        <p:nvCxnSpPr>
          <p:cNvPr id="6166" name="直線接點 42"/>
          <p:cNvCxnSpPr>
            <a:cxnSpLocks noChangeShapeType="1"/>
          </p:cNvCxnSpPr>
          <p:nvPr/>
        </p:nvCxnSpPr>
        <p:spPr bwMode="auto">
          <a:xfrm>
            <a:off x="1643063" y="3152775"/>
            <a:ext cx="285750" cy="0"/>
          </a:xfrm>
          <a:prstGeom prst="line">
            <a:avLst/>
          </a:prstGeom>
          <a:noFill/>
          <a:ln w="38100">
            <a:solidFill>
              <a:srgbClr val="00B050"/>
            </a:solidFill>
            <a:round/>
            <a:headEnd/>
            <a:tailEnd/>
          </a:ln>
        </p:spPr>
      </p:cxnSp>
      <p:cxnSp>
        <p:nvCxnSpPr>
          <p:cNvPr id="6167" name="直線接點 43"/>
          <p:cNvCxnSpPr>
            <a:cxnSpLocks noChangeShapeType="1"/>
          </p:cNvCxnSpPr>
          <p:nvPr/>
        </p:nvCxnSpPr>
        <p:spPr bwMode="auto">
          <a:xfrm>
            <a:off x="2481263" y="3152775"/>
            <a:ext cx="357187" cy="0"/>
          </a:xfrm>
          <a:prstGeom prst="line">
            <a:avLst/>
          </a:prstGeom>
          <a:noFill/>
          <a:ln w="38100">
            <a:solidFill>
              <a:srgbClr val="00B050"/>
            </a:solidFill>
            <a:round/>
            <a:headEnd/>
            <a:tailEnd/>
          </a:ln>
        </p:spPr>
      </p:cxnSp>
      <p:cxnSp>
        <p:nvCxnSpPr>
          <p:cNvPr id="6168" name="直線接點 44"/>
          <p:cNvCxnSpPr>
            <a:cxnSpLocks noChangeShapeType="1"/>
          </p:cNvCxnSpPr>
          <p:nvPr/>
        </p:nvCxnSpPr>
        <p:spPr bwMode="auto">
          <a:xfrm>
            <a:off x="3671888" y="3152775"/>
            <a:ext cx="428625" cy="0"/>
          </a:xfrm>
          <a:prstGeom prst="line">
            <a:avLst/>
          </a:prstGeom>
          <a:noFill/>
          <a:ln w="38100">
            <a:solidFill>
              <a:srgbClr val="00B050"/>
            </a:solidFill>
            <a:round/>
            <a:headEnd/>
            <a:tailEnd/>
          </a:ln>
        </p:spPr>
      </p:cxnSp>
      <p:cxnSp>
        <p:nvCxnSpPr>
          <p:cNvPr id="6169" name="直線接點 46"/>
          <p:cNvCxnSpPr>
            <a:cxnSpLocks noChangeShapeType="1"/>
          </p:cNvCxnSpPr>
          <p:nvPr/>
        </p:nvCxnSpPr>
        <p:spPr bwMode="auto">
          <a:xfrm>
            <a:off x="4991100" y="3152775"/>
            <a:ext cx="438150" cy="0"/>
          </a:xfrm>
          <a:prstGeom prst="line">
            <a:avLst/>
          </a:prstGeom>
          <a:noFill/>
          <a:ln w="38100">
            <a:solidFill>
              <a:srgbClr val="00B050"/>
            </a:solidFill>
            <a:round/>
            <a:headEnd/>
            <a:tailEnd/>
          </a:ln>
        </p:spPr>
      </p:cxnSp>
      <p:cxnSp>
        <p:nvCxnSpPr>
          <p:cNvPr id="6170" name="直線接點 47"/>
          <p:cNvCxnSpPr>
            <a:cxnSpLocks noChangeShapeType="1"/>
          </p:cNvCxnSpPr>
          <p:nvPr/>
        </p:nvCxnSpPr>
        <p:spPr bwMode="auto">
          <a:xfrm>
            <a:off x="6329363" y="3152775"/>
            <a:ext cx="428625" cy="0"/>
          </a:xfrm>
          <a:prstGeom prst="line">
            <a:avLst/>
          </a:prstGeom>
          <a:noFill/>
          <a:ln w="38100">
            <a:solidFill>
              <a:srgbClr val="00B050"/>
            </a:solidFill>
            <a:round/>
            <a:headEnd/>
            <a:tailEnd/>
          </a:ln>
        </p:spPr>
      </p:cxnSp>
      <p:cxnSp>
        <p:nvCxnSpPr>
          <p:cNvPr id="6171" name="直線接點 48"/>
          <p:cNvCxnSpPr>
            <a:cxnSpLocks noChangeShapeType="1"/>
          </p:cNvCxnSpPr>
          <p:nvPr/>
        </p:nvCxnSpPr>
        <p:spPr bwMode="auto">
          <a:xfrm>
            <a:off x="7643813" y="3152775"/>
            <a:ext cx="428625" cy="0"/>
          </a:xfrm>
          <a:prstGeom prst="line">
            <a:avLst/>
          </a:prstGeom>
          <a:noFill/>
          <a:ln w="38100">
            <a:solidFill>
              <a:srgbClr val="00B050"/>
            </a:solidFill>
            <a:round/>
            <a:headEnd/>
            <a:tailEnd/>
          </a:ln>
        </p:spPr>
      </p:cxnSp>
      <p:sp>
        <p:nvSpPr>
          <p:cNvPr id="6172" name="向上箭號 72"/>
          <p:cNvSpPr>
            <a:spLocks noChangeArrowheads="1"/>
          </p:cNvSpPr>
          <p:nvPr/>
        </p:nvSpPr>
        <p:spPr bwMode="auto">
          <a:xfrm>
            <a:off x="1428750" y="3367088"/>
            <a:ext cx="142875" cy="360362"/>
          </a:xfrm>
          <a:prstGeom prst="upArrow">
            <a:avLst>
              <a:gd name="adj1" fmla="val 50000"/>
              <a:gd name="adj2" fmla="val 31528"/>
            </a:avLst>
          </a:prstGeom>
          <a:solidFill>
            <a:srgbClr val="FF0000"/>
          </a:solidFill>
          <a:ln w="19050">
            <a:solidFill>
              <a:srgbClr val="385D8A"/>
            </a:solidFill>
            <a:miter lim="800000"/>
            <a:headEnd/>
            <a:tailEnd/>
          </a:ln>
        </p:spPr>
        <p:txBody>
          <a:bodyPr anchor="ctr"/>
          <a:lstStyle/>
          <a:p>
            <a:pPr algn="ctr"/>
            <a:endParaRPr lang="zh-TW" altLang="zh-TW">
              <a:solidFill>
                <a:srgbClr val="FFFFFF"/>
              </a:solidFill>
            </a:endParaRPr>
          </a:p>
        </p:txBody>
      </p:sp>
      <p:cxnSp>
        <p:nvCxnSpPr>
          <p:cNvPr id="6173" name="直線接點 73"/>
          <p:cNvCxnSpPr>
            <a:cxnSpLocks noChangeShapeType="1"/>
          </p:cNvCxnSpPr>
          <p:nvPr/>
        </p:nvCxnSpPr>
        <p:spPr bwMode="auto">
          <a:xfrm>
            <a:off x="2843213" y="3152775"/>
            <a:ext cx="357187" cy="0"/>
          </a:xfrm>
          <a:prstGeom prst="line">
            <a:avLst/>
          </a:prstGeom>
          <a:noFill/>
          <a:ln w="38100">
            <a:solidFill>
              <a:srgbClr val="FF0000"/>
            </a:solidFill>
            <a:round/>
            <a:headEnd/>
            <a:tailEnd/>
          </a:ln>
        </p:spPr>
      </p:cxnSp>
      <p:cxnSp>
        <p:nvCxnSpPr>
          <p:cNvPr id="6174" name="直線接點 75"/>
          <p:cNvCxnSpPr>
            <a:cxnSpLocks noChangeShapeType="1"/>
          </p:cNvCxnSpPr>
          <p:nvPr/>
        </p:nvCxnSpPr>
        <p:spPr bwMode="auto">
          <a:xfrm>
            <a:off x="4994275" y="3152775"/>
            <a:ext cx="428625" cy="0"/>
          </a:xfrm>
          <a:prstGeom prst="line">
            <a:avLst/>
          </a:prstGeom>
          <a:noFill/>
          <a:ln w="38100">
            <a:solidFill>
              <a:srgbClr val="FF0000"/>
            </a:solidFill>
            <a:round/>
            <a:headEnd/>
            <a:tailEnd/>
          </a:ln>
        </p:spPr>
      </p:cxnSp>
      <p:cxnSp>
        <p:nvCxnSpPr>
          <p:cNvPr id="6175" name="直線接點 77"/>
          <p:cNvCxnSpPr>
            <a:cxnSpLocks noChangeShapeType="1"/>
          </p:cNvCxnSpPr>
          <p:nvPr/>
        </p:nvCxnSpPr>
        <p:spPr bwMode="auto">
          <a:xfrm>
            <a:off x="7237413" y="3154363"/>
            <a:ext cx="428625" cy="0"/>
          </a:xfrm>
          <a:prstGeom prst="line">
            <a:avLst/>
          </a:prstGeom>
          <a:noFill/>
          <a:ln w="38100">
            <a:solidFill>
              <a:srgbClr val="FF0000"/>
            </a:solidFill>
            <a:round/>
            <a:headEnd/>
            <a:tailEnd/>
          </a:ln>
        </p:spPr>
      </p:cxnSp>
      <p:sp>
        <p:nvSpPr>
          <p:cNvPr id="6176" name="向上箭號 78"/>
          <p:cNvSpPr>
            <a:spLocks noChangeArrowheads="1"/>
          </p:cNvSpPr>
          <p:nvPr/>
        </p:nvSpPr>
        <p:spPr bwMode="auto">
          <a:xfrm>
            <a:off x="2000250" y="3367088"/>
            <a:ext cx="142875" cy="360362"/>
          </a:xfrm>
          <a:prstGeom prst="upArrow">
            <a:avLst>
              <a:gd name="adj1" fmla="val 50000"/>
              <a:gd name="adj2" fmla="val 31528"/>
            </a:avLst>
          </a:prstGeom>
          <a:solidFill>
            <a:srgbClr val="FFC000"/>
          </a:solidFill>
          <a:ln w="19050">
            <a:solidFill>
              <a:srgbClr val="385D8A"/>
            </a:solidFill>
            <a:miter lim="800000"/>
            <a:headEnd/>
            <a:tailEnd/>
          </a:ln>
        </p:spPr>
        <p:txBody>
          <a:bodyPr anchor="ctr"/>
          <a:lstStyle/>
          <a:p>
            <a:pPr algn="ctr"/>
            <a:endParaRPr lang="zh-TW" altLang="zh-TW">
              <a:solidFill>
                <a:srgbClr val="FFFFFF"/>
              </a:solidFill>
            </a:endParaRPr>
          </a:p>
        </p:txBody>
      </p:sp>
      <p:cxnSp>
        <p:nvCxnSpPr>
          <p:cNvPr id="6177" name="直線接點 79"/>
          <p:cNvCxnSpPr>
            <a:cxnSpLocks noChangeShapeType="1"/>
          </p:cNvCxnSpPr>
          <p:nvPr/>
        </p:nvCxnSpPr>
        <p:spPr bwMode="auto">
          <a:xfrm>
            <a:off x="4572000" y="3152775"/>
            <a:ext cx="428625" cy="0"/>
          </a:xfrm>
          <a:prstGeom prst="line">
            <a:avLst/>
          </a:prstGeom>
          <a:noFill/>
          <a:ln w="38100">
            <a:solidFill>
              <a:srgbClr val="F79646"/>
            </a:solidFill>
            <a:round/>
            <a:headEnd/>
            <a:tailEnd/>
          </a:ln>
        </p:spPr>
      </p:cxnSp>
      <p:cxnSp>
        <p:nvCxnSpPr>
          <p:cNvPr id="6178" name="直線接點 81"/>
          <p:cNvCxnSpPr>
            <a:cxnSpLocks noChangeShapeType="1"/>
          </p:cNvCxnSpPr>
          <p:nvPr/>
        </p:nvCxnSpPr>
        <p:spPr bwMode="auto">
          <a:xfrm>
            <a:off x="7669213" y="3154363"/>
            <a:ext cx="428625" cy="0"/>
          </a:xfrm>
          <a:prstGeom prst="line">
            <a:avLst/>
          </a:prstGeom>
          <a:noFill/>
          <a:ln w="38100">
            <a:solidFill>
              <a:srgbClr val="F79646"/>
            </a:solidFill>
            <a:round/>
            <a:headEnd/>
            <a:tailEnd/>
          </a:ln>
        </p:spPr>
      </p:cxnSp>
      <p:sp>
        <p:nvSpPr>
          <p:cNvPr id="6179" name="向上箭號 82"/>
          <p:cNvSpPr>
            <a:spLocks noChangeArrowheads="1"/>
          </p:cNvSpPr>
          <p:nvPr/>
        </p:nvSpPr>
        <p:spPr bwMode="auto">
          <a:xfrm>
            <a:off x="3375025" y="3367088"/>
            <a:ext cx="142875" cy="360362"/>
          </a:xfrm>
          <a:prstGeom prst="upArrow">
            <a:avLst>
              <a:gd name="adj1" fmla="val 50000"/>
              <a:gd name="adj2" fmla="val 31528"/>
            </a:avLst>
          </a:prstGeom>
          <a:solidFill>
            <a:schemeClr val="tx1"/>
          </a:solidFill>
          <a:ln w="19050">
            <a:solidFill>
              <a:srgbClr val="385D8A"/>
            </a:solidFill>
            <a:miter lim="800000"/>
            <a:headEnd/>
            <a:tailEnd/>
          </a:ln>
        </p:spPr>
        <p:txBody>
          <a:bodyPr anchor="ctr"/>
          <a:lstStyle/>
          <a:p>
            <a:pPr algn="ctr"/>
            <a:endParaRPr lang="zh-TW" altLang="zh-TW">
              <a:solidFill>
                <a:srgbClr val="FFFFFF"/>
              </a:solidFill>
            </a:endParaRPr>
          </a:p>
        </p:txBody>
      </p:sp>
      <p:cxnSp>
        <p:nvCxnSpPr>
          <p:cNvPr id="6180" name="直線接點 83"/>
          <p:cNvCxnSpPr>
            <a:cxnSpLocks noChangeShapeType="1"/>
          </p:cNvCxnSpPr>
          <p:nvPr/>
        </p:nvCxnSpPr>
        <p:spPr bwMode="auto">
          <a:xfrm>
            <a:off x="8101013" y="3154363"/>
            <a:ext cx="428625" cy="0"/>
          </a:xfrm>
          <a:prstGeom prst="line">
            <a:avLst/>
          </a:prstGeom>
          <a:noFill/>
          <a:ln w="38100">
            <a:solidFill>
              <a:schemeClr val="tx1"/>
            </a:solidFill>
            <a:round/>
            <a:headEnd/>
            <a:tailEnd/>
          </a:ln>
        </p:spPr>
      </p:cxnSp>
      <p:sp>
        <p:nvSpPr>
          <p:cNvPr id="5158" name="文字方塊 3"/>
          <p:cNvSpPr txBox="1">
            <a:spLocks noChangeArrowheads="1"/>
          </p:cNvSpPr>
          <p:nvPr/>
        </p:nvSpPr>
        <p:spPr bwMode="auto">
          <a:xfrm>
            <a:off x="928688" y="3797300"/>
            <a:ext cx="7643812" cy="2439988"/>
          </a:xfrm>
          <a:prstGeom prst="rect">
            <a:avLst/>
          </a:prstGeom>
          <a:noFill/>
          <a:ln w="9525">
            <a:solidFill>
              <a:schemeClr val="tx1"/>
            </a:solidFill>
            <a:miter lim="800000"/>
            <a:headEnd/>
            <a:tailEnd/>
          </a:ln>
        </p:spPr>
        <p:txBody>
          <a:bodyPr>
            <a:spAutoFit/>
          </a:bodyPr>
          <a:lstStyle/>
          <a:p>
            <a:r>
              <a:rPr lang="en-US" altLang="zh-TW" sz="1400" b="1" dirty="0">
                <a:solidFill>
                  <a:srgbClr val="7030A0"/>
                </a:solidFill>
                <a:latin typeface="微軟正黑體" pitchFamily="34" charset="-120"/>
                <a:ea typeface="微軟正黑體" pitchFamily="34" charset="-120"/>
              </a:rPr>
              <a:t>#define </a:t>
            </a:r>
            <a:r>
              <a:rPr lang="en-US" altLang="zh-TW" sz="1400" dirty="0">
                <a:latin typeface="微軟正黑體" pitchFamily="34" charset="-120"/>
                <a:ea typeface="微軟正黑體" pitchFamily="34" charset="-120"/>
              </a:rPr>
              <a:t>MAX 1000000</a:t>
            </a:r>
          </a:p>
          <a:p>
            <a:r>
              <a:rPr lang="en-US" altLang="zh-TW" sz="1400" b="1" dirty="0">
                <a:solidFill>
                  <a:srgbClr val="632523"/>
                </a:solidFill>
                <a:latin typeface="微軟正黑體" pitchFamily="34" charset="-120"/>
                <a:ea typeface="微軟正黑體" pitchFamily="34" charset="-120"/>
              </a:rPr>
              <a:t>bool</a:t>
            </a:r>
            <a:r>
              <a:rPr lang="en-US" altLang="zh-TW" sz="1400" dirty="0">
                <a:latin typeface="微軟正黑體" pitchFamily="34" charset="-120"/>
                <a:ea typeface="微軟正黑體" pitchFamily="34" charset="-120"/>
              </a:rPr>
              <a:t> isprime[MAX]; </a:t>
            </a:r>
          </a:p>
          <a:p>
            <a:r>
              <a:rPr lang="en-US" altLang="zh-TW" sz="1400" b="1" dirty="0">
                <a:solidFill>
                  <a:srgbClr val="632523"/>
                </a:solidFill>
                <a:latin typeface="微軟正黑體" pitchFamily="34" charset="-120"/>
                <a:ea typeface="微軟正黑體" pitchFamily="34" charset="-120"/>
              </a:rPr>
              <a:t>void</a:t>
            </a:r>
            <a:r>
              <a:rPr lang="en-US" altLang="zh-TW" sz="1400" dirty="0">
                <a:latin typeface="微軟正黑體" pitchFamily="34" charset="-120"/>
                <a:ea typeface="微軟正黑體" pitchFamily="34" charset="-120"/>
              </a:rPr>
              <a:t> Sieve(){ </a:t>
            </a:r>
            <a:r>
              <a:rPr lang="zh-TW" altLang="zh-TW" sz="1400" dirty="0">
                <a:latin typeface="微軟正黑體" pitchFamily="34" charset="-120"/>
                <a:ea typeface="微軟正黑體" pitchFamily="34" charset="-120"/>
              </a:rPr>
              <a:t>                                                             </a:t>
            </a:r>
            <a:r>
              <a:rPr lang="en-US" altLang="zh-TW" sz="1400" dirty="0">
                <a:solidFill>
                  <a:srgbClr val="00B050"/>
                </a:solidFill>
                <a:latin typeface="微軟正黑體" pitchFamily="34" charset="-120"/>
                <a:ea typeface="微軟正黑體" pitchFamily="34" charset="-120"/>
              </a:rPr>
              <a:t>// </a:t>
            </a:r>
            <a:r>
              <a:rPr lang="zh-TW" altLang="zh-TW" sz="1400" dirty="0">
                <a:solidFill>
                  <a:srgbClr val="00B050"/>
                </a:solidFill>
                <a:latin typeface="微軟正黑體" pitchFamily="34" charset="-120"/>
                <a:ea typeface="微軟正黑體" pitchFamily="34" charset="-120"/>
              </a:rPr>
              <a:t>Time complexity may be (n x sqrt(n))</a:t>
            </a:r>
          </a:p>
          <a:p>
            <a:pPr lvl="1"/>
            <a:r>
              <a:rPr lang="en-US" altLang="zh-TW" sz="1400" b="1" dirty="0">
                <a:solidFill>
                  <a:srgbClr val="7030A0"/>
                </a:solidFill>
                <a:latin typeface="微軟正黑體" pitchFamily="34" charset="-120"/>
                <a:ea typeface="微軟正黑體" pitchFamily="34" charset="-120"/>
              </a:rPr>
              <a:t>memset</a:t>
            </a:r>
            <a:r>
              <a:rPr lang="en-US" altLang="zh-TW" sz="1400" dirty="0">
                <a:latin typeface="微軟正黑體" pitchFamily="34" charset="-120"/>
                <a:ea typeface="微軟正黑體" pitchFamily="34" charset="-120"/>
              </a:rPr>
              <a:t>( isprime, </a:t>
            </a:r>
            <a:r>
              <a:rPr lang="en-US" altLang="zh-TW" sz="1400" b="1" dirty="0">
                <a:solidFill>
                  <a:srgbClr val="632523"/>
                </a:solidFill>
                <a:latin typeface="微軟正黑體" pitchFamily="34" charset="-120"/>
                <a:ea typeface="微軟正黑體" pitchFamily="34" charset="-120"/>
              </a:rPr>
              <a:t>true</a:t>
            </a:r>
            <a:r>
              <a:rPr lang="en-US" altLang="zh-TW" sz="1400" dirty="0">
                <a:latin typeface="微軟正黑體" pitchFamily="34" charset="-120"/>
                <a:ea typeface="微軟正黑體" pitchFamily="34" charset="-120"/>
              </a:rPr>
              <a:t>, </a:t>
            </a:r>
            <a:r>
              <a:rPr lang="en-US" altLang="zh-TW" sz="1400" b="1" dirty="0">
                <a:solidFill>
                  <a:srgbClr val="7030A0"/>
                </a:solidFill>
                <a:latin typeface="微軟正黑體" pitchFamily="34" charset="-120"/>
                <a:ea typeface="微軟正黑體" pitchFamily="34" charset="-120"/>
              </a:rPr>
              <a:t>sizeof</a:t>
            </a:r>
            <a:r>
              <a:rPr lang="en-US" altLang="zh-TW" sz="1400" dirty="0">
                <a:latin typeface="微軟正黑體" pitchFamily="34" charset="-120"/>
                <a:ea typeface="微軟正黑體" pitchFamily="34" charset="-120"/>
              </a:rPr>
              <a:t>(isprime) );</a:t>
            </a:r>
          </a:p>
          <a:p>
            <a:pPr lvl="1"/>
            <a:r>
              <a:rPr lang="en-US" altLang="zh-TW" sz="1400" dirty="0">
                <a:latin typeface="微軟正黑體" pitchFamily="34" charset="-120"/>
                <a:ea typeface="微軟正黑體" pitchFamily="34" charset="-120"/>
              </a:rPr>
              <a:t>isprime[0] = </a:t>
            </a:r>
            <a:r>
              <a:rPr lang="en-US" altLang="zh-TW" sz="1400" b="1" dirty="0">
                <a:solidFill>
                  <a:srgbClr val="632523"/>
                </a:solidFill>
                <a:latin typeface="微軟正黑體" pitchFamily="34" charset="-120"/>
                <a:ea typeface="微軟正黑體" pitchFamily="34" charset="-120"/>
              </a:rPr>
              <a:t>false</a:t>
            </a:r>
            <a:r>
              <a:rPr lang="en-US" altLang="zh-TW" sz="1400" dirty="0">
                <a:latin typeface="微軟正黑體" pitchFamily="34" charset="-120"/>
                <a:ea typeface="微軟正黑體" pitchFamily="34" charset="-120"/>
              </a:rPr>
              <a:t>;</a:t>
            </a:r>
            <a:endParaRPr lang="en-US" altLang="zh-TW" sz="1400" dirty="0">
              <a:solidFill>
                <a:srgbClr val="00B050"/>
              </a:solidFill>
              <a:latin typeface="微軟正黑體" pitchFamily="34" charset="-120"/>
              <a:ea typeface="微軟正黑體" pitchFamily="34" charset="-120"/>
            </a:endParaRPr>
          </a:p>
          <a:p>
            <a:pPr lvl="1"/>
            <a:r>
              <a:rPr lang="en-US" altLang="zh-TW" sz="1400" dirty="0">
                <a:latin typeface="微軟正黑體" pitchFamily="34" charset="-120"/>
                <a:ea typeface="微軟正黑體" pitchFamily="34" charset="-120"/>
              </a:rPr>
              <a:t>isprime[1] = </a:t>
            </a:r>
            <a:r>
              <a:rPr lang="en-US" altLang="zh-TW" sz="1400" b="1" dirty="0">
                <a:solidFill>
                  <a:srgbClr val="632523"/>
                </a:solidFill>
                <a:latin typeface="微軟正黑體" pitchFamily="34" charset="-120"/>
                <a:ea typeface="微軟正黑體" pitchFamily="34" charset="-120"/>
              </a:rPr>
              <a:t>false</a:t>
            </a:r>
            <a:r>
              <a:rPr lang="en-US" altLang="zh-TW" sz="1400" dirty="0">
                <a:latin typeface="微軟正黑體" pitchFamily="34" charset="-120"/>
                <a:ea typeface="微軟正黑體" pitchFamily="34" charset="-120"/>
              </a:rPr>
              <a:t>;</a:t>
            </a:r>
            <a:endParaRPr lang="en-US" altLang="zh-TW" sz="1400" dirty="0">
              <a:solidFill>
                <a:srgbClr val="00B050"/>
              </a:solidFill>
              <a:latin typeface="微軟正黑體" pitchFamily="34" charset="-120"/>
              <a:ea typeface="微軟正黑體" pitchFamily="34" charset="-120"/>
            </a:endParaRPr>
          </a:p>
          <a:p>
            <a:pPr lvl="1"/>
            <a:r>
              <a:rPr lang="en-US" altLang="zh-TW" sz="1400" b="1" dirty="0">
                <a:solidFill>
                  <a:srgbClr val="632523"/>
                </a:solidFill>
                <a:latin typeface="微軟正黑體" pitchFamily="34" charset="-120"/>
                <a:ea typeface="微軟正黑體" pitchFamily="34" charset="-120"/>
              </a:rPr>
              <a:t>for</a:t>
            </a:r>
            <a:r>
              <a:rPr lang="en-US" altLang="zh-TW" sz="1400" dirty="0">
                <a:latin typeface="微軟正黑體" pitchFamily="34" charset="-120"/>
                <a:ea typeface="微軟正黑體" pitchFamily="34" charset="-120"/>
              </a:rPr>
              <a:t>( </a:t>
            </a:r>
            <a:r>
              <a:rPr lang="en-US" altLang="zh-TW" sz="1400" b="1" dirty="0">
                <a:solidFill>
                  <a:srgbClr val="632523"/>
                </a:solidFill>
                <a:latin typeface="微軟正黑體" pitchFamily="34" charset="-120"/>
                <a:ea typeface="微軟正黑體" pitchFamily="34" charset="-120"/>
              </a:rPr>
              <a:t>int</a:t>
            </a:r>
            <a:r>
              <a:rPr lang="en-US" altLang="zh-TW" sz="1400" dirty="0">
                <a:latin typeface="微軟正黑體" pitchFamily="34" charset="-120"/>
                <a:ea typeface="微軟正黑體" pitchFamily="34" charset="-120"/>
              </a:rPr>
              <a:t> i=2; i&lt;MAX; i++)</a:t>
            </a:r>
            <a:endParaRPr lang="en-US" altLang="zh-TW" sz="1400" dirty="0">
              <a:solidFill>
                <a:srgbClr val="00B050"/>
              </a:solidFill>
              <a:latin typeface="微軟正黑體" pitchFamily="34" charset="-120"/>
              <a:ea typeface="微軟正黑體" pitchFamily="34" charset="-120"/>
            </a:endParaRPr>
          </a:p>
          <a:p>
            <a:pPr lvl="2"/>
            <a:r>
              <a:rPr lang="en-US" altLang="zh-TW" sz="1400" b="1" dirty="0">
                <a:solidFill>
                  <a:srgbClr val="632523"/>
                </a:solidFill>
                <a:latin typeface="微軟正黑體" pitchFamily="34" charset="-120"/>
                <a:ea typeface="微軟正黑體" pitchFamily="34" charset="-120"/>
              </a:rPr>
              <a:t>if</a:t>
            </a:r>
            <a:r>
              <a:rPr lang="en-US" altLang="zh-TW" sz="1400" dirty="0">
                <a:latin typeface="微軟正黑體" pitchFamily="34" charset="-120"/>
                <a:ea typeface="微軟正黑體" pitchFamily="34" charset="-120"/>
              </a:rPr>
              <a:t>( isprime[i] )		</a:t>
            </a:r>
            <a:endParaRPr lang="en-US" altLang="zh-TW" sz="1400" dirty="0">
              <a:solidFill>
                <a:srgbClr val="00B050"/>
              </a:solidFill>
              <a:latin typeface="微軟正黑體" pitchFamily="34" charset="-120"/>
              <a:ea typeface="微軟正黑體" pitchFamily="34" charset="-120"/>
            </a:endParaRPr>
          </a:p>
          <a:p>
            <a:pPr lvl="3"/>
            <a:r>
              <a:rPr lang="en-US" altLang="zh-TW" sz="1400" b="1" dirty="0">
                <a:solidFill>
                  <a:srgbClr val="632523"/>
                </a:solidFill>
                <a:latin typeface="微軟正黑體" pitchFamily="34" charset="-120"/>
                <a:ea typeface="微軟正黑體" pitchFamily="34" charset="-120"/>
              </a:rPr>
              <a:t>for</a:t>
            </a:r>
            <a:r>
              <a:rPr lang="en-US" altLang="zh-TW" sz="1400" dirty="0">
                <a:latin typeface="微軟正黑體" pitchFamily="34" charset="-120"/>
                <a:ea typeface="微軟正黑體" pitchFamily="34" charset="-120"/>
              </a:rPr>
              <a:t>(</a:t>
            </a:r>
            <a:r>
              <a:rPr lang="en-US" altLang="zh-TW" sz="1400" b="1" dirty="0">
                <a:solidFill>
                  <a:srgbClr val="632523"/>
                </a:solidFill>
                <a:latin typeface="微軟正黑體" pitchFamily="34" charset="-120"/>
                <a:ea typeface="微軟正黑體" pitchFamily="34" charset="-120"/>
              </a:rPr>
              <a:t>int</a:t>
            </a:r>
            <a:r>
              <a:rPr lang="en-US" altLang="zh-TW" sz="1400" dirty="0">
                <a:latin typeface="微軟正黑體" pitchFamily="34" charset="-120"/>
                <a:ea typeface="微軟正黑體" pitchFamily="34" charset="-120"/>
              </a:rPr>
              <a:t> j = i + i; j&lt;MAX; j += i)</a:t>
            </a:r>
            <a:endParaRPr lang="en-US" altLang="zh-TW" sz="1400" dirty="0">
              <a:solidFill>
                <a:srgbClr val="00B050"/>
              </a:solidFill>
              <a:latin typeface="微軟正黑體" pitchFamily="34" charset="-120"/>
              <a:ea typeface="微軟正黑體" pitchFamily="34" charset="-120"/>
            </a:endParaRPr>
          </a:p>
          <a:p>
            <a:pPr lvl="3"/>
            <a:r>
              <a:rPr lang="en-US" altLang="zh-TW" sz="1400" dirty="0">
                <a:latin typeface="微軟正黑體" pitchFamily="34" charset="-120"/>
                <a:ea typeface="微軟正黑體" pitchFamily="34" charset="-120"/>
              </a:rPr>
              <a:t>	isprime[j] = </a:t>
            </a:r>
            <a:r>
              <a:rPr lang="en-US" altLang="zh-TW" sz="1400" b="1" dirty="0">
                <a:solidFill>
                  <a:srgbClr val="632523"/>
                </a:solidFill>
                <a:latin typeface="微軟正黑體" pitchFamily="34" charset="-120"/>
                <a:ea typeface="微軟正黑體" pitchFamily="34" charset="-120"/>
              </a:rPr>
              <a:t>false</a:t>
            </a:r>
            <a:r>
              <a:rPr lang="en-US" altLang="zh-TW" sz="1400" dirty="0">
                <a:latin typeface="微軟正黑體" pitchFamily="34" charset="-120"/>
                <a:ea typeface="微軟正黑體" pitchFamily="34" charset="-120"/>
              </a:rPr>
              <a:t>;</a:t>
            </a:r>
          </a:p>
          <a:p>
            <a:r>
              <a:rPr lang="en-US" altLang="zh-TW" sz="1400" dirty="0">
                <a:latin typeface="微軟正黑體" pitchFamily="34" charset="-120"/>
                <a:ea typeface="微軟正黑體" pitchFamily="34" charset="-120"/>
              </a:rPr>
              <a:t>}</a:t>
            </a:r>
            <a:endParaRPr lang="zh-TW" altLang="zh-TW" sz="1400" dirty="0">
              <a:latin typeface="微軟正黑體" pitchFamily="34" charset="-120"/>
              <a:ea typeface="微軟正黑體" pitchFamily="34" charset="-120"/>
            </a:endParaRPr>
          </a:p>
        </p:txBody>
      </p:sp>
      <p:sp>
        <p:nvSpPr>
          <p:cNvPr id="6182" name="文字方塊 4"/>
          <p:cNvSpPr txBox="1">
            <a:spLocks noChangeArrowheads="1"/>
          </p:cNvSpPr>
          <p:nvPr/>
        </p:nvSpPr>
        <p:spPr bwMode="auto">
          <a:xfrm>
            <a:off x="5292080" y="5085184"/>
            <a:ext cx="2803525" cy="304800"/>
          </a:xfrm>
          <a:prstGeom prst="rect">
            <a:avLst/>
          </a:prstGeom>
          <a:noFill/>
          <a:ln w="9525">
            <a:noFill/>
            <a:miter lim="800000"/>
            <a:headEnd/>
            <a:tailEnd/>
          </a:ln>
        </p:spPr>
        <p:txBody>
          <a:bodyPr wrap="none">
            <a:spAutoFit/>
          </a:bodyPr>
          <a:lstStyle/>
          <a:p>
            <a:r>
              <a:rPr lang="nn-NO" altLang="zh-TW" sz="1400" b="1">
                <a:solidFill>
                  <a:srgbClr val="632523"/>
                </a:solidFill>
                <a:latin typeface="微軟正黑體" pitchFamily="34" charset="-120"/>
                <a:ea typeface="微軟正黑體" pitchFamily="34" charset="-120"/>
              </a:rPr>
              <a:t>for</a:t>
            </a:r>
            <a:r>
              <a:rPr lang="nn-NO" altLang="zh-TW" sz="1400">
                <a:latin typeface="微軟正黑體" pitchFamily="34" charset="-120"/>
                <a:ea typeface="微軟正黑體" pitchFamily="34" charset="-120"/>
              </a:rPr>
              <a:t>( </a:t>
            </a:r>
            <a:r>
              <a:rPr lang="nn-NO" altLang="zh-TW" sz="1400" b="1">
                <a:solidFill>
                  <a:srgbClr val="632523"/>
                </a:solidFill>
                <a:latin typeface="微軟正黑體" pitchFamily="34" charset="-120"/>
                <a:ea typeface="微軟正黑體" pitchFamily="34" charset="-120"/>
              </a:rPr>
              <a:t>int</a:t>
            </a:r>
            <a:r>
              <a:rPr lang="nn-NO" altLang="zh-TW" sz="1400">
                <a:latin typeface="微軟正黑體" pitchFamily="34" charset="-120"/>
                <a:ea typeface="微軟正黑體" pitchFamily="34" charset="-120"/>
              </a:rPr>
              <a:t> i=2; i&lt;=</a:t>
            </a:r>
            <a:r>
              <a:rPr lang="nn-NO" altLang="zh-TW" sz="1400" b="1">
                <a:solidFill>
                  <a:srgbClr val="FF0000"/>
                </a:solidFill>
                <a:latin typeface="微軟正黑體" pitchFamily="34" charset="-120"/>
                <a:ea typeface="微軟正黑體" pitchFamily="34" charset="-120"/>
              </a:rPr>
              <a:t>sqrt(</a:t>
            </a:r>
            <a:r>
              <a:rPr lang="nn-NO" altLang="zh-TW" sz="1400">
                <a:latin typeface="微軟正黑體" pitchFamily="34" charset="-120"/>
                <a:ea typeface="微軟正黑體" pitchFamily="34" charset="-120"/>
              </a:rPr>
              <a:t>MAX</a:t>
            </a:r>
            <a:r>
              <a:rPr lang="nn-NO" altLang="zh-TW" sz="1400" b="1">
                <a:solidFill>
                  <a:srgbClr val="FF0000"/>
                </a:solidFill>
                <a:latin typeface="微軟正黑體" pitchFamily="34" charset="-120"/>
                <a:ea typeface="微軟正黑體" pitchFamily="34" charset="-120"/>
              </a:rPr>
              <a:t>)</a:t>
            </a:r>
            <a:r>
              <a:rPr lang="nn-NO" altLang="zh-TW" sz="1400">
                <a:latin typeface="微軟正黑體" pitchFamily="34" charset="-120"/>
                <a:ea typeface="微軟正黑體" pitchFamily="34" charset="-120"/>
              </a:rPr>
              <a:t>; i++)</a:t>
            </a:r>
            <a:endParaRPr lang="zh-TW" altLang="zh-TW" sz="1400">
              <a:latin typeface="微軟正黑體" pitchFamily="34" charset="-120"/>
              <a:ea typeface="微軟正黑體" pitchFamily="34" charset="-120"/>
            </a:endParaRPr>
          </a:p>
        </p:txBody>
      </p:sp>
      <p:sp>
        <p:nvSpPr>
          <p:cNvPr id="6183" name="文字方塊 5"/>
          <p:cNvSpPr txBox="1">
            <a:spLocks noChangeArrowheads="1"/>
          </p:cNvSpPr>
          <p:nvPr/>
        </p:nvSpPr>
        <p:spPr bwMode="auto">
          <a:xfrm>
            <a:off x="5436096" y="5517232"/>
            <a:ext cx="2551112" cy="304800"/>
          </a:xfrm>
          <a:prstGeom prst="rect">
            <a:avLst/>
          </a:prstGeom>
          <a:noFill/>
          <a:ln w="9525">
            <a:noFill/>
            <a:miter lim="800000"/>
            <a:headEnd/>
            <a:tailEnd/>
          </a:ln>
        </p:spPr>
        <p:txBody>
          <a:bodyPr wrap="none">
            <a:spAutoFit/>
          </a:bodyPr>
          <a:lstStyle/>
          <a:p>
            <a:r>
              <a:rPr lang="nn-NO" altLang="zh-TW" sz="1400" b="1" dirty="0">
                <a:solidFill>
                  <a:srgbClr val="632523"/>
                </a:solidFill>
                <a:latin typeface="微軟正黑體" pitchFamily="34" charset="-120"/>
                <a:ea typeface="微軟正黑體" pitchFamily="34" charset="-120"/>
              </a:rPr>
              <a:t>for</a:t>
            </a:r>
            <a:r>
              <a:rPr lang="nn-NO" altLang="zh-TW" sz="1400" dirty="0">
                <a:latin typeface="微軟正黑體" pitchFamily="34" charset="-120"/>
                <a:ea typeface="微軟正黑體" pitchFamily="34" charset="-120"/>
              </a:rPr>
              <a:t>( </a:t>
            </a:r>
            <a:r>
              <a:rPr lang="nn-NO" altLang="zh-TW" sz="1400" b="1" dirty="0">
                <a:solidFill>
                  <a:srgbClr val="632523"/>
                </a:solidFill>
                <a:latin typeface="微軟正黑體" pitchFamily="34" charset="-120"/>
                <a:ea typeface="微軟正黑體" pitchFamily="34" charset="-120"/>
              </a:rPr>
              <a:t>int</a:t>
            </a:r>
            <a:r>
              <a:rPr lang="nn-NO" altLang="zh-TW" sz="1400" dirty="0">
                <a:latin typeface="微軟正黑體" pitchFamily="34" charset="-120"/>
                <a:ea typeface="微軟正黑體" pitchFamily="34" charset="-120"/>
              </a:rPr>
              <a:t> j=i </a:t>
            </a:r>
            <a:r>
              <a:rPr lang="nn-NO" altLang="zh-TW" sz="1400" b="1" dirty="0">
                <a:solidFill>
                  <a:srgbClr val="FF0000"/>
                </a:solidFill>
                <a:latin typeface="微軟正黑體" pitchFamily="34" charset="-120"/>
                <a:ea typeface="微軟正黑體" pitchFamily="34" charset="-120"/>
              </a:rPr>
              <a:t>*</a:t>
            </a:r>
            <a:r>
              <a:rPr lang="nn-NO" altLang="zh-TW" sz="1400" dirty="0">
                <a:latin typeface="微軟正黑體" pitchFamily="34" charset="-120"/>
                <a:ea typeface="微軟正黑體" pitchFamily="34" charset="-120"/>
              </a:rPr>
              <a:t> i; j&lt;MAX; j += i )</a:t>
            </a:r>
            <a:endParaRPr lang="zh-TW" altLang="zh-TW" sz="1400" dirty="0">
              <a:latin typeface="微軟正黑體" pitchFamily="34" charset="-120"/>
              <a:ea typeface="微軟正黑體" pitchFamily="34" charset="-120"/>
            </a:endParaRPr>
          </a:p>
        </p:txBody>
      </p:sp>
      <p:sp>
        <p:nvSpPr>
          <p:cNvPr id="6184" name="向右箭號 6"/>
          <p:cNvSpPr>
            <a:spLocks noChangeArrowheads="1"/>
          </p:cNvSpPr>
          <p:nvPr/>
        </p:nvSpPr>
        <p:spPr bwMode="auto">
          <a:xfrm>
            <a:off x="3649017" y="5128046"/>
            <a:ext cx="1643063" cy="195263"/>
          </a:xfrm>
          <a:prstGeom prst="rightArrow">
            <a:avLst>
              <a:gd name="adj1" fmla="val 50000"/>
              <a:gd name="adj2" fmla="val 49981"/>
            </a:avLst>
          </a:prstGeom>
          <a:solidFill>
            <a:schemeClr val="accent1"/>
          </a:solidFill>
          <a:ln w="19050">
            <a:solidFill>
              <a:srgbClr val="385D8A"/>
            </a:solidFill>
            <a:miter lim="800000"/>
            <a:headEnd/>
            <a:tailEnd/>
          </a:ln>
        </p:spPr>
        <p:txBody>
          <a:bodyPr anchor="ctr"/>
          <a:lstStyle/>
          <a:p>
            <a:pPr algn="ctr"/>
            <a:endParaRPr lang="zh-TW" altLang="zh-TW">
              <a:solidFill>
                <a:srgbClr val="FFFFFF"/>
              </a:solidFill>
            </a:endParaRPr>
          </a:p>
        </p:txBody>
      </p:sp>
      <p:sp>
        <p:nvSpPr>
          <p:cNvPr id="6185" name="向右箭號 7"/>
          <p:cNvSpPr>
            <a:spLocks noChangeArrowheads="1"/>
          </p:cNvSpPr>
          <p:nvPr/>
        </p:nvSpPr>
        <p:spPr bwMode="auto">
          <a:xfrm>
            <a:off x="5078908" y="5564857"/>
            <a:ext cx="357188" cy="214312"/>
          </a:xfrm>
          <a:prstGeom prst="rightArrow">
            <a:avLst>
              <a:gd name="adj1" fmla="val 50000"/>
              <a:gd name="adj2" fmla="val 50000"/>
            </a:avLst>
          </a:prstGeom>
          <a:solidFill>
            <a:schemeClr val="accent1"/>
          </a:solidFill>
          <a:ln w="19050">
            <a:solidFill>
              <a:srgbClr val="385D8A"/>
            </a:solidFill>
            <a:miter lim="800000"/>
            <a:headEnd/>
            <a:tailEnd/>
          </a:ln>
        </p:spPr>
        <p:txBody>
          <a:bodyPr anchor="ctr"/>
          <a:lstStyle/>
          <a:p>
            <a:pPr algn="ctr"/>
            <a:endParaRPr lang="zh-TW" altLang="zh-TW">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148"/>
                                        </p:tgtEl>
                                        <p:attrNameLst>
                                          <p:attrName>style.visibility</p:attrName>
                                        </p:attrNameLst>
                                      </p:cBhvr>
                                      <p:to>
                                        <p:strVal val="visible"/>
                                      </p:to>
                                    </p:set>
                                    <p:anim calcmode="discrete" valueType="clr">
                                      <p:cBhvr override="childStyle">
                                        <p:cTn id="7" dur="80"/>
                                        <p:tgtEl>
                                          <p:spTgt spid="614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48"/>
                                        </p:tgtEl>
                                        <p:attrNameLst>
                                          <p:attrName>fillcolor</p:attrName>
                                        </p:attrNameLst>
                                      </p:cBhvr>
                                      <p:tavLst>
                                        <p:tav tm="0">
                                          <p:val>
                                            <p:clrVal>
                                              <a:schemeClr val="accent2"/>
                                            </p:clrVal>
                                          </p:val>
                                        </p:tav>
                                        <p:tav tm="50000">
                                          <p:val>
                                            <p:clrVal>
                                              <a:schemeClr val="hlink"/>
                                            </p:clrVal>
                                          </p:val>
                                        </p:tav>
                                      </p:tavLst>
                                    </p:anim>
                                    <p:set>
                                      <p:cBhvr>
                                        <p:cTn id="9" dur="80"/>
                                        <p:tgtEl>
                                          <p:spTgt spid="6148"/>
                                        </p:tgtEl>
                                        <p:attrNameLst>
                                          <p:attrName>fill.type</p:attrName>
                                        </p:attrNameLst>
                                      </p:cBhvr>
                                      <p:to>
                                        <p:strVal val="solid"/>
                                      </p:to>
                                    </p:set>
                                  </p:childTnLst>
                                </p:cTn>
                              </p:par>
                              <p:par>
                                <p:cTn id="10" presetID="12" presetClass="entr" presetSubtype="4" fill="hold" grpId="0" nodeType="withEffect">
                                  <p:stCondLst>
                                    <p:cond delay="0"/>
                                  </p:stCondLst>
                                  <p:childTnLst>
                                    <p:set>
                                      <p:cBhvr>
                                        <p:cTn id="11" dur="1" fill="hold">
                                          <p:stCondLst>
                                            <p:cond delay="0"/>
                                          </p:stCondLst>
                                        </p:cTn>
                                        <p:tgtEl>
                                          <p:spTgt spid="6158"/>
                                        </p:tgtEl>
                                        <p:attrNameLst>
                                          <p:attrName>style.visibility</p:attrName>
                                        </p:attrNameLst>
                                      </p:cBhvr>
                                      <p:to>
                                        <p:strVal val="visible"/>
                                      </p:to>
                                    </p:set>
                                    <p:animEffect transition="in" filter="slide(fromBottom)">
                                      <p:cBhvr>
                                        <p:cTn id="12" dur="200"/>
                                        <p:tgtEl>
                                          <p:spTgt spid="61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55"/>
                                        </p:tgtEl>
                                        <p:attrNameLst>
                                          <p:attrName>style.visibility</p:attrName>
                                        </p:attrNameLst>
                                      </p:cBhvr>
                                      <p:to>
                                        <p:strVal val="visible"/>
                                      </p:to>
                                    </p:set>
                                    <p:animEffect transition="in" filter="wipe(left)">
                                      <p:cBhvr>
                                        <p:cTn id="17" dur="200"/>
                                        <p:tgtEl>
                                          <p:spTgt spid="6155"/>
                                        </p:tgtEl>
                                      </p:cBhvr>
                                    </p:animEffect>
                                  </p:childTnLst>
                                </p:cTn>
                              </p:par>
                            </p:childTnLst>
                          </p:cTn>
                        </p:par>
                        <p:par>
                          <p:cTn id="18" fill="hold" nodeType="afterGroup">
                            <p:stCondLst>
                              <p:cond delay="200"/>
                            </p:stCondLst>
                            <p:childTnLst>
                              <p:par>
                                <p:cTn id="19" presetID="22" presetClass="entr" presetSubtype="8" fill="hold" nodeType="afterEffect">
                                  <p:stCondLst>
                                    <p:cond delay="0"/>
                                  </p:stCondLst>
                                  <p:childTnLst>
                                    <p:set>
                                      <p:cBhvr>
                                        <p:cTn id="20" dur="1" fill="hold">
                                          <p:stCondLst>
                                            <p:cond delay="0"/>
                                          </p:stCondLst>
                                        </p:cTn>
                                        <p:tgtEl>
                                          <p:spTgt spid="6154"/>
                                        </p:tgtEl>
                                        <p:attrNameLst>
                                          <p:attrName>style.visibility</p:attrName>
                                        </p:attrNameLst>
                                      </p:cBhvr>
                                      <p:to>
                                        <p:strVal val="visible"/>
                                      </p:to>
                                    </p:set>
                                    <p:animEffect transition="in" filter="wipe(left)">
                                      <p:cBhvr>
                                        <p:cTn id="21" dur="200"/>
                                        <p:tgtEl>
                                          <p:spTgt spid="6154"/>
                                        </p:tgtEl>
                                      </p:cBhvr>
                                    </p:animEffect>
                                  </p:childTnLst>
                                </p:cTn>
                              </p:par>
                            </p:childTnLst>
                          </p:cTn>
                        </p:par>
                        <p:par>
                          <p:cTn id="22" fill="hold" nodeType="afterGroup">
                            <p:stCondLst>
                              <p:cond delay="400"/>
                            </p:stCondLst>
                            <p:childTnLst>
                              <p:par>
                                <p:cTn id="23" presetID="22" presetClass="entr" presetSubtype="8" fill="hold" nodeType="afterEffect">
                                  <p:stCondLst>
                                    <p:cond delay="0"/>
                                  </p:stCondLst>
                                  <p:childTnLst>
                                    <p:set>
                                      <p:cBhvr>
                                        <p:cTn id="24" dur="1" fill="hold">
                                          <p:stCondLst>
                                            <p:cond delay="0"/>
                                          </p:stCondLst>
                                        </p:cTn>
                                        <p:tgtEl>
                                          <p:spTgt spid="6156"/>
                                        </p:tgtEl>
                                        <p:attrNameLst>
                                          <p:attrName>style.visibility</p:attrName>
                                        </p:attrNameLst>
                                      </p:cBhvr>
                                      <p:to>
                                        <p:strVal val="visible"/>
                                      </p:to>
                                    </p:set>
                                    <p:animEffect transition="in" filter="wipe(left)">
                                      <p:cBhvr>
                                        <p:cTn id="25" dur="200"/>
                                        <p:tgtEl>
                                          <p:spTgt spid="6156"/>
                                        </p:tgtEl>
                                      </p:cBhvr>
                                    </p:animEffect>
                                  </p:childTnLst>
                                </p:cTn>
                              </p:par>
                            </p:childTnLst>
                          </p:cTn>
                        </p:par>
                        <p:par>
                          <p:cTn id="26" fill="hold" nodeType="afterGroup">
                            <p:stCondLst>
                              <p:cond delay="600"/>
                            </p:stCondLst>
                            <p:childTnLst>
                              <p:par>
                                <p:cTn id="27" presetID="22" presetClass="entr" presetSubtype="8" fill="hold" nodeType="afterEffect">
                                  <p:stCondLst>
                                    <p:cond delay="0"/>
                                  </p:stCondLst>
                                  <p:childTnLst>
                                    <p:set>
                                      <p:cBhvr>
                                        <p:cTn id="28" dur="1" fill="hold">
                                          <p:stCondLst>
                                            <p:cond delay="0"/>
                                          </p:stCondLst>
                                        </p:cTn>
                                        <p:tgtEl>
                                          <p:spTgt spid="6153"/>
                                        </p:tgtEl>
                                        <p:attrNameLst>
                                          <p:attrName>style.visibility</p:attrName>
                                        </p:attrNameLst>
                                      </p:cBhvr>
                                      <p:to>
                                        <p:strVal val="visible"/>
                                      </p:to>
                                    </p:set>
                                    <p:animEffect transition="in" filter="wipe(left)">
                                      <p:cBhvr>
                                        <p:cTn id="29" dur="200"/>
                                        <p:tgtEl>
                                          <p:spTgt spid="6153"/>
                                        </p:tgtEl>
                                      </p:cBhvr>
                                    </p:animEffect>
                                  </p:childTnLst>
                                </p:cTn>
                              </p:par>
                            </p:childTnLst>
                          </p:cTn>
                        </p:par>
                        <p:par>
                          <p:cTn id="30" fill="hold" nodeType="afterGroup">
                            <p:stCondLst>
                              <p:cond delay="800"/>
                            </p:stCondLst>
                            <p:childTnLst>
                              <p:par>
                                <p:cTn id="31" presetID="22" presetClass="entr" presetSubtype="8" fill="hold" nodeType="afterEffect">
                                  <p:stCondLst>
                                    <p:cond delay="0"/>
                                  </p:stCondLst>
                                  <p:childTnLst>
                                    <p:set>
                                      <p:cBhvr>
                                        <p:cTn id="32" dur="1" fill="hold">
                                          <p:stCondLst>
                                            <p:cond delay="0"/>
                                          </p:stCondLst>
                                        </p:cTn>
                                        <p:tgtEl>
                                          <p:spTgt spid="6157"/>
                                        </p:tgtEl>
                                        <p:attrNameLst>
                                          <p:attrName>style.visibility</p:attrName>
                                        </p:attrNameLst>
                                      </p:cBhvr>
                                      <p:to>
                                        <p:strVal val="visible"/>
                                      </p:to>
                                    </p:set>
                                    <p:animEffect transition="in" filter="wipe(left)">
                                      <p:cBhvr>
                                        <p:cTn id="33" dur="200"/>
                                        <p:tgtEl>
                                          <p:spTgt spid="6157"/>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6159"/>
                                        </p:tgtEl>
                                        <p:attrNameLst>
                                          <p:attrName>style.visibility</p:attrName>
                                        </p:attrNameLst>
                                      </p:cBhvr>
                                      <p:to>
                                        <p:strVal val="visible"/>
                                      </p:to>
                                    </p:set>
                                    <p:animEffect transition="in" filter="wipe(left)">
                                      <p:cBhvr>
                                        <p:cTn id="37" dur="200"/>
                                        <p:tgtEl>
                                          <p:spTgt spid="6159"/>
                                        </p:tgtEl>
                                      </p:cBhvr>
                                    </p:animEffect>
                                  </p:childTnLst>
                                </p:cTn>
                              </p:par>
                            </p:childTnLst>
                          </p:cTn>
                        </p:par>
                        <p:par>
                          <p:cTn id="38" fill="hold" nodeType="afterGroup">
                            <p:stCondLst>
                              <p:cond delay="1200"/>
                            </p:stCondLst>
                            <p:childTnLst>
                              <p:par>
                                <p:cTn id="39" presetID="22" presetClass="entr" presetSubtype="8" fill="hold" nodeType="afterEffect">
                                  <p:stCondLst>
                                    <p:cond delay="0"/>
                                  </p:stCondLst>
                                  <p:childTnLst>
                                    <p:set>
                                      <p:cBhvr>
                                        <p:cTn id="40" dur="1" fill="hold">
                                          <p:stCondLst>
                                            <p:cond delay="0"/>
                                          </p:stCondLst>
                                        </p:cTn>
                                        <p:tgtEl>
                                          <p:spTgt spid="6160"/>
                                        </p:tgtEl>
                                        <p:attrNameLst>
                                          <p:attrName>style.visibility</p:attrName>
                                        </p:attrNameLst>
                                      </p:cBhvr>
                                      <p:to>
                                        <p:strVal val="visible"/>
                                      </p:to>
                                    </p:set>
                                    <p:animEffect transition="in" filter="wipe(left)">
                                      <p:cBhvr>
                                        <p:cTn id="41" dur="200"/>
                                        <p:tgtEl>
                                          <p:spTgt spid="6160"/>
                                        </p:tgtEl>
                                      </p:cBhvr>
                                    </p:animEffect>
                                  </p:childTnLst>
                                </p:cTn>
                              </p:par>
                            </p:childTnLst>
                          </p:cTn>
                        </p:par>
                        <p:par>
                          <p:cTn id="42" fill="hold" nodeType="afterGroup">
                            <p:stCondLst>
                              <p:cond delay="1400"/>
                            </p:stCondLst>
                            <p:childTnLst>
                              <p:par>
                                <p:cTn id="43" presetID="22" presetClass="entr" presetSubtype="8" fill="hold" nodeType="afterEffect">
                                  <p:stCondLst>
                                    <p:cond delay="0"/>
                                  </p:stCondLst>
                                  <p:childTnLst>
                                    <p:set>
                                      <p:cBhvr>
                                        <p:cTn id="44" dur="1" fill="hold">
                                          <p:stCondLst>
                                            <p:cond delay="0"/>
                                          </p:stCondLst>
                                        </p:cTn>
                                        <p:tgtEl>
                                          <p:spTgt spid="6161"/>
                                        </p:tgtEl>
                                        <p:attrNameLst>
                                          <p:attrName>style.visibility</p:attrName>
                                        </p:attrNameLst>
                                      </p:cBhvr>
                                      <p:to>
                                        <p:strVal val="visible"/>
                                      </p:to>
                                    </p:set>
                                    <p:animEffect transition="in" filter="wipe(left)">
                                      <p:cBhvr>
                                        <p:cTn id="45" dur="200"/>
                                        <p:tgtEl>
                                          <p:spTgt spid="6161"/>
                                        </p:tgtEl>
                                      </p:cBhvr>
                                    </p:animEffect>
                                  </p:childTnLst>
                                </p:cTn>
                              </p:par>
                            </p:childTnLst>
                          </p:cTn>
                        </p:par>
                        <p:par>
                          <p:cTn id="46" fill="hold" nodeType="afterGroup">
                            <p:stCondLst>
                              <p:cond delay="1600"/>
                            </p:stCondLst>
                            <p:childTnLst>
                              <p:par>
                                <p:cTn id="47" presetID="22" presetClass="entr" presetSubtype="8" fill="hold" nodeType="afterEffect">
                                  <p:stCondLst>
                                    <p:cond delay="0"/>
                                  </p:stCondLst>
                                  <p:childTnLst>
                                    <p:set>
                                      <p:cBhvr>
                                        <p:cTn id="48" dur="1" fill="hold">
                                          <p:stCondLst>
                                            <p:cond delay="0"/>
                                          </p:stCondLst>
                                        </p:cTn>
                                        <p:tgtEl>
                                          <p:spTgt spid="6162"/>
                                        </p:tgtEl>
                                        <p:attrNameLst>
                                          <p:attrName>style.visibility</p:attrName>
                                        </p:attrNameLst>
                                      </p:cBhvr>
                                      <p:to>
                                        <p:strVal val="visible"/>
                                      </p:to>
                                    </p:set>
                                    <p:animEffect transition="in" filter="wipe(left)">
                                      <p:cBhvr>
                                        <p:cTn id="49" dur="200"/>
                                        <p:tgtEl>
                                          <p:spTgt spid="6162"/>
                                        </p:tgtEl>
                                      </p:cBhvr>
                                    </p:animEffect>
                                  </p:childTnLst>
                                </p:cTn>
                              </p:par>
                            </p:childTnLst>
                          </p:cTn>
                        </p:par>
                        <p:par>
                          <p:cTn id="50" fill="hold" nodeType="afterGroup">
                            <p:stCondLst>
                              <p:cond delay="1800"/>
                            </p:stCondLst>
                            <p:childTnLst>
                              <p:par>
                                <p:cTn id="51" presetID="22" presetClass="entr" presetSubtype="8" fill="hold" nodeType="afterEffect">
                                  <p:stCondLst>
                                    <p:cond delay="0"/>
                                  </p:stCondLst>
                                  <p:childTnLst>
                                    <p:set>
                                      <p:cBhvr>
                                        <p:cTn id="52" dur="1" fill="hold">
                                          <p:stCondLst>
                                            <p:cond delay="0"/>
                                          </p:stCondLst>
                                        </p:cTn>
                                        <p:tgtEl>
                                          <p:spTgt spid="6163"/>
                                        </p:tgtEl>
                                        <p:attrNameLst>
                                          <p:attrName>style.visibility</p:attrName>
                                        </p:attrNameLst>
                                      </p:cBhvr>
                                      <p:to>
                                        <p:strVal val="visible"/>
                                      </p:to>
                                    </p:set>
                                    <p:animEffect transition="in" filter="wipe(left)">
                                      <p:cBhvr>
                                        <p:cTn id="53" dur="200"/>
                                        <p:tgtEl>
                                          <p:spTgt spid="616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grpId="1" nodeType="clickEffect">
                                  <p:stCondLst>
                                    <p:cond delay="0"/>
                                  </p:stCondLst>
                                  <p:iterate type="lt">
                                    <p:tmAbs val="0"/>
                                  </p:iterate>
                                  <p:childTnLst>
                                    <p:set>
                                      <p:cBhvr>
                                        <p:cTn id="57" dur="1" fill="hold">
                                          <p:stCondLst>
                                            <p:cond delay="0"/>
                                          </p:stCondLst>
                                        </p:cTn>
                                        <p:tgtEl>
                                          <p:spTgt spid="6148"/>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6158"/>
                                        </p:tgtEl>
                                        <p:attrNameLst>
                                          <p:attrName>style.visibility</p:attrName>
                                        </p:attrNameLst>
                                      </p:cBhvr>
                                      <p:to>
                                        <p:strVal val="hidden"/>
                                      </p:to>
                                    </p:set>
                                  </p:childTnLst>
                                </p:cTn>
                              </p:par>
                              <p:par>
                                <p:cTn id="60" presetID="27" presetClass="entr" presetSubtype="0" fill="hold" grpId="0" nodeType="withEffect">
                                  <p:stCondLst>
                                    <p:cond delay="0"/>
                                  </p:stCondLst>
                                  <p:iterate type="lt">
                                    <p:tmPct val="50000"/>
                                  </p:iterate>
                                  <p:childTnLst>
                                    <p:set>
                                      <p:cBhvr>
                                        <p:cTn id="61" dur="1" fill="hold">
                                          <p:stCondLst>
                                            <p:cond delay="0"/>
                                          </p:stCondLst>
                                        </p:cTn>
                                        <p:tgtEl>
                                          <p:spTgt spid="6149"/>
                                        </p:tgtEl>
                                        <p:attrNameLst>
                                          <p:attrName>style.visibility</p:attrName>
                                        </p:attrNameLst>
                                      </p:cBhvr>
                                      <p:to>
                                        <p:strVal val="visible"/>
                                      </p:to>
                                    </p:set>
                                    <p:anim calcmode="discrete" valueType="clr">
                                      <p:cBhvr override="childStyle">
                                        <p:cTn id="62" dur="80"/>
                                        <p:tgtEl>
                                          <p:spTgt spid="6149"/>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6149"/>
                                        </p:tgtEl>
                                        <p:attrNameLst>
                                          <p:attrName>fillcolor</p:attrName>
                                        </p:attrNameLst>
                                      </p:cBhvr>
                                      <p:tavLst>
                                        <p:tav tm="0">
                                          <p:val>
                                            <p:clrVal>
                                              <a:schemeClr val="accent2"/>
                                            </p:clrVal>
                                          </p:val>
                                        </p:tav>
                                        <p:tav tm="50000">
                                          <p:val>
                                            <p:clrVal>
                                              <a:schemeClr val="hlink"/>
                                            </p:clrVal>
                                          </p:val>
                                        </p:tav>
                                      </p:tavLst>
                                    </p:anim>
                                    <p:set>
                                      <p:cBhvr>
                                        <p:cTn id="64" dur="80"/>
                                        <p:tgtEl>
                                          <p:spTgt spid="6149"/>
                                        </p:tgtEl>
                                        <p:attrNameLst>
                                          <p:attrName>fill.type</p:attrName>
                                        </p:attrNameLst>
                                      </p:cBhvr>
                                      <p:to>
                                        <p:strVal val="solid"/>
                                      </p:to>
                                    </p:set>
                                  </p:childTnLst>
                                </p:cTn>
                              </p:par>
                              <p:par>
                                <p:cTn id="65" presetID="12" presetClass="entr" presetSubtype="4" fill="hold" grpId="0" nodeType="withEffect">
                                  <p:stCondLst>
                                    <p:cond delay="0"/>
                                  </p:stCondLst>
                                  <p:childTnLst>
                                    <p:set>
                                      <p:cBhvr>
                                        <p:cTn id="66" dur="1" fill="hold">
                                          <p:stCondLst>
                                            <p:cond delay="0"/>
                                          </p:stCondLst>
                                        </p:cTn>
                                        <p:tgtEl>
                                          <p:spTgt spid="6164"/>
                                        </p:tgtEl>
                                        <p:attrNameLst>
                                          <p:attrName>style.visibility</p:attrName>
                                        </p:attrNameLst>
                                      </p:cBhvr>
                                      <p:to>
                                        <p:strVal val="visible"/>
                                      </p:to>
                                    </p:set>
                                    <p:animEffect transition="in" filter="slide(fromBottom)">
                                      <p:cBhvr>
                                        <p:cTn id="67" dur="200"/>
                                        <p:tgtEl>
                                          <p:spTgt spid="6164"/>
                                        </p:tgtEl>
                                      </p:cBhvr>
                                    </p:animEffect>
                                  </p:childTnLst>
                                </p:cTn>
                              </p:par>
                            </p:childTnLst>
                          </p:cTn>
                        </p:par>
                        <p:par>
                          <p:cTn id="68" fill="hold" nodeType="afterGroup">
                            <p:stCondLst>
                              <p:cond delay="280"/>
                            </p:stCondLst>
                            <p:childTnLst>
                              <p:par>
                                <p:cTn id="69" presetID="22" presetClass="entr" presetSubtype="8" fill="hold" nodeType="afterEffect">
                                  <p:stCondLst>
                                    <p:cond delay="0"/>
                                  </p:stCondLst>
                                  <p:childTnLst>
                                    <p:set>
                                      <p:cBhvr>
                                        <p:cTn id="70" dur="1" fill="hold">
                                          <p:stCondLst>
                                            <p:cond delay="0"/>
                                          </p:stCondLst>
                                        </p:cTn>
                                        <p:tgtEl>
                                          <p:spTgt spid="6166"/>
                                        </p:tgtEl>
                                        <p:attrNameLst>
                                          <p:attrName>style.visibility</p:attrName>
                                        </p:attrNameLst>
                                      </p:cBhvr>
                                      <p:to>
                                        <p:strVal val="visible"/>
                                      </p:to>
                                    </p:set>
                                    <p:animEffect transition="in" filter="wipe(left)">
                                      <p:cBhvr>
                                        <p:cTn id="71" dur="200"/>
                                        <p:tgtEl>
                                          <p:spTgt spid="6166"/>
                                        </p:tgtEl>
                                      </p:cBhvr>
                                    </p:animEffect>
                                  </p:childTnLst>
                                </p:cTn>
                              </p:par>
                            </p:childTnLst>
                          </p:cTn>
                        </p:par>
                        <p:par>
                          <p:cTn id="72" fill="hold" nodeType="afterGroup">
                            <p:stCondLst>
                              <p:cond delay="480"/>
                            </p:stCondLst>
                            <p:childTnLst>
                              <p:par>
                                <p:cTn id="73" presetID="22" presetClass="entr" presetSubtype="8" fill="hold" nodeType="afterEffect">
                                  <p:stCondLst>
                                    <p:cond delay="0"/>
                                  </p:stCondLst>
                                  <p:childTnLst>
                                    <p:set>
                                      <p:cBhvr>
                                        <p:cTn id="74" dur="1" fill="hold">
                                          <p:stCondLst>
                                            <p:cond delay="0"/>
                                          </p:stCondLst>
                                        </p:cTn>
                                        <p:tgtEl>
                                          <p:spTgt spid="6167"/>
                                        </p:tgtEl>
                                        <p:attrNameLst>
                                          <p:attrName>style.visibility</p:attrName>
                                        </p:attrNameLst>
                                      </p:cBhvr>
                                      <p:to>
                                        <p:strVal val="visible"/>
                                      </p:to>
                                    </p:set>
                                    <p:animEffect transition="in" filter="wipe(left)">
                                      <p:cBhvr>
                                        <p:cTn id="75" dur="200"/>
                                        <p:tgtEl>
                                          <p:spTgt spid="6167"/>
                                        </p:tgtEl>
                                      </p:cBhvr>
                                    </p:animEffect>
                                  </p:childTnLst>
                                </p:cTn>
                              </p:par>
                            </p:childTnLst>
                          </p:cTn>
                        </p:par>
                        <p:par>
                          <p:cTn id="76" fill="hold" nodeType="afterGroup">
                            <p:stCondLst>
                              <p:cond delay="680"/>
                            </p:stCondLst>
                            <p:childTnLst>
                              <p:par>
                                <p:cTn id="77" presetID="22" presetClass="entr" presetSubtype="8" fill="hold" nodeType="afterEffect">
                                  <p:stCondLst>
                                    <p:cond delay="0"/>
                                  </p:stCondLst>
                                  <p:childTnLst>
                                    <p:set>
                                      <p:cBhvr>
                                        <p:cTn id="78" dur="1" fill="hold">
                                          <p:stCondLst>
                                            <p:cond delay="0"/>
                                          </p:stCondLst>
                                        </p:cTn>
                                        <p:tgtEl>
                                          <p:spTgt spid="6168"/>
                                        </p:tgtEl>
                                        <p:attrNameLst>
                                          <p:attrName>style.visibility</p:attrName>
                                        </p:attrNameLst>
                                      </p:cBhvr>
                                      <p:to>
                                        <p:strVal val="visible"/>
                                      </p:to>
                                    </p:set>
                                    <p:animEffect transition="in" filter="wipe(left)">
                                      <p:cBhvr>
                                        <p:cTn id="79" dur="200"/>
                                        <p:tgtEl>
                                          <p:spTgt spid="6168"/>
                                        </p:tgtEl>
                                      </p:cBhvr>
                                    </p:animEffect>
                                  </p:childTnLst>
                                </p:cTn>
                              </p:par>
                            </p:childTnLst>
                          </p:cTn>
                        </p:par>
                        <p:par>
                          <p:cTn id="80" fill="hold" nodeType="afterGroup">
                            <p:stCondLst>
                              <p:cond delay="880"/>
                            </p:stCondLst>
                            <p:childTnLst>
                              <p:par>
                                <p:cTn id="81" presetID="22" presetClass="entr" presetSubtype="8" fill="hold" nodeType="afterEffect">
                                  <p:stCondLst>
                                    <p:cond delay="0"/>
                                  </p:stCondLst>
                                  <p:childTnLst>
                                    <p:set>
                                      <p:cBhvr>
                                        <p:cTn id="82" dur="1" fill="hold">
                                          <p:stCondLst>
                                            <p:cond delay="0"/>
                                          </p:stCondLst>
                                        </p:cTn>
                                        <p:tgtEl>
                                          <p:spTgt spid="6169"/>
                                        </p:tgtEl>
                                        <p:attrNameLst>
                                          <p:attrName>style.visibility</p:attrName>
                                        </p:attrNameLst>
                                      </p:cBhvr>
                                      <p:to>
                                        <p:strVal val="visible"/>
                                      </p:to>
                                    </p:set>
                                    <p:animEffect transition="in" filter="wipe(left)">
                                      <p:cBhvr>
                                        <p:cTn id="83" dur="200"/>
                                        <p:tgtEl>
                                          <p:spTgt spid="6169"/>
                                        </p:tgtEl>
                                      </p:cBhvr>
                                    </p:animEffect>
                                  </p:childTnLst>
                                </p:cTn>
                              </p:par>
                            </p:childTnLst>
                          </p:cTn>
                        </p:par>
                        <p:par>
                          <p:cTn id="84" fill="hold" nodeType="afterGroup">
                            <p:stCondLst>
                              <p:cond delay="1080"/>
                            </p:stCondLst>
                            <p:childTnLst>
                              <p:par>
                                <p:cTn id="85" presetID="22" presetClass="entr" presetSubtype="8" fill="hold" nodeType="afterEffect">
                                  <p:stCondLst>
                                    <p:cond delay="0"/>
                                  </p:stCondLst>
                                  <p:childTnLst>
                                    <p:set>
                                      <p:cBhvr>
                                        <p:cTn id="86" dur="1" fill="hold">
                                          <p:stCondLst>
                                            <p:cond delay="0"/>
                                          </p:stCondLst>
                                        </p:cTn>
                                        <p:tgtEl>
                                          <p:spTgt spid="6170"/>
                                        </p:tgtEl>
                                        <p:attrNameLst>
                                          <p:attrName>style.visibility</p:attrName>
                                        </p:attrNameLst>
                                      </p:cBhvr>
                                      <p:to>
                                        <p:strVal val="visible"/>
                                      </p:to>
                                    </p:set>
                                    <p:animEffect transition="in" filter="wipe(left)">
                                      <p:cBhvr>
                                        <p:cTn id="87" dur="200"/>
                                        <p:tgtEl>
                                          <p:spTgt spid="6170"/>
                                        </p:tgtEl>
                                      </p:cBhvr>
                                    </p:animEffect>
                                  </p:childTnLst>
                                </p:cTn>
                              </p:par>
                            </p:childTnLst>
                          </p:cTn>
                        </p:par>
                        <p:par>
                          <p:cTn id="88" fill="hold" nodeType="afterGroup">
                            <p:stCondLst>
                              <p:cond delay="1280"/>
                            </p:stCondLst>
                            <p:childTnLst>
                              <p:par>
                                <p:cTn id="89" presetID="22" presetClass="entr" presetSubtype="8" fill="hold" nodeType="afterEffect">
                                  <p:stCondLst>
                                    <p:cond delay="0"/>
                                  </p:stCondLst>
                                  <p:childTnLst>
                                    <p:set>
                                      <p:cBhvr>
                                        <p:cTn id="90" dur="1" fill="hold">
                                          <p:stCondLst>
                                            <p:cond delay="0"/>
                                          </p:stCondLst>
                                        </p:cTn>
                                        <p:tgtEl>
                                          <p:spTgt spid="6171"/>
                                        </p:tgtEl>
                                        <p:attrNameLst>
                                          <p:attrName>style.visibility</p:attrName>
                                        </p:attrNameLst>
                                      </p:cBhvr>
                                      <p:to>
                                        <p:strVal val="visible"/>
                                      </p:to>
                                    </p:set>
                                    <p:animEffect transition="in" filter="wipe(left)">
                                      <p:cBhvr>
                                        <p:cTn id="91" dur="200"/>
                                        <p:tgtEl>
                                          <p:spTgt spid="617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iterate type="lt">
                                    <p:tmAbs val="0"/>
                                  </p:iterate>
                                  <p:childTnLst>
                                    <p:set>
                                      <p:cBhvr>
                                        <p:cTn id="95" dur="1" fill="hold">
                                          <p:stCondLst>
                                            <p:cond delay="0"/>
                                          </p:stCondLst>
                                        </p:cTn>
                                        <p:tgtEl>
                                          <p:spTgt spid="6149"/>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6164"/>
                                        </p:tgtEl>
                                        <p:attrNameLst>
                                          <p:attrName>style.visibility</p:attrName>
                                        </p:attrNameLst>
                                      </p:cBhvr>
                                      <p:to>
                                        <p:strVal val="hidden"/>
                                      </p:to>
                                    </p:set>
                                  </p:childTnLst>
                                </p:cTn>
                              </p:par>
                              <p:par>
                                <p:cTn id="98" presetID="27" presetClass="entr" presetSubtype="0" fill="hold" grpId="0" nodeType="withEffect">
                                  <p:stCondLst>
                                    <p:cond delay="0"/>
                                  </p:stCondLst>
                                  <p:iterate type="lt">
                                    <p:tmPct val="50000"/>
                                  </p:iterate>
                                  <p:childTnLst>
                                    <p:set>
                                      <p:cBhvr>
                                        <p:cTn id="99" dur="1" fill="hold">
                                          <p:stCondLst>
                                            <p:cond delay="0"/>
                                          </p:stCondLst>
                                        </p:cTn>
                                        <p:tgtEl>
                                          <p:spTgt spid="6150"/>
                                        </p:tgtEl>
                                        <p:attrNameLst>
                                          <p:attrName>style.visibility</p:attrName>
                                        </p:attrNameLst>
                                      </p:cBhvr>
                                      <p:to>
                                        <p:strVal val="visible"/>
                                      </p:to>
                                    </p:set>
                                    <p:anim calcmode="discrete" valueType="clr">
                                      <p:cBhvr override="childStyle">
                                        <p:cTn id="100" dur="80"/>
                                        <p:tgtEl>
                                          <p:spTgt spid="6150"/>
                                        </p:tgtEl>
                                        <p:attrNameLst>
                                          <p:attrName>style.color</p:attrName>
                                        </p:attrNameLst>
                                      </p:cBhvr>
                                      <p:tavLst>
                                        <p:tav tm="0">
                                          <p:val>
                                            <p:clrVal>
                                              <a:schemeClr val="accent2"/>
                                            </p:clrVal>
                                          </p:val>
                                        </p:tav>
                                        <p:tav tm="50000">
                                          <p:val>
                                            <p:clrVal>
                                              <a:schemeClr val="hlink"/>
                                            </p:clrVal>
                                          </p:val>
                                        </p:tav>
                                      </p:tavLst>
                                    </p:anim>
                                    <p:anim calcmode="discrete" valueType="clr">
                                      <p:cBhvr>
                                        <p:cTn id="101" dur="80"/>
                                        <p:tgtEl>
                                          <p:spTgt spid="6150"/>
                                        </p:tgtEl>
                                        <p:attrNameLst>
                                          <p:attrName>fillcolor</p:attrName>
                                        </p:attrNameLst>
                                      </p:cBhvr>
                                      <p:tavLst>
                                        <p:tav tm="0">
                                          <p:val>
                                            <p:clrVal>
                                              <a:schemeClr val="accent2"/>
                                            </p:clrVal>
                                          </p:val>
                                        </p:tav>
                                        <p:tav tm="50000">
                                          <p:val>
                                            <p:clrVal>
                                              <a:schemeClr val="hlink"/>
                                            </p:clrVal>
                                          </p:val>
                                        </p:tav>
                                      </p:tavLst>
                                    </p:anim>
                                    <p:set>
                                      <p:cBhvr>
                                        <p:cTn id="102" dur="80"/>
                                        <p:tgtEl>
                                          <p:spTgt spid="6150"/>
                                        </p:tgtEl>
                                        <p:attrNameLst>
                                          <p:attrName>fill.type</p:attrName>
                                        </p:attrNameLst>
                                      </p:cBhvr>
                                      <p:to>
                                        <p:strVal val="solid"/>
                                      </p:to>
                                    </p:set>
                                  </p:childTnLst>
                                </p:cTn>
                              </p:par>
                              <p:par>
                                <p:cTn id="103" presetID="12" presetClass="entr" presetSubtype="4" fill="hold" grpId="0" nodeType="withEffect">
                                  <p:stCondLst>
                                    <p:cond delay="0"/>
                                  </p:stCondLst>
                                  <p:childTnLst>
                                    <p:set>
                                      <p:cBhvr>
                                        <p:cTn id="104" dur="1" fill="hold">
                                          <p:stCondLst>
                                            <p:cond delay="0"/>
                                          </p:stCondLst>
                                        </p:cTn>
                                        <p:tgtEl>
                                          <p:spTgt spid="6172"/>
                                        </p:tgtEl>
                                        <p:attrNameLst>
                                          <p:attrName>style.visibility</p:attrName>
                                        </p:attrNameLst>
                                      </p:cBhvr>
                                      <p:to>
                                        <p:strVal val="visible"/>
                                      </p:to>
                                    </p:set>
                                    <p:animEffect transition="in" filter="slide(fromBottom)">
                                      <p:cBhvr>
                                        <p:cTn id="105" dur="200"/>
                                        <p:tgtEl>
                                          <p:spTgt spid="617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6173"/>
                                        </p:tgtEl>
                                        <p:attrNameLst>
                                          <p:attrName>style.visibility</p:attrName>
                                        </p:attrNameLst>
                                      </p:cBhvr>
                                      <p:to>
                                        <p:strVal val="visible"/>
                                      </p:to>
                                    </p:set>
                                    <p:animEffect transition="in" filter="wipe(left)">
                                      <p:cBhvr>
                                        <p:cTn id="110" dur="200"/>
                                        <p:tgtEl>
                                          <p:spTgt spid="6173"/>
                                        </p:tgtEl>
                                      </p:cBhvr>
                                    </p:animEffect>
                                  </p:childTnLst>
                                </p:cTn>
                              </p:par>
                            </p:childTnLst>
                          </p:cTn>
                        </p:par>
                        <p:par>
                          <p:cTn id="111" fill="hold" nodeType="afterGroup">
                            <p:stCondLst>
                              <p:cond delay="200"/>
                            </p:stCondLst>
                            <p:childTnLst>
                              <p:par>
                                <p:cTn id="112" presetID="22" presetClass="entr" presetSubtype="8" fill="hold" nodeType="afterEffect">
                                  <p:stCondLst>
                                    <p:cond delay="0"/>
                                  </p:stCondLst>
                                  <p:childTnLst>
                                    <p:set>
                                      <p:cBhvr>
                                        <p:cTn id="113" dur="1" fill="hold">
                                          <p:stCondLst>
                                            <p:cond delay="0"/>
                                          </p:stCondLst>
                                        </p:cTn>
                                        <p:tgtEl>
                                          <p:spTgt spid="6174"/>
                                        </p:tgtEl>
                                        <p:attrNameLst>
                                          <p:attrName>style.visibility</p:attrName>
                                        </p:attrNameLst>
                                      </p:cBhvr>
                                      <p:to>
                                        <p:strVal val="visible"/>
                                      </p:to>
                                    </p:set>
                                    <p:animEffect transition="in" filter="wipe(left)">
                                      <p:cBhvr>
                                        <p:cTn id="114" dur="200"/>
                                        <p:tgtEl>
                                          <p:spTgt spid="6174"/>
                                        </p:tgtEl>
                                      </p:cBhvr>
                                    </p:animEffect>
                                  </p:childTnLst>
                                </p:cTn>
                              </p:par>
                            </p:childTnLst>
                          </p:cTn>
                        </p:par>
                        <p:par>
                          <p:cTn id="115" fill="hold" nodeType="afterGroup">
                            <p:stCondLst>
                              <p:cond delay="400"/>
                            </p:stCondLst>
                            <p:childTnLst>
                              <p:par>
                                <p:cTn id="116" presetID="22" presetClass="entr" presetSubtype="8" fill="hold" nodeType="afterEffect">
                                  <p:stCondLst>
                                    <p:cond delay="0"/>
                                  </p:stCondLst>
                                  <p:childTnLst>
                                    <p:set>
                                      <p:cBhvr>
                                        <p:cTn id="117" dur="1" fill="hold">
                                          <p:stCondLst>
                                            <p:cond delay="0"/>
                                          </p:stCondLst>
                                        </p:cTn>
                                        <p:tgtEl>
                                          <p:spTgt spid="6175"/>
                                        </p:tgtEl>
                                        <p:attrNameLst>
                                          <p:attrName>style.visibility</p:attrName>
                                        </p:attrNameLst>
                                      </p:cBhvr>
                                      <p:to>
                                        <p:strVal val="visible"/>
                                      </p:to>
                                    </p:set>
                                    <p:animEffect transition="in" filter="wipe(left)">
                                      <p:cBhvr>
                                        <p:cTn id="118" dur="200"/>
                                        <p:tgtEl>
                                          <p:spTgt spid="6175"/>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iterate type="lt">
                                    <p:tmAbs val="0"/>
                                  </p:iterate>
                                  <p:childTnLst>
                                    <p:set>
                                      <p:cBhvr>
                                        <p:cTn id="122" dur="1" fill="hold">
                                          <p:stCondLst>
                                            <p:cond delay="0"/>
                                          </p:stCondLst>
                                        </p:cTn>
                                        <p:tgtEl>
                                          <p:spTgt spid="6150"/>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6172"/>
                                        </p:tgtEl>
                                        <p:attrNameLst>
                                          <p:attrName>style.visibility</p:attrName>
                                        </p:attrNameLst>
                                      </p:cBhvr>
                                      <p:to>
                                        <p:strVal val="hidden"/>
                                      </p:to>
                                    </p:set>
                                  </p:childTnLst>
                                </p:cTn>
                              </p:par>
                              <p:par>
                                <p:cTn id="125" presetID="27" presetClass="entr" presetSubtype="0" fill="hold" grpId="0" nodeType="withEffect">
                                  <p:stCondLst>
                                    <p:cond delay="0"/>
                                  </p:stCondLst>
                                  <p:iterate type="lt">
                                    <p:tmPct val="50000"/>
                                  </p:iterate>
                                  <p:childTnLst>
                                    <p:set>
                                      <p:cBhvr>
                                        <p:cTn id="126" dur="1" fill="hold">
                                          <p:stCondLst>
                                            <p:cond delay="0"/>
                                          </p:stCondLst>
                                        </p:cTn>
                                        <p:tgtEl>
                                          <p:spTgt spid="6151"/>
                                        </p:tgtEl>
                                        <p:attrNameLst>
                                          <p:attrName>style.visibility</p:attrName>
                                        </p:attrNameLst>
                                      </p:cBhvr>
                                      <p:to>
                                        <p:strVal val="visible"/>
                                      </p:to>
                                    </p:set>
                                    <p:anim calcmode="discrete" valueType="clr">
                                      <p:cBhvr override="childStyle">
                                        <p:cTn id="127" dur="80"/>
                                        <p:tgtEl>
                                          <p:spTgt spid="6151"/>
                                        </p:tgtEl>
                                        <p:attrNameLst>
                                          <p:attrName>style.color</p:attrName>
                                        </p:attrNameLst>
                                      </p:cBhvr>
                                      <p:tavLst>
                                        <p:tav tm="0">
                                          <p:val>
                                            <p:clrVal>
                                              <a:schemeClr val="accent2"/>
                                            </p:clrVal>
                                          </p:val>
                                        </p:tav>
                                        <p:tav tm="50000">
                                          <p:val>
                                            <p:clrVal>
                                              <a:schemeClr val="hlink"/>
                                            </p:clrVal>
                                          </p:val>
                                        </p:tav>
                                      </p:tavLst>
                                    </p:anim>
                                    <p:anim calcmode="discrete" valueType="clr">
                                      <p:cBhvr>
                                        <p:cTn id="128" dur="80"/>
                                        <p:tgtEl>
                                          <p:spTgt spid="6151"/>
                                        </p:tgtEl>
                                        <p:attrNameLst>
                                          <p:attrName>fillcolor</p:attrName>
                                        </p:attrNameLst>
                                      </p:cBhvr>
                                      <p:tavLst>
                                        <p:tav tm="0">
                                          <p:val>
                                            <p:clrVal>
                                              <a:schemeClr val="accent2"/>
                                            </p:clrVal>
                                          </p:val>
                                        </p:tav>
                                        <p:tav tm="50000">
                                          <p:val>
                                            <p:clrVal>
                                              <a:schemeClr val="hlink"/>
                                            </p:clrVal>
                                          </p:val>
                                        </p:tav>
                                      </p:tavLst>
                                    </p:anim>
                                    <p:set>
                                      <p:cBhvr>
                                        <p:cTn id="129" dur="80"/>
                                        <p:tgtEl>
                                          <p:spTgt spid="6151"/>
                                        </p:tgtEl>
                                        <p:attrNameLst>
                                          <p:attrName>fill.type</p:attrName>
                                        </p:attrNameLst>
                                      </p:cBhvr>
                                      <p:to>
                                        <p:strVal val="solid"/>
                                      </p:to>
                                    </p:set>
                                  </p:childTnLst>
                                </p:cTn>
                              </p:par>
                              <p:par>
                                <p:cTn id="130" presetID="12" presetClass="entr" presetSubtype="4" fill="hold" grpId="0" nodeType="withEffect">
                                  <p:stCondLst>
                                    <p:cond delay="0"/>
                                  </p:stCondLst>
                                  <p:childTnLst>
                                    <p:set>
                                      <p:cBhvr>
                                        <p:cTn id="131" dur="1" fill="hold">
                                          <p:stCondLst>
                                            <p:cond delay="0"/>
                                          </p:stCondLst>
                                        </p:cTn>
                                        <p:tgtEl>
                                          <p:spTgt spid="6176"/>
                                        </p:tgtEl>
                                        <p:attrNameLst>
                                          <p:attrName>style.visibility</p:attrName>
                                        </p:attrNameLst>
                                      </p:cBhvr>
                                      <p:to>
                                        <p:strVal val="visible"/>
                                      </p:to>
                                    </p:set>
                                    <p:animEffect transition="in" filter="slide(fromBottom)">
                                      <p:cBhvr>
                                        <p:cTn id="132" dur="200"/>
                                        <p:tgtEl>
                                          <p:spTgt spid="617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nodeType="clickEffect">
                                  <p:stCondLst>
                                    <p:cond delay="0"/>
                                  </p:stCondLst>
                                  <p:childTnLst>
                                    <p:set>
                                      <p:cBhvr>
                                        <p:cTn id="136" dur="1" fill="hold">
                                          <p:stCondLst>
                                            <p:cond delay="0"/>
                                          </p:stCondLst>
                                        </p:cTn>
                                        <p:tgtEl>
                                          <p:spTgt spid="6177"/>
                                        </p:tgtEl>
                                        <p:attrNameLst>
                                          <p:attrName>style.visibility</p:attrName>
                                        </p:attrNameLst>
                                      </p:cBhvr>
                                      <p:to>
                                        <p:strVal val="visible"/>
                                      </p:to>
                                    </p:set>
                                    <p:animEffect transition="in" filter="wipe(left)">
                                      <p:cBhvr>
                                        <p:cTn id="137" dur="200"/>
                                        <p:tgtEl>
                                          <p:spTgt spid="6177"/>
                                        </p:tgtEl>
                                      </p:cBhvr>
                                    </p:animEffect>
                                  </p:childTnLst>
                                </p:cTn>
                              </p:par>
                            </p:childTnLst>
                          </p:cTn>
                        </p:par>
                        <p:par>
                          <p:cTn id="138" fill="hold" nodeType="afterGroup">
                            <p:stCondLst>
                              <p:cond delay="200"/>
                            </p:stCondLst>
                            <p:childTnLst>
                              <p:par>
                                <p:cTn id="139" presetID="22" presetClass="entr" presetSubtype="8" fill="hold" nodeType="afterEffect">
                                  <p:stCondLst>
                                    <p:cond delay="0"/>
                                  </p:stCondLst>
                                  <p:childTnLst>
                                    <p:set>
                                      <p:cBhvr>
                                        <p:cTn id="140" dur="1" fill="hold">
                                          <p:stCondLst>
                                            <p:cond delay="0"/>
                                          </p:stCondLst>
                                        </p:cTn>
                                        <p:tgtEl>
                                          <p:spTgt spid="6178"/>
                                        </p:tgtEl>
                                        <p:attrNameLst>
                                          <p:attrName>style.visibility</p:attrName>
                                        </p:attrNameLst>
                                      </p:cBhvr>
                                      <p:to>
                                        <p:strVal val="visible"/>
                                      </p:to>
                                    </p:set>
                                    <p:animEffect transition="in" filter="wipe(left)">
                                      <p:cBhvr>
                                        <p:cTn id="141" dur="200"/>
                                        <p:tgtEl>
                                          <p:spTgt spid="617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xit" presetSubtype="0" fill="hold" grpId="1" nodeType="clickEffect">
                                  <p:stCondLst>
                                    <p:cond delay="0"/>
                                  </p:stCondLst>
                                  <p:iterate type="lt">
                                    <p:tmAbs val="0"/>
                                  </p:iterate>
                                  <p:childTnLst>
                                    <p:set>
                                      <p:cBhvr>
                                        <p:cTn id="145" dur="1" fill="hold">
                                          <p:stCondLst>
                                            <p:cond delay="0"/>
                                          </p:stCondLst>
                                        </p:cTn>
                                        <p:tgtEl>
                                          <p:spTgt spid="6151"/>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6176"/>
                                        </p:tgtEl>
                                        <p:attrNameLst>
                                          <p:attrName>style.visibility</p:attrName>
                                        </p:attrNameLst>
                                      </p:cBhvr>
                                      <p:to>
                                        <p:strVal val="hidden"/>
                                      </p:to>
                                    </p:set>
                                  </p:childTnLst>
                                </p:cTn>
                              </p:par>
                              <p:par>
                                <p:cTn id="148" presetID="27" presetClass="entr" presetSubtype="0" fill="hold" grpId="0" nodeType="withEffect">
                                  <p:stCondLst>
                                    <p:cond delay="0"/>
                                  </p:stCondLst>
                                  <p:iterate type="lt">
                                    <p:tmPct val="50000"/>
                                  </p:iterate>
                                  <p:childTnLst>
                                    <p:set>
                                      <p:cBhvr>
                                        <p:cTn id="149" dur="1" fill="hold">
                                          <p:stCondLst>
                                            <p:cond delay="0"/>
                                          </p:stCondLst>
                                        </p:cTn>
                                        <p:tgtEl>
                                          <p:spTgt spid="6152"/>
                                        </p:tgtEl>
                                        <p:attrNameLst>
                                          <p:attrName>style.visibility</p:attrName>
                                        </p:attrNameLst>
                                      </p:cBhvr>
                                      <p:to>
                                        <p:strVal val="visible"/>
                                      </p:to>
                                    </p:set>
                                    <p:anim calcmode="discrete" valueType="clr">
                                      <p:cBhvr override="childStyle">
                                        <p:cTn id="150" dur="80"/>
                                        <p:tgtEl>
                                          <p:spTgt spid="6152"/>
                                        </p:tgtEl>
                                        <p:attrNameLst>
                                          <p:attrName>style.color</p:attrName>
                                        </p:attrNameLst>
                                      </p:cBhvr>
                                      <p:tavLst>
                                        <p:tav tm="0">
                                          <p:val>
                                            <p:clrVal>
                                              <a:schemeClr val="accent2"/>
                                            </p:clrVal>
                                          </p:val>
                                        </p:tav>
                                        <p:tav tm="50000">
                                          <p:val>
                                            <p:clrVal>
                                              <a:schemeClr val="hlink"/>
                                            </p:clrVal>
                                          </p:val>
                                        </p:tav>
                                      </p:tavLst>
                                    </p:anim>
                                    <p:anim calcmode="discrete" valueType="clr">
                                      <p:cBhvr>
                                        <p:cTn id="151" dur="80"/>
                                        <p:tgtEl>
                                          <p:spTgt spid="6152"/>
                                        </p:tgtEl>
                                        <p:attrNameLst>
                                          <p:attrName>fillcolor</p:attrName>
                                        </p:attrNameLst>
                                      </p:cBhvr>
                                      <p:tavLst>
                                        <p:tav tm="0">
                                          <p:val>
                                            <p:clrVal>
                                              <a:schemeClr val="accent2"/>
                                            </p:clrVal>
                                          </p:val>
                                        </p:tav>
                                        <p:tav tm="50000">
                                          <p:val>
                                            <p:clrVal>
                                              <a:schemeClr val="hlink"/>
                                            </p:clrVal>
                                          </p:val>
                                        </p:tav>
                                      </p:tavLst>
                                    </p:anim>
                                    <p:set>
                                      <p:cBhvr>
                                        <p:cTn id="152" dur="80"/>
                                        <p:tgtEl>
                                          <p:spTgt spid="6152"/>
                                        </p:tgtEl>
                                        <p:attrNameLst>
                                          <p:attrName>fill.type</p:attrName>
                                        </p:attrNameLst>
                                      </p:cBhvr>
                                      <p:to>
                                        <p:strVal val="solid"/>
                                      </p:to>
                                    </p:set>
                                  </p:childTnLst>
                                </p:cTn>
                              </p:par>
                              <p:par>
                                <p:cTn id="153" presetID="12" presetClass="entr" presetSubtype="4" fill="hold" grpId="0" nodeType="withEffect">
                                  <p:stCondLst>
                                    <p:cond delay="0"/>
                                  </p:stCondLst>
                                  <p:childTnLst>
                                    <p:set>
                                      <p:cBhvr>
                                        <p:cTn id="154" dur="1" fill="hold">
                                          <p:stCondLst>
                                            <p:cond delay="0"/>
                                          </p:stCondLst>
                                        </p:cTn>
                                        <p:tgtEl>
                                          <p:spTgt spid="6179"/>
                                        </p:tgtEl>
                                        <p:attrNameLst>
                                          <p:attrName>style.visibility</p:attrName>
                                        </p:attrNameLst>
                                      </p:cBhvr>
                                      <p:to>
                                        <p:strVal val="visible"/>
                                      </p:to>
                                    </p:set>
                                    <p:animEffect transition="in" filter="slide(fromBottom)">
                                      <p:cBhvr>
                                        <p:cTn id="155" dur="200"/>
                                        <p:tgtEl>
                                          <p:spTgt spid="6179"/>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6180"/>
                                        </p:tgtEl>
                                        <p:attrNameLst>
                                          <p:attrName>style.visibility</p:attrName>
                                        </p:attrNameLst>
                                      </p:cBhvr>
                                      <p:to>
                                        <p:strVal val="visible"/>
                                      </p:to>
                                    </p:set>
                                    <p:animEffect transition="in" filter="wipe(left)">
                                      <p:cBhvr>
                                        <p:cTn id="160" dur="200"/>
                                        <p:tgtEl>
                                          <p:spTgt spid="6180"/>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6184"/>
                                        </p:tgtEl>
                                        <p:attrNameLst>
                                          <p:attrName>style.visibility</p:attrName>
                                        </p:attrNameLst>
                                      </p:cBhvr>
                                      <p:to>
                                        <p:strVal val="visible"/>
                                      </p:to>
                                    </p:set>
                                    <p:animEffect transition="in" filter="wipe(left)">
                                      <p:cBhvr>
                                        <p:cTn id="165" dur="200"/>
                                        <p:tgtEl>
                                          <p:spTgt spid="6184"/>
                                        </p:tgtEl>
                                      </p:cBhvr>
                                    </p:animEffect>
                                  </p:childTnLst>
                                </p:cTn>
                              </p:par>
                            </p:childTnLst>
                          </p:cTn>
                        </p:par>
                        <p:par>
                          <p:cTn id="166" fill="hold" nodeType="afterGroup">
                            <p:stCondLst>
                              <p:cond delay="200"/>
                            </p:stCondLst>
                            <p:childTnLst>
                              <p:par>
                                <p:cTn id="167" presetID="10" presetClass="entr" presetSubtype="0" fill="hold" grpId="0" nodeType="afterEffect">
                                  <p:stCondLst>
                                    <p:cond delay="0"/>
                                  </p:stCondLst>
                                  <p:childTnLst>
                                    <p:set>
                                      <p:cBhvr>
                                        <p:cTn id="168" dur="1" fill="hold">
                                          <p:stCondLst>
                                            <p:cond delay="0"/>
                                          </p:stCondLst>
                                        </p:cTn>
                                        <p:tgtEl>
                                          <p:spTgt spid="6182"/>
                                        </p:tgtEl>
                                        <p:attrNameLst>
                                          <p:attrName>style.visibility</p:attrName>
                                        </p:attrNameLst>
                                      </p:cBhvr>
                                      <p:to>
                                        <p:strVal val="visible"/>
                                      </p:to>
                                    </p:set>
                                    <p:animEffect transition="in" filter="fade">
                                      <p:cBhvr>
                                        <p:cTn id="169" dur="500"/>
                                        <p:tgtEl>
                                          <p:spTgt spid="6182"/>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6185"/>
                                        </p:tgtEl>
                                        <p:attrNameLst>
                                          <p:attrName>style.visibility</p:attrName>
                                        </p:attrNameLst>
                                      </p:cBhvr>
                                      <p:to>
                                        <p:strVal val="visible"/>
                                      </p:to>
                                    </p:set>
                                    <p:animEffect transition="in" filter="wipe(left)">
                                      <p:cBhvr>
                                        <p:cTn id="174" dur="500"/>
                                        <p:tgtEl>
                                          <p:spTgt spid="6185"/>
                                        </p:tgtEl>
                                      </p:cBhvr>
                                    </p:animEffect>
                                  </p:childTnLst>
                                </p:cTn>
                              </p:par>
                            </p:childTnLst>
                          </p:cTn>
                        </p:par>
                        <p:par>
                          <p:cTn id="175" fill="hold" nodeType="afterGroup">
                            <p:stCondLst>
                              <p:cond delay="500"/>
                            </p:stCondLst>
                            <p:childTnLst>
                              <p:par>
                                <p:cTn id="176" presetID="10" presetClass="entr" presetSubtype="0" fill="hold" grpId="0" nodeType="afterEffect">
                                  <p:stCondLst>
                                    <p:cond delay="0"/>
                                  </p:stCondLst>
                                  <p:childTnLst>
                                    <p:set>
                                      <p:cBhvr>
                                        <p:cTn id="177" dur="1" fill="hold">
                                          <p:stCondLst>
                                            <p:cond delay="0"/>
                                          </p:stCondLst>
                                        </p:cTn>
                                        <p:tgtEl>
                                          <p:spTgt spid="6183"/>
                                        </p:tgtEl>
                                        <p:attrNameLst>
                                          <p:attrName>style.visibility</p:attrName>
                                        </p:attrNameLst>
                                      </p:cBhvr>
                                      <p:to>
                                        <p:strVal val="visible"/>
                                      </p:to>
                                    </p:set>
                                    <p:animEffect transition="in" filter="fade">
                                      <p:cBhvr>
                                        <p:cTn id="178" dur="500"/>
                                        <p:tgtEl>
                                          <p:spTgt spid="6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48" grpId="1" autoUpdateAnimBg="0"/>
      <p:bldP spid="6149" grpId="0" autoUpdateAnimBg="0"/>
      <p:bldP spid="6149" grpId="1" autoUpdateAnimBg="0"/>
      <p:bldP spid="6150" grpId="0" autoUpdateAnimBg="0"/>
      <p:bldP spid="6150" grpId="1" autoUpdateAnimBg="0"/>
      <p:bldP spid="6151" grpId="0" autoUpdateAnimBg="0"/>
      <p:bldP spid="6151" grpId="1" autoUpdateAnimBg="0"/>
      <p:bldP spid="6152" grpId="0" autoUpdateAnimBg="0"/>
      <p:bldP spid="6158" grpId="0" bldLvl="0" animBg="1" autoUpdateAnimBg="0"/>
      <p:bldP spid="6158" grpId="1" bldLvl="0" animBg="1" autoUpdateAnimBg="0"/>
      <p:bldP spid="6164" grpId="0" bldLvl="0" animBg="1" autoUpdateAnimBg="0"/>
      <p:bldP spid="6164" grpId="1" bldLvl="0" animBg="1" autoUpdateAnimBg="0"/>
      <p:bldP spid="6172" grpId="0" bldLvl="0" animBg="1" autoUpdateAnimBg="0"/>
      <p:bldP spid="6172" grpId="1" bldLvl="0" animBg="1" autoUpdateAnimBg="0"/>
      <p:bldP spid="6176" grpId="0" bldLvl="0" animBg="1" autoUpdateAnimBg="0"/>
      <p:bldP spid="6176" grpId="1" bldLvl="0" animBg="1" autoUpdateAnimBg="0"/>
      <p:bldP spid="6179" grpId="0" bldLvl="0" animBg="1" autoUpdateAnimBg="0"/>
      <p:bldP spid="6182" grpId="0" autoUpdateAnimBg="0"/>
      <p:bldP spid="6183" grpId="0" autoUpdateAnimBg="0"/>
      <p:bldP spid="6184" grpId="0" bldLvl="0" animBg="1" autoUpdateAnimBg="0"/>
      <p:bldP spid="6185" grpId="0" bldLvl="0" animBg="1" autoUpdateAnimBg="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地鐵">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細水長流</Template>
  <TotalTime>4880</TotalTime>
  <Words>1037</Words>
  <Application>Microsoft Office PowerPoint</Application>
  <PresentationFormat>如螢幕大小 (4:3)</PresentationFormat>
  <Paragraphs>177</Paragraphs>
  <Slides>17</Slides>
  <Notes>0</Notes>
  <HiddenSlides>0</HiddenSlides>
  <MMClips>0</MMClips>
  <ScaleCrop>false</ScaleCrop>
  <HeadingPairs>
    <vt:vector size="4" baseType="variant">
      <vt:variant>
        <vt:lpstr>佈景主題</vt:lpstr>
      </vt:variant>
      <vt:variant>
        <vt:i4>1</vt:i4>
      </vt:variant>
      <vt:variant>
        <vt:lpstr>投影片標題</vt:lpstr>
      </vt:variant>
      <vt:variant>
        <vt:i4>17</vt:i4>
      </vt:variant>
    </vt:vector>
  </HeadingPairs>
  <TitlesOfParts>
    <vt:vector size="18" baseType="lpstr">
      <vt:lpstr>Office 佈景主題</vt:lpstr>
      <vt:lpstr>投影片 1</vt:lpstr>
      <vt:lpstr>Outline</vt:lpstr>
      <vt:lpstr>Greedy Strategy</vt:lpstr>
      <vt:lpstr>Greedy Strategy</vt:lpstr>
      <vt:lpstr>Example - 1 </vt:lpstr>
      <vt:lpstr>Example - 1 </vt:lpstr>
      <vt:lpstr>Example - 1 </vt:lpstr>
      <vt:lpstr>Outline</vt:lpstr>
      <vt:lpstr>Prime Number</vt:lpstr>
      <vt:lpstr>Prime Number</vt:lpstr>
      <vt:lpstr>Euler's Phi Function</vt:lpstr>
      <vt:lpstr>Euler's Phi Function</vt:lpstr>
      <vt:lpstr>Example 2</vt:lpstr>
      <vt:lpstr>Example 2</vt:lpstr>
      <vt:lpstr>Example 2</vt:lpstr>
      <vt:lpstr>Homework 6</vt:lpstr>
      <vt:lpstr>投影片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electron</dc:creator>
  <cp:lastModifiedBy>Free</cp:lastModifiedBy>
  <cp:revision>577</cp:revision>
  <dcterms:created xsi:type="dcterms:W3CDTF">2009-11-10T06:48:42Z</dcterms:created>
  <dcterms:modified xsi:type="dcterms:W3CDTF">2013-01-24T08:28:06Z</dcterms:modified>
</cp:coreProperties>
</file>