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496" r:id="rId4"/>
    <p:sldId id="497" r:id="rId5"/>
    <p:sldId id="498" r:id="rId6"/>
    <p:sldId id="534" r:id="rId7"/>
    <p:sldId id="533" r:id="rId8"/>
    <p:sldId id="499" r:id="rId9"/>
    <p:sldId id="535" r:id="rId10"/>
    <p:sldId id="532" r:id="rId11"/>
    <p:sldId id="503" r:id="rId12"/>
    <p:sldId id="504" r:id="rId13"/>
    <p:sldId id="505" r:id="rId14"/>
    <p:sldId id="507" r:id="rId15"/>
    <p:sldId id="508" r:id="rId16"/>
    <p:sldId id="511" r:id="rId17"/>
    <p:sldId id="510" r:id="rId18"/>
    <p:sldId id="512" r:id="rId19"/>
    <p:sldId id="537" r:id="rId20"/>
    <p:sldId id="513" r:id="rId21"/>
    <p:sldId id="514" r:id="rId22"/>
    <p:sldId id="515" r:id="rId23"/>
    <p:sldId id="516" r:id="rId24"/>
    <p:sldId id="517" r:id="rId25"/>
    <p:sldId id="518" r:id="rId26"/>
    <p:sldId id="520" r:id="rId27"/>
    <p:sldId id="521" r:id="rId28"/>
    <p:sldId id="522" r:id="rId29"/>
    <p:sldId id="519" r:id="rId30"/>
    <p:sldId id="523" r:id="rId31"/>
    <p:sldId id="538" r:id="rId32"/>
    <p:sldId id="495" r:id="rId33"/>
    <p:sldId id="434" r:id="rId34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7946" autoAdjust="0"/>
  </p:normalViewPr>
  <p:slideViewPr>
    <p:cSldViewPr>
      <p:cViewPr varScale="1">
        <p:scale>
          <a:sx n="101" d="100"/>
          <a:sy n="101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08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動態規劃技巧有三個主要部份</a:t>
            </a:r>
          </a:p>
          <a:p>
            <a:pPr lvl="1"/>
            <a:r>
              <a:rPr lang="zh-TW" altLang="en-US" dirty="0" smtClean="0"/>
              <a:t>遞迴關係（</a:t>
            </a:r>
            <a:r>
              <a:rPr lang="en-US" altLang="zh-TW" dirty="0" smtClean="0"/>
              <a:t>recurrence relation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列表式運算（</a:t>
            </a:r>
            <a:r>
              <a:rPr lang="en-US" altLang="zh-TW" dirty="0" smtClean="0"/>
              <a:t>tabular computation</a:t>
            </a:r>
            <a:r>
              <a:rPr lang="zh-TW" altLang="en-US" dirty="0" smtClean="0"/>
              <a:t>）</a:t>
            </a:r>
          </a:p>
          <a:p>
            <a:pPr lvl="1"/>
            <a:r>
              <a:rPr lang="zh-TW" altLang="en-US" dirty="0" smtClean="0"/>
              <a:t>路徑迴溯（</a:t>
            </a:r>
            <a:r>
              <a:rPr lang="en-US" altLang="zh-TW" dirty="0" err="1" smtClean="0"/>
              <a:t>traceback</a:t>
            </a:r>
            <a:r>
              <a:rPr lang="zh-TW" altLang="en-US" dirty="0" smtClean="0"/>
              <a:t>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15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這裡要用兩個題目放在</a:t>
            </a:r>
            <a:r>
              <a:rPr lang="en-US" altLang="zh-TW" dirty="0" smtClean="0"/>
              <a:t>OJ</a:t>
            </a:r>
            <a:r>
              <a:rPr lang="zh-TW" altLang="en-US" dirty="0" smtClean="0"/>
              <a:t>給學弟妹練習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這裡要用兩個題目放在</a:t>
            </a:r>
            <a:r>
              <a:rPr lang="en-US" altLang="zh-TW" dirty="0" smtClean="0"/>
              <a:t>OJ</a:t>
            </a:r>
            <a:r>
              <a:rPr lang="zh-TW" altLang="en-US" dirty="0" smtClean="0"/>
              <a:t>給學弟妹練習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什麼樣的問題適合用動態規劃技巧來解呢</a:t>
            </a:r>
          </a:p>
          <a:p>
            <a:pPr lvl="1"/>
            <a:r>
              <a:rPr lang="zh-TW" altLang="en-US" dirty="0" smtClean="0"/>
              <a:t>符合最佳化準則，亦即若將最佳答案解構，解構後的子答案仍為對應子問題的最佳解</a:t>
            </a:r>
          </a:p>
          <a:p>
            <a:pPr lvl="1"/>
            <a:r>
              <a:rPr lang="zh-TW" altLang="en-US" dirty="0" smtClean="0"/>
              <a:t>解題過程中，有許多重複的子問題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08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n^2</a:t>
            </a:r>
            <a:r>
              <a:rPr lang="zh-TW" altLang="en-US" dirty="0" smtClean="0"/>
              <a:t>各種掃描方向皆可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3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這裡要用</a:t>
            </a:r>
            <a:r>
              <a:rPr lang="en-US" altLang="zh-TW" dirty="0" smtClean="0"/>
              <a:t>OJ</a:t>
            </a:r>
            <a:r>
              <a:rPr lang="zh-TW" altLang="en-US" dirty="0" smtClean="0"/>
              <a:t>給學弟妹練習，練習完之後要檢討一下時間空間複雜度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此圖表為個數值恰當位置</a:t>
            </a:r>
            <a:endParaRPr lang="en-US" altLang="zh-TW" dirty="0" smtClean="0"/>
          </a:p>
          <a:p>
            <a:r>
              <a:rPr lang="zh-TW" altLang="en-US" dirty="0" smtClean="0"/>
              <a:t>之後由最後一個位置向前讀出序列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9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這裡要用</a:t>
            </a:r>
            <a:r>
              <a:rPr lang="en-US" altLang="zh-TW" dirty="0" smtClean="0"/>
              <a:t>OJ</a:t>
            </a:r>
            <a:r>
              <a:rPr lang="zh-TW" altLang="en-US" dirty="0" smtClean="0"/>
              <a:t>給學弟妹練習，練習完之後要檢討一下時間空間複雜度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這裡要用兩個題目放在</a:t>
            </a:r>
            <a:r>
              <a:rPr lang="en-US" altLang="zh-TW" dirty="0" smtClean="0"/>
              <a:t>OJ</a:t>
            </a:r>
            <a:r>
              <a:rPr lang="zh-TW" altLang="en-US" dirty="0" smtClean="0"/>
              <a:t>給學弟妹練習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這裡要用</a:t>
            </a:r>
            <a:r>
              <a:rPr lang="en-US" altLang="zh-TW" dirty="0" smtClean="0"/>
              <a:t>OJ</a:t>
            </a:r>
            <a:r>
              <a:rPr lang="zh-TW" altLang="en-US" dirty="0" smtClean="0"/>
              <a:t>給學弟妹練習，練習完之後要檢討一下時間空間複雜度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826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682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682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754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682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682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682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682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682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682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682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682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304800" y="6500835"/>
            <a:ext cx="4411216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4644008" y="6305573"/>
            <a:ext cx="3552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electron, free999, rabbit125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LongestIncreasingSubsequenc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Course 8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2013/03/06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Sheng-Chi You(rabbit125)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Jay_s6215@hotmail.com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i="1" dirty="0" smtClean="0">
                <a:solidFill>
                  <a:srgbClr val="0070C0"/>
                </a:solidFill>
                <a:latin typeface="Arial" charset="0"/>
              </a:rPr>
              <a:t>http://myweb.ncku.edu.tw/~f74986133/Course_8.rar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51720" y="227147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Dynamic Programming</a:t>
            </a:r>
            <a:endParaRPr lang="en-US" altLang="zh-TW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51720" y="4400971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Longest Common Subsequence(LCS)</a:t>
            </a:r>
          </a:p>
        </p:txBody>
      </p:sp>
      <p:sp>
        <p:nvSpPr>
          <p:cNvPr id="14" name="向下箭號 384"/>
          <p:cNvSpPr>
            <a:spLocks noChangeArrowheads="1"/>
          </p:cNvSpPr>
          <p:nvPr/>
        </p:nvSpPr>
        <p:spPr bwMode="auto">
          <a:xfrm>
            <a:off x="4266283" y="4085059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051720" y="331255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Longest Increase Sequence(LIS)</a:t>
            </a:r>
          </a:p>
        </p:txBody>
      </p:sp>
      <p:sp>
        <p:nvSpPr>
          <p:cNvPr id="16" name="向下箭號 383"/>
          <p:cNvSpPr>
            <a:spLocks noChangeArrowheads="1"/>
          </p:cNvSpPr>
          <p:nvPr/>
        </p:nvSpPr>
        <p:spPr bwMode="auto">
          <a:xfrm>
            <a:off x="4266283" y="299664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97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LIS Problem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Longest Increasing Subsequence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The longest increasing subsequence problem is to find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a subsequence of a given sequence in which the elements in this subsequence are in sorted order (lowest to highest)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, and in which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the length 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of the subsequence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is as long as possible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The elements in the subsequence are not necessarily to be continuous.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Two well-known method to solve this problem are followings:</a:t>
            </a:r>
          </a:p>
          <a:p>
            <a:pPr lvl="2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(1) DP by O(N</a:t>
            </a:r>
            <a:r>
              <a:rPr lang="en-US" altLang="zh-TW" baseline="30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2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(2) Greedy with binary search by O(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NlogN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LIS Example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Example</a:t>
            </a:r>
          </a:p>
          <a:p>
            <a:pPr lvl="1" algn="just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0, 8, 4, 12, 2, 10, 6, 14, 1, 9, 5, 13, 3, 11, 7, 15</a:t>
            </a:r>
          </a:p>
          <a:p>
            <a:pPr lvl="1" algn="just"/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A increasing subsequence is 0, 4, 14, 15</a:t>
            </a:r>
          </a:p>
          <a:p>
            <a:pPr lvl="1" algn="just"/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The longest increasing subsequence is 0, 2, 6, 9, 13, 15 wit he length six</a:t>
            </a:r>
          </a:p>
          <a:p>
            <a:pPr lvl="1" algn="just"/>
            <a:endParaRPr lang="en-US" sz="1600" dirty="0" smtClean="0"/>
          </a:p>
          <a:p>
            <a:pPr algn="just"/>
            <a:r>
              <a:rPr lang="en-US" dirty="0" smtClean="0"/>
              <a:t>Question</a:t>
            </a:r>
          </a:p>
          <a:p>
            <a:pPr lvl="1" algn="just"/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Is the longest increasing subsequence unique?</a:t>
            </a:r>
          </a:p>
          <a:p>
            <a:pPr lvl="1" algn="just"/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How should we deal with this problem in different situation by which method?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Dynamic programming approach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Recall the design strategy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(1) Check the category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(2) Check the order property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(3) Think the recurrence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(4) Write and problem with two methods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(5) Backtrack the optimal path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/>
              <a:t>Rule 1</a:t>
            </a:r>
          </a:p>
          <a:p>
            <a:pPr lvl="1" algn="just"/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</a:rPr>
              <a:t>Order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altLang="zh-TW" sz="18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000" dirty="0"/>
              <a:t>Rule 2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Category</a:t>
            </a:r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Rule 3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Given a sequence with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 n 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elements stored in an array </a:t>
            </a:r>
            <a:r>
              <a:rPr lang="en-US" altLang="zh-TW" sz="1800" i="1" dirty="0" err="1" smtClean="0">
                <a:solidFill>
                  <a:schemeClr val="accent5">
                    <a:lumMod val="75000"/>
                  </a:schemeClr>
                </a:solidFill>
              </a:rPr>
              <a:t>seq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zh-TW" sz="1800" i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where 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1&lt;=</a:t>
            </a:r>
            <a:r>
              <a:rPr lang="en-US" altLang="zh-TW" sz="1800" i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&lt;=n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lvl="1" algn="just"/>
            <a:r>
              <a:rPr lang="en-US" altLang="zh-TW" sz="1800" b="1" dirty="0" smtClean="0">
                <a:solidFill>
                  <a:srgbClr val="FF0000"/>
                </a:solidFill>
              </a:rPr>
              <a:t>Define </a:t>
            </a:r>
            <a:r>
              <a:rPr lang="en-US" altLang="zh-TW" sz="1800" b="1" i="1" dirty="0" err="1" smtClean="0">
                <a:solidFill>
                  <a:srgbClr val="FF0000"/>
                </a:solidFill>
              </a:rPr>
              <a:t>dp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[</a:t>
            </a:r>
            <a:r>
              <a:rPr lang="en-US" altLang="zh-TW" sz="1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]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  for representing that the longest length of the increasing subsequence that ended by </a:t>
            </a:r>
            <a:r>
              <a:rPr lang="en-US" altLang="zh-TW" sz="1800" b="1" i="1" dirty="0" err="1" smtClean="0">
                <a:solidFill>
                  <a:srgbClr val="FF0000"/>
                </a:solidFill>
              </a:rPr>
              <a:t>seq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[</a:t>
            </a:r>
            <a:r>
              <a:rPr lang="en-US" altLang="zh-TW" sz="1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]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  from </a:t>
            </a:r>
            <a:r>
              <a:rPr lang="en-US" altLang="zh-TW" sz="1800" b="1" i="1" dirty="0" err="1" smtClean="0">
                <a:solidFill>
                  <a:srgbClr val="FF0000"/>
                </a:solidFill>
              </a:rPr>
              <a:t>seq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[1]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 to </a:t>
            </a:r>
            <a:r>
              <a:rPr lang="en-US" altLang="zh-TW" sz="1800" b="1" i="1" dirty="0" err="1" smtClean="0">
                <a:solidFill>
                  <a:srgbClr val="FF0000"/>
                </a:solidFill>
              </a:rPr>
              <a:t>seq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[</a:t>
            </a:r>
            <a:r>
              <a:rPr lang="en-US" altLang="zh-TW" sz="1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].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So that the recurrence can be formulated as the following:</a:t>
            </a:r>
          </a:p>
          <a:p>
            <a:pPr lvl="2" algn="just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Initialized the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dp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] by 1</a:t>
            </a:r>
          </a:p>
          <a:p>
            <a:pPr lvl="2" algn="just"/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dp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] = max(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dp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[j]+1), where 1&lt;=j&lt;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  and 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seq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]&gt;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seq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Also define a pi array 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pi[</a:t>
            </a:r>
            <a:r>
              <a:rPr lang="en-US" altLang="zh-TW" sz="1800" i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 that represent the previous element of the element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800" i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 in the increasing subsequence.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Rule 3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Example</a:t>
            </a:r>
          </a:p>
          <a:p>
            <a:pPr lvl="1" algn="just"/>
            <a:r>
              <a:rPr lang="en-US" altLang="zh-TW" sz="1800" i="1" dirty="0" err="1" smtClean="0">
                <a:solidFill>
                  <a:schemeClr val="accent5">
                    <a:lumMod val="75000"/>
                  </a:schemeClr>
                </a:solidFill>
              </a:rPr>
              <a:t>seq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[9] = {9, 5, 2, 8, 7, 3, 1, 6, 4}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Find the </a:t>
            </a:r>
            <a:r>
              <a:rPr lang="en-US" altLang="zh-TW" sz="1800" dirty="0" err="1" smtClean="0">
                <a:solidFill>
                  <a:schemeClr val="accent5">
                    <a:lumMod val="75000"/>
                  </a:schemeClr>
                </a:solidFill>
              </a:rPr>
              <a:t>dp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altLang="zh-TW" sz="18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] and pi[</a:t>
            </a:r>
            <a:r>
              <a:rPr lang="en-US" altLang="zh-TW" sz="18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].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0166" y="3214686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i="1" dirty="0" err="1" smtClean="0"/>
                        <a:t>seq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(2)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(3)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(4)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(5)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(6)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(7)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(8)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(9)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i="1" dirty="0" err="1" smtClean="0"/>
                        <a:t>dp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 smtClean="0"/>
                        <a:t>1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i="1" dirty="0" smtClean="0"/>
                        <a:t>pi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93242" y="4745372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i="1" dirty="0" err="1" smtClean="0"/>
                        <a:t>seq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(1)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(2)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(3)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(4)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(5)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(6)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(7)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(8)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 </a:t>
                      </a:r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(9)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i="1" dirty="0" err="1" smtClean="0"/>
                        <a:t>dp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i="1" dirty="0" smtClean="0"/>
                        <a:t>3</a:t>
                      </a:r>
                      <a:endParaRPr lang="zh-TW" alt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i="1" dirty="0" smtClean="0"/>
                        <a:t>pi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57158" y="357187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initial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7158" y="513137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/>
              <a:t>Rule 4</a:t>
            </a:r>
          </a:p>
          <a:p>
            <a:pPr lvl="1" algn="just"/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</a:rPr>
              <a:t>Write the 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program</a:t>
            </a:r>
            <a:endParaRPr lang="en-US" altLang="zh-TW" sz="18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000" dirty="0"/>
              <a:t>Rule 5</a:t>
            </a:r>
          </a:p>
          <a:p>
            <a:pPr lvl="1" algn="just"/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</a:rPr>
              <a:t>Trace the result</a:t>
            </a:r>
          </a:p>
          <a:p>
            <a:pPr algn="just"/>
            <a:r>
              <a:rPr lang="en-US" altLang="zh-TW" sz="2000" dirty="0" smtClean="0"/>
              <a:t>Exercise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Write a program that find the length of the LIS for a given sequence.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Note:</a:t>
            </a:r>
          </a:p>
          <a:p>
            <a:pPr lvl="2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Please use the dynamic programming as the practice.</a:t>
            </a:r>
          </a:p>
          <a:p>
            <a:pPr lvl="2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The number of the element in the given sequence will not exceed 1000.</a:t>
            </a:r>
          </a:p>
          <a:p>
            <a:pPr algn="just"/>
            <a:r>
              <a:rPr lang="en-US" altLang="zh-TW" sz="2000" dirty="0" smtClean="0"/>
              <a:t>Review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Time complexity O( ? )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Space complexity O( ? )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Compare with the brute force method.</a:t>
            </a:r>
          </a:p>
          <a:p>
            <a:pPr algn="just"/>
            <a:endParaRPr lang="en-US" altLang="zh-TW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Greedy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Greedy Method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An efficient algorithm based on binary search.</a:t>
            </a:r>
          </a:p>
          <a:p>
            <a:pPr lvl="1" algn="just"/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Given the sequence </a:t>
            </a:r>
            <a:r>
              <a:rPr lang="en-US" altLang="zh-TW" sz="1800" i="1" dirty="0" err="1" smtClean="0">
                <a:solidFill>
                  <a:schemeClr val="accent5">
                    <a:lumMod val="75000"/>
                  </a:schemeClr>
                </a:solidFill>
              </a:rPr>
              <a:t>seq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[9] = {9, 5, </a:t>
            </a:r>
            <a:r>
              <a:rPr lang="en-US" altLang="zh-TW" sz="1800" i="1" dirty="0" smtClean="0">
                <a:solidFill>
                  <a:srgbClr val="FF0000"/>
                </a:solidFill>
              </a:rPr>
              <a:t>2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, 8, 7, </a:t>
            </a:r>
            <a:r>
              <a:rPr lang="en-US" altLang="zh-TW" sz="1800" i="1" dirty="0" smtClean="0">
                <a:solidFill>
                  <a:srgbClr val="FF0000"/>
                </a:solidFill>
              </a:rPr>
              <a:t>3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, 1, 6, </a:t>
            </a:r>
            <a:r>
              <a:rPr lang="en-US" altLang="zh-TW" sz="1800" i="1" dirty="0" smtClean="0">
                <a:solidFill>
                  <a:srgbClr val="FF0000"/>
                </a:solidFill>
              </a:rPr>
              <a:t>4</a:t>
            </a:r>
            <a:r>
              <a:rPr lang="en-US" altLang="zh-TW" sz="1800" i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1" algn="just"/>
            <a:r>
              <a:rPr lang="en-US" altLang="zh-TW" sz="18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http://www.csie.ntnu.edu.tw/~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u91029/LongestIncreasingSubsequence.html</a:t>
            </a: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3082272"/>
          <a:ext cx="7143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14810" y="3082272"/>
          <a:ext cx="7143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228326" y="3082272"/>
          <a:ext cx="7143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228194" y="3082272"/>
          <a:ext cx="7143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58556" y="3071810"/>
          <a:ext cx="7143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67829"/>
              </p:ext>
            </p:extLst>
          </p:nvPr>
        </p:nvGraphicFramePr>
        <p:xfrm>
          <a:off x="5170800" y="3071810"/>
          <a:ext cx="7143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143636" y="3082272"/>
          <a:ext cx="7143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77693"/>
              </p:ext>
            </p:extLst>
          </p:nvPr>
        </p:nvGraphicFramePr>
        <p:xfrm>
          <a:off x="7143768" y="3082272"/>
          <a:ext cx="7143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97091"/>
              </p:ext>
            </p:extLst>
          </p:nvPr>
        </p:nvGraphicFramePr>
        <p:xfrm>
          <a:off x="8143900" y="3082272"/>
          <a:ext cx="7143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Greedy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Exercise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Write a program that find the length of the LIS for a given sequence.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Note:</a:t>
            </a:r>
          </a:p>
          <a:p>
            <a:pPr lvl="2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Please use the dynamic programming as the practice.</a:t>
            </a:r>
          </a:p>
          <a:p>
            <a:pPr lvl="2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The number of the element in the given sequence will exceed 1000.</a:t>
            </a:r>
          </a:p>
          <a:p>
            <a:pPr lvl="2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000" dirty="0" smtClean="0"/>
              <a:t>Review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Time complexity O( ? )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Space complexity O( ? )</a:t>
            </a:r>
          </a:p>
          <a:p>
            <a:pPr algn="just"/>
            <a:endParaRPr lang="en-US" altLang="zh-TW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Just Practice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 smtClean="0"/>
              <a:t>Practice</a:t>
            </a:r>
          </a:p>
          <a:p>
            <a:pPr lvl="1" algn="just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NOJ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30 LIS Problem </a:t>
            </a:r>
          </a:p>
        </p:txBody>
      </p:sp>
    </p:spTree>
    <p:extLst>
      <p:ext uri="{BB962C8B-B14F-4D97-AF65-F5344CB8AC3E}">
        <p14:creationId xmlns:p14="http://schemas.microsoft.com/office/powerpoint/2010/main" val="3415845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51720" y="227147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Dynamic Programming</a:t>
            </a:r>
            <a:endParaRPr lang="en-US" altLang="zh-TW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53308" y="4400971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Longest Common Subsequence(LCS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14" name="向下箭號 384"/>
          <p:cNvSpPr>
            <a:spLocks noChangeArrowheads="1"/>
          </p:cNvSpPr>
          <p:nvPr/>
        </p:nvSpPr>
        <p:spPr bwMode="auto">
          <a:xfrm>
            <a:off x="4266283" y="4085059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051720" y="331255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Longest Increase Sequence(LIS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16" name="向下箭號 383"/>
          <p:cNvSpPr>
            <a:spLocks noChangeArrowheads="1"/>
          </p:cNvSpPr>
          <p:nvPr/>
        </p:nvSpPr>
        <p:spPr bwMode="auto">
          <a:xfrm>
            <a:off x="4266283" y="299664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51720" y="227147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Dynamic Programming</a:t>
            </a:r>
            <a:endParaRPr lang="en-US" altLang="zh-TW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53308" y="4400971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Longest Common Subsequence(LCS)</a:t>
            </a:r>
          </a:p>
        </p:txBody>
      </p:sp>
      <p:sp>
        <p:nvSpPr>
          <p:cNvPr id="14" name="向下箭號 384"/>
          <p:cNvSpPr>
            <a:spLocks noChangeArrowheads="1"/>
          </p:cNvSpPr>
          <p:nvPr/>
        </p:nvSpPr>
        <p:spPr bwMode="auto">
          <a:xfrm>
            <a:off x="4266283" y="4085059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051720" y="331255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/>
              <a:t>Longest Increase Sequence(LIS)</a:t>
            </a:r>
          </a:p>
        </p:txBody>
      </p:sp>
      <p:sp>
        <p:nvSpPr>
          <p:cNvPr id="16" name="向下箭號 383"/>
          <p:cNvSpPr>
            <a:spLocks noChangeArrowheads="1"/>
          </p:cNvSpPr>
          <p:nvPr/>
        </p:nvSpPr>
        <p:spPr bwMode="auto">
          <a:xfrm>
            <a:off x="4266283" y="299664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LCS Problem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Longest Common Subsequence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The longest increasing subsequence problem is to find a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common subsequence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of two given sequences in which the elements in this common subsequence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are appear in both original sequences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, and in which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the length 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of the subsequence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is as long as possible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The elements in the subsequence are not necessarily to be continuous.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Two well-known method to solve this problem are followings:</a:t>
            </a:r>
          </a:p>
          <a:p>
            <a:pPr lvl="2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(1) DP by O(N</a:t>
            </a:r>
            <a:r>
              <a:rPr lang="en-US" altLang="zh-TW" baseline="30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2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(2) Greedy with binary search by O(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NlogN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Common Subsequence Example</a:t>
            </a:r>
          </a:p>
          <a:p>
            <a:pPr algn="just"/>
            <a:endParaRPr lang="en-US" altLang="zh-TW" sz="2000" dirty="0" smtClean="0"/>
          </a:p>
          <a:p>
            <a:pPr algn="just"/>
            <a:endParaRPr lang="en-US" altLang="zh-TW" sz="2000" dirty="0" smtClean="0"/>
          </a:p>
          <a:p>
            <a:pPr algn="just"/>
            <a:endParaRPr lang="en-US" altLang="zh-TW" sz="2000" dirty="0" smtClean="0"/>
          </a:p>
          <a:p>
            <a:pPr algn="just"/>
            <a:endParaRPr lang="en-US" altLang="zh-TW" sz="2000" dirty="0" smtClean="0"/>
          </a:p>
          <a:p>
            <a:pPr algn="just"/>
            <a:endParaRPr lang="en-US" altLang="zh-TW" sz="2000" dirty="0" smtClean="0"/>
          </a:p>
          <a:p>
            <a:pPr algn="just"/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Longest Common Subsequence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847724" y="2055815"/>
            <a:ext cx="3581400" cy="1801813"/>
            <a:chOff x="847724" y="2143116"/>
            <a:chExt cx="3581400" cy="180181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847724" y="2143116"/>
              <a:ext cx="3581400" cy="1801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pr</a:t>
              </a: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es</a:t>
              </a: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iden</a:t>
              </a: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t</a:t>
              </a:r>
            </a:p>
            <a:p>
              <a:pPr algn="l" eaLnBrk="1" hangingPunct="1">
                <a:spcBef>
                  <a:spcPct val="50000"/>
                </a:spcBef>
              </a:pPr>
              <a:endParaRPr kumimoji="1" lang="en-US" altLang="zh-TW" sz="2800" dirty="0">
                <a:latin typeface="Courier New" pitchFamily="49" charset="0"/>
                <a:ea typeface="新細明體" pitchFamily="18" charset="-12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pr</a:t>
              </a: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ov</a:t>
              </a: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iden</a:t>
              </a: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ce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000124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228724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945640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143124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295524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524124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847724" y="4556145"/>
            <a:ext cx="3581400" cy="1801813"/>
            <a:chOff x="847724" y="2143116"/>
            <a:chExt cx="3581400" cy="1801813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847724" y="2143116"/>
              <a:ext cx="3581400" cy="1801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pr</a:t>
              </a: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es</a:t>
              </a: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iden</a:t>
              </a: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t</a:t>
              </a:r>
            </a:p>
            <a:p>
              <a:pPr algn="l" eaLnBrk="1" hangingPunct="1">
                <a:spcBef>
                  <a:spcPct val="50000"/>
                </a:spcBef>
              </a:pPr>
              <a:endParaRPr kumimoji="1" lang="en-US" altLang="zh-TW" sz="2800" dirty="0">
                <a:latin typeface="Courier New" pitchFamily="49" charset="0"/>
                <a:ea typeface="新細明體" pitchFamily="18" charset="-12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pr</a:t>
              </a: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ov</a:t>
              </a: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iden</a:t>
              </a: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ce</a:t>
              </a: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1000124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1228724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838324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2143124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2295524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2524124" y="2676516"/>
              <a:ext cx="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562500" y="2055815"/>
            <a:ext cx="3581400" cy="1801813"/>
            <a:chOff x="847724" y="2143116"/>
            <a:chExt cx="3581400" cy="1801813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847724" y="2143116"/>
              <a:ext cx="3581400" cy="1801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pr</a:t>
              </a: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e</a:t>
              </a: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sid</a:t>
              </a: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e</a:t>
              </a: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nt</a:t>
              </a:r>
            </a:p>
            <a:p>
              <a:pPr algn="l" eaLnBrk="1" hangingPunct="1">
                <a:spcBef>
                  <a:spcPct val="50000"/>
                </a:spcBef>
              </a:pPr>
              <a:endParaRPr kumimoji="1" lang="en-US" altLang="zh-TW" sz="2800" dirty="0">
                <a:latin typeface="Courier New" pitchFamily="49" charset="0"/>
                <a:ea typeface="新細明體" pitchFamily="18" charset="-120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provid</a:t>
              </a: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e</a:t>
              </a:r>
              <a:r>
                <a:rPr kumimoji="1" lang="en-US" altLang="zh-TW" sz="2800" dirty="0">
                  <a:latin typeface="Courier New" pitchFamily="49" charset="0"/>
                  <a:ea typeface="新細明體" pitchFamily="18" charset="-120"/>
                </a:rPr>
                <a:t>nc</a:t>
              </a:r>
              <a:r>
                <a:rPr kumimoji="1" lang="en-US" altLang="zh-TW" sz="2800" dirty="0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e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1500166" y="2587607"/>
              <a:ext cx="857256" cy="1000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2357422" y="2587607"/>
              <a:ext cx="642942" cy="1000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 anchorCtr="1">
              <a:spAutoFit/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Dynamic programming approach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Recall the design strategy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(1) Check the category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(2) Check the order property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(3) Think the recurrence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(4) Write and problem with two methods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(5) Backtrack the optimal path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Rule 1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Order?</a:t>
            </a:r>
          </a:p>
          <a:p>
            <a:pPr algn="just"/>
            <a:r>
              <a:rPr lang="en-US" altLang="zh-TW" sz="2000" dirty="0" smtClean="0"/>
              <a:t>Rule 2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Category</a:t>
            </a:r>
          </a:p>
          <a:p>
            <a:pPr algn="just"/>
            <a:r>
              <a:rPr lang="en-US" altLang="zh-TW" sz="2200" dirty="0" smtClean="0"/>
              <a:t>Rule 3</a:t>
            </a:r>
          </a:p>
          <a:p>
            <a:pPr lvl="1"/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Let A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=a</a:t>
            </a:r>
            <a:r>
              <a:rPr lang="en-US" altLang="zh-TW" sz="1600" i="1" baseline="-250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1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a</a:t>
            </a:r>
            <a:r>
              <a:rPr lang="en-US" altLang="zh-TW" sz="1600" i="1" baseline="-250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2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…a</a:t>
            </a:r>
            <a:r>
              <a:rPr lang="en-US" altLang="zh-TW" sz="1600" i="1" baseline="-250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m 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and 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B=b</a:t>
            </a:r>
            <a:r>
              <a:rPr lang="en-US" altLang="zh-TW" sz="1600" i="1" baseline="-250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1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b</a:t>
            </a:r>
            <a:r>
              <a:rPr lang="en-US" altLang="zh-TW" sz="1600" i="1" baseline="-250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2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…</a:t>
            </a:r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b</a:t>
            </a:r>
            <a:r>
              <a:rPr lang="en-US" altLang="zh-TW" sz="1600" i="1" baseline="-25000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n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 .</a:t>
            </a:r>
          </a:p>
          <a:p>
            <a:pPr lvl="1"/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len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(</a:t>
            </a:r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, j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): the length of an LCS between 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a</a:t>
            </a:r>
            <a:r>
              <a:rPr lang="en-US" altLang="zh-TW" sz="1600" i="1" baseline="-250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1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a</a:t>
            </a:r>
            <a:r>
              <a:rPr lang="en-US" altLang="zh-TW" sz="1600" i="1" baseline="-250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2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…</a:t>
            </a:r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a</a:t>
            </a:r>
            <a:r>
              <a:rPr lang="en-US" altLang="zh-TW" sz="1600" i="1" baseline="-25000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sz="1600" i="1" baseline="-250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zh-TW" altLang="en-US" sz="1600" i="1" baseline="-250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and </a:t>
            </a:r>
            <a:r>
              <a:rPr lang="zh-TW" altLang="en-US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b</a:t>
            </a:r>
            <a:r>
              <a:rPr lang="en-US" altLang="zh-TW" sz="1600" i="1" baseline="-250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1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b</a:t>
            </a:r>
            <a:r>
              <a:rPr lang="en-US" altLang="zh-TW" sz="1600" i="1" baseline="-250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2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…</a:t>
            </a:r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b</a:t>
            </a:r>
            <a:r>
              <a:rPr lang="en-US" altLang="zh-TW" sz="1600" i="1" baseline="-25000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j</a:t>
            </a:r>
            <a:endParaRPr lang="en-US" altLang="zh-TW" sz="1600" i="1" baseline="-25000" dirty="0" smtClean="0">
              <a:solidFill>
                <a:schemeClr val="accent5">
                  <a:lumMod val="75000"/>
                </a:schemeClr>
              </a:solidFill>
              <a:ea typeface="新細明體" pitchFamily="18" charset="-120"/>
            </a:endParaRPr>
          </a:p>
          <a:p>
            <a:pPr lvl="1"/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With proper initializations, </a:t>
            </a:r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len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(</a:t>
            </a:r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, j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) can be computed as follows.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ea typeface="新細明體" pitchFamily="18" charset="-120"/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500570"/>
            <a:ext cx="624114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Rule 4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ea typeface="新細明體" pitchFamily="18" charset="-120"/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857884" y="2071678"/>
          <a:ext cx="3000396" cy="21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VISIO" r:id="rId3" imgW="3722760" imgH="2797920" progId="">
                  <p:embed/>
                </p:oleObj>
              </mc:Choice>
              <mc:Fallback>
                <p:oleObj name="VISIO" r:id="rId3" imgW="3722760" imgH="27979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071678"/>
                        <a:ext cx="3000396" cy="2143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2143116"/>
            <a:ext cx="4572032" cy="380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59561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Rule 4</a:t>
            </a:r>
          </a:p>
          <a:p>
            <a:pPr lvl="1" algn="just"/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The 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dp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 result of the two string, “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providence”and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 “president”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/>
        </p:nvGraphicFramePr>
        <p:xfrm>
          <a:off x="0" y="1701800"/>
          <a:ext cx="8324850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文件" r:id="rId3" imgW="5919216" imgH="4076700" progId="Word.Document.8">
                  <p:embed/>
                </p:oleObj>
              </mc:Choice>
              <mc:Fallback>
                <p:oleObj name="文件" r:id="rId3" imgW="5919216" imgH="40767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01800"/>
                        <a:ext cx="8324850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Rule 5</a:t>
            </a:r>
          </a:p>
          <a:p>
            <a:pPr lvl="1" algn="just"/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Trace the path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045" y="2671763"/>
            <a:ext cx="5791044" cy="197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Rule 5</a:t>
            </a:r>
          </a:p>
          <a:p>
            <a:pPr lvl="1" algn="just"/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The result “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priden”of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 the two string, “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providence”and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  <a:ea typeface="新細明體" pitchFamily="18" charset="-120"/>
              </a:rPr>
              <a:t> “president”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/>
        </p:nvGraphicFramePr>
        <p:xfrm>
          <a:off x="71438" y="2241550"/>
          <a:ext cx="8053387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Document" r:id="rId3" imgW="5917874" imgH="4138578" progId="Word.Document.8">
                  <p:embed/>
                </p:oleObj>
              </mc:Choice>
              <mc:Fallback>
                <p:oleObj name="Document" r:id="rId3" imgW="5917874" imgH="413857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2241550"/>
                        <a:ext cx="8053387" cy="562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More Example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ea typeface="新細明體" pitchFamily="18" charset="-120"/>
            </a:endParaRP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Given  string A = </a:t>
            </a:r>
            <a:r>
              <a:rPr lang="en-US" altLang="zh-TW" sz="1800" dirty="0" err="1" smtClean="0">
                <a:solidFill>
                  <a:schemeClr val="accent5">
                    <a:lumMod val="75000"/>
                  </a:schemeClr>
                </a:solidFill>
              </a:rPr>
              <a:t>bacad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,  string B = </a:t>
            </a:r>
            <a:r>
              <a:rPr lang="en-US" altLang="zh-TW" sz="1800" dirty="0" err="1" smtClean="0">
                <a:solidFill>
                  <a:schemeClr val="accent5">
                    <a:lumMod val="75000"/>
                  </a:schemeClr>
                </a:solidFill>
              </a:rPr>
              <a:t>accbadcb</a:t>
            </a: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altLang="zh-TW" sz="1800" dirty="0" err="1" smtClean="0">
                <a:solidFill>
                  <a:schemeClr val="accent5">
                    <a:lumMod val="75000"/>
                  </a:schemeClr>
                </a:solidFill>
              </a:rPr>
              <a:t>dp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table can be optimized as the following figure and the longest common string can be </a:t>
            </a:r>
            <a:r>
              <a:rPr lang="en-US" altLang="zh-TW" sz="1800" dirty="0" err="1" smtClean="0">
                <a:solidFill>
                  <a:schemeClr val="accent5">
                    <a:lumMod val="75000"/>
                  </a:schemeClr>
                </a:solidFill>
              </a:rPr>
              <a:t>backtraced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by the table.</a:t>
            </a:r>
            <a:endParaRPr lang="en-US" altLang="zh-TW" sz="1800" dirty="0" smtClean="0"/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857224" y="2933719"/>
          <a:ext cx="502920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Visio" r:id="rId3" imgW="3951360" imgH="2522520" progId="">
                  <p:embed/>
                </p:oleObj>
              </mc:Choice>
              <mc:Fallback>
                <p:oleObj name="Visio" r:id="rId3" imgW="3951360" imgH="25225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33719"/>
                        <a:ext cx="5029200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Dynamic Programming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Dynamic Programming (DP)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Dynamic programming is a general algorithm design technique for solving problems defined by or formulated by recursion structure with overlapping substructure.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200" dirty="0" smtClean="0"/>
              <a:t>Purpose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Optimization 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Avoid duplicate search and calculation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Two categories</a:t>
            </a:r>
          </a:p>
          <a:p>
            <a:pPr lvl="2" algn="just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Minimization (maximization) problem</a:t>
            </a:r>
          </a:p>
          <a:p>
            <a:pPr lvl="2" algn="just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Combinatorial problem</a:t>
            </a: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DP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Exercise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Write a program that find the length of the LCS for two given sequences.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Note:</a:t>
            </a:r>
          </a:p>
          <a:p>
            <a:pPr lvl="2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Please use the dynamic programming as the practice.</a:t>
            </a:r>
          </a:p>
          <a:p>
            <a:pPr lvl="2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The number of the element in the given sequence will not exceed 1000.</a:t>
            </a:r>
          </a:p>
          <a:p>
            <a:pPr lvl="2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000" dirty="0" smtClean="0"/>
              <a:t>Review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Time complexity O( ? )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Space complexity O( ? )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Compare with the brute force method.</a:t>
            </a:r>
          </a:p>
          <a:p>
            <a:pPr algn="just"/>
            <a:endParaRPr lang="en-US" altLang="zh-TW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Just Practice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 smtClean="0"/>
              <a:t>Practice</a:t>
            </a:r>
          </a:p>
          <a:p>
            <a:pPr lvl="1" algn="just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NOJ 31 LCS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Problem </a:t>
            </a:r>
          </a:p>
        </p:txBody>
      </p:sp>
    </p:spTree>
    <p:extLst>
      <p:ext uri="{BB962C8B-B14F-4D97-AF65-F5344CB8AC3E}">
        <p14:creationId xmlns:p14="http://schemas.microsoft.com/office/powerpoint/2010/main" val="3337893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 smtClean="0"/>
              <a:t>UVA (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total 23 problems</a:t>
            </a:r>
            <a:r>
              <a:rPr lang="en-US" altLang="zh-TW" sz="2000" dirty="0" smtClean="0"/>
              <a:t>)</a:t>
            </a:r>
          </a:p>
          <a:p>
            <a:pPr lvl="1" algn="just"/>
            <a:r>
              <a:rPr lang="en-US" altLang="zh-TW" sz="1600" dirty="0" smtClean="0"/>
              <a:t>103,  108,  111,  231,  437,  481,  497,  507,  531,  836,  10066,  10131,  10192,  10252,  10405,  10534,  10635,  10684,  10723,  10755,  10827,  10949, 11582</a:t>
            </a:r>
          </a:p>
          <a:p>
            <a:pPr marL="457200" lvl="1" indent="0">
              <a:buNone/>
            </a:pPr>
            <a:endParaRPr lang="en-US" altLang="zh-TW" sz="1600" u="sng" dirty="0" smtClean="0"/>
          </a:p>
          <a:p>
            <a:pPr lvl="1"/>
            <a:endParaRPr lang="en-US" altLang="zh-TW" sz="1600" u="sng" dirty="0" smtClean="0"/>
          </a:p>
          <a:p>
            <a:pPr algn="just"/>
            <a:endParaRPr lang="en-US" altLang="zh-TW" sz="2200" dirty="0" smtClean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gray">
          <a:xfrm>
            <a:off x="1143000" y="2643188"/>
            <a:ext cx="6589713" cy="16795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For Attention!</a:t>
            </a:r>
          </a:p>
          <a:p>
            <a:pPr algn="ctr"/>
            <a:endParaRPr lang="en-US" altLang="zh-TW" sz="5400" b="1" kern="10" dirty="0" smtClean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Recall for Fib-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</a:rPr>
              <a:t>Seq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 smtClean="0"/>
              <a:t>Fibonacci sequence: 0 , 1 , 1 , 2 , 3 , 5 , 8 , 13 , 21 , </a:t>
            </a:r>
            <a:r>
              <a:rPr lang="en-US" altLang="zh-TW" sz="2000" dirty="0" smtClean="0">
                <a:latin typeface="Times New Roman"/>
              </a:rPr>
              <a:t>…</a:t>
            </a:r>
            <a:endParaRPr lang="en-US" altLang="zh-TW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F</a:t>
            </a:r>
            <a:r>
              <a:rPr lang="en-US" altLang="zh-TW" sz="2000" baseline="-30000" dirty="0" err="1" smtClean="0"/>
              <a:t>i</a:t>
            </a:r>
            <a:r>
              <a:rPr lang="en-US" altLang="zh-TW" sz="2000" baseline="-30000" dirty="0" smtClean="0"/>
              <a:t> </a:t>
            </a:r>
            <a:r>
              <a:rPr lang="en-US" altLang="zh-TW" sz="2000" dirty="0" smtClean="0"/>
              <a:t>= </a:t>
            </a:r>
            <a:r>
              <a:rPr lang="en-US" altLang="zh-TW" sz="2000" i="1" dirty="0" err="1" smtClean="0"/>
              <a:t>i</a:t>
            </a:r>
            <a:r>
              <a:rPr lang="en-US" altLang="zh-TW" sz="2000" i="1" dirty="0" smtClean="0"/>
              <a:t>	      </a:t>
            </a:r>
            <a:r>
              <a:rPr lang="en-US" altLang="zh-TW" sz="2000" dirty="0" smtClean="0"/>
              <a:t>if  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 pitchFamily="18" charset="2"/>
              </a:rPr>
              <a:t></a:t>
            </a:r>
            <a:r>
              <a:rPr lang="en-US" altLang="zh-TW" sz="2000" dirty="0" smtClean="0"/>
              <a:t> 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</a:t>
            </a:r>
            <a:r>
              <a:rPr lang="en-US" altLang="zh-TW" sz="2000" baseline="-30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baseline="-30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= F</a:t>
            </a:r>
            <a:r>
              <a:rPr lang="en-US" altLang="zh-TW" sz="2000" baseline="-30000" dirty="0" smtClean="0">
                <a:solidFill>
                  <a:srgbClr val="FF0000"/>
                </a:solidFill>
              </a:rPr>
              <a:t>i-1 </a:t>
            </a:r>
            <a:r>
              <a:rPr lang="en-US" altLang="zh-TW" sz="2000" dirty="0" smtClean="0">
                <a:solidFill>
                  <a:srgbClr val="FF0000"/>
                </a:solidFill>
              </a:rPr>
              <a:t>+ F</a:t>
            </a:r>
            <a:r>
              <a:rPr lang="en-US" altLang="zh-TW" sz="2000" baseline="-30000" dirty="0" smtClean="0">
                <a:solidFill>
                  <a:srgbClr val="FF0000"/>
                </a:solidFill>
              </a:rPr>
              <a:t>i-2        </a:t>
            </a:r>
            <a:r>
              <a:rPr lang="en-US" altLang="zh-TW" sz="2000" dirty="0" smtClean="0"/>
              <a:t>if  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 pitchFamily="18" charset="2"/>
              </a:rPr>
              <a:t></a:t>
            </a:r>
            <a:r>
              <a:rPr lang="en-US" altLang="zh-TW" sz="2000" dirty="0" smtClean="0"/>
              <a:t> 2 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Solved by a recursive program:</a:t>
            </a:r>
            <a:r>
              <a:rPr lang="en-US" altLang="zh-TW" sz="1800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Much replicated computation is done. 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It should be solved by a simple loop. </a:t>
            </a:r>
          </a:p>
          <a:p>
            <a:pPr lvl="1" algn="just">
              <a:buNone/>
            </a:pP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352800" y="2357430"/>
          <a:ext cx="5105400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3" imgW="6180582" imgH="3480816" progId="">
                  <p:embed/>
                </p:oleObj>
              </mc:Choice>
              <mc:Fallback>
                <p:oleObj r:id="rId3" imgW="6180582" imgH="348081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57430"/>
                        <a:ext cx="5105400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Solving Method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Solving the Fib-Sequence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Bottom up design</a:t>
            </a:r>
          </a:p>
          <a:p>
            <a:pPr lvl="2" algn="just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Using the for loop or while loop without recursive stack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Top-down design</a:t>
            </a:r>
          </a:p>
          <a:p>
            <a:pPr lvl="2" algn="just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Using the recursive design with memorization for computation</a:t>
            </a:r>
          </a:p>
          <a:p>
            <a:pPr lvl="2" algn="just"/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000" dirty="0" smtClean="0"/>
              <a:t>Top-Down design</a:t>
            </a:r>
          </a:p>
          <a:p>
            <a:pPr lvl="1" algn="just"/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(1) basic condition</a:t>
            </a:r>
          </a:p>
          <a:p>
            <a:pPr lvl="1" algn="just"/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(2) if memorized</a:t>
            </a:r>
          </a:p>
          <a:p>
            <a:pPr lvl="1" algn="just"/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(3) recurrence</a:t>
            </a:r>
          </a:p>
          <a:p>
            <a:pPr lvl="1" algn="just"/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(4) return the value</a:t>
            </a:r>
          </a:p>
          <a:p>
            <a:pPr algn="just"/>
            <a:r>
              <a:rPr lang="en-US" altLang="zh-TW" sz="2000" dirty="0" smtClean="0"/>
              <a:t>Take a problem for example</a:t>
            </a:r>
          </a:p>
          <a:p>
            <a:pPr lvl="1" algn="just"/>
            <a:r>
              <a:rPr lang="zh-TW" altLang="zh-TW" sz="1800" dirty="0" smtClean="0">
                <a:solidFill>
                  <a:schemeClr val="accent5">
                    <a:lumMod val="75000"/>
                  </a:schemeClr>
                </a:solidFill>
              </a:rPr>
              <a:t>PKU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zh-TW" sz="1800" dirty="0" smtClean="0">
                <a:solidFill>
                  <a:schemeClr val="accent5">
                    <a:lumMod val="75000"/>
                  </a:schemeClr>
                </a:solidFill>
              </a:rPr>
              <a:t> 1579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  Function Run Fun</a:t>
            </a:r>
          </a:p>
          <a:p>
            <a:pPr lvl="1" algn="just"/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endParaRPr lang="en-US" altLang="zh-TW" sz="22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4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 Run Fun</a:t>
            </a:r>
            <a:endParaRPr lang="zh-TW" altLang="en-US" sz="4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/>
              <a:t>How to figure out this is a DP problem ?</a:t>
            </a:r>
          </a:p>
          <a:p>
            <a:pPr marL="800100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TW" dirty="0" smtClean="0"/>
              <a:t>We want to find out what value w(a, b, c) is</a:t>
            </a:r>
          </a:p>
          <a:p>
            <a:pPr marL="1257300" lvl="2" indent="-34290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TW" dirty="0" smtClean="0"/>
          </a:p>
          <a:p>
            <a:pPr marL="800100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TW" dirty="0" smtClean="0"/>
              <a:t>w(a, b, c) can be generated by the functions at last slide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zh-TW" dirty="0" smtClean="0"/>
              <a:t>ex, if we want to know w(50, 50, 50), we have to know w(20, 20, 20) at first</a:t>
            </a:r>
          </a:p>
          <a:p>
            <a:pPr lvl="2" fontAlgn="auto">
              <a:spcAft>
                <a:spcPts val="0"/>
              </a:spcAft>
              <a:defRPr/>
            </a:pPr>
            <a:endParaRPr lang="en-US" altLang="zh-TW" dirty="0" smtClean="0"/>
          </a:p>
          <a:p>
            <a:pPr marL="800100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TW" dirty="0" smtClean="0"/>
              <a:t>The final answer is consist of lots of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subproblems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1200150" lvl="2" indent="-342900" fontAlgn="auto">
              <a:spcAft>
                <a:spcPts val="0"/>
              </a:spcAft>
              <a:defRPr/>
            </a:pPr>
            <a:r>
              <a:rPr lang="en-US" altLang="zh-TW" dirty="0" smtClean="0"/>
              <a:t>ex, w(a, b, c) = w(a-1, b, c) + w(a-1, b-1, c) + w(a-1, b, c-1) - w(a-1, b-1, c-1)</a:t>
            </a:r>
            <a:endParaRPr lang="zh-TW" altLang="en-US" dirty="0" smtClean="0"/>
          </a:p>
          <a:p>
            <a:pPr marL="1200150" lvl="2" indent="-34290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TW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TW" dirty="0" smtClean="0"/>
          </a:p>
        </p:txBody>
      </p:sp>
      <p:sp>
        <p:nvSpPr>
          <p:cNvPr id="7" name="文字方塊 7"/>
          <p:cNvSpPr txBox="1">
            <a:spLocks noChangeArrowheads="1"/>
          </p:cNvSpPr>
          <p:nvPr/>
        </p:nvSpPr>
        <p:spPr bwMode="auto">
          <a:xfrm>
            <a:off x="4568825" y="4365104"/>
            <a:ext cx="164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rgbClr val="FF0000"/>
                </a:solidFill>
              </a:rPr>
              <a:t>subproblems</a:t>
            </a:r>
            <a:endParaRPr kumimoji="0"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2915816" y="4365104"/>
            <a:ext cx="496855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8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4400" b="1" kern="120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 Run Fun</a:t>
            </a:r>
            <a:endParaRPr lang="zh-TW" altLang="en-US" sz="4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smtClean="0"/>
              <a:t>if (a &lt;= 0 or b &lt;= 0 or c &lt;= 0)</a:t>
            </a:r>
          </a:p>
          <a:p>
            <a:pPr lvl="1"/>
            <a:r>
              <a:rPr lang="en-US" altLang="zh-TW" sz="1800" smtClean="0"/>
              <a:t>w(a, b, c) = 1 </a:t>
            </a:r>
          </a:p>
          <a:p>
            <a:pPr lvl="1"/>
            <a:endParaRPr lang="en-US" altLang="zh-TW" sz="1400" smtClean="0"/>
          </a:p>
          <a:p>
            <a:r>
              <a:rPr lang="en-US" altLang="zh-TW" sz="2000" smtClean="0"/>
              <a:t>if (a &gt; 20 or b &gt; 20 or c &gt; 20)</a:t>
            </a:r>
          </a:p>
          <a:p>
            <a:pPr lvl="1"/>
            <a:r>
              <a:rPr lang="en-US" altLang="zh-TW" sz="1800" smtClean="0"/>
              <a:t>w(a, b, c) = w(20, 20, 20) </a:t>
            </a:r>
          </a:p>
          <a:p>
            <a:pPr lvl="1"/>
            <a:endParaRPr lang="en-US" altLang="zh-TW" sz="1400" smtClean="0"/>
          </a:p>
          <a:p>
            <a:r>
              <a:rPr lang="en-US" altLang="zh-TW" sz="2000" smtClean="0"/>
              <a:t>if (a &lt; b and b &lt; c)</a:t>
            </a:r>
          </a:p>
          <a:p>
            <a:pPr lvl="1"/>
            <a:r>
              <a:rPr lang="en-US" altLang="zh-TW" sz="1800" smtClean="0"/>
              <a:t>w(a, b, c) = w(a, b, c-1) + w(a, b-1, c-1) - w(a, b-1, c)</a:t>
            </a:r>
          </a:p>
          <a:p>
            <a:pPr lvl="1"/>
            <a:endParaRPr lang="en-US" altLang="zh-TW" sz="1400" smtClean="0"/>
          </a:p>
          <a:p>
            <a:r>
              <a:rPr lang="en-US" altLang="zh-TW" sz="2000" smtClean="0"/>
              <a:t>otherwise </a:t>
            </a:r>
          </a:p>
          <a:p>
            <a:pPr lvl="1"/>
            <a:r>
              <a:rPr lang="en-US" altLang="zh-TW" sz="1800" smtClean="0"/>
              <a:t>w(a, b, c) = w(a-1, b, c) + w(a-1, b-1, c) + w(a-1, b, c-1) - w(a-1, b-1, c-1)</a:t>
            </a: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2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Just Practice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 smtClean="0"/>
              <a:t>Practice</a:t>
            </a:r>
          </a:p>
          <a:p>
            <a:pPr lvl="1" algn="just"/>
            <a:r>
              <a:rPr lang="zh-TW" altLang="zh-TW" sz="2400" dirty="0" smtClean="0">
                <a:solidFill>
                  <a:schemeClr val="accent5">
                    <a:lumMod val="75000"/>
                  </a:schemeClr>
                </a:solidFill>
              </a:rPr>
              <a:t>PKU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1579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 Function Run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Fun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Programming Steps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Programming Strategy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(1) Check the category, min-max problem or combination problem?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(2) Check if there is a order( </a:t>
            </a:r>
            <a:r>
              <a:rPr lang="en-US" altLang="zh-TW" sz="1800" i="1" dirty="0" smtClean="0"/>
              <a:t>the </a:t>
            </a:r>
            <a:r>
              <a:rPr lang="en-US" altLang="zh-TW" sz="1800" i="1" dirty="0"/>
              <a:t>optimal </a:t>
            </a:r>
            <a:r>
              <a:rPr lang="en-US" altLang="zh-TW" sz="1800" i="1" dirty="0" smtClean="0"/>
              <a:t>order 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2" algn="just"/>
            <a:r>
              <a:rPr lang="en-US" altLang="zh-TW" dirty="0" smtClean="0">
                <a:solidFill>
                  <a:srgbClr val="00B050"/>
                </a:solidFill>
              </a:rPr>
              <a:t>This is a very important step!!!</a:t>
            </a:r>
          </a:p>
          <a:p>
            <a:pPr lvl="2" algn="just"/>
            <a:r>
              <a:rPr lang="en-US" altLang="zh-TW" dirty="0" smtClean="0">
                <a:solidFill>
                  <a:srgbClr val="00B050"/>
                </a:solidFill>
              </a:rPr>
              <a:t>Ordered -&gt; optimization with </a:t>
            </a:r>
            <a:r>
              <a:rPr lang="en-US" altLang="zh-TW" dirty="0" err="1" smtClean="0">
                <a:solidFill>
                  <a:srgbClr val="00B050"/>
                </a:solidFill>
              </a:rPr>
              <a:t>dp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2" algn="just"/>
            <a:r>
              <a:rPr lang="en-US" altLang="zh-TW" dirty="0" smtClean="0">
                <a:solidFill>
                  <a:srgbClr val="00B050"/>
                </a:solidFill>
              </a:rPr>
              <a:t>In-ordered -&gt; bitmask </a:t>
            </a:r>
            <a:r>
              <a:rPr lang="en-US" altLang="zh-TW" dirty="0" err="1" smtClean="0">
                <a:solidFill>
                  <a:srgbClr val="00B050"/>
                </a:solidFill>
              </a:rPr>
              <a:t>dp</a:t>
            </a:r>
            <a:r>
              <a:rPr lang="en-US" altLang="zh-TW" dirty="0" smtClean="0">
                <a:solidFill>
                  <a:srgbClr val="00B050"/>
                </a:solidFill>
              </a:rPr>
              <a:t>, memorized </a:t>
            </a:r>
            <a:r>
              <a:rPr lang="en-US" altLang="zh-TW" dirty="0" err="1" smtClean="0">
                <a:solidFill>
                  <a:srgbClr val="00B050"/>
                </a:solidFill>
              </a:rPr>
              <a:t>dp</a:t>
            </a:r>
            <a:r>
              <a:rPr lang="en-US" altLang="zh-TW" dirty="0" smtClean="0">
                <a:solidFill>
                  <a:srgbClr val="00B050"/>
                </a:solidFill>
              </a:rPr>
              <a:t> or non-</a:t>
            </a:r>
            <a:r>
              <a:rPr lang="en-US" altLang="zh-TW" dirty="0" err="1" smtClean="0">
                <a:solidFill>
                  <a:srgbClr val="00B050"/>
                </a:solidFill>
              </a:rPr>
              <a:t>dp</a:t>
            </a:r>
            <a:r>
              <a:rPr lang="en-US" altLang="zh-TW" dirty="0" smtClean="0">
                <a:solidFill>
                  <a:srgbClr val="00B050"/>
                </a:solidFill>
              </a:rPr>
              <a:t> problems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(3) Think the recurrence formulation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(4) Write a program to solve it</a:t>
            </a:r>
          </a:p>
          <a:p>
            <a:pPr lvl="2" algn="just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Top-down </a:t>
            </a:r>
          </a:p>
          <a:p>
            <a:pPr lvl="2" algn="just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Bottom-up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(5) Backtrack the optimal path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200" dirty="0" smtClean="0"/>
              <a:t>Memory Strategy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Set up the recorded table</a:t>
            </a:r>
          </a:p>
        </p:txBody>
      </p:sp>
    </p:spTree>
    <p:extLst>
      <p:ext uri="{BB962C8B-B14F-4D97-AF65-F5344CB8AC3E}">
        <p14:creationId xmlns:p14="http://schemas.microsoft.com/office/powerpoint/2010/main" val="3619305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3491</TotalTime>
  <Words>1967</Words>
  <Application>Microsoft Office PowerPoint</Application>
  <PresentationFormat>如螢幕大小 (4:3)</PresentationFormat>
  <Paragraphs>414</Paragraphs>
  <Slides>33</Slides>
  <Notes>10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Office 佈景主題</vt:lpstr>
      <vt:lpstr>VISIO</vt:lpstr>
      <vt:lpstr>文件</vt:lpstr>
      <vt:lpstr>Document</vt:lpstr>
      <vt:lpstr>Visio</vt:lpstr>
      <vt:lpstr>PowerPoint 簡報</vt:lpstr>
      <vt:lpstr>Outline</vt:lpstr>
      <vt:lpstr>Dynamic Programming</vt:lpstr>
      <vt:lpstr>Recall for Fib-Seq</vt:lpstr>
      <vt:lpstr>Solving Method</vt:lpstr>
      <vt:lpstr>Function Run Fun</vt:lpstr>
      <vt:lpstr>Function Run Fun</vt:lpstr>
      <vt:lpstr>Just Practice</vt:lpstr>
      <vt:lpstr>Programming Steps</vt:lpstr>
      <vt:lpstr>Outline</vt:lpstr>
      <vt:lpstr>LIS Problem</vt:lpstr>
      <vt:lpstr>LIS Example</vt:lpstr>
      <vt:lpstr>DP method</vt:lpstr>
      <vt:lpstr>DP method</vt:lpstr>
      <vt:lpstr>DP method</vt:lpstr>
      <vt:lpstr>DP method</vt:lpstr>
      <vt:lpstr>Greedy Method</vt:lpstr>
      <vt:lpstr>Greedy Method</vt:lpstr>
      <vt:lpstr>Just Practice</vt:lpstr>
      <vt:lpstr>Outline</vt:lpstr>
      <vt:lpstr>LCS Problem</vt:lpstr>
      <vt:lpstr>Example</vt:lpstr>
      <vt:lpstr>DP method</vt:lpstr>
      <vt:lpstr>DP method</vt:lpstr>
      <vt:lpstr>DP method</vt:lpstr>
      <vt:lpstr>DP method</vt:lpstr>
      <vt:lpstr>DP method</vt:lpstr>
      <vt:lpstr>DP method</vt:lpstr>
      <vt:lpstr>DP method</vt:lpstr>
      <vt:lpstr>DP method</vt:lpstr>
      <vt:lpstr>Just Practice</vt:lpstr>
      <vt:lpstr>Homework 8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rabbit125</cp:lastModifiedBy>
  <cp:revision>1069</cp:revision>
  <dcterms:created xsi:type="dcterms:W3CDTF">2009-11-10T06:48:42Z</dcterms:created>
  <dcterms:modified xsi:type="dcterms:W3CDTF">2013-03-04T18:50:58Z</dcterms:modified>
</cp:coreProperties>
</file>