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435" r:id="rId4"/>
    <p:sldId id="496" r:id="rId5"/>
    <p:sldId id="498" r:id="rId6"/>
    <p:sldId id="499" r:id="rId7"/>
    <p:sldId id="500" r:id="rId8"/>
    <p:sldId id="501" r:id="rId9"/>
    <p:sldId id="502" r:id="rId10"/>
    <p:sldId id="504" r:id="rId11"/>
    <p:sldId id="513" r:id="rId12"/>
    <p:sldId id="503" r:id="rId13"/>
    <p:sldId id="505" r:id="rId14"/>
    <p:sldId id="508" r:id="rId15"/>
    <p:sldId id="509" r:id="rId16"/>
    <p:sldId id="510" r:id="rId17"/>
    <p:sldId id="511" r:id="rId18"/>
    <p:sldId id="512" r:id="rId19"/>
    <p:sldId id="495" r:id="rId20"/>
    <p:sldId id="434" r:id="rId21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3379" autoAdjust="0"/>
  </p:normalViewPr>
  <p:slideViewPr>
    <p:cSldViewPr>
      <p:cViewPr>
        <p:scale>
          <a:sx n="70" d="100"/>
          <a:sy n="70" d="100"/>
        </p:scale>
        <p:origin x="-115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396552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364088" y="6309320"/>
            <a:ext cx="2852366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electron &amp; free999 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yweb.ncku.edu.tw/~p76014143/Course7.ra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Course 7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2013/02/20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b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  <a:hlinkClick r:id="rId2"/>
              </a:rPr>
              <a:t>http://myweb.ncku.edu.tw/~p76014143/Course7.rar</a:t>
            </a:r>
            <a:endParaRPr lang="en-US" altLang="zh-TW" sz="2000" b="1" i="1" dirty="0" smtClean="0">
              <a:solidFill>
                <a:srgbClr val="0070C0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b="1" i="1" dirty="0" smtClean="0">
              <a:solidFill>
                <a:srgbClr val="0070C0"/>
              </a:solidFill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 smtClean="0">
                <a:latin typeface="Arial" charset="0"/>
              </a:rPr>
              <a:t>Department </a:t>
            </a:r>
            <a:r>
              <a:rPr lang="en-US" altLang="zh-TW" sz="2000" dirty="0">
                <a:latin typeface="Arial" charset="0"/>
              </a:rPr>
              <a:t>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 - 1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uva 441: </a:t>
            </a:r>
            <a:r>
              <a:rPr lang="en-US" altLang="zh-TW" dirty="0" smtClean="0"/>
              <a:t>lotto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0034" y="2167962"/>
            <a:ext cx="7814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Sample Input</a:t>
            </a:r>
          </a:p>
          <a:p>
            <a:r>
              <a:rPr lang="en-US" altLang="zh-TW" sz="1600" dirty="0" smtClean="0"/>
              <a:t>7 1 2 3 4 5 6 7</a:t>
            </a:r>
          </a:p>
          <a:p>
            <a:endParaRPr lang="en-US" altLang="zh-TW" sz="1600" dirty="0" smtClean="0"/>
          </a:p>
          <a:p>
            <a:r>
              <a:rPr lang="en-US" altLang="zh-TW" sz="1600" b="1" dirty="0" smtClean="0"/>
              <a:t>Sample Output</a:t>
            </a:r>
          </a:p>
          <a:p>
            <a:r>
              <a:rPr lang="en-US" altLang="zh-TW" sz="1600" dirty="0" smtClean="0"/>
              <a:t>1 2 3 4 5 6</a:t>
            </a:r>
          </a:p>
          <a:p>
            <a:r>
              <a:rPr lang="en-US" altLang="zh-TW" sz="1600" dirty="0" smtClean="0"/>
              <a:t>1 2 3 4 5 7 </a:t>
            </a:r>
          </a:p>
          <a:p>
            <a:r>
              <a:rPr lang="en-US" altLang="zh-TW" sz="1600" dirty="0" smtClean="0"/>
              <a:t>1 2 3 4 6 7 </a:t>
            </a:r>
          </a:p>
          <a:p>
            <a:r>
              <a:rPr lang="en-US" altLang="zh-TW" sz="1600" dirty="0" smtClean="0"/>
              <a:t>1 2 3 5 6 7 </a:t>
            </a:r>
          </a:p>
          <a:p>
            <a:r>
              <a:rPr lang="en-US" altLang="zh-TW" sz="1600" dirty="0" smtClean="0"/>
              <a:t>1 2 4 5 6 7 </a:t>
            </a:r>
          </a:p>
          <a:p>
            <a:r>
              <a:rPr lang="en-US" altLang="zh-TW" sz="1600" dirty="0" smtClean="0"/>
              <a:t>1 3 4 5 6 7 </a:t>
            </a:r>
          </a:p>
          <a:p>
            <a:r>
              <a:rPr lang="en-US" altLang="zh-TW" sz="1600" dirty="0" smtClean="0"/>
              <a:t>2 3 4 5 6 7 </a:t>
            </a:r>
          </a:p>
          <a:p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Exercise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Problem 1: Permutation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input:  N (1~10)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output:  All permutation of 1~N lexically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example: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N=3 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{1, 2, 3} {1, 3, 2} {2, 1, 3} {2, 3, 1} {3, 1, 2} {3, 2, 1}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Problem 2: Partition of string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input:  string (length &lt;=10)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output:  all possible partition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example: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string = “123”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(123)  (1,23)  (12,3)  (1,2,3)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185736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backtracking</a:t>
            </a:r>
            <a:endParaRPr lang="en-US" altLang="zh-TW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16134" y="3986861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more example</a:t>
            </a:r>
            <a:endParaRPr lang="en-US" altLang="zh-TW" dirty="0"/>
          </a:p>
        </p:txBody>
      </p:sp>
      <p:sp>
        <p:nvSpPr>
          <p:cNvPr id="14" name="向下箭號 384"/>
          <p:cNvSpPr>
            <a:spLocks noChangeArrowheads="1"/>
          </p:cNvSpPr>
          <p:nvPr/>
        </p:nvSpPr>
        <p:spPr bwMode="auto">
          <a:xfrm>
            <a:off x="4429109" y="3670949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214546" y="289844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prune technique</a:t>
            </a:r>
            <a:endParaRPr lang="en-US" altLang="zh-TW" dirty="0"/>
          </a:p>
        </p:txBody>
      </p:sp>
      <p:sp>
        <p:nvSpPr>
          <p:cNvPr id="16" name="向下箭號 383"/>
          <p:cNvSpPr>
            <a:spLocks noChangeArrowheads="1"/>
          </p:cNvSpPr>
          <p:nvPr/>
        </p:nvSpPr>
        <p:spPr bwMode="auto">
          <a:xfrm>
            <a:off x="4429109" y="258253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14546" y="5102241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Heap</a:t>
            </a:r>
            <a:endParaRPr lang="en-US" altLang="zh-TW" dirty="0"/>
          </a:p>
        </p:txBody>
      </p:sp>
      <p:sp>
        <p:nvSpPr>
          <p:cNvPr id="12" name="向下箭號 384"/>
          <p:cNvSpPr>
            <a:spLocks noChangeArrowheads="1"/>
          </p:cNvSpPr>
          <p:nvPr/>
        </p:nvSpPr>
        <p:spPr bwMode="auto">
          <a:xfrm>
            <a:off x="4427521" y="4786329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Prune Technique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Prune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if can’t be, return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cut the solution search tree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also referred to as branch and bound</a:t>
            </a:r>
          </a:p>
          <a:p>
            <a:pPr lvl="1">
              <a:buNone/>
            </a:pP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185736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backtracking</a:t>
            </a:r>
            <a:endParaRPr lang="en-US" altLang="zh-TW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16134" y="3986861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more example</a:t>
            </a:r>
            <a:endParaRPr lang="en-US" altLang="zh-TW" dirty="0"/>
          </a:p>
        </p:txBody>
      </p:sp>
      <p:sp>
        <p:nvSpPr>
          <p:cNvPr id="14" name="向下箭號 384"/>
          <p:cNvSpPr>
            <a:spLocks noChangeArrowheads="1"/>
          </p:cNvSpPr>
          <p:nvPr/>
        </p:nvSpPr>
        <p:spPr bwMode="auto">
          <a:xfrm>
            <a:off x="4429109" y="3670949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214546" y="289844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prune technique</a:t>
            </a:r>
            <a:endParaRPr lang="en-US" altLang="zh-TW" dirty="0"/>
          </a:p>
        </p:txBody>
      </p:sp>
      <p:sp>
        <p:nvSpPr>
          <p:cNvPr id="16" name="向下箭號 383"/>
          <p:cNvSpPr>
            <a:spLocks noChangeArrowheads="1"/>
          </p:cNvSpPr>
          <p:nvPr/>
        </p:nvSpPr>
        <p:spPr bwMode="auto">
          <a:xfrm>
            <a:off x="4429109" y="258253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Queen Problem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Queen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(Uva 750)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500306"/>
            <a:ext cx="32099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Queen Problem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09600" y="135729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noProof="0" dirty="0" smtClean="0"/>
              <a:t>Pseudo code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928662" y="1785926"/>
            <a:ext cx="6643734" cy="466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void backtrack(</a:t>
            </a:r>
            <a:r>
              <a:rPr lang="en-US" altLang="zh-TW" sz="12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x) 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// each row</a:t>
            </a:r>
            <a:endParaRPr lang="zh-TW" altLang="en-US" sz="1200" b="1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if (x == 8)	           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//find a solution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zh-TW" sz="1200" b="1" dirty="0" err="1" smtClean="0">
                <a:solidFill>
                  <a:schemeClr val="accent5">
                    <a:lumMod val="75000"/>
                  </a:schemeClr>
                </a:solidFill>
              </a:rPr>
              <a:t>print_solution</a:t>
            </a: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    return;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for (</a:t>
            </a:r>
            <a:r>
              <a:rPr lang="en-US" altLang="zh-TW" sz="12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y=0; y&lt;8; ++y)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// try and recursion</a:t>
            </a:r>
            <a:endParaRPr lang="en-US" altLang="zh-TW" sz="1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zh-TW" sz="12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d1 = (</a:t>
            </a:r>
            <a:r>
              <a:rPr lang="en-US" altLang="zh-TW" sz="1200" b="1" dirty="0" err="1" smtClean="0">
                <a:solidFill>
                  <a:schemeClr val="accent5">
                    <a:lumMod val="75000"/>
                  </a:schemeClr>
                </a:solidFill>
              </a:rPr>
              <a:t>x+y</a:t>
            </a: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) % 15, d2 = (x-y+15) % 15;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    if (!my[y] &amp;&amp; !md1[d1] &amp;&amp; !md2[d2])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// set up the constraint</a:t>
            </a:r>
            <a:endParaRPr lang="zh-TW" altLang="en-US" sz="1200" b="1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TW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my[y] = md1[d1] = md2[d2] =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        solution[x] = y;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        backtrack(x+1);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rgbClr val="FF0000"/>
                </a:solidFill>
              </a:rPr>
              <a:t>            // back up the constraint</a:t>
            </a:r>
            <a:endParaRPr lang="zh-TW" altLang="en-US" sz="1200" b="1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TW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my[y] = md1[d1] = md2[d2] =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Sudoku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(ZJ2d060)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357430"/>
            <a:ext cx="32289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428868"/>
            <a:ext cx="31146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Sudoku Problem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09600" y="135729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noProof="0" dirty="0" smtClean="0"/>
              <a:t>Pseudo code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928662" y="1785926"/>
            <a:ext cx="6643734" cy="466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void backtrack(</a:t>
            </a:r>
            <a:r>
              <a:rPr lang="en-US" altLang="zh-TW" sz="13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x, </a:t>
            </a:r>
            <a:r>
              <a:rPr lang="en-US" altLang="zh-TW" sz="13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y)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if (y == 9) x++, y = 0; </a:t>
            </a:r>
            <a:r>
              <a:rPr lang="en-US" altLang="zh-TW" sz="1300" b="1" dirty="0" smtClean="0">
                <a:solidFill>
                  <a:srgbClr val="FF0000"/>
                </a:solidFill>
              </a:rPr>
              <a:t>// next row</a:t>
            </a:r>
            <a:endParaRPr lang="zh-TW" altLang="en-US" sz="13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if (x == 9)</a:t>
            </a:r>
            <a:r>
              <a:rPr lang="zh-TW" altLang="en-US" sz="1300" b="1" dirty="0" smtClean="0">
                <a:solidFill>
                  <a:schemeClr val="accent5">
                    <a:lumMod val="75000"/>
                  </a:schemeClr>
                </a:solidFill>
              </a:rPr>
              <a:t>                  </a:t>
            </a:r>
            <a:r>
              <a:rPr lang="en-US" altLang="zh-TW" sz="1300" b="1" dirty="0" smtClean="0">
                <a:solidFill>
                  <a:srgbClr val="FF0000"/>
                </a:solidFill>
              </a:rPr>
              <a:t>// a solution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zh-TW" sz="1300" b="1" dirty="0" err="1" smtClean="0">
                <a:solidFill>
                  <a:schemeClr val="accent5">
                    <a:lumMod val="75000"/>
                  </a:schemeClr>
                </a:solidFill>
              </a:rPr>
              <a:t>print_solution</a:t>
            </a: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    return;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rgbClr val="FF0000"/>
                </a:solidFill>
              </a:rPr>
              <a:t>    // try and recursion</a:t>
            </a:r>
            <a:endParaRPr lang="zh-TW" altLang="en-US" sz="1300" b="1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TW" altLang="en-US" sz="13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for (</a:t>
            </a:r>
            <a:r>
              <a:rPr lang="en-US" altLang="zh-TW" sz="13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n=1; n&lt;=9; ++n)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    if (!</a:t>
            </a:r>
            <a:r>
              <a:rPr lang="en-US" altLang="zh-TW" sz="1300" b="1" dirty="0" err="1" smtClean="0">
                <a:solidFill>
                  <a:schemeClr val="accent5">
                    <a:lumMod val="75000"/>
                  </a:schemeClr>
                </a:solidFill>
              </a:rPr>
              <a:t>mx</a:t>
            </a: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[x][n] &amp;&amp; !my[y][n] &amp;&amp; !mg[x/3][y/3][n])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zh-TW" sz="1300" b="1" dirty="0" err="1" smtClean="0">
                <a:solidFill>
                  <a:schemeClr val="accent5">
                    <a:lumMod val="75000"/>
                  </a:schemeClr>
                </a:solidFill>
              </a:rPr>
              <a:t>mx</a:t>
            </a: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[x][n] = my[y][n] = mg[x/3][y/3][n] =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        solution[x][y] = 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        backtrack(x, y+1);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zh-TW" sz="1300" b="1" dirty="0" err="1" smtClean="0">
                <a:solidFill>
                  <a:schemeClr val="accent5">
                    <a:lumMod val="75000"/>
                  </a:schemeClr>
                </a:solidFill>
              </a:rPr>
              <a:t>mx</a:t>
            </a: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[x][n] = my[y][n] = mg[x/3][y/3][n] =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  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13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kumimoji="0" lang="zh-TW" altLang="en-US" sz="13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Queen Problem</a:t>
            </a: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lvl="1" indent="-342900">
              <a:buNone/>
            </a:pP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Uva  167  750  10513  639  750</a:t>
            </a:r>
            <a:endParaRPr lang="en-US" altLang="zh-TW" sz="2000" dirty="0" smtClean="0"/>
          </a:p>
          <a:p>
            <a:r>
              <a:rPr lang="en-US" altLang="zh-TW" sz="2000" dirty="0" smtClean="0"/>
              <a:t>UVA </a:t>
            </a:r>
            <a:r>
              <a:rPr lang="en-US" altLang="zh-TW" sz="2000" dirty="0" smtClean="0"/>
              <a:t>(total 40 problems) 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861  10181  10128  10160   10032   10001  704   10270</a:t>
            </a:r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140  165  193  222  259  291  301  399  435  524  539  565  574  598  628  656  732  10624</a:t>
            </a:r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altLang="zh-TW" sz="2200" dirty="0" smtClean="0"/>
              <a:t>zero </a:t>
            </a:r>
            <a:r>
              <a:rPr lang="en-US" altLang="zh-TW" sz="2200" dirty="0" smtClean="0"/>
              <a:t>judge 2</a:t>
            </a:r>
            <a:endParaRPr lang="en-US" altLang="zh-TW" sz="2200" dirty="0" smtClean="0"/>
          </a:p>
          <a:p>
            <a:pPr lvl="1" algn="just"/>
            <a:r>
              <a:rPr lang="en-US" altLang="zh-TW" sz="1800" dirty="0" smtClean="0">
                <a:solidFill>
                  <a:schemeClr val="accent5">
                    <a:lumMod val="75000"/>
                  </a:schemeClr>
                </a:solidFill>
              </a:rPr>
              <a:t>d060(NCPC)</a:t>
            </a: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just"/>
            <a:endParaRPr lang="en-US" altLang="zh-TW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endParaRPr lang="en-US" altLang="zh-TW" sz="2200" dirty="0" smtClean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1857364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backtracking</a:t>
            </a:r>
            <a:endParaRPr lang="en-US" altLang="zh-TW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16134" y="3986861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more example</a:t>
            </a:r>
            <a:endParaRPr lang="en-US" altLang="zh-TW" dirty="0"/>
          </a:p>
        </p:txBody>
      </p:sp>
      <p:sp>
        <p:nvSpPr>
          <p:cNvPr id="14" name="向下箭號 384"/>
          <p:cNvSpPr>
            <a:spLocks noChangeArrowheads="1"/>
          </p:cNvSpPr>
          <p:nvPr/>
        </p:nvSpPr>
        <p:spPr bwMode="auto">
          <a:xfrm>
            <a:off x="4429109" y="3670949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214546" y="289844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prune technique</a:t>
            </a:r>
            <a:endParaRPr lang="en-US" altLang="zh-TW" dirty="0"/>
          </a:p>
        </p:txBody>
      </p:sp>
      <p:sp>
        <p:nvSpPr>
          <p:cNvPr id="16" name="向下箭號 383"/>
          <p:cNvSpPr>
            <a:spLocks noChangeArrowheads="1"/>
          </p:cNvSpPr>
          <p:nvPr/>
        </p:nvSpPr>
        <p:spPr bwMode="auto">
          <a:xfrm>
            <a:off x="4429109" y="258253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gray">
          <a:xfrm>
            <a:off x="1143000" y="2643188"/>
            <a:ext cx="6589713" cy="16795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For Attention!</a:t>
            </a:r>
          </a:p>
          <a:p>
            <a:pPr algn="ctr"/>
            <a:endParaRPr lang="en-US" altLang="zh-TW" sz="5400" b="1" kern="10" dirty="0" smtClean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Backtracking</a:t>
            </a:r>
          </a:p>
          <a:p>
            <a:pPr lvl="1" algn="just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 general algorithm for finding all (or some) solutions to some computational problem, that incrementally builds candidates to the solutions, and abandons each partial candidate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("backtracks") as soon as it determines that </a:t>
            </a:r>
            <a:r>
              <a:rPr lang="en-US" altLang="zh-TW" i="1" dirty="0" smtClean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cannot possibly be completed to a valid solution</a:t>
            </a:r>
          </a:p>
          <a:p>
            <a:r>
              <a:rPr lang="en-US" altLang="zh-TW" dirty="0" smtClean="0"/>
              <a:t>Design Method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DFS based recursion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constraint setting</a:t>
            </a:r>
          </a:p>
          <a:p>
            <a:pPr lvl="1"/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of enumerating 3-bits gray codes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50825" y="2357430"/>
            <a:ext cx="8713788" cy="3500462"/>
            <a:chOff x="158" y="1480"/>
            <a:chExt cx="5489" cy="2652"/>
          </a:xfrm>
        </p:grpSpPr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158" y="3011"/>
              <a:ext cx="1180" cy="1110"/>
              <a:chOff x="158" y="3011"/>
              <a:chExt cx="1180" cy="1110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340" y="3203"/>
                <a:ext cx="272" cy="72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884" y="3203"/>
                <a:ext cx="272" cy="72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567" y="3011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0 0 _</a:t>
                </a:r>
              </a:p>
            </p:txBody>
          </p:sp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158" y="3929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0 0 0</a:t>
                </a:r>
              </a:p>
            </p:txBody>
          </p:sp>
          <p:sp>
            <p:nvSpPr>
              <p:cNvPr id="46" name="Text Box 12"/>
              <p:cNvSpPr txBox="1">
                <a:spLocks noChangeArrowheads="1"/>
              </p:cNvSpPr>
              <p:nvPr/>
            </p:nvSpPr>
            <p:spPr bwMode="auto">
              <a:xfrm>
                <a:off x="974" y="3929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0 0 1</a:t>
                </a:r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1610" y="3022"/>
              <a:ext cx="1180" cy="1110"/>
              <a:chOff x="1610" y="3022"/>
              <a:chExt cx="1180" cy="1110"/>
            </a:xfrm>
          </p:grpSpPr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 flipH="1">
                <a:off x="1792" y="3214"/>
                <a:ext cx="272" cy="72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>
                <a:off x="2336" y="3214"/>
                <a:ext cx="272" cy="72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" name="Text Box 15"/>
              <p:cNvSpPr txBox="1">
                <a:spLocks noChangeArrowheads="1"/>
              </p:cNvSpPr>
              <p:nvPr/>
            </p:nvSpPr>
            <p:spPr bwMode="auto">
              <a:xfrm>
                <a:off x="2019" y="3022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0 1 _</a:t>
                </a:r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1610" y="3940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0 1 0</a:t>
                </a: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426" y="3940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0 1 1</a:t>
                </a: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016" y="1480"/>
              <a:ext cx="2041" cy="1496"/>
              <a:chOff x="3107" y="1480"/>
              <a:chExt cx="2041" cy="1496"/>
            </a:xfrm>
          </p:grpSpPr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>
                <a:off x="3107" y="1480"/>
                <a:ext cx="1270" cy="5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>
                <a:off x="4559" y="2296"/>
                <a:ext cx="589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 flipH="1">
                <a:off x="3696" y="2296"/>
                <a:ext cx="589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Text Box 25"/>
              <p:cNvSpPr txBox="1">
                <a:spLocks noChangeArrowheads="1"/>
              </p:cNvSpPr>
              <p:nvPr/>
            </p:nvSpPr>
            <p:spPr bwMode="auto">
              <a:xfrm flipH="1">
                <a:off x="4240" y="2068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1 _ _</a:t>
                </a:r>
              </a:p>
            </p:txBody>
          </p:sp>
        </p:grp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748" y="1480"/>
              <a:ext cx="2041" cy="1496"/>
              <a:chOff x="748" y="1480"/>
              <a:chExt cx="2041" cy="1496"/>
            </a:xfrm>
          </p:grpSpPr>
          <p:sp>
            <p:nvSpPr>
              <p:cNvPr id="29" name="Line 5"/>
              <p:cNvSpPr>
                <a:spLocks noChangeShapeType="1"/>
              </p:cNvSpPr>
              <p:nvPr/>
            </p:nvSpPr>
            <p:spPr bwMode="auto">
              <a:xfrm flipH="1">
                <a:off x="748" y="2296"/>
                <a:ext cx="589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6"/>
              <p:cNvSpPr>
                <a:spLocks noChangeShapeType="1"/>
              </p:cNvSpPr>
              <p:nvPr/>
            </p:nvSpPr>
            <p:spPr bwMode="auto">
              <a:xfrm>
                <a:off x="1611" y="2296"/>
                <a:ext cx="589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Text Box 9"/>
              <p:cNvSpPr txBox="1">
                <a:spLocks noChangeArrowheads="1"/>
              </p:cNvSpPr>
              <p:nvPr/>
            </p:nvSpPr>
            <p:spPr bwMode="auto">
              <a:xfrm>
                <a:off x="1292" y="2068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0 _ _</a:t>
                </a:r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 flipH="1">
                <a:off x="1519" y="1480"/>
                <a:ext cx="1270" cy="5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3016" y="3022"/>
              <a:ext cx="1180" cy="1110"/>
              <a:chOff x="158" y="3011"/>
              <a:chExt cx="1180" cy="1110"/>
            </a:xfrm>
          </p:grpSpPr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 flipH="1">
                <a:off x="340" y="3203"/>
                <a:ext cx="272" cy="72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>
                <a:off x="884" y="3203"/>
                <a:ext cx="272" cy="72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567" y="3011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1 0 _</a:t>
                </a:r>
              </a:p>
            </p:txBody>
          </p:sp>
          <p:sp>
            <p:nvSpPr>
              <p:cNvPr id="27" name="Text Box 31"/>
              <p:cNvSpPr txBox="1">
                <a:spLocks noChangeArrowheads="1"/>
              </p:cNvSpPr>
              <p:nvPr/>
            </p:nvSpPr>
            <p:spPr bwMode="auto">
              <a:xfrm>
                <a:off x="158" y="3929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1 0 0</a:t>
                </a:r>
              </a:p>
            </p:txBody>
          </p:sp>
          <p:sp>
            <p:nvSpPr>
              <p:cNvPr id="28" name="Text Box 32"/>
              <p:cNvSpPr txBox="1">
                <a:spLocks noChangeArrowheads="1"/>
              </p:cNvSpPr>
              <p:nvPr/>
            </p:nvSpPr>
            <p:spPr bwMode="auto">
              <a:xfrm>
                <a:off x="974" y="3929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1 0 1</a:t>
                </a:r>
              </a:p>
            </p:txBody>
          </p:sp>
        </p:grpSp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4467" y="3022"/>
              <a:ext cx="1180" cy="1110"/>
              <a:chOff x="158" y="3011"/>
              <a:chExt cx="1180" cy="1110"/>
            </a:xfrm>
          </p:grpSpPr>
          <p:sp>
            <p:nvSpPr>
              <p:cNvPr id="19" name="Line 34"/>
              <p:cNvSpPr>
                <a:spLocks noChangeShapeType="1"/>
              </p:cNvSpPr>
              <p:nvPr/>
            </p:nvSpPr>
            <p:spPr bwMode="auto">
              <a:xfrm flipH="1">
                <a:off x="340" y="3203"/>
                <a:ext cx="272" cy="72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" name="Line 35"/>
              <p:cNvSpPr>
                <a:spLocks noChangeShapeType="1"/>
              </p:cNvSpPr>
              <p:nvPr/>
            </p:nvSpPr>
            <p:spPr bwMode="auto">
              <a:xfrm>
                <a:off x="884" y="3203"/>
                <a:ext cx="272" cy="72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Text Box 36"/>
              <p:cNvSpPr txBox="1">
                <a:spLocks noChangeArrowheads="1"/>
              </p:cNvSpPr>
              <p:nvPr/>
            </p:nvSpPr>
            <p:spPr bwMode="auto">
              <a:xfrm>
                <a:off x="567" y="3011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1 1 _</a:t>
                </a:r>
              </a:p>
            </p:txBody>
          </p:sp>
          <p:sp>
            <p:nvSpPr>
              <p:cNvPr id="22" name="Text Box 37"/>
              <p:cNvSpPr txBox="1">
                <a:spLocks noChangeArrowheads="1"/>
              </p:cNvSpPr>
              <p:nvPr/>
            </p:nvSpPr>
            <p:spPr bwMode="auto">
              <a:xfrm>
                <a:off x="158" y="3929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1 1 0</a:t>
                </a:r>
              </a:p>
            </p:txBody>
          </p:sp>
          <p:sp>
            <p:nvSpPr>
              <p:cNvPr id="23" name="Text Box 38"/>
              <p:cNvSpPr txBox="1">
                <a:spLocks noChangeArrowheads="1"/>
              </p:cNvSpPr>
              <p:nvPr/>
            </p:nvSpPr>
            <p:spPr bwMode="auto">
              <a:xfrm>
                <a:off x="974" y="3929"/>
                <a:ext cx="3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rtl="0"/>
                <a:r>
                  <a:rPr lang="en-US" sz="1400"/>
                  <a:t>1 1 1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 pseudo code</a:t>
            </a:r>
          </a:p>
          <a:p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85786" y="2194221"/>
            <a:ext cx="7000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backtrack( [v1,...,</a:t>
            </a:r>
            <a:r>
              <a:rPr lang="en-US" altLang="zh-TW" sz="1600" b="1" dirty="0" err="1" smtClean="0">
                <a:solidFill>
                  <a:schemeClr val="accent5">
                    <a:lumMod val="75000"/>
                  </a:schemeClr>
                </a:solidFill>
              </a:rPr>
              <a:t>vn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] )    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// [v1,...,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vn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] is multiple dimension vector</a:t>
            </a:r>
            <a:endParaRPr lang="zh-TW" altLang="en-US" sz="1600" b="1" dirty="0" smtClean="0">
              <a:solidFill>
                <a:srgbClr val="FF0000"/>
              </a:solidFill>
            </a:endParaRP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 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 /* a solution candidate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 *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/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  if ( [v1,...,</a:t>
            </a:r>
            <a:r>
              <a:rPr lang="en-US" altLang="zh-TW" sz="1600" b="1" dirty="0" err="1" smtClean="0">
                <a:solidFill>
                  <a:schemeClr val="accent5">
                    <a:lumMod val="75000"/>
                  </a:schemeClr>
                </a:solidFill>
              </a:rPr>
              <a:t>vn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] is well-generated ){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      if ( [v1,...,</a:t>
            </a:r>
            <a:r>
              <a:rPr lang="en-US" altLang="zh-TW" sz="1600" b="1" dirty="0" err="1" smtClean="0">
                <a:solidFill>
                  <a:schemeClr val="accent5">
                    <a:lumMod val="75000"/>
                  </a:schemeClr>
                </a:solidFill>
              </a:rPr>
              <a:t>vn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] is a solution ) process solution;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      return;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  }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 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 /* set constraints and recursion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 *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/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  for ( x = possible values of vn+1 ){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        set up constraints;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      backtrack( [v1,...,</a:t>
            </a:r>
            <a:r>
              <a:rPr lang="en-US" altLang="zh-TW" sz="1600" b="1" dirty="0" err="1" smtClean="0">
                <a:solidFill>
                  <a:schemeClr val="accent5">
                    <a:lumMod val="75000"/>
                  </a:schemeClr>
                </a:solidFill>
              </a:rPr>
              <a:t>vn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, x] );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        back up the constraints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call backtrack( [] );   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// call function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Permutation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 permutation of a finite set S is a bi-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jective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map from S to itself; in other words, the any ordering of its element in a list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S={1, 2, 3}, the permutation are as follows:</a:t>
            </a:r>
          </a:p>
          <a:p>
            <a:pPr lvl="2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{1, 2, 3} {1, 3, 2} {2, 1, 3} {2, 3, 1}, {3, 1, 2}, {3, 2, 1}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Algorithm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backtracking</a:t>
            </a:r>
          </a:p>
          <a:p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Pseudo code</a:t>
            </a:r>
          </a:p>
          <a:p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1300" y="1911956"/>
            <a:ext cx="8929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 solution[MAX]; 	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// a candidate</a:t>
            </a:r>
          </a:p>
          <a:p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 used[MAX]; 	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// constraint  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void permutation(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 k,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 n) 		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//the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kth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dimension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if (k == n)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// it's a solution 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{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for (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=0;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&lt;n;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++)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cout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 &lt;&lt; solution[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] &lt;&lt; " ";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cout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 &lt;&lt;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endl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; 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}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else {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for (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=0;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&lt;n;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++)  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// try to enumerate all possible number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	if (!used[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]) 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	{ 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		used[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] = true;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// set constraint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		solution[k] = 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;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// set solution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		permutation(k+1, n);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// recursive 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		used[</a:t>
            </a:r>
            <a:r>
              <a:rPr lang="en-US" altLang="zh-TW" sz="1400" b="1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] = false;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// back up the constraint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		}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	}</a:t>
            </a:r>
          </a:p>
          <a:p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zh-TW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Subset enumeration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 is the subset of S means that all elements in s belong to S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S={1, 2, 3}</a:t>
            </a:r>
          </a:p>
          <a:p>
            <a:pPr lvl="2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 can be {1}, {2, 3}, {1, 3}, ….</a:t>
            </a:r>
          </a:p>
          <a:p>
            <a:pPr lvl="2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total 2</a:t>
            </a:r>
            <a:r>
              <a:rPr lang="en-US" altLang="zh-TW" baseline="30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dirty="0" smtClean="0"/>
              <a:t>Algorithm</a:t>
            </a:r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backtracking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Backtracking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Pseudo code</a:t>
            </a:r>
          </a:p>
          <a:p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1300" y="1911956"/>
            <a:ext cx="8929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void backtrack(</a:t>
            </a:r>
            <a:r>
              <a:rPr lang="en-US" altLang="zh-TW" sz="16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n)  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 // n is the dimension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{ 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// it's a solution 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	if (n == 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3)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	{    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	 	</a:t>
            </a:r>
            <a:r>
              <a:rPr lang="en-US" altLang="zh-TW" sz="1600" b="1" dirty="0" err="1" smtClean="0">
                <a:solidFill>
                  <a:schemeClr val="accent5">
                    <a:lumMod val="75000"/>
                  </a:schemeClr>
                </a:solidFill>
              </a:rPr>
              <a:t>print_solution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();     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		return;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	}  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 	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 // take n and set constraint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	solution[n] = true;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 	backtrack(n+1);  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// back up the constraint and take nothing</a:t>
            </a:r>
          </a:p>
          <a:p>
            <a:r>
              <a:rPr lang="zh-TW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	solution[n] = false;   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	backtrack(n+1);</a:t>
            </a:r>
          </a:p>
          <a:p>
            <a:r>
              <a:rPr lang="en-US" altLang="zh-TW" sz="16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zh-TW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2900</TotalTime>
  <Words>795</Words>
  <Application>Microsoft Office PowerPoint</Application>
  <PresentationFormat>如螢幕大小 (4:3)</PresentationFormat>
  <Paragraphs>225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投影片 1</vt:lpstr>
      <vt:lpstr>Outline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Example - 1</vt:lpstr>
      <vt:lpstr>Exercise</vt:lpstr>
      <vt:lpstr>Outline</vt:lpstr>
      <vt:lpstr>Prune Technique</vt:lpstr>
      <vt:lpstr>Outline</vt:lpstr>
      <vt:lpstr>Queen Problem</vt:lpstr>
      <vt:lpstr>Queen Problem</vt:lpstr>
      <vt:lpstr>Sudoku Problem</vt:lpstr>
      <vt:lpstr>Sudoku Problem</vt:lpstr>
      <vt:lpstr>Homework 7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923</cp:revision>
  <dcterms:created xsi:type="dcterms:W3CDTF">2009-11-10T06:48:42Z</dcterms:created>
  <dcterms:modified xsi:type="dcterms:W3CDTF">2013-02-20T09:09:29Z</dcterms:modified>
</cp:coreProperties>
</file>