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1" d="100"/>
          <a:sy n="91" d="100"/>
        </p:scale>
        <p:origin x="3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BAD326-7073-447D-AC13-7E443F1E5AEF}" type="datetimeFigureOut">
              <a:rPr lang="en-US" smtClean="0"/>
              <a:t>1/7/2018</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F8E7F12-BB84-4927-BA44-4741FC09E89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5685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AD326-7073-447D-AC13-7E443F1E5AEF}" type="datetimeFigureOut">
              <a:rPr lang="en-US" smtClean="0"/>
              <a:t>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E7F12-BB84-4927-BA44-4741FC09E89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8378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AD326-7073-447D-AC13-7E443F1E5AEF}" type="datetimeFigureOut">
              <a:rPr lang="en-US" smtClean="0"/>
              <a:t>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E7F12-BB84-4927-BA44-4741FC09E89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68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AD326-7073-447D-AC13-7E443F1E5AEF}" type="datetimeFigureOut">
              <a:rPr lang="en-US" smtClean="0"/>
              <a:t>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E7F12-BB84-4927-BA44-4741FC09E89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3237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BAD326-7073-447D-AC13-7E443F1E5AEF}" type="datetimeFigureOut">
              <a:rPr lang="en-US" smtClean="0"/>
              <a:t>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E7F12-BB84-4927-BA44-4741FC09E89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5845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BAD326-7073-447D-AC13-7E443F1E5AEF}" type="datetimeFigureOut">
              <a:rPr lang="en-US" smtClean="0"/>
              <a:t>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8E7F12-BB84-4927-BA44-4741FC09E89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7728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BAD326-7073-447D-AC13-7E443F1E5AEF}" type="datetimeFigureOut">
              <a:rPr lang="en-US" smtClean="0"/>
              <a:t>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8E7F12-BB84-4927-BA44-4741FC09E89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937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BAD326-7073-447D-AC13-7E443F1E5AEF}" type="datetimeFigureOut">
              <a:rPr lang="en-US" smtClean="0"/>
              <a:t>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8E7F12-BB84-4927-BA44-4741FC09E89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360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BAD326-7073-447D-AC13-7E443F1E5AEF}" type="datetimeFigureOut">
              <a:rPr lang="en-US" smtClean="0"/>
              <a:t>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8E7F12-BB84-4927-BA44-4741FC09E894}" type="slidenum">
              <a:rPr lang="en-US" smtClean="0"/>
              <a:t>‹#›</a:t>
            </a:fld>
            <a:endParaRPr lang="en-US"/>
          </a:p>
        </p:txBody>
      </p:sp>
    </p:spTree>
    <p:extLst>
      <p:ext uri="{BB962C8B-B14F-4D97-AF65-F5344CB8AC3E}">
        <p14:creationId xmlns:p14="http://schemas.microsoft.com/office/powerpoint/2010/main" val="3481935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BAD326-7073-447D-AC13-7E443F1E5AEF}" type="datetimeFigureOut">
              <a:rPr lang="en-US" smtClean="0"/>
              <a:t>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8E7F12-BB84-4927-BA44-4741FC09E89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5642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CBAD326-7073-447D-AC13-7E443F1E5AEF}" type="datetimeFigureOut">
              <a:rPr lang="en-US" smtClean="0"/>
              <a:t>1/7/2018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F8E7F12-BB84-4927-BA44-4741FC09E89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4401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CBAD326-7073-447D-AC13-7E443F1E5AEF}" type="datetimeFigureOut">
              <a:rPr lang="en-US" smtClean="0"/>
              <a:t>1/7/2018</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F8E7F12-BB84-4927-BA44-4741FC09E89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43856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arduino.cc/"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arduino.cc/en/Main/Software" TargetMode="External"/><Relationship Id="rId2" Type="http://schemas.openxmlformats.org/officeDocument/2006/relationships/hyperlink" Target="http://forefront.io/a/beginners-guide-to-arduin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D3DCC-F328-43F6-A963-A3A681FC4093}"/>
              </a:ext>
            </a:extLst>
          </p:cNvPr>
          <p:cNvSpPr>
            <a:spLocks noGrp="1"/>
          </p:cNvSpPr>
          <p:nvPr>
            <p:ph type="ctrTitle"/>
          </p:nvPr>
        </p:nvSpPr>
        <p:spPr/>
        <p:txBody>
          <a:bodyPr/>
          <a:lstStyle/>
          <a:p>
            <a:r>
              <a:rPr lang="en-US" dirty="0"/>
              <a:t>USMC Robotics Club 2017 </a:t>
            </a:r>
          </a:p>
        </p:txBody>
      </p:sp>
      <p:sp>
        <p:nvSpPr>
          <p:cNvPr id="3" name="Subtitle 2">
            <a:extLst>
              <a:ext uri="{FF2B5EF4-FFF2-40B4-BE49-F238E27FC236}">
                <a16:creationId xmlns:a16="http://schemas.microsoft.com/office/drawing/2014/main" id="{8F6467F4-8C7D-4E63-ABB9-45B3F678D2F2}"/>
              </a:ext>
            </a:extLst>
          </p:cNvPr>
          <p:cNvSpPr>
            <a:spLocks noGrp="1"/>
          </p:cNvSpPr>
          <p:nvPr>
            <p:ph type="subTitle" idx="1"/>
          </p:nvPr>
        </p:nvSpPr>
        <p:spPr/>
        <p:txBody>
          <a:bodyPr/>
          <a:lstStyle/>
          <a:p>
            <a:r>
              <a:rPr lang="en-US" dirty="0"/>
              <a:t>2</a:t>
            </a:r>
            <a:r>
              <a:rPr lang="en-US" baseline="30000" dirty="0"/>
              <a:t>nd</a:t>
            </a:r>
            <a:r>
              <a:rPr lang="en-US" dirty="0"/>
              <a:t> class of Arduino Module</a:t>
            </a:r>
          </a:p>
        </p:txBody>
      </p:sp>
    </p:spTree>
    <p:extLst>
      <p:ext uri="{BB962C8B-B14F-4D97-AF65-F5344CB8AC3E}">
        <p14:creationId xmlns:p14="http://schemas.microsoft.com/office/powerpoint/2010/main" val="858393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42C14A9-3617-46DD-9FC4-ED828A7D3E6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9E5CB6C-D5A1-44AB-BAD0-E76C67ED280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8" name="Picture 17">
            <a:extLst>
              <a:ext uri="{FF2B5EF4-FFF2-40B4-BE49-F238E27FC236}">
                <a16:creationId xmlns:a16="http://schemas.microsoft.com/office/drawing/2014/main" id="{D5A16967-5C32-4A48-9F02-4F0228AC8DB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942D078B-EF20-4DB1-AA1B-87F212C56A9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9AB0109-1C89-41F0-9EDF-3DE017BE3F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Picture 3" descr="A picture containing object, automaton&#10;&#10;Description generated with very high confidence">
            <a:extLst>
              <a:ext uri="{FF2B5EF4-FFF2-40B4-BE49-F238E27FC236}">
                <a16:creationId xmlns:a16="http://schemas.microsoft.com/office/drawing/2014/main" id="{0005463B-7BD4-4782-8C87-D075D2FB61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3235" y="481109"/>
            <a:ext cx="3475553" cy="2491906"/>
          </a:xfrm>
          <a:prstGeom prst="rect">
            <a:avLst/>
          </a:prstGeom>
        </p:spPr>
      </p:pic>
      <p:pic>
        <p:nvPicPr>
          <p:cNvPr id="6" name="Picture 5" descr="A picture containing object, indoor&#10;&#10;Description generated with very high confidence">
            <a:extLst>
              <a:ext uri="{FF2B5EF4-FFF2-40B4-BE49-F238E27FC236}">
                <a16:creationId xmlns:a16="http://schemas.microsoft.com/office/drawing/2014/main" id="{ABB85B56-B16A-474C-A9B1-EFD568389B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5625" y="3138486"/>
            <a:ext cx="3710774" cy="2491907"/>
          </a:xfrm>
          <a:prstGeom prst="rect">
            <a:avLst/>
          </a:prstGeom>
        </p:spPr>
      </p:pic>
      <p:sp>
        <p:nvSpPr>
          <p:cNvPr id="2" name="Title 1">
            <a:extLst>
              <a:ext uri="{FF2B5EF4-FFF2-40B4-BE49-F238E27FC236}">
                <a16:creationId xmlns:a16="http://schemas.microsoft.com/office/drawing/2014/main" id="{0878B334-C06C-4CAB-9DA6-AE8111BD91D3}"/>
              </a:ext>
            </a:extLst>
          </p:cNvPr>
          <p:cNvSpPr>
            <a:spLocks noGrp="1"/>
          </p:cNvSpPr>
          <p:nvPr>
            <p:ph type="title"/>
          </p:nvPr>
        </p:nvSpPr>
        <p:spPr>
          <a:xfrm>
            <a:off x="1451579" y="804519"/>
            <a:ext cx="5550357" cy="1049235"/>
          </a:xfrm>
        </p:spPr>
        <p:txBody>
          <a:bodyPr>
            <a:normAutofit/>
          </a:bodyPr>
          <a:lstStyle/>
          <a:p>
            <a:r>
              <a:rPr lang="en-US" dirty="0"/>
              <a:t>What defines a robot?</a:t>
            </a:r>
          </a:p>
        </p:txBody>
      </p:sp>
      <p:sp>
        <p:nvSpPr>
          <p:cNvPr id="9" name="Content Placeholder 8">
            <a:extLst>
              <a:ext uri="{FF2B5EF4-FFF2-40B4-BE49-F238E27FC236}">
                <a16:creationId xmlns:a16="http://schemas.microsoft.com/office/drawing/2014/main" id="{6437538B-EF10-48C6-AC3D-9B71E411EC75}"/>
              </a:ext>
            </a:extLst>
          </p:cNvPr>
          <p:cNvSpPr>
            <a:spLocks noGrp="1"/>
          </p:cNvSpPr>
          <p:nvPr>
            <p:ph idx="1"/>
          </p:nvPr>
        </p:nvSpPr>
        <p:spPr>
          <a:xfrm>
            <a:off x="1451579" y="2015732"/>
            <a:ext cx="5550357" cy="3450613"/>
          </a:xfrm>
        </p:spPr>
        <p:txBody>
          <a:bodyPr>
            <a:normAutofit/>
          </a:bodyPr>
          <a:lstStyle/>
          <a:p>
            <a:r>
              <a:rPr lang="en-US" dirty="0"/>
              <a:t>Despite to common believe, robots do not necessary look like what we see in movies.</a:t>
            </a:r>
          </a:p>
          <a:p>
            <a:r>
              <a:rPr lang="en-US" altLang="zh-CN" dirty="0"/>
              <a:t>In </a:t>
            </a:r>
            <a:r>
              <a:rPr lang="en-MY" altLang="zh-CN" dirty="0"/>
              <a:t>definition, robots are machines are able to act accordingly to changes in the environment and make decisions, that includes cars, air-conditioners and even your rice-cooker!!</a:t>
            </a:r>
            <a:endParaRPr lang="en-US" dirty="0"/>
          </a:p>
        </p:txBody>
      </p:sp>
    </p:spTree>
    <p:extLst>
      <p:ext uri="{BB962C8B-B14F-4D97-AF65-F5344CB8AC3E}">
        <p14:creationId xmlns:p14="http://schemas.microsoft.com/office/powerpoint/2010/main" val="132058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A5E50-68E7-4B5F-B4ED-344B0C1AAC5D}"/>
              </a:ext>
            </a:extLst>
          </p:cNvPr>
          <p:cNvSpPr>
            <a:spLocks noGrp="1"/>
          </p:cNvSpPr>
          <p:nvPr>
            <p:ph type="title"/>
          </p:nvPr>
        </p:nvSpPr>
        <p:spPr>
          <a:xfrm>
            <a:off x="1451579" y="804519"/>
            <a:ext cx="9603275" cy="1049235"/>
          </a:xfrm>
        </p:spPr>
        <p:txBody>
          <a:bodyPr/>
          <a:lstStyle/>
          <a:p>
            <a:r>
              <a:rPr lang="en-US" dirty="0"/>
              <a:t>My rice cooker is a robot??</a:t>
            </a:r>
          </a:p>
        </p:txBody>
      </p:sp>
      <p:sp>
        <p:nvSpPr>
          <p:cNvPr id="4" name="Content Placeholder 3">
            <a:extLst>
              <a:ext uri="{FF2B5EF4-FFF2-40B4-BE49-F238E27FC236}">
                <a16:creationId xmlns:a16="http://schemas.microsoft.com/office/drawing/2014/main" id="{DC63296F-2C6F-43A3-B787-FF65A0250296}"/>
              </a:ext>
            </a:extLst>
          </p:cNvPr>
          <p:cNvSpPr>
            <a:spLocks noGrp="1"/>
          </p:cNvSpPr>
          <p:nvPr>
            <p:ph idx="1"/>
          </p:nvPr>
        </p:nvSpPr>
        <p:spPr>
          <a:xfrm>
            <a:off x="1451579" y="1990565"/>
            <a:ext cx="9603275" cy="3450613"/>
          </a:xfrm>
        </p:spPr>
        <p:txBody>
          <a:bodyPr/>
          <a:lstStyle/>
          <a:p>
            <a:r>
              <a:rPr lang="en-MY" dirty="0"/>
              <a:t>Technically yes, that is because your rice cooker has buttons and specific sensors to make decisions on what type of rice it should cook, how long it should cook them etc.</a:t>
            </a:r>
          </a:p>
          <a:p>
            <a:r>
              <a:rPr lang="en-MY" dirty="0"/>
              <a:t>How Skynet’s Grandpa looks like:</a:t>
            </a:r>
          </a:p>
          <a:p>
            <a:endParaRPr lang="en-MY" dirty="0"/>
          </a:p>
        </p:txBody>
      </p:sp>
      <p:pic>
        <p:nvPicPr>
          <p:cNvPr id="8" name="Picture 7" descr="A picture containing kitchenware, sitting, indoor, white&#10;&#10;Description generated with very high confidence">
            <a:extLst>
              <a:ext uri="{FF2B5EF4-FFF2-40B4-BE49-F238E27FC236}">
                <a16:creationId xmlns:a16="http://schemas.microsoft.com/office/drawing/2014/main" id="{D7FC92F6-11A3-4AE2-B286-1709E9E96A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666" y="3347216"/>
            <a:ext cx="2445107" cy="2412650"/>
          </a:xfrm>
          <a:prstGeom prst="rect">
            <a:avLst/>
          </a:prstGeom>
        </p:spPr>
      </p:pic>
    </p:spTree>
    <p:extLst>
      <p:ext uri="{BB962C8B-B14F-4D97-AF65-F5344CB8AC3E}">
        <p14:creationId xmlns:p14="http://schemas.microsoft.com/office/powerpoint/2010/main" val="1140973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5C76AC0-BB6B-419E-A327-AFA2975008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B0E4246-09B8-46D7-A0D2-4D264863AD3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8" name="Picture 17" descr="A picture containing indoor, furniture&#10;&#10;Description generated with high confidence">
            <a:extLst>
              <a:ext uri="{FF2B5EF4-FFF2-40B4-BE49-F238E27FC236}">
                <a16:creationId xmlns:a16="http://schemas.microsoft.com/office/drawing/2014/main" id="{F50C8D8D-B32F-4194-8321-164EC442750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5BD24D8B-8573-4260-B700-E860AD6D2A8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3E0B6A3-E197-43D6-82D5-7455DAB1A74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1847088"/>
            <a:ext cx="415875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9" name="Content Placeholder 5" descr="A circuit board&#10;&#10;Description generated with very high confidence">
            <a:extLst>
              <a:ext uri="{FF2B5EF4-FFF2-40B4-BE49-F238E27FC236}">
                <a16:creationId xmlns:a16="http://schemas.microsoft.com/office/drawing/2014/main" id="{9881A520-4F78-4969-9EED-C05BB00964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029" y="1278192"/>
            <a:ext cx="4960442" cy="3715543"/>
          </a:xfrm>
          <a:prstGeom prst="rect">
            <a:avLst/>
          </a:prstGeom>
        </p:spPr>
      </p:pic>
      <p:sp>
        <p:nvSpPr>
          <p:cNvPr id="2" name="Title 1">
            <a:extLst>
              <a:ext uri="{FF2B5EF4-FFF2-40B4-BE49-F238E27FC236}">
                <a16:creationId xmlns:a16="http://schemas.microsoft.com/office/drawing/2014/main" id="{A1FC84AC-66C3-4F8F-AC45-2B4AD83A3720}"/>
              </a:ext>
            </a:extLst>
          </p:cNvPr>
          <p:cNvSpPr>
            <a:spLocks noGrp="1"/>
          </p:cNvSpPr>
          <p:nvPr>
            <p:ph type="title"/>
          </p:nvPr>
        </p:nvSpPr>
        <p:spPr>
          <a:xfrm>
            <a:off x="6579648" y="804520"/>
            <a:ext cx="4158749" cy="1049235"/>
          </a:xfrm>
        </p:spPr>
        <p:txBody>
          <a:bodyPr>
            <a:normAutofit/>
          </a:bodyPr>
          <a:lstStyle/>
          <a:p>
            <a:r>
              <a:rPr lang="en-US" dirty="0"/>
              <a:t>Arduino Motor Shield</a:t>
            </a:r>
          </a:p>
        </p:txBody>
      </p:sp>
      <p:sp>
        <p:nvSpPr>
          <p:cNvPr id="11" name="Content Placeholder 10"/>
          <p:cNvSpPr>
            <a:spLocks noGrp="1"/>
          </p:cNvSpPr>
          <p:nvPr>
            <p:ph idx="1"/>
          </p:nvPr>
        </p:nvSpPr>
        <p:spPr>
          <a:xfrm>
            <a:off x="6579647" y="2015732"/>
            <a:ext cx="4158750" cy="3450613"/>
          </a:xfrm>
        </p:spPr>
        <p:txBody>
          <a:bodyPr>
            <a:normAutofit/>
          </a:bodyPr>
          <a:lstStyle/>
          <a:p>
            <a:r>
              <a:rPr lang="en-US" dirty="0"/>
              <a:t>In this course, we will be learning how to use a motor-driver to control DC motors to built a simple moving robot.</a:t>
            </a:r>
          </a:p>
          <a:p>
            <a:r>
              <a:rPr lang="en-US" dirty="0"/>
              <a:t>We will start programming after the presentation since the robot chassis is already built for you.</a:t>
            </a:r>
          </a:p>
        </p:txBody>
      </p:sp>
    </p:spTree>
    <p:extLst>
      <p:ext uri="{BB962C8B-B14F-4D97-AF65-F5344CB8AC3E}">
        <p14:creationId xmlns:p14="http://schemas.microsoft.com/office/powerpoint/2010/main" val="801656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0" name="Picture 9" descr="A circuit board&#10;&#10;Description generated with very high confidence">
            <a:extLst>
              <a:ext uri="{FF2B5EF4-FFF2-40B4-BE49-F238E27FC236}">
                <a16:creationId xmlns:a16="http://schemas.microsoft.com/office/drawing/2014/main" id="{58F081B9-1FA6-450F-921B-E3B91CCE9A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5444" y="2015733"/>
            <a:ext cx="1643010" cy="1643010"/>
          </a:xfrm>
          <a:prstGeom prst="rect">
            <a:avLst/>
          </a:prstGeom>
        </p:spPr>
      </p:pic>
      <p:pic>
        <p:nvPicPr>
          <p:cNvPr id="8" name="Picture 7" descr="A circuit board&#10;&#10;Description generated with very high confidence">
            <a:extLst>
              <a:ext uri="{FF2B5EF4-FFF2-40B4-BE49-F238E27FC236}">
                <a16:creationId xmlns:a16="http://schemas.microsoft.com/office/drawing/2014/main" id="{A57EF00E-DFDF-4A9C-8081-D2E8C1D06B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5443" y="3823334"/>
            <a:ext cx="1643011" cy="1643011"/>
          </a:xfrm>
          <a:prstGeom prst="rect">
            <a:avLst/>
          </a:prstGeom>
        </p:spPr>
      </p:pic>
      <p:pic>
        <p:nvPicPr>
          <p:cNvPr id="12" name="Picture 11" descr="A picture containing electronics, circuit&#10;&#10;Description generated with very high confidence">
            <a:extLst>
              <a:ext uri="{FF2B5EF4-FFF2-40B4-BE49-F238E27FC236}">
                <a16:creationId xmlns:a16="http://schemas.microsoft.com/office/drawing/2014/main" id="{AE9C7C86-CA6A-41BC-AD38-9FF474CD7C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6648" y="2545368"/>
            <a:ext cx="2391342" cy="2391342"/>
          </a:xfrm>
          <a:prstGeom prst="rect">
            <a:avLst/>
          </a:prstGeom>
        </p:spPr>
      </p:pic>
      <p:sp>
        <p:nvSpPr>
          <p:cNvPr id="2" name="Title 1">
            <a:extLst>
              <a:ext uri="{FF2B5EF4-FFF2-40B4-BE49-F238E27FC236}">
                <a16:creationId xmlns:a16="http://schemas.microsoft.com/office/drawing/2014/main" id="{A819A792-6AE7-4A77-B921-BE32700D26E6}"/>
              </a:ext>
            </a:extLst>
          </p:cNvPr>
          <p:cNvSpPr>
            <a:spLocks noGrp="1"/>
          </p:cNvSpPr>
          <p:nvPr>
            <p:ph type="title"/>
          </p:nvPr>
        </p:nvSpPr>
        <p:spPr>
          <a:xfrm>
            <a:off x="1451579" y="804519"/>
            <a:ext cx="9603275" cy="1049235"/>
          </a:xfrm>
        </p:spPr>
        <p:txBody>
          <a:bodyPr>
            <a:normAutofit/>
          </a:bodyPr>
          <a:lstStyle/>
          <a:p>
            <a:r>
              <a:rPr lang="en-US" dirty="0"/>
              <a:t>What are motor-drivers?</a:t>
            </a:r>
          </a:p>
        </p:txBody>
      </p:sp>
      <p:sp>
        <p:nvSpPr>
          <p:cNvPr id="3" name="Content Placeholder 2">
            <a:extLst>
              <a:ext uri="{FF2B5EF4-FFF2-40B4-BE49-F238E27FC236}">
                <a16:creationId xmlns:a16="http://schemas.microsoft.com/office/drawing/2014/main" id="{607877C8-E807-46A7-9B5D-7F266ADBE620}"/>
              </a:ext>
            </a:extLst>
          </p:cNvPr>
          <p:cNvSpPr>
            <a:spLocks noGrp="1"/>
          </p:cNvSpPr>
          <p:nvPr>
            <p:ph idx="1"/>
          </p:nvPr>
        </p:nvSpPr>
        <p:spPr>
          <a:xfrm>
            <a:off x="6882361" y="2015734"/>
            <a:ext cx="4169336" cy="3450613"/>
          </a:xfrm>
        </p:spPr>
        <p:txBody>
          <a:bodyPr>
            <a:normAutofit/>
          </a:bodyPr>
          <a:lstStyle/>
          <a:p>
            <a:pPr>
              <a:lnSpc>
                <a:spcPct val="110000"/>
              </a:lnSpc>
            </a:pPr>
            <a:r>
              <a:rPr lang="en-US" sz="1900" dirty="0"/>
              <a:t>They are considered as your microcontroller’s workmen, same to workers in a factory, a boss cant run a factory on its on!</a:t>
            </a:r>
          </a:p>
          <a:p>
            <a:pPr>
              <a:lnSpc>
                <a:spcPct val="110000"/>
              </a:lnSpc>
            </a:pPr>
            <a:r>
              <a:rPr lang="en-US" sz="1900" dirty="0"/>
              <a:t>A motor-driver protects the microcontrollers from burning since dc motors drive strong currents(some can reach to </a:t>
            </a:r>
            <a:r>
              <a:rPr lang="en-US" sz="1900" dirty="0" err="1"/>
              <a:t>60A</a:t>
            </a:r>
            <a:r>
              <a:rPr lang="en-US" sz="1900" dirty="0"/>
              <a:t>!) from battery and microcontrollers are built to handle small currents (a few mA).</a:t>
            </a:r>
          </a:p>
        </p:txBody>
      </p:sp>
    </p:spTree>
    <p:extLst>
      <p:ext uri="{BB962C8B-B14F-4D97-AF65-F5344CB8AC3E}">
        <p14:creationId xmlns:p14="http://schemas.microsoft.com/office/powerpoint/2010/main" val="2000952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CE580D1-F917-4567-AFB4-99AA9B52ADF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0" name="Picture 29" descr="A picture containing indoor, furniture&#10;&#10;Description generated with high confidence">
            <a:extLst>
              <a:ext uri="{FF2B5EF4-FFF2-40B4-BE49-F238E27FC236}">
                <a16:creationId xmlns:a16="http://schemas.microsoft.com/office/drawing/2014/main" id="{1F5620B8-A2D8-4568-B566-F0453A0D9167}"/>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1C7D2BA4-4B7A-4596-8BCC-5CF71542389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977F1E1-2B6F-4BB6-899F-67D8764D83C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6" name="Rectangle 35">
            <a:extLst>
              <a:ext uri="{FF2B5EF4-FFF2-40B4-BE49-F238E27FC236}">
                <a16:creationId xmlns:a16="http://schemas.microsoft.com/office/drawing/2014/main" id="{4F6621CF-F493-40D5-98AE-24A9D3AD43C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0"/>
            <a:ext cx="12194875" cy="4950268"/>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ADEE02A-D296-42EA-88F5-7803F69CEE2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4950269"/>
            <a:ext cx="12191695" cy="1907732"/>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pic>
        <p:nvPicPr>
          <p:cNvPr id="10" name="Content Placeholder 6" descr="A circuit board&#10;&#10;Description generated with high confidence">
            <a:extLst>
              <a:ext uri="{FF2B5EF4-FFF2-40B4-BE49-F238E27FC236}">
                <a16:creationId xmlns:a16="http://schemas.microsoft.com/office/drawing/2014/main" id="{32E53B0E-AD2A-499F-88F7-D1BAB6622F92}"/>
              </a:ext>
            </a:extLst>
          </p:cNvPr>
          <p:cNvPicPr>
            <a:picLocks noChangeAspect="1"/>
          </p:cNvPicPr>
          <p:nvPr/>
        </p:nvPicPr>
        <p:blipFill rotWithShape="1">
          <a:blip r:embed="rId3">
            <a:extLst>
              <a:ext uri="{28A0092B-C50C-407E-A947-70E740481C1C}">
                <a14:useLocalDpi xmlns:a14="http://schemas.microsoft.com/office/drawing/2010/main" val="0"/>
              </a:ext>
            </a:extLst>
          </a:blip>
          <a:srcRect r="9573"/>
          <a:stretch/>
        </p:blipFill>
        <p:spPr>
          <a:xfrm>
            <a:off x="3179" y="-2"/>
            <a:ext cx="4651117" cy="6858002"/>
          </a:xfrm>
          <a:prstGeom prst="rect">
            <a:avLst/>
          </a:prstGeom>
        </p:spPr>
      </p:pic>
      <p:sp>
        <p:nvSpPr>
          <p:cNvPr id="2" name="Title 1">
            <a:extLst>
              <a:ext uri="{FF2B5EF4-FFF2-40B4-BE49-F238E27FC236}">
                <a16:creationId xmlns:a16="http://schemas.microsoft.com/office/drawing/2014/main" id="{90400436-9FEA-4EC0-8EB8-1DA15821D92C}"/>
              </a:ext>
            </a:extLst>
          </p:cNvPr>
          <p:cNvSpPr>
            <a:spLocks noGrp="1"/>
          </p:cNvSpPr>
          <p:nvPr>
            <p:ph type="title"/>
          </p:nvPr>
        </p:nvSpPr>
        <p:spPr>
          <a:xfrm>
            <a:off x="5078896" y="643467"/>
            <a:ext cx="5975956" cy="4127545"/>
          </a:xfrm>
        </p:spPr>
        <p:txBody>
          <a:bodyPr vert="horz" lIns="91440" tIns="45720" rIns="91440" bIns="0" rtlCol="0" anchor="ctr">
            <a:normAutofit/>
          </a:bodyPr>
          <a:lstStyle/>
          <a:p>
            <a:r>
              <a:rPr lang="en-US" dirty="0"/>
              <a:t>A perfect</a:t>
            </a:r>
            <a:br>
              <a:rPr lang="en-US" dirty="0"/>
            </a:br>
            <a:r>
              <a:rPr lang="en-US" dirty="0"/>
              <a:t>Example of a burnt Arduino </a:t>
            </a:r>
            <a:r>
              <a:rPr lang="en-US" dirty="0" err="1"/>
              <a:t>uno</a:t>
            </a:r>
            <a:r>
              <a:rPr lang="en-US" dirty="0"/>
              <a:t>:</a:t>
            </a:r>
          </a:p>
        </p:txBody>
      </p:sp>
      <p:sp>
        <p:nvSpPr>
          <p:cNvPr id="12" name="Content Placeholder 11"/>
          <p:cNvSpPr>
            <a:spLocks noGrp="1"/>
          </p:cNvSpPr>
          <p:nvPr>
            <p:ph idx="1"/>
          </p:nvPr>
        </p:nvSpPr>
        <p:spPr>
          <a:xfrm>
            <a:off x="5078896" y="5118231"/>
            <a:ext cx="5975956" cy="977621"/>
          </a:xfrm>
        </p:spPr>
        <p:txBody>
          <a:bodyPr vert="horz" lIns="91440" tIns="91440" rIns="91440" bIns="91440" rtlCol="0">
            <a:normAutofit/>
          </a:bodyPr>
          <a:lstStyle/>
          <a:p>
            <a:pPr marL="0" indent="0">
              <a:buNone/>
            </a:pPr>
            <a:r>
              <a:rPr lang="en-US" sz="1800" cap="all" dirty="0">
                <a:solidFill>
                  <a:srgbClr val="FFFFFF"/>
                </a:solidFill>
              </a:rPr>
              <a:t>Can you spot anything wrong in this picture?</a:t>
            </a:r>
          </a:p>
        </p:txBody>
      </p:sp>
      <p:sp>
        <p:nvSpPr>
          <p:cNvPr id="8" name="Oval 7">
            <a:extLst>
              <a:ext uri="{FF2B5EF4-FFF2-40B4-BE49-F238E27FC236}">
                <a16:creationId xmlns:a16="http://schemas.microsoft.com/office/drawing/2014/main" id="{CB4AC2FD-9ED9-4B05-8142-EF61DB9BB5C3}"/>
              </a:ext>
            </a:extLst>
          </p:cNvPr>
          <p:cNvSpPr/>
          <p:nvPr/>
        </p:nvSpPr>
        <p:spPr>
          <a:xfrm>
            <a:off x="2130803" y="2424745"/>
            <a:ext cx="1006679" cy="97906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4" name="Oval 23">
            <a:extLst>
              <a:ext uri="{FF2B5EF4-FFF2-40B4-BE49-F238E27FC236}">
                <a16:creationId xmlns:a16="http://schemas.microsoft.com/office/drawing/2014/main" id="{BE805393-D3C9-4FE0-8C27-208653EE7C33}"/>
              </a:ext>
            </a:extLst>
          </p:cNvPr>
          <p:cNvSpPr/>
          <p:nvPr/>
        </p:nvSpPr>
        <p:spPr>
          <a:xfrm>
            <a:off x="130469" y="2283530"/>
            <a:ext cx="1006679" cy="97906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421589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910F8-1BCD-493E-B9A8-011F77BF7C36}"/>
              </a:ext>
            </a:extLst>
          </p:cNvPr>
          <p:cNvSpPr>
            <a:spLocks noGrp="1"/>
          </p:cNvSpPr>
          <p:nvPr>
            <p:ph type="title"/>
          </p:nvPr>
        </p:nvSpPr>
        <p:spPr/>
        <p:txBody>
          <a:bodyPr/>
          <a:lstStyle/>
          <a:p>
            <a:r>
              <a:rPr lang="en-US" dirty="0"/>
              <a:t>Beginning…</a:t>
            </a:r>
          </a:p>
        </p:txBody>
      </p:sp>
      <p:sp>
        <p:nvSpPr>
          <p:cNvPr id="3" name="Content Placeholder 2">
            <a:extLst>
              <a:ext uri="{FF2B5EF4-FFF2-40B4-BE49-F238E27FC236}">
                <a16:creationId xmlns:a16="http://schemas.microsoft.com/office/drawing/2014/main" id="{57F367BB-975A-43E9-B5DB-3EA422B6478B}"/>
              </a:ext>
            </a:extLst>
          </p:cNvPr>
          <p:cNvSpPr>
            <a:spLocks noGrp="1"/>
          </p:cNvSpPr>
          <p:nvPr>
            <p:ph idx="1"/>
          </p:nvPr>
        </p:nvSpPr>
        <p:spPr/>
        <p:txBody>
          <a:bodyPr/>
          <a:lstStyle/>
          <a:p>
            <a:r>
              <a:rPr lang="en-US" dirty="0"/>
              <a:t>Now let us start! In your groups, you are provided with an Arduino UNO </a:t>
            </a:r>
            <a:r>
              <a:rPr lang="en-US" dirty="0" err="1"/>
              <a:t>R3</a:t>
            </a:r>
            <a:r>
              <a:rPr lang="en-US" dirty="0"/>
              <a:t> module + DK electronics motor driver + Robot </a:t>
            </a:r>
            <a:r>
              <a:rPr lang="en-US" dirty="0" err="1"/>
              <a:t>Chasis</a:t>
            </a:r>
            <a:r>
              <a:rPr lang="en-US" dirty="0"/>
              <a:t> to work on.</a:t>
            </a:r>
          </a:p>
          <a:p>
            <a:r>
              <a:rPr lang="en-US" dirty="0"/>
              <a:t>Further instructions will be provided.</a:t>
            </a:r>
          </a:p>
          <a:p>
            <a:r>
              <a:rPr lang="en-US" dirty="0"/>
              <a:t>Please handle them carefully and responsibly.</a:t>
            </a:r>
          </a:p>
        </p:txBody>
      </p:sp>
      <p:pic>
        <p:nvPicPr>
          <p:cNvPr id="4" name="Picture 3">
            <a:extLst>
              <a:ext uri="{FF2B5EF4-FFF2-40B4-BE49-F238E27FC236}">
                <a16:creationId xmlns:a16="http://schemas.microsoft.com/office/drawing/2014/main" id="{5CBDF380-B251-483D-89E5-93109452EF2F}"/>
              </a:ext>
            </a:extLst>
          </p:cNvPr>
          <p:cNvPicPr>
            <a:picLocks noChangeAspect="1"/>
          </p:cNvPicPr>
          <p:nvPr/>
        </p:nvPicPr>
        <p:blipFill>
          <a:blip r:embed="rId2"/>
          <a:stretch>
            <a:fillRect/>
          </a:stretch>
        </p:blipFill>
        <p:spPr>
          <a:xfrm>
            <a:off x="5181653" y="3835665"/>
            <a:ext cx="2143125" cy="2133600"/>
          </a:xfrm>
          <a:prstGeom prst="rect">
            <a:avLst/>
          </a:prstGeom>
        </p:spPr>
      </p:pic>
    </p:spTree>
    <p:extLst>
      <p:ext uri="{BB962C8B-B14F-4D97-AF65-F5344CB8AC3E}">
        <p14:creationId xmlns:p14="http://schemas.microsoft.com/office/powerpoint/2010/main" val="1155926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6534-879A-437C-83FE-E07343AACCFE}"/>
              </a:ext>
            </a:extLst>
          </p:cNvPr>
          <p:cNvSpPr>
            <a:spLocks noGrp="1"/>
          </p:cNvSpPr>
          <p:nvPr>
            <p:ph type="title"/>
          </p:nvPr>
        </p:nvSpPr>
        <p:spPr/>
        <p:txBody>
          <a:bodyPr/>
          <a:lstStyle/>
          <a:p>
            <a:r>
              <a:rPr lang="en-US" dirty="0"/>
              <a:t>Downloading the Arduino software</a:t>
            </a:r>
          </a:p>
        </p:txBody>
      </p:sp>
      <p:sp>
        <p:nvSpPr>
          <p:cNvPr id="3" name="Content Placeholder 2">
            <a:extLst>
              <a:ext uri="{FF2B5EF4-FFF2-40B4-BE49-F238E27FC236}">
                <a16:creationId xmlns:a16="http://schemas.microsoft.com/office/drawing/2014/main" id="{99E14DA1-8AE7-4526-957A-3B6E7DE59CFC}"/>
              </a:ext>
            </a:extLst>
          </p:cNvPr>
          <p:cNvSpPr>
            <a:spLocks noGrp="1"/>
          </p:cNvSpPr>
          <p:nvPr>
            <p:ph idx="1"/>
          </p:nvPr>
        </p:nvSpPr>
        <p:spPr/>
        <p:txBody>
          <a:bodyPr/>
          <a:lstStyle/>
          <a:p>
            <a:r>
              <a:rPr lang="en-US" dirty="0"/>
              <a:t>On your laptops, go to </a:t>
            </a:r>
            <a:r>
              <a:rPr lang="en-US" dirty="0">
                <a:hlinkClick r:id="rId2"/>
              </a:rPr>
              <a:t>www.arduino.cc</a:t>
            </a:r>
            <a:r>
              <a:rPr lang="en-US" dirty="0"/>
              <a:t>.</a:t>
            </a:r>
          </a:p>
          <a:p>
            <a:r>
              <a:rPr lang="en-US" dirty="0"/>
              <a:t>On the menu bar at the top of the page, click the “Software” button.</a:t>
            </a:r>
          </a:p>
          <a:p>
            <a:r>
              <a:rPr lang="en-US" dirty="0"/>
              <a:t>On that page, download the latest version of Arduino which is Ver 1.8.5. according to the compatibility of the operating system of your device.</a:t>
            </a:r>
          </a:p>
          <a:p>
            <a:r>
              <a:rPr lang="en-US" dirty="0"/>
              <a:t>Install the </a:t>
            </a:r>
            <a:r>
              <a:rPr lang="en-US" dirty="0" err="1"/>
              <a:t>programme</a:t>
            </a:r>
            <a:r>
              <a:rPr lang="en-US" dirty="0"/>
              <a:t> and run it when installation is complete.</a:t>
            </a:r>
          </a:p>
          <a:p>
            <a:r>
              <a:rPr lang="en-US" dirty="0"/>
              <a:t>Further instructions will be given.</a:t>
            </a:r>
          </a:p>
        </p:txBody>
      </p:sp>
    </p:spTree>
    <p:extLst>
      <p:ext uri="{BB962C8B-B14F-4D97-AF65-F5344CB8AC3E}">
        <p14:creationId xmlns:p14="http://schemas.microsoft.com/office/powerpoint/2010/main" val="2900782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E36D8-2F25-47DD-80BB-1341B44E84A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BE1EDE3-469B-4714-ACAD-0ADC0C939FC3}"/>
              </a:ext>
            </a:extLst>
          </p:cNvPr>
          <p:cNvSpPr>
            <a:spLocks noGrp="1"/>
          </p:cNvSpPr>
          <p:nvPr>
            <p:ph idx="1"/>
          </p:nvPr>
        </p:nvSpPr>
        <p:spPr/>
        <p:txBody>
          <a:bodyPr/>
          <a:lstStyle/>
          <a:p>
            <a:r>
              <a:rPr lang="en-US" dirty="0">
                <a:hlinkClick r:id="rId2"/>
              </a:rPr>
              <a:t>http://forefront.io/a/beginners-guide-to-arduino/</a:t>
            </a:r>
            <a:endParaRPr lang="en-US" dirty="0"/>
          </a:p>
          <a:p>
            <a:r>
              <a:rPr lang="en-US" dirty="0">
                <a:hlinkClick r:id="rId3"/>
              </a:rPr>
              <a:t>https://</a:t>
            </a:r>
            <a:r>
              <a:rPr lang="en-US" dirty="0" err="1">
                <a:hlinkClick r:id="rId3"/>
              </a:rPr>
              <a:t>www.arduino.cc</a:t>
            </a:r>
            <a:r>
              <a:rPr lang="en-US" dirty="0">
                <a:hlinkClick r:id="rId3"/>
              </a:rPr>
              <a:t>/</a:t>
            </a:r>
            <a:r>
              <a:rPr lang="en-US" dirty="0" err="1">
                <a:hlinkClick r:id="rId3"/>
              </a:rPr>
              <a:t>en</a:t>
            </a:r>
            <a:r>
              <a:rPr lang="en-US" dirty="0">
                <a:hlinkClick r:id="rId3"/>
              </a:rPr>
              <a:t>/Main/Software</a:t>
            </a:r>
            <a:endParaRPr lang="en-US" dirty="0"/>
          </a:p>
          <a:p>
            <a:endParaRPr lang="en-US" dirty="0"/>
          </a:p>
        </p:txBody>
      </p:sp>
    </p:spTree>
    <p:extLst>
      <p:ext uri="{BB962C8B-B14F-4D97-AF65-F5344CB8AC3E}">
        <p14:creationId xmlns:p14="http://schemas.microsoft.com/office/powerpoint/2010/main" val="157009001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405</TotalTime>
  <Words>374</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等线</vt:lpstr>
      <vt:lpstr>Arial</vt:lpstr>
      <vt:lpstr>Gill Sans MT</vt:lpstr>
      <vt:lpstr>Gallery</vt:lpstr>
      <vt:lpstr>USMC Robotics Club 2017 </vt:lpstr>
      <vt:lpstr>What defines a robot?</vt:lpstr>
      <vt:lpstr>My rice cooker is a robot??</vt:lpstr>
      <vt:lpstr>Arduino Motor Shield</vt:lpstr>
      <vt:lpstr>What are motor-drivers?</vt:lpstr>
      <vt:lpstr>A perfect Example of a burnt Arduino uno:</vt:lpstr>
      <vt:lpstr>Beginning…</vt:lpstr>
      <vt:lpstr>Downloading the Arduino software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USMC Robotics Club 2017 </dc:title>
  <dc:creator>HP</dc:creator>
  <cp:lastModifiedBy>Chia Tze Hank</cp:lastModifiedBy>
  <cp:revision>6</cp:revision>
  <dcterms:created xsi:type="dcterms:W3CDTF">2017-12-02T09:16:21Z</dcterms:created>
  <dcterms:modified xsi:type="dcterms:W3CDTF">2018-01-07T04:28:34Z</dcterms:modified>
</cp:coreProperties>
</file>