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8" r:id="rId4"/>
    <p:sldId id="266" r:id="rId5"/>
    <p:sldId id="259" r:id="rId6"/>
    <p:sldId id="267" r:id="rId7"/>
    <p:sldId id="260" r:id="rId8"/>
    <p:sldId id="269" r:id="rId9"/>
    <p:sldId id="264" r:id="rId10"/>
    <p:sldId id="261" r:id="rId11"/>
    <p:sldId id="262" r:id="rId12"/>
    <p:sldId id="270" r:id="rId13"/>
    <p:sldId id="265" r:id="rId14"/>
    <p:sldId id="257"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424933-3C3B-4878-8AEF-1A27D50BEB71}"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03CA9-B3DE-4F64-BC83-D0F6D20D5F32}" type="slidenum">
              <a:rPr lang="en-US" smtClean="0"/>
              <a:t>‹#›</a:t>
            </a:fld>
            <a:endParaRPr lang="en-US"/>
          </a:p>
        </p:txBody>
      </p:sp>
    </p:spTree>
    <p:extLst>
      <p:ext uri="{BB962C8B-B14F-4D97-AF65-F5344CB8AC3E}">
        <p14:creationId xmlns:p14="http://schemas.microsoft.com/office/powerpoint/2010/main" val="3692900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424933-3C3B-4878-8AEF-1A27D50BEB71}"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03CA9-B3DE-4F64-BC83-D0F6D20D5F32}" type="slidenum">
              <a:rPr lang="en-US" smtClean="0"/>
              <a:t>‹#›</a:t>
            </a:fld>
            <a:endParaRPr lang="en-US"/>
          </a:p>
        </p:txBody>
      </p:sp>
    </p:spTree>
    <p:extLst>
      <p:ext uri="{BB962C8B-B14F-4D97-AF65-F5344CB8AC3E}">
        <p14:creationId xmlns:p14="http://schemas.microsoft.com/office/powerpoint/2010/main" val="3262177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424933-3C3B-4878-8AEF-1A27D50BEB71}"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03CA9-B3DE-4F64-BC83-D0F6D20D5F32}" type="slidenum">
              <a:rPr lang="en-US" smtClean="0"/>
              <a:t>‹#›</a:t>
            </a:fld>
            <a:endParaRPr lang="en-US"/>
          </a:p>
        </p:txBody>
      </p:sp>
    </p:spTree>
    <p:extLst>
      <p:ext uri="{BB962C8B-B14F-4D97-AF65-F5344CB8AC3E}">
        <p14:creationId xmlns:p14="http://schemas.microsoft.com/office/powerpoint/2010/main" val="2342038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424933-3C3B-4878-8AEF-1A27D50BEB71}"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03CA9-B3DE-4F64-BC83-D0F6D20D5F32}" type="slidenum">
              <a:rPr lang="en-US" smtClean="0"/>
              <a:t>‹#›</a:t>
            </a:fld>
            <a:endParaRPr lang="en-US"/>
          </a:p>
        </p:txBody>
      </p:sp>
    </p:spTree>
    <p:extLst>
      <p:ext uri="{BB962C8B-B14F-4D97-AF65-F5344CB8AC3E}">
        <p14:creationId xmlns:p14="http://schemas.microsoft.com/office/powerpoint/2010/main" val="1030218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424933-3C3B-4878-8AEF-1A27D50BEB71}" type="datetimeFigureOut">
              <a:rPr lang="en-US" smtClean="0"/>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03CA9-B3DE-4F64-BC83-D0F6D20D5F32}" type="slidenum">
              <a:rPr lang="en-US" smtClean="0"/>
              <a:t>‹#›</a:t>
            </a:fld>
            <a:endParaRPr lang="en-US"/>
          </a:p>
        </p:txBody>
      </p:sp>
    </p:spTree>
    <p:extLst>
      <p:ext uri="{BB962C8B-B14F-4D97-AF65-F5344CB8AC3E}">
        <p14:creationId xmlns:p14="http://schemas.microsoft.com/office/powerpoint/2010/main" val="4146178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424933-3C3B-4878-8AEF-1A27D50BEB71}"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03CA9-B3DE-4F64-BC83-D0F6D20D5F32}" type="slidenum">
              <a:rPr lang="en-US" smtClean="0"/>
              <a:t>‹#›</a:t>
            </a:fld>
            <a:endParaRPr lang="en-US"/>
          </a:p>
        </p:txBody>
      </p:sp>
    </p:spTree>
    <p:extLst>
      <p:ext uri="{BB962C8B-B14F-4D97-AF65-F5344CB8AC3E}">
        <p14:creationId xmlns:p14="http://schemas.microsoft.com/office/powerpoint/2010/main" val="408408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424933-3C3B-4878-8AEF-1A27D50BEB71}" type="datetimeFigureOut">
              <a:rPr lang="en-US" smtClean="0"/>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F03CA9-B3DE-4F64-BC83-D0F6D20D5F32}" type="slidenum">
              <a:rPr lang="en-US" smtClean="0"/>
              <a:t>‹#›</a:t>
            </a:fld>
            <a:endParaRPr lang="en-US"/>
          </a:p>
        </p:txBody>
      </p:sp>
    </p:spTree>
    <p:extLst>
      <p:ext uri="{BB962C8B-B14F-4D97-AF65-F5344CB8AC3E}">
        <p14:creationId xmlns:p14="http://schemas.microsoft.com/office/powerpoint/2010/main" val="968100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424933-3C3B-4878-8AEF-1A27D50BEB71}" type="datetimeFigureOut">
              <a:rPr lang="en-US" smtClean="0"/>
              <a:t>10/17/2022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F03CA9-B3DE-4F64-BC83-D0F6D20D5F32}" type="slidenum">
              <a:rPr lang="en-US" smtClean="0"/>
              <a:t>‹#›</a:t>
            </a:fld>
            <a:endParaRPr lang="en-US"/>
          </a:p>
        </p:txBody>
      </p:sp>
    </p:spTree>
    <p:extLst>
      <p:ext uri="{BB962C8B-B14F-4D97-AF65-F5344CB8AC3E}">
        <p14:creationId xmlns:p14="http://schemas.microsoft.com/office/powerpoint/2010/main" val="288110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24933-3C3B-4878-8AEF-1A27D50BEB71}" type="datetimeFigureOut">
              <a:rPr lang="en-US" smtClean="0"/>
              <a:t>10/17/2022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F03CA9-B3DE-4F64-BC83-D0F6D20D5F32}" type="slidenum">
              <a:rPr lang="en-US" smtClean="0"/>
              <a:t>‹#›</a:t>
            </a:fld>
            <a:endParaRPr lang="en-US"/>
          </a:p>
        </p:txBody>
      </p:sp>
    </p:spTree>
    <p:extLst>
      <p:ext uri="{BB962C8B-B14F-4D97-AF65-F5344CB8AC3E}">
        <p14:creationId xmlns:p14="http://schemas.microsoft.com/office/powerpoint/2010/main" val="1292428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424933-3C3B-4878-8AEF-1A27D50BEB71}"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03CA9-B3DE-4F64-BC83-D0F6D20D5F32}" type="slidenum">
              <a:rPr lang="en-US" smtClean="0"/>
              <a:t>‹#›</a:t>
            </a:fld>
            <a:endParaRPr lang="en-US"/>
          </a:p>
        </p:txBody>
      </p:sp>
    </p:spTree>
    <p:extLst>
      <p:ext uri="{BB962C8B-B14F-4D97-AF65-F5344CB8AC3E}">
        <p14:creationId xmlns:p14="http://schemas.microsoft.com/office/powerpoint/2010/main" val="1590901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424933-3C3B-4878-8AEF-1A27D50BEB71}" type="datetimeFigureOut">
              <a:rPr lang="en-US" smtClean="0"/>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03CA9-B3DE-4F64-BC83-D0F6D20D5F32}" type="slidenum">
              <a:rPr lang="en-US" smtClean="0"/>
              <a:t>‹#›</a:t>
            </a:fld>
            <a:endParaRPr lang="en-US"/>
          </a:p>
        </p:txBody>
      </p:sp>
    </p:spTree>
    <p:extLst>
      <p:ext uri="{BB962C8B-B14F-4D97-AF65-F5344CB8AC3E}">
        <p14:creationId xmlns:p14="http://schemas.microsoft.com/office/powerpoint/2010/main" val="3253696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424933-3C3B-4878-8AEF-1A27D50BEB71}" type="datetimeFigureOut">
              <a:rPr lang="en-US" smtClean="0"/>
              <a:t>10/17/2022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F03CA9-B3DE-4F64-BC83-D0F6D20D5F32}" type="slidenum">
              <a:rPr lang="en-US" smtClean="0"/>
              <a:t>‹#›</a:t>
            </a:fld>
            <a:endParaRPr lang="en-US"/>
          </a:p>
        </p:txBody>
      </p:sp>
    </p:spTree>
    <p:extLst>
      <p:ext uri="{BB962C8B-B14F-4D97-AF65-F5344CB8AC3E}">
        <p14:creationId xmlns:p14="http://schemas.microsoft.com/office/powerpoint/2010/main" val="21241473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01152-2C2F-26C2-53EF-38529E6E8AF9}"/>
              </a:ext>
            </a:extLst>
          </p:cNvPr>
          <p:cNvSpPr>
            <a:spLocks noGrp="1"/>
          </p:cNvSpPr>
          <p:nvPr>
            <p:ph type="ctrTitle"/>
          </p:nvPr>
        </p:nvSpPr>
        <p:spPr>
          <a:xfrm>
            <a:off x="7464614" y="1783959"/>
            <a:ext cx="4087306" cy="2889114"/>
          </a:xfrm>
        </p:spPr>
        <p:txBody>
          <a:bodyPr anchor="b">
            <a:normAutofit/>
          </a:bodyPr>
          <a:lstStyle/>
          <a:p>
            <a:pPr algn="l"/>
            <a:r>
              <a:rPr lang="en-US" sz="5400"/>
              <a:t>StarSail Games</a:t>
            </a:r>
          </a:p>
        </p:txBody>
      </p:sp>
      <p:sp>
        <p:nvSpPr>
          <p:cNvPr id="2062" name="Freeform: Shape 2059">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188C1469-68C5-8E82-F764-FE497C7EA3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5" r="-1" b="2090"/>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1331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0828-3623-58C0-8CC6-570F6319C4D6}"/>
              </a:ext>
            </a:extLst>
          </p:cNvPr>
          <p:cNvSpPr>
            <a:spLocks noGrp="1"/>
          </p:cNvSpPr>
          <p:nvPr>
            <p:ph type="title"/>
          </p:nvPr>
        </p:nvSpPr>
        <p:spPr/>
        <p:txBody>
          <a:bodyPr/>
          <a:lstStyle/>
          <a:p>
            <a:r>
              <a:rPr lang="en-US" dirty="0" err="1"/>
              <a:t>Rudok’s</a:t>
            </a:r>
            <a:r>
              <a:rPr lang="en-US" dirty="0"/>
              <a:t> Tavern</a:t>
            </a:r>
          </a:p>
        </p:txBody>
      </p:sp>
      <p:sp>
        <p:nvSpPr>
          <p:cNvPr id="3" name="Content Placeholder 2">
            <a:extLst>
              <a:ext uri="{FF2B5EF4-FFF2-40B4-BE49-F238E27FC236}">
                <a16:creationId xmlns:a16="http://schemas.microsoft.com/office/drawing/2014/main" id="{28590022-195C-EE88-639A-436BD2689969}"/>
              </a:ext>
            </a:extLst>
          </p:cNvPr>
          <p:cNvSpPr>
            <a:spLocks noGrp="1"/>
          </p:cNvSpPr>
          <p:nvPr>
            <p:ph sz="half" idx="1"/>
          </p:nvPr>
        </p:nvSpPr>
        <p:spPr/>
        <p:txBody>
          <a:bodyPr>
            <a:normAutofit fontScale="70000" lnSpcReduction="20000"/>
          </a:bodyPr>
          <a:lstStyle/>
          <a:p>
            <a:pPr marL="0" indent="0">
              <a:buNone/>
            </a:pPr>
            <a:r>
              <a:rPr lang="en-US" b="1" dirty="0"/>
              <a:t>Adventurer’s Guild ($2/Month)</a:t>
            </a:r>
          </a:p>
          <a:p>
            <a:pPr algn="l">
              <a:buFont typeface="Arial" panose="020B0604020202020204" pitchFamily="34" charset="0"/>
              <a:buChar char="•"/>
            </a:pPr>
            <a:r>
              <a:rPr lang="en-US" b="1" i="0" dirty="0">
                <a:solidFill>
                  <a:srgbClr val="241E12"/>
                </a:solidFill>
                <a:effectLst/>
                <a:latin typeface="system-ui"/>
              </a:rPr>
              <a:t>Daily Homebrew</a:t>
            </a:r>
            <a:r>
              <a:rPr lang="en-US" b="0" i="0" dirty="0">
                <a:solidFill>
                  <a:srgbClr val="241E12"/>
                </a:solidFill>
                <a:effectLst/>
                <a:latin typeface="system-ui"/>
              </a:rPr>
              <a:t>!</a:t>
            </a:r>
          </a:p>
          <a:p>
            <a:pPr algn="l">
              <a:buFont typeface="Arial" panose="020B0604020202020204" pitchFamily="34" charset="0"/>
              <a:buChar char="•"/>
            </a:pPr>
            <a:r>
              <a:rPr lang="en-US" b="1" i="0" dirty="0">
                <a:solidFill>
                  <a:srgbClr val="241E12"/>
                </a:solidFill>
                <a:effectLst/>
                <a:latin typeface="system-ui"/>
              </a:rPr>
              <a:t>Monster Tokens</a:t>
            </a:r>
            <a:endParaRPr lang="en-US" b="0" i="0" dirty="0">
              <a:solidFill>
                <a:srgbClr val="241E12"/>
              </a:solidFill>
              <a:effectLst/>
              <a:latin typeface="system-ui"/>
            </a:endParaRPr>
          </a:p>
          <a:p>
            <a:pPr algn="l">
              <a:buFont typeface="Arial" panose="020B0604020202020204" pitchFamily="34" charset="0"/>
              <a:buChar char="•"/>
            </a:pPr>
            <a:r>
              <a:rPr lang="en-US" b="0" i="0" dirty="0">
                <a:solidFill>
                  <a:srgbClr val="241E12"/>
                </a:solidFill>
                <a:effectLst/>
                <a:latin typeface="system-ui"/>
              </a:rPr>
              <a:t>Access to</a:t>
            </a:r>
            <a:r>
              <a:rPr lang="en-US" b="1" i="0" dirty="0">
                <a:solidFill>
                  <a:srgbClr val="241E12"/>
                </a:solidFill>
                <a:effectLst/>
                <a:latin typeface="system-ui"/>
              </a:rPr>
              <a:t> Layered Art, and non-Watermarked illustrations </a:t>
            </a:r>
            <a:r>
              <a:rPr lang="en-US" b="0" i="0" dirty="0">
                <a:solidFill>
                  <a:srgbClr val="241E12"/>
                </a:solidFill>
                <a:effectLst/>
                <a:latin typeface="system-ui"/>
              </a:rPr>
              <a:t>all in high-res all beautiful</a:t>
            </a:r>
          </a:p>
          <a:p>
            <a:pPr algn="l">
              <a:buFont typeface="Arial" panose="020B0604020202020204" pitchFamily="34" charset="0"/>
              <a:buChar char="•"/>
            </a:pPr>
            <a:r>
              <a:rPr lang="en-US" b="1" i="0" dirty="0" err="1">
                <a:solidFill>
                  <a:srgbClr val="241E12"/>
                </a:solidFill>
                <a:effectLst/>
                <a:latin typeface="system-ui"/>
              </a:rPr>
              <a:t>Rudok's</a:t>
            </a:r>
            <a:r>
              <a:rPr lang="en-US" b="1" i="0" dirty="0">
                <a:solidFill>
                  <a:srgbClr val="241E12"/>
                </a:solidFill>
                <a:effectLst/>
                <a:latin typeface="system-ui"/>
              </a:rPr>
              <a:t> Workshop</a:t>
            </a:r>
            <a:r>
              <a:rPr lang="en-US" b="0" i="0" dirty="0">
                <a:solidFill>
                  <a:srgbClr val="241E12"/>
                </a:solidFill>
                <a:effectLst/>
                <a:latin typeface="system-ui"/>
              </a:rPr>
              <a:t>, every </a:t>
            </a:r>
            <a:r>
              <a:rPr lang="en-US" b="1" i="0" dirty="0">
                <a:solidFill>
                  <a:srgbClr val="241E12"/>
                </a:solidFill>
                <a:effectLst/>
                <a:latin typeface="system-ui"/>
              </a:rPr>
              <a:t>Thursday </a:t>
            </a:r>
            <a:r>
              <a:rPr lang="en-US" b="0" i="0" dirty="0">
                <a:solidFill>
                  <a:srgbClr val="241E12"/>
                </a:solidFill>
                <a:effectLst/>
                <a:latin typeface="system-ui"/>
              </a:rPr>
              <a:t>on our discord, help with balancing and creation of your own homebrew ideas.</a:t>
            </a:r>
          </a:p>
          <a:p>
            <a:pPr algn="l">
              <a:buFont typeface="Arial" panose="020B0604020202020204" pitchFamily="34" charset="0"/>
              <a:buChar char="•"/>
            </a:pPr>
            <a:r>
              <a:rPr lang="en-US" b="1" i="0" dirty="0" err="1">
                <a:solidFill>
                  <a:srgbClr val="241E12"/>
                </a:solidFill>
                <a:effectLst/>
                <a:latin typeface="system-ui"/>
              </a:rPr>
              <a:t>Rudok's</a:t>
            </a:r>
            <a:r>
              <a:rPr lang="en-US" b="1" i="0" dirty="0">
                <a:solidFill>
                  <a:srgbClr val="241E12"/>
                </a:solidFill>
                <a:effectLst/>
                <a:latin typeface="system-ui"/>
              </a:rPr>
              <a:t> Archives: A</a:t>
            </a:r>
            <a:r>
              <a:rPr lang="en-US" b="0" i="0" dirty="0">
                <a:solidFill>
                  <a:srgbClr val="241E12"/>
                </a:solidFill>
                <a:effectLst/>
                <a:latin typeface="system-ui"/>
              </a:rPr>
              <a:t>ll of our homebrew, (over 200 Items and Monsters)</a:t>
            </a:r>
          </a:p>
          <a:p>
            <a:pPr algn="l">
              <a:buFont typeface="Arial" panose="020B0604020202020204" pitchFamily="34" charset="0"/>
              <a:buChar char="•"/>
            </a:pPr>
            <a:r>
              <a:rPr lang="en-US" b="1" i="0" dirty="0">
                <a:solidFill>
                  <a:srgbClr val="241E12"/>
                </a:solidFill>
                <a:effectLst/>
                <a:latin typeface="system-ui"/>
              </a:rPr>
              <a:t>Anthology</a:t>
            </a:r>
            <a:r>
              <a:rPr lang="en-US" b="0" i="0" dirty="0">
                <a:solidFill>
                  <a:srgbClr val="241E12"/>
                </a:solidFill>
                <a:effectLst/>
                <a:latin typeface="system-ui"/>
              </a:rPr>
              <a:t> collection of all our stories and lore</a:t>
            </a:r>
          </a:p>
          <a:p>
            <a:pPr algn="l">
              <a:buFont typeface="Arial" panose="020B0604020202020204" pitchFamily="34" charset="0"/>
              <a:buChar char="•"/>
            </a:pPr>
            <a:r>
              <a:rPr lang="en-US" b="1" i="0" dirty="0">
                <a:solidFill>
                  <a:srgbClr val="241E12"/>
                </a:solidFill>
                <a:effectLst/>
                <a:latin typeface="system-ui"/>
              </a:rPr>
              <a:t>Right to vote</a:t>
            </a:r>
            <a:r>
              <a:rPr lang="en-US" b="0" i="0" dirty="0">
                <a:solidFill>
                  <a:srgbClr val="241E12"/>
                </a:solidFill>
                <a:effectLst/>
                <a:latin typeface="system-ui"/>
              </a:rPr>
              <a:t> on exclusive polls</a:t>
            </a:r>
          </a:p>
          <a:p>
            <a:pPr algn="l">
              <a:buFont typeface="Arial" panose="020B0604020202020204" pitchFamily="34" charset="0"/>
              <a:buChar char="•"/>
            </a:pPr>
            <a:r>
              <a:rPr lang="en-US" b="0" i="0" dirty="0">
                <a:solidFill>
                  <a:srgbClr val="241E12"/>
                </a:solidFill>
                <a:effectLst/>
                <a:latin typeface="system-ui"/>
              </a:rPr>
              <a:t>Our gratitude</a:t>
            </a:r>
          </a:p>
          <a:p>
            <a:endParaRPr lang="en-US" dirty="0"/>
          </a:p>
        </p:txBody>
      </p:sp>
      <p:sp>
        <p:nvSpPr>
          <p:cNvPr id="4" name="Content Placeholder 3">
            <a:extLst>
              <a:ext uri="{FF2B5EF4-FFF2-40B4-BE49-F238E27FC236}">
                <a16:creationId xmlns:a16="http://schemas.microsoft.com/office/drawing/2014/main" id="{87C8D969-649C-D85F-0BB7-089DFD74CDE5}"/>
              </a:ext>
            </a:extLst>
          </p:cNvPr>
          <p:cNvSpPr>
            <a:spLocks noGrp="1"/>
          </p:cNvSpPr>
          <p:nvPr>
            <p:ph sz="half" idx="2"/>
          </p:nvPr>
        </p:nvSpPr>
        <p:spPr/>
        <p:txBody>
          <a:bodyPr>
            <a:normAutofit fontScale="70000" lnSpcReduction="20000"/>
          </a:bodyPr>
          <a:lstStyle/>
          <a:p>
            <a:pPr marL="0" indent="0">
              <a:buNone/>
            </a:pPr>
            <a:r>
              <a:rPr lang="en-US" b="1" dirty="0"/>
              <a:t>Hoarder’s Syndicate</a:t>
            </a:r>
          </a:p>
          <a:p>
            <a:r>
              <a:rPr lang="en-US" dirty="0"/>
              <a:t>All previous Tier Rewards</a:t>
            </a:r>
          </a:p>
          <a:p>
            <a:r>
              <a:rPr lang="en-US" dirty="0"/>
              <a:t>Inventory [Beautiful PDF Compendium of all our Items]</a:t>
            </a:r>
          </a:p>
          <a:p>
            <a:r>
              <a:rPr lang="en-US" dirty="0" err="1"/>
              <a:t>Homebrewery</a:t>
            </a:r>
            <a:r>
              <a:rPr lang="en-US" dirty="0"/>
              <a:t> Discord channel for your own homebrew ideas and suggestions</a:t>
            </a:r>
          </a:p>
          <a:p>
            <a:r>
              <a:rPr lang="en-US" dirty="0"/>
              <a:t>Item List of all items to quickly find what you are looking for</a:t>
            </a:r>
          </a:p>
          <a:p>
            <a:r>
              <a:rPr lang="en-US" dirty="0"/>
              <a:t>Printable Item Cards, that serve as a great hand-out for your players </a:t>
            </a:r>
          </a:p>
          <a:p>
            <a:r>
              <a:rPr lang="en-US" dirty="0"/>
              <a:t>Big pile of our gratitude </a:t>
            </a:r>
          </a:p>
        </p:txBody>
      </p:sp>
    </p:spTree>
    <p:extLst>
      <p:ext uri="{BB962C8B-B14F-4D97-AF65-F5344CB8AC3E}">
        <p14:creationId xmlns:p14="http://schemas.microsoft.com/office/powerpoint/2010/main" val="3234963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8F2CE-58E3-C856-12E8-35CA1C57DA5D}"/>
              </a:ext>
            </a:extLst>
          </p:cNvPr>
          <p:cNvSpPr>
            <a:spLocks noGrp="1"/>
          </p:cNvSpPr>
          <p:nvPr>
            <p:ph type="title"/>
          </p:nvPr>
        </p:nvSpPr>
        <p:spPr/>
        <p:txBody>
          <a:bodyPr/>
          <a:lstStyle/>
          <a:p>
            <a:r>
              <a:rPr lang="en-US" dirty="0" err="1"/>
              <a:t>Rudok’s</a:t>
            </a:r>
            <a:r>
              <a:rPr lang="en-US" dirty="0"/>
              <a:t> Tavern (Continued)</a:t>
            </a:r>
          </a:p>
        </p:txBody>
      </p:sp>
      <p:sp>
        <p:nvSpPr>
          <p:cNvPr id="3" name="Content Placeholder 2">
            <a:extLst>
              <a:ext uri="{FF2B5EF4-FFF2-40B4-BE49-F238E27FC236}">
                <a16:creationId xmlns:a16="http://schemas.microsoft.com/office/drawing/2014/main" id="{0DD320EE-EC47-BD18-5788-03492C3F3EDC}"/>
              </a:ext>
            </a:extLst>
          </p:cNvPr>
          <p:cNvSpPr>
            <a:spLocks noGrp="1"/>
          </p:cNvSpPr>
          <p:nvPr>
            <p:ph sz="half" idx="1"/>
          </p:nvPr>
        </p:nvSpPr>
        <p:spPr>
          <a:xfrm>
            <a:off x="308113" y="1825625"/>
            <a:ext cx="3866322" cy="4351338"/>
          </a:xfrm>
        </p:spPr>
        <p:txBody>
          <a:bodyPr>
            <a:normAutofit fontScale="85000" lnSpcReduction="20000"/>
          </a:bodyPr>
          <a:lstStyle/>
          <a:p>
            <a:pPr marL="0" indent="0">
              <a:buNone/>
            </a:pPr>
            <a:r>
              <a:rPr lang="en-US" b="1" dirty="0"/>
              <a:t>Hunter’s Lodge ($7/month)</a:t>
            </a:r>
          </a:p>
          <a:p>
            <a:r>
              <a:rPr lang="en-US" dirty="0"/>
              <a:t>All previous Rewards</a:t>
            </a:r>
          </a:p>
          <a:p>
            <a:r>
              <a:rPr lang="en-US" dirty="0"/>
              <a:t>Monster Cards printable reference cards</a:t>
            </a:r>
          </a:p>
          <a:p>
            <a:r>
              <a:rPr lang="en-US" dirty="0"/>
              <a:t>Bestiary [PDF Compendium of all our monsters]</a:t>
            </a:r>
          </a:p>
          <a:p>
            <a:r>
              <a:rPr lang="en-US" dirty="0"/>
              <a:t>Monster loot [Possible loot based on percentual chance]</a:t>
            </a:r>
          </a:p>
          <a:p>
            <a:r>
              <a:rPr lang="en-US" dirty="0"/>
              <a:t>Monster List of all monsters to quickly find what you are looking for</a:t>
            </a:r>
          </a:p>
          <a:p>
            <a:r>
              <a:rPr lang="en-US" dirty="0"/>
              <a:t>Hoard of gratitude</a:t>
            </a:r>
          </a:p>
        </p:txBody>
      </p:sp>
      <p:sp>
        <p:nvSpPr>
          <p:cNvPr id="4" name="Content Placeholder 3">
            <a:extLst>
              <a:ext uri="{FF2B5EF4-FFF2-40B4-BE49-F238E27FC236}">
                <a16:creationId xmlns:a16="http://schemas.microsoft.com/office/drawing/2014/main" id="{37F7533C-D03E-BEE1-64A3-93258D33F42A}"/>
              </a:ext>
            </a:extLst>
          </p:cNvPr>
          <p:cNvSpPr>
            <a:spLocks noGrp="1"/>
          </p:cNvSpPr>
          <p:nvPr>
            <p:ph sz="half" idx="2"/>
          </p:nvPr>
        </p:nvSpPr>
        <p:spPr>
          <a:xfrm>
            <a:off x="4273827" y="1822450"/>
            <a:ext cx="3866322" cy="4219576"/>
          </a:xfrm>
        </p:spPr>
        <p:txBody>
          <a:bodyPr>
            <a:normAutofit fontScale="85000" lnSpcReduction="20000"/>
          </a:bodyPr>
          <a:lstStyle/>
          <a:p>
            <a:pPr marL="0" indent="0">
              <a:buNone/>
            </a:pPr>
            <a:r>
              <a:rPr lang="en-US" b="1" dirty="0"/>
              <a:t>Hall of Heroes ($10/month)</a:t>
            </a:r>
          </a:p>
          <a:p>
            <a:pPr algn="l">
              <a:buFont typeface="Arial" panose="020B0604020202020204" pitchFamily="34" charset="0"/>
              <a:buChar char="•"/>
            </a:pPr>
            <a:r>
              <a:rPr lang="en-US" b="0" i="0" dirty="0">
                <a:solidFill>
                  <a:srgbClr val="241E12"/>
                </a:solidFill>
                <a:effectLst/>
                <a:latin typeface="system-ui"/>
              </a:rPr>
              <a:t>All previous rewards</a:t>
            </a:r>
          </a:p>
          <a:p>
            <a:pPr algn="l">
              <a:buFont typeface="Arial" panose="020B0604020202020204" pitchFamily="34" charset="0"/>
              <a:buChar char="•"/>
            </a:pPr>
            <a:r>
              <a:rPr lang="en-US" b="1" i="0" dirty="0">
                <a:solidFill>
                  <a:srgbClr val="241E12"/>
                </a:solidFill>
                <a:effectLst/>
                <a:latin typeface="system-ui"/>
              </a:rPr>
              <a:t>Designer Notes </a:t>
            </a:r>
            <a:r>
              <a:rPr lang="en-US" b="0" i="0" dirty="0">
                <a:solidFill>
                  <a:srgbClr val="241E12"/>
                </a:solidFill>
                <a:effectLst/>
                <a:latin typeface="system-ui"/>
              </a:rPr>
              <a:t>containing thoughts that are going through our heads when making our homebrew</a:t>
            </a:r>
          </a:p>
          <a:p>
            <a:pPr algn="l">
              <a:buFont typeface="Arial" panose="020B0604020202020204" pitchFamily="34" charset="0"/>
              <a:buChar char="•"/>
            </a:pPr>
            <a:r>
              <a:rPr lang="en-US" b="1" i="0" dirty="0">
                <a:solidFill>
                  <a:srgbClr val="241E12"/>
                </a:solidFill>
                <a:effectLst/>
                <a:latin typeface="system-ui"/>
              </a:rPr>
              <a:t>Sketches</a:t>
            </a:r>
            <a:r>
              <a:rPr lang="en-US" b="0" i="0" dirty="0">
                <a:solidFill>
                  <a:srgbClr val="241E12"/>
                </a:solidFill>
                <a:effectLst/>
                <a:latin typeface="system-ui"/>
              </a:rPr>
              <a:t> (digital and on paper)</a:t>
            </a:r>
          </a:p>
          <a:p>
            <a:pPr algn="l">
              <a:buFont typeface="Arial" panose="020B0604020202020204" pitchFamily="34" charset="0"/>
              <a:buChar char="•"/>
            </a:pPr>
            <a:r>
              <a:rPr lang="en-US" b="1" i="0" dirty="0">
                <a:solidFill>
                  <a:srgbClr val="241E12"/>
                </a:solidFill>
                <a:effectLst/>
                <a:latin typeface="system-ui"/>
              </a:rPr>
              <a:t>Discarded Content</a:t>
            </a:r>
            <a:r>
              <a:rPr lang="en-US" b="0" i="0" dirty="0">
                <a:solidFill>
                  <a:srgbClr val="241E12"/>
                </a:solidFill>
                <a:effectLst/>
                <a:latin typeface="system-ui"/>
              </a:rPr>
              <a:t> </a:t>
            </a:r>
          </a:p>
          <a:p>
            <a:pPr algn="l">
              <a:buFont typeface="Arial" panose="020B0604020202020204" pitchFamily="34" charset="0"/>
              <a:buChar char="•"/>
            </a:pPr>
            <a:r>
              <a:rPr lang="en-US" b="0" i="0" dirty="0">
                <a:solidFill>
                  <a:srgbClr val="241E12"/>
                </a:solidFill>
                <a:effectLst/>
                <a:latin typeface="system-ui"/>
              </a:rPr>
              <a:t>Our eternal gratitude</a:t>
            </a:r>
          </a:p>
          <a:p>
            <a:endParaRPr lang="en-US" dirty="0"/>
          </a:p>
        </p:txBody>
      </p:sp>
      <p:sp>
        <p:nvSpPr>
          <p:cNvPr id="5" name="Content Placeholder 2">
            <a:extLst>
              <a:ext uri="{FF2B5EF4-FFF2-40B4-BE49-F238E27FC236}">
                <a16:creationId xmlns:a16="http://schemas.microsoft.com/office/drawing/2014/main" id="{92D13901-4D0D-E6FA-CA4D-AADF1CE6828C}"/>
              </a:ext>
            </a:extLst>
          </p:cNvPr>
          <p:cNvSpPr txBox="1">
            <a:spLocks/>
          </p:cNvSpPr>
          <p:nvPr/>
        </p:nvSpPr>
        <p:spPr>
          <a:xfrm>
            <a:off x="8239541" y="1816860"/>
            <a:ext cx="3766931" cy="43513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Godly Patron ($20/Month)</a:t>
            </a:r>
          </a:p>
          <a:p>
            <a:r>
              <a:rPr lang="en-US" dirty="0">
                <a:solidFill>
                  <a:srgbClr val="241E12"/>
                </a:solidFill>
                <a:latin typeface="system-ui"/>
              </a:rPr>
              <a:t>This tier is for those who want to support us more and we can't thank you enough for that, you help us achieve our creative goals and let us spend more time working on </a:t>
            </a:r>
            <a:r>
              <a:rPr lang="en-US" dirty="0" err="1">
                <a:solidFill>
                  <a:srgbClr val="241E12"/>
                </a:solidFill>
                <a:latin typeface="system-ui"/>
              </a:rPr>
              <a:t>Rudok's</a:t>
            </a:r>
            <a:r>
              <a:rPr lang="en-US" dirty="0">
                <a:solidFill>
                  <a:srgbClr val="241E12"/>
                </a:solidFill>
                <a:latin typeface="system-ui"/>
              </a:rPr>
              <a:t> Tavern.</a:t>
            </a:r>
          </a:p>
          <a:p>
            <a:r>
              <a:rPr lang="en-US" dirty="0">
                <a:solidFill>
                  <a:srgbClr val="241E12"/>
                </a:solidFill>
                <a:latin typeface="system-ui"/>
              </a:rPr>
              <a:t>All previous rewards</a:t>
            </a:r>
          </a:p>
          <a:p>
            <a:r>
              <a:rPr lang="en-US" b="1" dirty="0">
                <a:solidFill>
                  <a:srgbClr val="241E12"/>
                </a:solidFill>
                <a:latin typeface="system-ui"/>
              </a:rPr>
              <a:t>Our thanks echoes through eternity!</a:t>
            </a:r>
            <a:endParaRPr lang="en-US" dirty="0">
              <a:solidFill>
                <a:srgbClr val="241E12"/>
              </a:solidFill>
              <a:latin typeface="system-ui"/>
            </a:endParaRPr>
          </a:p>
          <a:p>
            <a:endParaRPr lang="en-US" dirty="0"/>
          </a:p>
        </p:txBody>
      </p:sp>
    </p:spTree>
    <p:extLst>
      <p:ext uri="{BB962C8B-B14F-4D97-AF65-F5344CB8AC3E}">
        <p14:creationId xmlns:p14="http://schemas.microsoft.com/office/powerpoint/2010/main" val="2603401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20AB4A-5C1F-CE6A-B857-FD931CCF5BF1}"/>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A1704CF9-7000-CC26-0B45-7C4F3F0A1698}"/>
              </a:ext>
            </a:extLst>
          </p:cNvPr>
          <p:cNvSpPr>
            <a:spLocks noGrp="1"/>
          </p:cNvSpPr>
          <p:nvPr>
            <p:ph sz="half" idx="2"/>
          </p:nvPr>
        </p:nvSpPr>
        <p:spPr/>
        <p:txBody>
          <a:bodyPr/>
          <a:lstStyle/>
          <a:p>
            <a:endParaRPr lang="en-US"/>
          </a:p>
        </p:txBody>
      </p:sp>
      <p:pic>
        <p:nvPicPr>
          <p:cNvPr id="6" name="Picture 5">
            <a:extLst>
              <a:ext uri="{FF2B5EF4-FFF2-40B4-BE49-F238E27FC236}">
                <a16:creationId xmlns:a16="http://schemas.microsoft.com/office/drawing/2014/main" id="{DACC9E82-F971-2FD8-A5D8-18F977EFFE2D}"/>
              </a:ext>
            </a:extLst>
          </p:cNvPr>
          <p:cNvPicPr>
            <a:picLocks noChangeAspect="1"/>
          </p:cNvPicPr>
          <p:nvPr/>
        </p:nvPicPr>
        <p:blipFill>
          <a:blip r:embed="rId2"/>
          <a:stretch>
            <a:fillRect/>
          </a:stretch>
        </p:blipFill>
        <p:spPr>
          <a:xfrm>
            <a:off x="389328" y="524151"/>
            <a:ext cx="11565743" cy="5499446"/>
          </a:xfrm>
          <a:prstGeom prst="rect">
            <a:avLst/>
          </a:prstGeom>
        </p:spPr>
      </p:pic>
    </p:spTree>
    <p:extLst>
      <p:ext uri="{BB962C8B-B14F-4D97-AF65-F5344CB8AC3E}">
        <p14:creationId xmlns:p14="http://schemas.microsoft.com/office/powerpoint/2010/main" val="3371341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CBE496-B071-B568-1AF8-372D58877426}"/>
              </a:ext>
            </a:extLst>
          </p:cNvPr>
          <p:cNvPicPr>
            <a:picLocks noChangeAspect="1"/>
          </p:cNvPicPr>
          <p:nvPr/>
        </p:nvPicPr>
        <p:blipFill rotWithShape="1">
          <a:blip r:embed="rId2"/>
          <a:srcRect l="9606" r="26288"/>
          <a:stretch/>
        </p:blipFill>
        <p:spPr>
          <a:xfrm>
            <a:off x="225824" y="80926"/>
            <a:ext cx="4379731" cy="4726358"/>
          </a:xfrm>
          <a:prstGeom prst="rect">
            <a:avLst/>
          </a:prstGeom>
        </p:spPr>
      </p:pic>
      <p:sp>
        <p:nvSpPr>
          <p:cNvPr id="7" name="TextBox 6">
            <a:extLst>
              <a:ext uri="{FF2B5EF4-FFF2-40B4-BE49-F238E27FC236}">
                <a16:creationId xmlns:a16="http://schemas.microsoft.com/office/drawing/2014/main" id="{0E995B32-FE69-7A6F-8AC7-4952B9B4B018}"/>
              </a:ext>
            </a:extLst>
          </p:cNvPr>
          <p:cNvSpPr txBox="1"/>
          <p:nvPr/>
        </p:nvSpPr>
        <p:spPr>
          <a:xfrm>
            <a:off x="4706223" y="139649"/>
            <a:ext cx="7116321" cy="7017306"/>
          </a:xfrm>
          <a:prstGeom prst="rect">
            <a:avLst/>
          </a:prstGeom>
          <a:noFill/>
        </p:spPr>
        <p:txBody>
          <a:bodyPr wrap="square" rtlCol="0">
            <a:spAutoFit/>
          </a:bodyPr>
          <a:lstStyle/>
          <a:p>
            <a:r>
              <a:rPr lang="en-US" dirty="0"/>
              <a:t>Delivery Kid </a:t>
            </a:r>
            <a:r>
              <a:rPr lang="en-US" b="1" dirty="0"/>
              <a:t>($3/Creation)</a:t>
            </a:r>
          </a:p>
          <a:p>
            <a:pPr marL="285750" indent="-285750">
              <a:buFont typeface="Arial" panose="020B0604020202020204" pitchFamily="34" charset="0"/>
              <a:buChar char="•"/>
            </a:pPr>
            <a:r>
              <a:rPr lang="en-US" dirty="0"/>
              <a:t>Hi-res and hi-quality </a:t>
            </a:r>
            <a:r>
              <a:rPr lang="en-US" dirty="0" err="1"/>
              <a:t>battlemaps</a:t>
            </a:r>
            <a:r>
              <a:rPr lang="en-US" dirty="0"/>
              <a:t> of each release</a:t>
            </a:r>
          </a:p>
          <a:p>
            <a:pPr marL="285750" indent="-285750">
              <a:buFont typeface="Arial" panose="020B0604020202020204" pitchFamily="34" charset="0"/>
              <a:buChar char="•"/>
            </a:pPr>
            <a:r>
              <a:rPr lang="en-US" dirty="0"/>
              <a:t>Monthly borough guides that'll help you get started </a:t>
            </a:r>
            <a:r>
              <a:rPr lang="en-US" dirty="0" err="1"/>
              <a:t>GMing</a:t>
            </a:r>
            <a:r>
              <a:rPr lang="en-US" dirty="0"/>
              <a:t> each city</a:t>
            </a:r>
          </a:p>
          <a:p>
            <a:pPr marL="285750" indent="-285750">
              <a:buFont typeface="Arial" panose="020B0604020202020204" pitchFamily="34" charset="0"/>
              <a:buChar char="•"/>
            </a:pPr>
            <a:r>
              <a:rPr lang="en-US" dirty="0"/>
              <a:t>Discord access! Come join our server for RPG chat and finding RPG games to be a part of.</a:t>
            </a:r>
          </a:p>
          <a:p>
            <a:pPr marL="285750" indent="-285750">
              <a:buFont typeface="Arial" panose="020B0604020202020204" pitchFamily="34" charset="0"/>
              <a:buChar char="•"/>
            </a:pPr>
            <a:endParaRPr lang="en-US" dirty="0"/>
          </a:p>
          <a:p>
            <a:r>
              <a:rPr lang="en-US" dirty="0"/>
              <a:t>General Messenger </a:t>
            </a:r>
            <a:r>
              <a:rPr lang="en-US" b="1" dirty="0"/>
              <a:t>($6/Creation)</a:t>
            </a:r>
          </a:p>
          <a:p>
            <a:pPr marL="285750" indent="-285750">
              <a:buFont typeface="Arial" panose="020B0604020202020204" pitchFamily="34" charset="0"/>
              <a:buChar char="•"/>
            </a:pPr>
            <a:r>
              <a:rPr lang="en-US" dirty="0"/>
              <a:t>All previous rewards</a:t>
            </a:r>
          </a:p>
          <a:p>
            <a:pPr marL="285750" indent="-285750">
              <a:buFont typeface="Arial" panose="020B0604020202020204" pitchFamily="34" charset="0"/>
              <a:buChar char="•"/>
            </a:pPr>
            <a:r>
              <a:rPr lang="en-US" dirty="0"/>
              <a:t>Weekly borough guides that provide everything you need to GM each city</a:t>
            </a:r>
          </a:p>
          <a:p>
            <a:pPr marL="285750" indent="-285750">
              <a:buFont typeface="Arial" panose="020B0604020202020204" pitchFamily="34" charset="0"/>
              <a:buChar char="•"/>
            </a:pPr>
            <a:r>
              <a:rPr lang="en-US" dirty="0"/>
              <a:t>Unique </a:t>
            </a:r>
            <a:r>
              <a:rPr lang="en-US" dirty="0" err="1"/>
              <a:t>battlemap</a:t>
            </a:r>
            <a:r>
              <a:rPr lang="en-US" dirty="0"/>
              <a:t> variants to radically change the way your players experience our worlds</a:t>
            </a:r>
          </a:p>
          <a:p>
            <a:pPr marL="285750" indent="-285750">
              <a:buFont typeface="Arial" panose="020B0604020202020204" pitchFamily="34" charset="0"/>
              <a:buChar char="•"/>
            </a:pPr>
            <a:r>
              <a:rPr lang="en-US" dirty="0"/>
              <a:t>Tailor-made music for each release to help you score your sessions</a:t>
            </a:r>
          </a:p>
          <a:p>
            <a:pPr marL="285750" indent="-285750">
              <a:buFont typeface="Arial" panose="020B0604020202020204" pitchFamily="34" charset="0"/>
              <a:buChar char="•"/>
            </a:pPr>
            <a:endParaRPr lang="en-US" dirty="0"/>
          </a:p>
          <a:p>
            <a:r>
              <a:rPr lang="en-US" dirty="0"/>
              <a:t>Chief Courier </a:t>
            </a:r>
            <a:r>
              <a:rPr lang="en-US" b="1" dirty="0"/>
              <a:t>($10/Creation)</a:t>
            </a:r>
          </a:p>
          <a:p>
            <a:pPr marL="285750" indent="-285750" algn="l">
              <a:buFont typeface="Arial" panose="020B0604020202020204" pitchFamily="34" charset="0"/>
              <a:buChar char="•"/>
            </a:pPr>
            <a:r>
              <a:rPr lang="en-US" b="0" i="0" dirty="0">
                <a:solidFill>
                  <a:srgbClr val="241E12"/>
                </a:solidFill>
                <a:effectLst/>
                <a:latin typeface="system-ui"/>
              </a:rPr>
              <a:t>All previous rewards</a:t>
            </a:r>
          </a:p>
          <a:p>
            <a:pPr marL="285750" indent="-285750" algn="l">
              <a:buFont typeface="Arial" panose="020B0604020202020204" pitchFamily="34" charset="0"/>
              <a:buChar char="•"/>
            </a:pPr>
            <a:r>
              <a:rPr lang="en-US" b="0" i="0" dirty="0">
                <a:solidFill>
                  <a:srgbClr val="241E12"/>
                </a:solidFill>
                <a:effectLst/>
                <a:latin typeface="system-ui"/>
              </a:rPr>
              <a:t>Distinct </a:t>
            </a:r>
            <a:r>
              <a:rPr lang="en-US" b="1" i="0" dirty="0">
                <a:solidFill>
                  <a:srgbClr val="241E12"/>
                </a:solidFill>
                <a:effectLst/>
                <a:latin typeface="system-ui"/>
              </a:rPr>
              <a:t>variants of each music track</a:t>
            </a:r>
            <a:r>
              <a:rPr lang="en-US" b="0" i="0" dirty="0">
                <a:solidFill>
                  <a:srgbClr val="241E12"/>
                </a:solidFill>
                <a:effectLst/>
                <a:latin typeface="system-ui"/>
              </a:rPr>
              <a:t> for even more sonic variety</a:t>
            </a:r>
          </a:p>
          <a:p>
            <a:pPr marL="285750" indent="-285750" algn="l">
              <a:buFont typeface="Arial" panose="020B0604020202020204" pitchFamily="34" charset="0"/>
              <a:buChar char="•"/>
            </a:pPr>
            <a:r>
              <a:rPr lang="en-US" b="0" i="0" dirty="0">
                <a:solidFill>
                  <a:srgbClr val="241E12"/>
                </a:solidFill>
                <a:effectLst/>
                <a:latin typeface="system-ui"/>
              </a:rPr>
              <a:t>Fully-furnished </a:t>
            </a:r>
            <a:r>
              <a:rPr lang="en-US" b="1" i="0" dirty="0">
                <a:solidFill>
                  <a:srgbClr val="241E12"/>
                </a:solidFill>
                <a:effectLst/>
                <a:latin typeface="system-ui"/>
              </a:rPr>
              <a:t>interiors </a:t>
            </a:r>
            <a:r>
              <a:rPr lang="en-US" b="0" i="0" dirty="0">
                <a:solidFill>
                  <a:srgbClr val="241E12"/>
                </a:solidFill>
                <a:effectLst/>
                <a:latin typeface="system-ui"/>
              </a:rPr>
              <a:t>for all of our </a:t>
            </a:r>
            <a:r>
              <a:rPr lang="en-US" b="0" i="0" dirty="0" err="1">
                <a:solidFill>
                  <a:srgbClr val="241E12"/>
                </a:solidFill>
                <a:effectLst/>
                <a:latin typeface="system-ui"/>
              </a:rPr>
              <a:t>battlemaps</a:t>
            </a:r>
            <a:endParaRPr lang="en-US" b="0" i="0" dirty="0">
              <a:solidFill>
                <a:srgbClr val="241E12"/>
              </a:solidFill>
              <a:effectLst/>
              <a:latin typeface="system-ui"/>
            </a:endParaRPr>
          </a:p>
          <a:p>
            <a:pPr marL="285750" indent="-285750" algn="l">
              <a:buFont typeface="Arial" panose="020B0604020202020204" pitchFamily="34" charset="0"/>
              <a:buChar char="•"/>
            </a:pPr>
            <a:r>
              <a:rPr lang="en-US" b="1" i="0" dirty="0">
                <a:solidFill>
                  <a:srgbClr val="241E12"/>
                </a:solidFill>
                <a:effectLst/>
                <a:latin typeface="system-ui"/>
              </a:rPr>
              <a:t>Foundry VTT-ready </a:t>
            </a:r>
            <a:r>
              <a:rPr lang="en-US" b="0" i="0" dirty="0">
                <a:solidFill>
                  <a:srgbClr val="241E12"/>
                </a:solidFill>
                <a:effectLst/>
                <a:latin typeface="system-ui"/>
              </a:rPr>
              <a:t>versions of all our content</a:t>
            </a:r>
          </a:p>
          <a:p>
            <a:pPr algn="l"/>
            <a:endParaRPr lang="en-US" dirty="0">
              <a:solidFill>
                <a:srgbClr val="241E12"/>
              </a:solidFill>
              <a:latin typeface="system-ui"/>
            </a:endParaRPr>
          </a:p>
          <a:p>
            <a:pPr algn="l"/>
            <a:r>
              <a:rPr lang="en-US" b="0" i="0" dirty="0">
                <a:solidFill>
                  <a:srgbClr val="241E12"/>
                </a:solidFill>
                <a:effectLst/>
                <a:latin typeface="system-ui"/>
              </a:rPr>
              <a:t>Postmaster General </a:t>
            </a:r>
            <a:r>
              <a:rPr lang="en-US" b="1" i="0" dirty="0">
                <a:solidFill>
                  <a:srgbClr val="241E12"/>
                </a:solidFill>
                <a:effectLst/>
                <a:latin typeface="system-ui"/>
              </a:rPr>
              <a:t>($20/Creation)</a:t>
            </a:r>
          </a:p>
          <a:p>
            <a:pPr marL="285750" indent="-285750" algn="l">
              <a:buFont typeface="Arial" panose="020B0604020202020204" pitchFamily="34" charset="0"/>
              <a:buChar char="•"/>
            </a:pPr>
            <a:r>
              <a:rPr lang="en-US" b="0" i="0" dirty="0">
                <a:solidFill>
                  <a:srgbClr val="241E12"/>
                </a:solidFill>
                <a:effectLst/>
                <a:latin typeface="system-ui"/>
              </a:rPr>
              <a:t>Absolutely everything else we included in the previous tiers</a:t>
            </a:r>
          </a:p>
          <a:p>
            <a:pPr marL="285750" indent="-285750" algn="l">
              <a:buFont typeface="Arial" panose="020B0604020202020204" pitchFamily="34" charset="0"/>
              <a:buChar char="•"/>
            </a:pPr>
            <a:r>
              <a:rPr lang="en-US" b="0" i="0" dirty="0">
                <a:solidFill>
                  <a:srgbClr val="241E12"/>
                </a:solidFill>
                <a:effectLst/>
                <a:latin typeface="system-ui"/>
              </a:rPr>
              <a:t>A special thanks in any physical books that we print</a:t>
            </a:r>
          </a:p>
          <a:p>
            <a:pPr marL="285750" indent="-285750" algn="l">
              <a:buFont typeface="Arial" panose="020B0604020202020204" pitchFamily="34" charset="0"/>
              <a:buChar char="•"/>
            </a:pPr>
            <a:r>
              <a:rPr lang="en-US" b="0" i="0" dirty="0">
                <a:solidFill>
                  <a:srgbClr val="241E12"/>
                </a:solidFill>
                <a:effectLst/>
                <a:latin typeface="system-ui"/>
              </a:rPr>
              <a:t>Our never-ending appreciation for your support!</a:t>
            </a:r>
            <a:endParaRPr lang="en-US" b="1" i="0" dirty="0">
              <a:solidFill>
                <a:srgbClr val="241E12"/>
              </a:solidFill>
              <a:effectLst/>
              <a:latin typeface="system-ui"/>
            </a:endParaRPr>
          </a:p>
          <a:p>
            <a:endParaRPr lang="en-US" dirty="0"/>
          </a:p>
        </p:txBody>
      </p:sp>
      <p:sp>
        <p:nvSpPr>
          <p:cNvPr id="8" name="TextBox 7">
            <a:extLst>
              <a:ext uri="{FF2B5EF4-FFF2-40B4-BE49-F238E27FC236}">
                <a16:creationId xmlns:a16="http://schemas.microsoft.com/office/drawing/2014/main" id="{302A7C6B-4D25-451C-CF00-A302273217ED}"/>
              </a:ext>
            </a:extLst>
          </p:cNvPr>
          <p:cNvSpPr txBox="1"/>
          <p:nvPr/>
        </p:nvSpPr>
        <p:spPr>
          <a:xfrm>
            <a:off x="145952" y="5111545"/>
            <a:ext cx="4379731" cy="646331"/>
          </a:xfrm>
          <a:prstGeom prst="rect">
            <a:avLst/>
          </a:prstGeom>
          <a:noFill/>
        </p:spPr>
        <p:txBody>
          <a:bodyPr wrap="square">
            <a:spAutoFit/>
          </a:bodyPr>
          <a:lstStyle/>
          <a:p>
            <a:pPr marL="285750" indent="-285750" algn="l">
              <a:buFont typeface="Arial" panose="020B0604020202020204" pitchFamily="34" charset="0"/>
              <a:buChar char="•"/>
            </a:pPr>
            <a:r>
              <a:rPr lang="en-US" dirty="0">
                <a:solidFill>
                  <a:srgbClr val="241E12"/>
                </a:solidFill>
                <a:latin typeface="system-ui"/>
              </a:rPr>
              <a:t>I wanted to share this one because it is very unique</a:t>
            </a:r>
            <a:endParaRPr lang="en-US" b="0" i="0" dirty="0">
              <a:solidFill>
                <a:srgbClr val="241E12"/>
              </a:solidFill>
              <a:effectLst/>
              <a:latin typeface="system-ui"/>
            </a:endParaRPr>
          </a:p>
        </p:txBody>
      </p:sp>
    </p:spTree>
    <p:extLst>
      <p:ext uri="{BB962C8B-B14F-4D97-AF65-F5344CB8AC3E}">
        <p14:creationId xmlns:p14="http://schemas.microsoft.com/office/powerpoint/2010/main" val="1483360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9979C-1134-CBFB-9256-180A208C78E6}"/>
              </a:ext>
            </a:extLst>
          </p:cNvPr>
          <p:cNvSpPr>
            <a:spLocks noGrp="1"/>
          </p:cNvSpPr>
          <p:nvPr>
            <p:ph sz="half" idx="1"/>
          </p:nvPr>
        </p:nvSpPr>
        <p:spPr>
          <a:xfrm>
            <a:off x="634974" y="1832994"/>
            <a:ext cx="4744922" cy="4623392"/>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sz="2000" b="1" dirty="0"/>
              <a:t>Tier No.1 ($3/Month)</a:t>
            </a:r>
            <a:endParaRPr lang="en-US" sz="2000" dirty="0"/>
          </a:p>
          <a:p>
            <a:r>
              <a:rPr lang="en-US" sz="2000" dirty="0"/>
              <a:t>Monthly Encounter</a:t>
            </a:r>
          </a:p>
          <a:p>
            <a:r>
              <a:rPr lang="en-US" sz="2000" dirty="0"/>
              <a:t>Each Encounter features the following:</a:t>
            </a:r>
          </a:p>
          <a:p>
            <a:pPr lvl="1"/>
            <a:r>
              <a:rPr lang="en-US" sz="1600" dirty="0"/>
              <a:t>Custom Monster Stat Blocks</a:t>
            </a:r>
          </a:p>
          <a:p>
            <a:pPr lvl="1"/>
            <a:r>
              <a:rPr lang="en-US" sz="1600" dirty="0"/>
              <a:t>Monster Lore</a:t>
            </a:r>
          </a:p>
          <a:p>
            <a:pPr lvl="1"/>
            <a:r>
              <a:rPr lang="en-US" sz="1600" dirty="0"/>
              <a:t>Encounter Map &amp; Instructions</a:t>
            </a:r>
          </a:p>
          <a:p>
            <a:r>
              <a:rPr lang="en-US" sz="2000" dirty="0"/>
              <a:t>PDF Compendiums of previous Items, Stat Blocks, and Spells</a:t>
            </a:r>
          </a:p>
          <a:p>
            <a:r>
              <a:rPr lang="en-US" sz="2000" dirty="0"/>
              <a:t>Early Access to Releases</a:t>
            </a:r>
          </a:p>
          <a:p>
            <a:r>
              <a:rPr lang="en-US" sz="2000" dirty="0"/>
              <a:t>Voting Rights on Future Releases</a:t>
            </a:r>
          </a:p>
        </p:txBody>
      </p:sp>
      <p:sp>
        <p:nvSpPr>
          <p:cNvPr id="4" name="Content Placeholder 3">
            <a:extLst>
              <a:ext uri="{FF2B5EF4-FFF2-40B4-BE49-F238E27FC236}">
                <a16:creationId xmlns:a16="http://schemas.microsoft.com/office/drawing/2014/main" id="{1CE15993-FE20-1397-E4B2-DE3BA83C9935}"/>
              </a:ext>
            </a:extLst>
          </p:cNvPr>
          <p:cNvSpPr>
            <a:spLocks noGrp="1"/>
          </p:cNvSpPr>
          <p:nvPr>
            <p:ph sz="half" idx="2"/>
          </p:nvPr>
        </p:nvSpPr>
        <p:spPr>
          <a:xfrm>
            <a:off x="6096000" y="1832993"/>
            <a:ext cx="4623184" cy="4623393"/>
          </a:xfrm>
        </p:spPr>
        <p:style>
          <a:lnRef idx="2">
            <a:schemeClr val="accent1"/>
          </a:lnRef>
          <a:fillRef idx="1">
            <a:schemeClr val="lt1"/>
          </a:fillRef>
          <a:effectRef idx="0">
            <a:schemeClr val="accent1"/>
          </a:effectRef>
          <a:fontRef idx="minor">
            <a:schemeClr val="dk1"/>
          </a:fontRef>
        </p:style>
        <p:txBody>
          <a:bodyPr>
            <a:normAutofit/>
          </a:bodyPr>
          <a:lstStyle/>
          <a:p>
            <a:pPr marL="0" indent="0">
              <a:buNone/>
            </a:pPr>
            <a:r>
              <a:rPr lang="en-US" sz="2000" b="1" dirty="0"/>
              <a:t>Tier No.2 ($5/Month)</a:t>
            </a:r>
          </a:p>
          <a:p>
            <a:pPr marL="0" indent="0">
              <a:buNone/>
            </a:pPr>
            <a:r>
              <a:rPr lang="en-US" sz="2000" dirty="0"/>
              <a:t>Monthly Adventures or DM Supplements</a:t>
            </a:r>
          </a:p>
          <a:p>
            <a:pPr marL="0" indent="0">
              <a:buNone/>
            </a:pPr>
            <a:endParaRPr lang="en-US" sz="2000" dirty="0"/>
          </a:p>
        </p:txBody>
      </p:sp>
      <p:pic>
        <p:nvPicPr>
          <p:cNvPr id="5" name="Picture 2">
            <a:extLst>
              <a:ext uri="{FF2B5EF4-FFF2-40B4-BE49-F238E27FC236}">
                <a16:creationId xmlns:a16="http://schemas.microsoft.com/office/drawing/2014/main" id="{FCEDCDA8-0AF6-5CF6-986C-C788488674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6" r="-1" b="1841"/>
          <a:stretch/>
        </p:blipFill>
        <p:spPr bwMode="auto">
          <a:xfrm>
            <a:off x="0" y="-201336"/>
            <a:ext cx="2074344" cy="2034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617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45980-EB9E-5F9E-A611-DE9B32B114D3}"/>
              </a:ext>
            </a:extLst>
          </p:cNvPr>
          <p:cNvSpPr>
            <a:spLocks noGrp="1"/>
          </p:cNvSpPr>
          <p:nvPr>
            <p:ph type="title"/>
          </p:nvPr>
        </p:nvSpPr>
        <p:spPr>
          <a:xfrm>
            <a:off x="1653363" y="365760"/>
            <a:ext cx="9367203" cy="1188720"/>
          </a:xfrm>
        </p:spPr>
        <p:txBody>
          <a:bodyPr vert="horz" lIns="91440" tIns="45720" rIns="91440" bIns="45720" rtlCol="0" anchor="ctr">
            <a:normAutofit/>
          </a:bodyPr>
          <a:lstStyle/>
          <a:p>
            <a:r>
              <a:rPr lang="en-US" kern="1200">
                <a:solidFill>
                  <a:schemeClr val="tx1"/>
                </a:solidFill>
                <a:latin typeface="+mj-lt"/>
                <a:ea typeface="+mj-ea"/>
                <a:cs typeface="+mj-cs"/>
              </a:rPr>
              <a:t>Long Term Strategy</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7B013AD-848F-98CF-30C9-1CC9EE86AB63}"/>
              </a:ext>
            </a:extLst>
          </p:cNvPr>
          <p:cNvSpPr>
            <a:spLocks noGrp="1"/>
          </p:cNvSpPr>
          <p:nvPr>
            <p:ph sz="half" idx="1"/>
          </p:nvPr>
        </p:nvSpPr>
        <p:spPr>
          <a:xfrm>
            <a:off x="1653363" y="2176272"/>
            <a:ext cx="9367204" cy="4041648"/>
          </a:xfrm>
        </p:spPr>
        <p:txBody>
          <a:bodyPr vert="horz" lIns="91440" tIns="45720" rIns="91440" bIns="45720" rtlCol="0" anchor="t">
            <a:normAutofit/>
          </a:bodyPr>
          <a:lstStyle/>
          <a:p>
            <a:r>
              <a:rPr lang="en-US" sz="2400" dirty="0"/>
              <a:t>Continue to Build Following</a:t>
            </a:r>
          </a:p>
          <a:p>
            <a:r>
              <a:rPr lang="en-US" sz="2400" dirty="0"/>
              <a:t>Prepare to launch a Kickstarter</a:t>
            </a:r>
          </a:p>
          <a:p>
            <a:r>
              <a:rPr lang="en-US" sz="2400" dirty="0"/>
              <a:t>Outline what we would want in a Sea-Based Kickstarter. What Art Resources, Writing resources, </a:t>
            </a:r>
            <a:r>
              <a:rPr lang="en-US" sz="2400" dirty="0" err="1"/>
              <a:t>etc</a:t>
            </a:r>
            <a:r>
              <a:rPr lang="en-US" sz="2400" dirty="0"/>
              <a:t> would we need?</a:t>
            </a:r>
          </a:p>
          <a:p>
            <a:r>
              <a:rPr lang="en-US" sz="2400" dirty="0"/>
              <a:t>It looks like a lot of Kick-starters try to finish fulfillment within 6-12months of kick-starter end. </a:t>
            </a:r>
          </a:p>
        </p:txBody>
      </p:sp>
    </p:spTree>
    <p:extLst>
      <p:ext uri="{BB962C8B-B14F-4D97-AF65-F5344CB8AC3E}">
        <p14:creationId xmlns:p14="http://schemas.microsoft.com/office/powerpoint/2010/main" val="4113252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CCE7F-7C32-BD22-E5E3-82295F2B996C}"/>
              </a:ext>
            </a:extLst>
          </p:cNvPr>
          <p:cNvSpPr>
            <a:spLocks noGrp="1"/>
          </p:cNvSpPr>
          <p:nvPr>
            <p:ph type="title"/>
          </p:nvPr>
        </p:nvSpPr>
        <p:spPr>
          <a:xfrm>
            <a:off x="1653363" y="365760"/>
            <a:ext cx="9367203" cy="1188720"/>
          </a:xfrm>
        </p:spPr>
        <p:txBody>
          <a:bodyPr>
            <a:normAutofit/>
          </a:bodyPr>
          <a:lstStyle/>
          <a:p>
            <a:r>
              <a:rPr lang="en-US" dirty="0"/>
              <a:t>Considerations</a:t>
            </a:r>
          </a:p>
        </p:txBody>
      </p:sp>
      <p:sp>
        <p:nvSpPr>
          <p:cNvPr id="8"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136606F-5B67-BB38-254D-98797AD27F97}"/>
              </a:ext>
            </a:extLst>
          </p:cNvPr>
          <p:cNvSpPr>
            <a:spLocks noGrp="1"/>
          </p:cNvSpPr>
          <p:nvPr>
            <p:ph idx="1"/>
          </p:nvPr>
        </p:nvSpPr>
        <p:spPr>
          <a:xfrm>
            <a:off x="1653363" y="2176272"/>
            <a:ext cx="9367204" cy="4041648"/>
          </a:xfrm>
        </p:spPr>
        <p:txBody>
          <a:bodyPr anchor="t">
            <a:normAutofit/>
          </a:bodyPr>
          <a:lstStyle/>
          <a:p>
            <a:r>
              <a:rPr lang="en-US" sz="2400" dirty="0"/>
              <a:t>How many deliverables can we effectively commit to?</a:t>
            </a:r>
          </a:p>
          <a:p>
            <a:r>
              <a:rPr lang="en-US" sz="2400" dirty="0"/>
              <a:t>The more tiers and deliverables that need to be maintained, the higher the work-load</a:t>
            </a:r>
          </a:p>
          <a:p>
            <a:r>
              <a:rPr lang="en-US" sz="2400" dirty="0"/>
              <a:t>Based on “Market Research”, the most popular &amp; profitable items to have are encounters &amp; adventures</a:t>
            </a:r>
          </a:p>
          <a:p>
            <a:pPr marL="0" indent="0">
              <a:buNone/>
            </a:pPr>
            <a:endParaRPr lang="en-US" sz="2400" dirty="0"/>
          </a:p>
        </p:txBody>
      </p:sp>
    </p:spTree>
    <p:extLst>
      <p:ext uri="{BB962C8B-B14F-4D97-AF65-F5344CB8AC3E}">
        <p14:creationId xmlns:p14="http://schemas.microsoft.com/office/powerpoint/2010/main" val="1649613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4EC0F3-743D-F93D-740D-E88101E4E0E1}"/>
              </a:ext>
            </a:extLst>
          </p:cNvPr>
          <p:cNvPicPr>
            <a:picLocks noChangeAspect="1"/>
          </p:cNvPicPr>
          <p:nvPr/>
        </p:nvPicPr>
        <p:blipFill>
          <a:blip r:embed="rId2"/>
          <a:stretch>
            <a:fillRect/>
          </a:stretch>
        </p:blipFill>
        <p:spPr>
          <a:xfrm>
            <a:off x="539718" y="474345"/>
            <a:ext cx="6191288" cy="3302583"/>
          </a:xfrm>
          <a:prstGeom prst="rect">
            <a:avLst/>
          </a:prstGeom>
        </p:spPr>
      </p:pic>
      <p:sp>
        <p:nvSpPr>
          <p:cNvPr id="10" name="TextBox 9">
            <a:extLst>
              <a:ext uri="{FF2B5EF4-FFF2-40B4-BE49-F238E27FC236}">
                <a16:creationId xmlns:a16="http://schemas.microsoft.com/office/drawing/2014/main" id="{B20F13D3-A37D-CBAC-277D-CAD75209E719}"/>
              </a:ext>
            </a:extLst>
          </p:cNvPr>
          <p:cNvSpPr txBox="1"/>
          <p:nvPr/>
        </p:nvSpPr>
        <p:spPr>
          <a:xfrm>
            <a:off x="6957391" y="474345"/>
            <a:ext cx="5022574" cy="5078313"/>
          </a:xfrm>
          <a:prstGeom prst="rect">
            <a:avLst/>
          </a:prstGeom>
          <a:noFill/>
        </p:spPr>
        <p:txBody>
          <a:bodyPr wrap="square" rtlCol="0">
            <a:spAutoFit/>
          </a:bodyPr>
          <a:lstStyle/>
          <a:p>
            <a:pPr algn="l"/>
            <a:r>
              <a:rPr lang="en-US" b="0" i="0" dirty="0">
                <a:solidFill>
                  <a:srgbClr val="241E12"/>
                </a:solidFill>
                <a:effectLst/>
                <a:latin typeface="system-ui"/>
              </a:rPr>
              <a:t>Join The Order of the Owlbear to access all of the following exclusive benefits:</a:t>
            </a:r>
          </a:p>
          <a:p>
            <a:pPr algn="l">
              <a:buFont typeface="Arial" panose="020B0604020202020204" pitchFamily="34" charset="0"/>
              <a:buChar char="•"/>
            </a:pPr>
            <a:r>
              <a:rPr lang="en-US" b="1" i="0" dirty="0">
                <a:solidFill>
                  <a:srgbClr val="241E12"/>
                </a:solidFill>
                <a:effectLst/>
                <a:latin typeface="system-ui"/>
              </a:rPr>
              <a:t>Weekly encounters. </a:t>
            </a:r>
            <a:r>
              <a:rPr lang="en-US" b="0" i="0" dirty="0">
                <a:solidFill>
                  <a:srgbClr val="241E12"/>
                </a:solidFill>
                <a:effectLst/>
                <a:latin typeface="system-ui"/>
              </a:rPr>
              <a:t>Every week, Patrons get a new pre-written encounter, perfect for a traveling D&amp;D party. These downloadable encounters include maps, monsters, and everything needed to run them.</a:t>
            </a:r>
          </a:p>
          <a:p>
            <a:pPr algn="l">
              <a:buFont typeface="Arial" panose="020B0604020202020204" pitchFamily="34" charset="0"/>
              <a:buChar char="•"/>
            </a:pPr>
            <a:r>
              <a:rPr lang="en-US" b="1" i="0" dirty="0">
                <a:solidFill>
                  <a:srgbClr val="241E12"/>
                </a:solidFill>
                <a:effectLst/>
                <a:latin typeface="system-ui"/>
              </a:rPr>
              <a:t>Monthly adventures. </a:t>
            </a:r>
            <a:r>
              <a:rPr lang="en-US" b="0" i="0" dirty="0">
                <a:solidFill>
                  <a:srgbClr val="241E12"/>
                </a:solidFill>
                <a:effectLst/>
                <a:latin typeface="system-ui"/>
              </a:rPr>
              <a:t>Every month, Patrons get a fully pre-written adventure, with enough content to cover multiple sessions. These downloadable adventures include maps, monsters, and detailed settings.</a:t>
            </a:r>
          </a:p>
          <a:p>
            <a:pPr algn="l">
              <a:buFont typeface="Arial" panose="020B0604020202020204" pitchFamily="34" charset="0"/>
              <a:buChar char="•"/>
            </a:pPr>
            <a:r>
              <a:rPr lang="en-US" b="1" i="0" dirty="0">
                <a:solidFill>
                  <a:srgbClr val="241E12"/>
                </a:solidFill>
                <a:effectLst/>
                <a:latin typeface="system-ui"/>
              </a:rPr>
              <a:t>Voting power. </a:t>
            </a:r>
            <a:r>
              <a:rPr lang="en-US" b="0" i="0" dirty="0">
                <a:solidFill>
                  <a:srgbClr val="241E12"/>
                </a:solidFill>
                <a:effectLst/>
                <a:latin typeface="system-ui"/>
              </a:rPr>
              <a:t>Patrons can vote for video topics, exclusive encounters, and more.</a:t>
            </a:r>
          </a:p>
          <a:p>
            <a:pPr algn="l">
              <a:buFont typeface="Arial" panose="020B0604020202020204" pitchFamily="34" charset="0"/>
              <a:buChar char="•"/>
            </a:pPr>
            <a:r>
              <a:rPr lang="en-US" b="0" i="0" dirty="0">
                <a:solidFill>
                  <a:srgbClr val="706C64"/>
                </a:solidFill>
                <a:effectLst/>
                <a:latin typeface="var(--global-fontStack-body)"/>
              </a:rPr>
              <a:t>Weekly D&amp;D encounters</a:t>
            </a:r>
            <a:endParaRPr lang="en-US" b="0" i="0" dirty="0">
              <a:solidFill>
                <a:srgbClr val="241E12"/>
              </a:solidFill>
              <a:effectLst/>
              <a:latin typeface="system-ui"/>
            </a:endParaRPr>
          </a:p>
          <a:p>
            <a:pPr algn="l">
              <a:buFont typeface="Arial" panose="020B0604020202020204" pitchFamily="34" charset="0"/>
              <a:buChar char="•"/>
            </a:pPr>
            <a:r>
              <a:rPr lang="en-US" b="0" i="0" dirty="0">
                <a:solidFill>
                  <a:srgbClr val="706C64"/>
                </a:solidFill>
                <a:effectLst/>
                <a:latin typeface="var(--global-fontStack-body)"/>
              </a:rPr>
              <a:t>Monthly D&amp;D adventures</a:t>
            </a:r>
            <a:endParaRPr lang="en-US" b="0" i="0" dirty="0">
              <a:solidFill>
                <a:srgbClr val="241E12"/>
              </a:solidFill>
              <a:effectLst/>
              <a:latin typeface="system-ui"/>
            </a:endParaRPr>
          </a:p>
          <a:p>
            <a:pPr algn="l">
              <a:buFont typeface="Arial" panose="020B0604020202020204" pitchFamily="34" charset="0"/>
              <a:buChar char="•"/>
            </a:pPr>
            <a:r>
              <a:rPr lang="en-US" b="0" i="0" dirty="0">
                <a:solidFill>
                  <a:srgbClr val="706C64"/>
                </a:solidFill>
                <a:effectLst/>
                <a:latin typeface="var(--global-fontStack-body)"/>
              </a:rPr>
              <a:t>Patron-only voting power</a:t>
            </a:r>
            <a:endParaRPr lang="en-US" b="0" i="0" dirty="0">
              <a:solidFill>
                <a:srgbClr val="241E12"/>
              </a:solidFill>
              <a:effectLst/>
              <a:latin typeface="system-ui"/>
            </a:endParaRPr>
          </a:p>
          <a:p>
            <a:pPr algn="l">
              <a:buFont typeface="Arial" panose="020B0604020202020204" pitchFamily="34" charset="0"/>
              <a:buChar char="•"/>
            </a:pPr>
            <a:r>
              <a:rPr lang="en-US" b="0" i="0" dirty="0">
                <a:solidFill>
                  <a:srgbClr val="706C64"/>
                </a:solidFill>
                <a:effectLst/>
                <a:latin typeface="var(--global-fontStack-body)"/>
              </a:rPr>
              <a:t>Patron-only posts and messages</a:t>
            </a:r>
            <a:endParaRPr lang="en-US" b="0" i="0" dirty="0">
              <a:solidFill>
                <a:srgbClr val="241E12"/>
              </a:solidFill>
              <a:effectLst/>
              <a:latin typeface="system-ui"/>
            </a:endParaRPr>
          </a:p>
        </p:txBody>
      </p:sp>
      <p:sp>
        <p:nvSpPr>
          <p:cNvPr id="13" name="TextBox 12">
            <a:extLst>
              <a:ext uri="{FF2B5EF4-FFF2-40B4-BE49-F238E27FC236}">
                <a16:creationId xmlns:a16="http://schemas.microsoft.com/office/drawing/2014/main" id="{82FBFDC4-D34E-EBF9-18C1-89E49400B79A}"/>
              </a:ext>
            </a:extLst>
          </p:cNvPr>
          <p:cNvSpPr txBox="1"/>
          <p:nvPr/>
        </p:nvSpPr>
        <p:spPr>
          <a:xfrm>
            <a:off x="539718" y="3882887"/>
            <a:ext cx="6191288" cy="2862322"/>
          </a:xfrm>
          <a:prstGeom prst="rect">
            <a:avLst/>
          </a:prstGeom>
          <a:noFill/>
        </p:spPr>
        <p:txBody>
          <a:bodyPr wrap="square" rtlCol="0">
            <a:spAutoFit/>
          </a:bodyPr>
          <a:lstStyle/>
          <a:p>
            <a:pPr algn="l"/>
            <a:r>
              <a:rPr lang="en-US" b="0" i="0" dirty="0">
                <a:solidFill>
                  <a:srgbClr val="241E12"/>
                </a:solidFill>
                <a:effectLst/>
                <a:latin typeface="system-ui"/>
              </a:rPr>
              <a:t>Only Tier: $3/Month</a:t>
            </a:r>
          </a:p>
          <a:p>
            <a:pPr algn="l"/>
            <a:r>
              <a:rPr lang="en-US" b="1" dirty="0">
                <a:solidFill>
                  <a:srgbClr val="241E12"/>
                </a:solidFill>
                <a:latin typeface="system-ui"/>
              </a:rPr>
              <a:t>626 Patrons and $1,195/month</a:t>
            </a:r>
          </a:p>
          <a:p>
            <a:pPr algn="l"/>
            <a:endParaRPr lang="en-US" b="1" i="0" dirty="0">
              <a:solidFill>
                <a:srgbClr val="241E12"/>
              </a:solidFill>
              <a:effectLst/>
              <a:latin typeface="system-ui"/>
            </a:endParaRPr>
          </a:p>
          <a:p>
            <a:pPr marL="285750" indent="-285750">
              <a:buFont typeface="Arial" panose="020B0604020202020204" pitchFamily="34" charset="0"/>
              <a:buChar char="•"/>
            </a:pPr>
            <a:r>
              <a:rPr lang="en-US" dirty="0"/>
              <a:t>Straightforward and effective deliverables</a:t>
            </a:r>
          </a:p>
          <a:p>
            <a:pPr marL="285750" indent="-285750">
              <a:buFont typeface="Arial" panose="020B0604020202020204" pitchFamily="34" charset="0"/>
              <a:buChar char="•"/>
            </a:pPr>
            <a:r>
              <a:rPr lang="en-US" dirty="0"/>
              <a:t>No Custom Stat-Blocks or Art</a:t>
            </a:r>
          </a:p>
          <a:p>
            <a:pPr marL="285750" indent="-285750">
              <a:buFont typeface="Arial" panose="020B0604020202020204" pitchFamily="34" charset="0"/>
              <a:buChar char="•"/>
            </a:pPr>
            <a:r>
              <a:rPr lang="en-US" dirty="0"/>
              <a:t>This Patreon page has seen fast, consistent growth </a:t>
            </a:r>
          </a:p>
          <a:p>
            <a:pPr marL="285750" indent="-285750">
              <a:buFont typeface="Arial" panose="020B0604020202020204" pitchFamily="34" charset="0"/>
              <a:buChar char="•"/>
            </a:pPr>
            <a:r>
              <a:rPr lang="en-US" dirty="0"/>
              <a:t>Very large Tik Tok following (50k +)</a:t>
            </a:r>
          </a:p>
          <a:p>
            <a:pPr marL="285750" indent="-285750">
              <a:buFont typeface="Arial" panose="020B0604020202020204" pitchFamily="34" charset="0"/>
              <a:buChar char="•"/>
            </a:pPr>
            <a:r>
              <a:rPr lang="en-US" dirty="0"/>
              <a:t>In my opinion, the adventure should be under a separate $5/month tier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62520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041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62C3481-0B2E-4A90-62E4-32528AA90790}"/>
              </a:ext>
            </a:extLst>
          </p:cNvPr>
          <p:cNvPicPr>
            <a:picLocks noGrp="1" noChangeAspect="1"/>
          </p:cNvPicPr>
          <p:nvPr>
            <p:ph idx="1"/>
          </p:nvPr>
        </p:nvPicPr>
        <p:blipFill>
          <a:blip r:embed="rId2"/>
          <a:stretch>
            <a:fillRect/>
          </a:stretch>
        </p:blipFill>
        <p:spPr>
          <a:xfrm>
            <a:off x="643467" y="839046"/>
            <a:ext cx="10905066" cy="5179907"/>
          </a:xfrm>
          <a:prstGeom prst="rect">
            <a:avLst/>
          </a:prstGeom>
        </p:spPr>
      </p:pic>
    </p:spTree>
    <p:extLst>
      <p:ext uri="{BB962C8B-B14F-4D97-AF65-F5344CB8AC3E}">
        <p14:creationId xmlns:p14="http://schemas.microsoft.com/office/powerpoint/2010/main" val="255559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D3E2BD-A714-4EC7-DFEA-51CA467972CD}"/>
              </a:ext>
            </a:extLst>
          </p:cNvPr>
          <p:cNvSpPr>
            <a:spLocks noGrp="1"/>
          </p:cNvSpPr>
          <p:nvPr>
            <p:ph idx="1"/>
          </p:nvPr>
        </p:nvSpPr>
        <p:spPr>
          <a:xfrm>
            <a:off x="6623106" y="230720"/>
            <a:ext cx="5402580" cy="6289349"/>
          </a:xfrm>
        </p:spPr>
        <p:txBody>
          <a:bodyPr>
            <a:normAutofit lnSpcReduction="10000"/>
          </a:bodyPr>
          <a:lstStyle/>
          <a:p>
            <a:pPr marL="0" indent="0">
              <a:buNone/>
            </a:pPr>
            <a:r>
              <a:rPr lang="en-US" b="1" dirty="0"/>
              <a:t>Copper Tier ($5/month)</a:t>
            </a:r>
          </a:p>
          <a:p>
            <a:r>
              <a:rPr lang="en-US" dirty="0"/>
              <a:t>You get access to ONE EXCLUSIVE monthly adventure.</a:t>
            </a:r>
          </a:p>
          <a:p>
            <a:r>
              <a:rPr lang="en-US" dirty="0"/>
              <a:t>You get access to my monthly content polls which decide what goes into my adventures!</a:t>
            </a:r>
          </a:p>
          <a:p>
            <a:pPr marL="0" indent="0">
              <a:buNone/>
            </a:pPr>
            <a:endParaRPr lang="en-US" b="1" dirty="0"/>
          </a:p>
          <a:p>
            <a:pPr marL="0" indent="0">
              <a:buNone/>
            </a:pPr>
            <a:r>
              <a:rPr lang="en-US" b="1" dirty="0"/>
              <a:t>Silver Tier ($7/month)</a:t>
            </a:r>
          </a:p>
          <a:p>
            <a:pPr algn="l">
              <a:buFont typeface="Arial" panose="020B0604020202020204" pitchFamily="34" charset="0"/>
              <a:buChar char="•"/>
            </a:pPr>
            <a:r>
              <a:rPr lang="en-US" b="0" i="0" dirty="0">
                <a:solidFill>
                  <a:srgbClr val="241E12"/>
                </a:solidFill>
                <a:effectLst/>
                <a:latin typeface="system-ui"/>
              </a:rPr>
              <a:t>You get access to TWO EXCLUSIVE monthly adventures.</a:t>
            </a:r>
          </a:p>
          <a:p>
            <a:pPr algn="l">
              <a:buFont typeface="Arial" panose="020B0604020202020204" pitchFamily="34" charset="0"/>
              <a:buChar char="•"/>
            </a:pPr>
            <a:endParaRPr lang="en-US" b="0" i="0" dirty="0">
              <a:solidFill>
                <a:srgbClr val="241E12"/>
              </a:solidFill>
              <a:effectLst/>
              <a:latin typeface="system-ui"/>
            </a:endParaRPr>
          </a:p>
          <a:p>
            <a:pPr marL="0" indent="0" algn="l">
              <a:buNone/>
            </a:pPr>
            <a:r>
              <a:rPr lang="en-US" b="1" i="0" dirty="0">
                <a:solidFill>
                  <a:srgbClr val="241E12"/>
                </a:solidFill>
                <a:effectLst/>
                <a:latin typeface="system-ui"/>
              </a:rPr>
              <a:t>Gold Tier ($9/month)</a:t>
            </a:r>
          </a:p>
          <a:p>
            <a:r>
              <a:rPr lang="en-US" b="0" i="0" dirty="0">
                <a:solidFill>
                  <a:srgbClr val="241E12"/>
                </a:solidFill>
                <a:effectLst/>
                <a:latin typeface="system-ui"/>
              </a:rPr>
              <a:t>You get access to THREE EXCLUSIVE monthly adventures.</a:t>
            </a:r>
          </a:p>
          <a:p>
            <a:pPr marL="0" indent="0" algn="l">
              <a:buNone/>
            </a:pPr>
            <a:endParaRPr lang="en-US" b="0" i="0" dirty="0">
              <a:solidFill>
                <a:srgbClr val="241E12"/>
              </a:solidFill>
              <a:effectLst/>
              <a:latin typeface="system-ui"/>
            </a:endParaRPr>
          </a:p>
        </p:txBody>
      </p:sp>
      <p:pic>
        <p:nvPicPr>
          <p:cNvPr id="5" name="Picture 4">
            <a:extLst>
              <a:ext uri="{FF2B5EF4-FFF2-40B4-BE49-F238E27FC236}">
                <a16:creationId xmlns:a16="http://schemas.microsoft.com/office/drawing/2014/main" id="{A7DE132C-EBE9-C82E-0686-CC040285F808}"/>
              </a:ext>
            </a:extLst>
          </p:cNvPr>
          <p:cNvPicPr>
            <a:picLocks noChangeAspect="1"/>
          </p:cNvPicPr>
          <p:nvPr/>
        </p:nvPicPr>
        <p:blipFill>
          <a:blip r:embed="rId2"/>
          <a:stretch>
            <a:fillRect/>
          </a:stretch>
        </p:blipFill>
        <p:spPr>
          <a:xfrm>
            <a:off x="347287" y="219869"/>
            <a:ext cx="6151988" cy="2989399"/>
          </a:xfrm>
          <a:prstGeom prst="rect">
            <a:avLst/>
          </a:prstGeom>
        </p:spPr>
      </p:pic>
      <p:sp>
        <p:nvSpPr>
          <p:cNvPr id="7" name="TextBox 6">
            <a:extLst>
              <a:ext uri="{FF2B5EF4-FFF2-40B4-BE49-F238E27FC236}">
                <a16:creationId xmlns:a16="http://schemas.microsoft.com/office/drawing/2014/main" id="{86CCB766-5CFB-090D-ABC2-6A4338026AC2}"/>
              </a:ext>
            </a:extLst>
          </p:cNvPr>
          <p:cNvSpPr txBox="1"/>
          <p:nvPr/>
        </p:nvSpPr>
        <p:spPr>
          <a:xfrm>
            <a:off x="347287" y="3464067"/>
            <a:ext cx="6092190" cy="369332"/>
          </a:xfrm>
          <a:prstGeom prst="rect">
            <a:avLst/>
          </a:prstGeom>
          <a:noFill/>
        </p:spPr>
        <p:txBody>
          <a:bodyPr wrap="square">
            <a:spAutoFit/>
          </a:bodyPr>
          <a:lstStyle/>
          <a:p>
            <a:pPr algn="l"/>
            <a:r>
              <a:rPr lang="en-US" b="1" dirty="0">
                <a:solidFill>
                  <a:srgbClr val="241E12"/>
                </a:solidFill>
                <a:latin typeface="system-ui"/>
              </a:rPr>
              <a:t>Patrons: </a:t>
            </a:r>
            <a:r>
              <a:rPr lang="en-US" dirty="0">
                <a:solidFill>
                  <a:srgbClr val="241E12"/>
                </a:solidFill>
                <a:latin typeface="system-ui"/>
              </a:rPr>
              <a:t>441 &amp; </a:t>
            </a:r>
            <a:r>
              <a:rPr lang="en-US" b="1" dirty="0">
                <a:solidFill>
                  <a:srgbClr val="241E12"/>
                </a:solidFill>
                <a:latin typeface="system-ui"/>
              </a:rPr>
              <a:t>Income: </a:t>
            </a:r>
            <a:r>
              <a:rPr lang="en-US" dirty="0">
                <a:solidFill>
                  <a:srgbClr val="241E12"/>
                </a:solidFill>
                <a:latin typeface="system-ui"/>
              </a:rPr>
              <a:t>$2,505/month</a:t>
            </a:r>
            <a:endParaRPr lang="en-US" b="0" i="0" dirty="0">
              <a:solidFill>
                <a:srgbClr val="241E12"/>
              </a:solidFill>
              <a:effectLst/>
              <a:latin typeface="system-ui"/>
            </a:endParaRPr>
          </a:p>
        </p:txBody>
      </p:sp>
      <p:sp>
        <p:nvSpPr>
          <p:cNvPr id="12" name="TextBox 11">
            <a:extLst>
              <a:ext uri="{FF2B5EF4-FFF2-40B4-BE49-F238E27FC236}">
                <a16:creationId xmlns:a16="http://schemas.microsoft.com/office/drawing/2014/main" id="{C4A7B786-60D5-D417-68B4-AA6BDC580F20}"/>
              </a:ext>
            </a:extLst>
          </p:cNvPr>
          <p:cNvSpPr txBox="1"/>
          <p:nvPr/>
        </p:nvSpPr>
        <p:spPr>
          <a:xfrm>
            <a:off x="347287" y="3903532"/>
            <a:ext cx="6092190" cy="1200329"/>
          </a:xfrm>
          <a:prstGeom prst="rect">
            <a:avLst/>
          </a:prstGeom>
          <a:noFill/>
        </p:spPr>
        <p:txBody>
          <a:bodyPr wrap="square">
            <a:spAutoFit/>
          </a:bodyPr>
          <a:lstStyle/>
          <a:p>
            <a:pPr marL="285750" indent="-285750" algn="l">
              <a:buFont typeface="Arial" panose="020B0604020202020204" pitchFamily="34" charset="0"/>
              <a:buChar char="•"/>
            </a:pPr>
            <a:r>
              <a:rPr lang="en-US" dirty="0">
                <a:solidFill>
                  <a:srgbClr val="241E12"/>
                </a:solidFill>
                <a:latin typeface="system-ui"/>
              </a:rPr>
              <a:t>Pricing is simple and straightforward</a:t>
            </a:r>
          </a:p>
          <a:p>
            <a:pPr marL="285750" indent="-285750" algn="l">
              <a:buFont typeface="Arial" panose="020B0604020202020204" pitchFamily="34" charset="0"/>
              <a:buChar char="•"/>
            </a:pPr>
            <a:r>
              <a:rPr lang="en-US" b="0" i="0" dirty="0">
                <a:solidFill>
                  <a:srgbClr val="241E12"/>
                </a:solidFill>
                <a:effectLst/>
                <a:latin typeface="system-ui"/>
              </a:rPr>
              <a:t>No custom art or monster stat blocks</a:t>
            </a:r>
          </a:p>
          <a:p>
            <a:pPr marL="285750" indent="-285750" algn="l">
              <a:buFont typeface="Arial" panose="020B0604020202020204" pitchFamily="34" charset="0"/>
              <a:buChar char="•"/>
            </a:pPr>
            <a:r>
              <a:rPr lang="en-US" dirty="0">
                <a:solidFill>
                  <a:srgbClr val="241E12"/>
                </a:solidFill>
                <a:latin typeface="system-ui"/>
              </a:rPr>
              <a:t>Early COVID Creator – this is his full time job now</a:t>
            </a:r>
          </a:p>
          <a:p>
            <a:pPr marL="285750" indent="-285750" algn="l">
              <a:buFont typeface="Arial" panose="020B0604020202020204" pitchFamily="34" charset="0"/>
              <a:buChar char="•"/>
            </a:pPr>
            <a:r>
              <a:rPr lang="en-US" b="0" i="0" dirty="0">
                <a:solidFill>
                  <a:srgbClr val="241E12"/>
                </a:solidFill>
                <a:effectLst/>
                <a:latin typeface="system-ui"/>
              </a:rPr>
              <a:t>Has Kickstarter income as well</a:t>
            </a:r>
          </a:p>
        </p:txBody>
      </p:sp>
    </p:spTree>
    <p:extLst>
      <p:ext uri="{BB962C8B-B14F-4D97-AF65-F5344CB8AC3E}">
        <p14:creationId xmlns:p14="http://schemas.microsoft.com/office/powerpoint/2010/main" val="1520237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77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2A2252E-A498-50F1-1870-85794B4FB6A1}"/>
              </a:ext>
            </a:extLst>
          </p:cNvPr>
          <p:cNvPicPr>
            <a:picLocks noGrp="1" noChangeAspect="1"/>
          </p:cNvPicPr>
          <p:nvPr>
            <p:ph idx="1"/>
          </p:nvPr>
        </p:nvPicPr>
        <p:blipFill>
          <a:blip r:embed="rId2"/>
          <a:stretch>
            <a:fillRect/>
          </a:stretch>
        </p:blipFill>
        <p:spPr>
          <a:xfrm>
            <a:off x="643467" y="825416"/>
            <a:ext cx="10905066" cy="5207168"/>
          </a:xfrm>
          <a:prstGeom prst="rect">
            <a:avLst/>
          </a:prstGeom>
        </p:spPr>
      </p:pic>
    </p:spTree>
    <p:extLst>
      <p:ext uri="{BB962C8B-B14F-4D97-AF65-F5344CB8AC3E}">
        <p14:creationId xmlns:p14="http://schemas.microsoft.com/office/powerpoint/2010/main" val="3747785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667AB-E7D0-2124-825D-88A0EBC49269}"/>
              </a:ext>
            </a:extLst>
          </p:cNvPr>
          <p:cNvSpPr>
            <a:spLocks noGrp="1"/>
          </p:cNvSpPr>
          <p:nvPr>
            <p:ph idx="1"/>
          </p:nvPr>
        </p:nvSpPr>
        <p:spPr>
          <a:xfrm>
            <a:off x="6466452" y="169628"/>
            <a:ext cx="5494981" cy="6377940"/>
          </a:xfrm>
        </p:spPr>
        <p:txBody>
          <a:bodyPr>
            <a:normAutofit fontScale="77500" lnSpcReduction="20000"/>
          </a:bodyPr>
          <a:lstStyle/>
          <a:p>
            <a:pPr marL="0" indent="0" algn="l">
              <a:buNone/>
            </a:pPr>
            <a:r>
              <a:rPr lang="en-US" b="1" i="0" dirty="0">
                <a:solidFill>
                  <a:srgbClr val="241E12"/>
                </a:solidFill>
                <a:effectLst/>
                <a:latin typeface="system-ui"/>
              </a:rPr>
              <a:t>Adventurer Tier ($3/month)</a:t>
            </a:r>
          </a:p>
          <a:p>
            <a:pPr algn="l">
              <a:buFont typeface="Arial" panose="020B0604020202020204" pitchFamily="34" charset="0"/>
              <a:buChar char="•"/>
            </a:pPr>
            <a:r>
              <a:rPr lang="en-US" b="0" i="0" dirty="0">
                <a:solidFill>
                  <a:srgbClr val="241E12"/>
                </a:solidFill>
                <a:effectLst/>
                <a:latin typeface="system-ui"/>
              </a:rPr>
              <a:t>The </a:t>
            </a:r>
            <a:r>
              <a:rPr lang="en-US" b="1" i="0" dirty="0">
                <a:solidFill>
                  <a:srgbClr val="241E12"/>
                </a:solidFill>
                <a:effectLst/>
                <a:latin typeface="system-ui"/>
              </a:rPr>
              <a:t>Adventurer tier</a:t>
            </a:r>
            <a:r>
              <a:rPr lang="en-US" b="0" i="0" dirty="0">
                <a:solidFill>
                  <a:srgbClr val="241E12"/>
                </a:solidFill>
                <a:effectLst/>
                <a:latin typeface="system-ui"/>
              </a:rPr>
              <a:t> includes - </a:t>
            </a:r>
            <a:br>
              <a:rPr lang="en-US" dirty="0"/>
            </a:br>
            <a:r>
              <a:rPr lang="en-US" b="0" i="0" dirty="0">
                <a:solidFill>
                  <a:srgbClr val="241E12"/>
                </a:solidFill>
                <a:effectLst/>
                <a:latin typeface="system-ui"/>
              </a:rPr>
              <a:t>Access to a monthly PDF of the spells and magic items for that release</a:t>
            </a:r>
          </a:p>
          <a:p>
            <a:pPr algn="l">
              <a:buFont typeface="Arial" panose="020B0604020202020204" pitchFamily="34" charset="0"/>
              <a:buChar char="•"/>
            </a:pPr>
            <a:r>
              <a:rPr lang="en-US" b="0" i="0" dirty="0">
                <a:solidFill>
                  <a:srgbClr val="241E12"/>
                </a:solidFill>
                <a:effectLst/>
                <a:latin typeface="system-ui"/>
              </a:rPr>
              <a:t>Access to a PDF of printable spell and magic item cards</a:t>
            </a:r>
          </a:p>
          <a:p>
            <a:pPr algn="l">
              <a:buFont typeface="Arial" panose="020B0604020202020204" pitchFamily="34" charset="0"/>
              <a:buChar char="•"/>
            </a:pPr>
            <a:r>
              <a:rPr lang="en-US" b="0" i="0" dirty="0">
                <a:solidFill>
                  <a:srgbClr val="241E12"/>
                </a:solidFill>
                <a:effectLst/>
                <a:latin typeface="system-ui"/>
              </a:rPr>
              <a:t>Access to the backlog of all previous spell and magic item PDFs.  </a:t>
            </a:r>
          </a:p>
          <a:p>
            <a:pPr marL="0" indent="0" algn="l">
              <a:buNone/>
            </a:pPr>
            <a:endParaRPr lang="en-US" b="1" dirty="0">
              <a:solidFill>
                <a:srgbClr val="241E12"/>
              </a:solidFill>
              <a:latin typeface="system-ui"/>
            </a:endParaRPr>
          </a:p>
          <a:p>
            <a:pPr marL="0" indent="0" algn="l">
              <a:buNone/>
            </a:pPr>
            <a:r>
              <a:rPr lang="en-US" b="1" dirty="0">
                <a:solidFill>
                  <a:srgbClr val="241E12"/>
                </a:solidFill>
                <a:latin typeface="system-ui"/>
              </a:rPr>
              <a:t>Acolyte Tier ($7/month)</a:t>
            </a:r>
          </a:p>
          <a:p>
            <a:pPr algn="l">
              <a:buFont typeface="Arial" panose="020B0604020202020204" pitchFamily="34" charset="0"/>
              <a:buChar char="•"/>
            </a:pPr>
            <a:r>
              <a:rPr lang="en-US" b="0" i="0" dirty="0">
                <a:solidFill>
                  <a:srgbClr val="241E12"/>
                </a:solidFill>
                <a:effectLst/>
                <a:latin typeface="system-ui"/>
              </a:rPr>
              <a:t>Access to a monthly PDF of original 5e stat blocks </a:t>
            </a:r>
          </a:p>
          <a:p>
            <a:pPr algn="l">
              <a:buFont typeface="Arial" panose="020B0604020202020204" pitchFamily="34" charset="0"/>
              <a:buChar char="•"/>
            </a:pPr>
            <a:r>
              <a:rPr lang="en-US" b="0" i="0" dirty="0">
                <a:solidFill>
                  <a:srgbClr val="241E12"/>
                </a:solidFill>
                <a:effectLst/>
                <a:latin typeface="system-ui"/>
              </a:rPr>
              <a:t>Access to a monthly PDF of the spells and magic items for that release</a:t>
            </a:r>
          </a:p>
          <a:p>
            <a:pPr algn="l">
              <a:buFont typeface="Arial" panose="020B0604020202020204" pitchFamily="34" charset="0"/>
              <a:buChar char="•"/>
            </a:pPr>
            <a:r>
              <a:rPr lang="en-US" b="0" i="0" dirty="0">
                <a:solidFill>
                  <a:srgbClr val="241E12"/>
                </a:solidFill>
                <a:effectLst/>
                <a:latin typeface="system-ui"/>
              </a:rPr>
              <a:t>Access to a PDF of printable spell and magic item cards</a:t>
            </a:r>
          </a:p>
          <a:p>
            <a:pPr algn="l">
              <a:buFont typeface="Arial" panose="020B0604020202020204" pitchFamily="34" charset="0"/>
              <a:buChar char="•"/>
            </a:pPr>
            <a:r>
              <a:rPr lang="en-US" b="0" i="0" dirty="0">
                <a:solidFill>
                  <a:srgbClr val="241E12"/>
                </a:solidFill>
                <a:effectLst/>
                <a:latin typeface="system-ui"/>
              </a:rPr>
              <a:t>Access to the backlog of all previous stat block, spell, and magic item PDFs</a:t>
            </a:r>
          </a:p>
          <a:p>
            <a:r>
              <a:rPr lang="en-US" b="1" i="1" u="sng" dirty="0">
                <a:solidFill>
                  <a:srgbClr val="241E12"/>
                </a:solidFill>
                <a:effectLst/>
                <a:latin typeface="system-ui"/>
              </a:rPr>
              <a:t>This tier includes all of the previous tier's benefits PLUS!</a:t>
            </a:r>
            <a:endParaRPr lang="en-US" b="0" i="0" dirty="0">
              <a:solidFill>
                <a:srgbClr val="241E12"/>
              </a:solidFill>
              <a:effectLst/>
              <a:latin typeface="system-ui"/>
            </a:endParaRPr>
          </a:p>
          <a:p>
            <a:endParaRPr lang="en-US" dirty="0"/>
          </a:p>
        </p:txBody>
      </p:sp>
      <p:pic>
        <p:nvPicPr>
          <p:cNvPr id="5" name="Picture 4">
            <a:extLst>
              <a:ext uri="{FF2B5EF4-FFF2-40B4-BE49-F238E27FC236}">
                <a16:creationId xmlns:a16="http://schemas.microsoft.com/office/drawing/2014/main" id="{65D400AC-54B2-2108-8A86-1D2EA341A0F9}"/>
              </a:ext>
            </a:extLst>
          </p:cNvPr>
          <p:cNvPicPr>
            <a:picLocks noChangeAspect="1"/>
          </p:cNvPicPr>
          <p:nvPr/>
        </p:nvPicPr>
        <p:blipFill>
          <a:blip r:embed="rId2"/>
          <a:stretch>
            <a:fillRect/>
          </a:stretch>
        </p:blipFill>
        <p:spPr>
          <a:xfrm>
            <a:off x="230567" y="169628"/>
            <a:ext cx="6083609" cy="3099352"/>
          </a:xfrm>
          <a:prstGeom prst="rect">
            <a:avLst/>
          </a:prstGeom>
        </p:spPr>
      </p:pic>
      <p:sp>
        <p:nvSpPr>
          <p:cNvPr id="6" name="TextBox 5">
            <a:extLst>
              <a:ext uri="{FF2B5EF4-FFF2-40B4-BE49-F238E27FC236}">
                <a16:creationId xmlns:a16="http://schemas.microsoft.com/office/drawing/2014/main" id="{A11B3E24-7409-5196-65B1-7B3D5C872E3A}"/>
              </a:ext>
            </a:extLst>
          </p:cNvPr>
          <p:cNvSpPr txBox="1"/>
          <p:nvPr/>
        </p:nvSpPr>
        <p:spPr>
          <a:xfrm>
            <a:off x="230567" y="3268980"/>
            <a:ext cx="4935793" cy="369332"/>
          </a:xfrm>
          <a:prstGeom prst="rect">
            <a:avLst/>
          </a:prstGeom>
          <a:noFill/>
        </p:spPr>
        <p:txBody>
          <a:bodyPr wrap="square">
            <a:spAutoFit/>
          </a:bodyPr>
          <a:lstStyle/>
          <a:p>
            <a:pPr algn="l"/>
            <a:r>
              <a:rPr lang="en-US" b="1" dirty="0">
                <a:solidFill>
                  <a:srgbClr val="241E12"/>
                </a:solidFill>
                <a:latin typeface="system-ui"/>
              </a:rPr>
              <a:t>Patrons</a:t>
            </a:r>
            <a:r>
              <a:rPr lang="en-US" dirty="0">
                <a:solidFill>
                  <a:srgbClr val="241E12"/>
                </a:solidFill>
                <a:latin typeface="system-ui"/>
              </a:rPr>
              <a:t>: 130 &amp;</a:t>
            </a:r>
            <a:r>
              <a:rPr lang="en-US" b="1" dirty="0">
                <a:solidFill>
                  <a:srgbClr val="241E12"/>
                </a:solidFill>
                <a:latin typeface="system-ui"/>
              </a:rPr>
              <a:t> Income: </a:t>
            </a:r>
            <a:r>
              <a:rPr lang="en-US" dirty="0">
                <a:solidFill>
                  <a:srgbClr val="241E12"/>
                </a:solidFill>
                <a:latin typeface="system-ui"/>
              </a:rPr>
              <a:t>$907/month</a:t>
            </a:r>
            <a:endParaRPr lang="en-US" b="0" i="0" dirty="0">
              <a:solidFill>
                <a:srgbClr val="241E12"/>
              </a:solidFill>
              <a:effectLst/>
              <a:latin typeface="system-ui"/>
            </a:endParaRPr>
          </a:p>
        </p:txBody>
      </p:sp>
      <p:sp>
        <p:nvSpPr>
          <p:cNvPr id="7" name="TextBox 6">
            <a:extLst>
              <a:ext uri="{FF2B5EF4-FFF2-40B4-BE49-F238E27FC236}">
                <a16:creationId xmlns:a16="http://schemas.microsoft.com/office/drawing/2014/main" id="{509EC3E2-F8FB-9198-A1A6-EDF0B4E4877F}"/>
              </a:ext>
            </a:extLst>
          </p:cNvPr>
          <p:cNvSpPr txBox="1"/>
          <p:nvPr/>
        </p:nvSpPr>
        <p:spPr>
          <a:xfrm>
            <a:off x="347287" y="3903531"/>
            <a:ext cx="5629443" cy="646331"/>
          </a:xfrm>
          <a:prstGeom prst="rect">
            <a:avLst/>
          </a:prstGeom>
          <a:noFill/>
        </p:spPr>
        <p:txBody>
          <a:bodyPr wrap="square">
            <a:spAutoFit/>
          </a:bodyPr>
          <a:lstStyle/>
          <a:p>
            <a:pPr marL="285750" indent="-285750" algn="l">
              <a:buFont typeface="Arial" panose="020B0604020202020204" pitchFamily="34" charset="0"/>
              <a:buChar char="•"/>
            </a:pPr>
            <a:r>
              <a:rPr lang="en-US" dirty="0">
                <a:solidFill>
                  <a:srgbClr val="241E12"/>
                </a:solidFill>
                <a:latin typeface="system-ui"/>
              </a:rPr>
              <a:t>Interesting Custom Art &amp; Stats</a:t>
            </a:r>
          </a:p>
          <a:p>
            <a:pPr marL="285750" indent="-285750" algn="l">
              <a:buFont typeface="Arial" panose="020B0604020202020204" pitchFamily="34" charset="0"/>
              <a:buChar char="•"/>
            </a:pPr>
            <a:r>
              <a:rPr lang="en-US" dirty="0">
                <a:solidFill>
                  <a:srgbClr val="241E12"/>
                </a:solidFill>
                <a:latin typeface="system-ui"/>
              </a:rPr>
              <a:t>Deliverables are similar to what we do now</a:t>
            </a:r>
            <a:endParaRPr lang="en-US" b="0" i="0" dirty="0">
              <a:solidFill>
                <a:srgbClr val="241E12"/>
              </a:solidFill>
              <a:effectLst/>
              <a:latin typeface="system-ui"/>
            </a:endParaRPr>
          </a:p>
        </p:txBody>
      </p:sp>
    </p:spTree>
    <p:extLst>
      <p:ext uri="{BB962C8B-B14F-4D97-AF65-F5344CB8AC3E}">
        <p14:creationId xmlns:p14="http://schemas.microsoft.com/office/powerpoint/2010/main" val="3984120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Graphical user interface, chart&#10;&#10;Description automatically generated">
            <a:extLst>
              <a:ext uri="{FF2B5EF4-FFF2-40B4-BE49-F238E27FC236}">
                <a16:creationId xmlns:a16="http://schemas.microsoft.com/office/drawing/2014/main" id="{7DC3242C-5911-4179-2D29-88799E5C04C1}"/>
              </a:ext>
            </a:extLst>
          </p:cNvPr>
          <p:cNvPicPr>
            <a:picLocks noGrp="1" noChangeAspect="1"/>
          </p:cNvPicPr>
          <p:nvPr>
            <p:ph idx="1"/>
          </p:nvPr>
        </p:nvPicPr>
        <p:blipFill>
          <a:blip r:embed="rId2"/>
          <a:stretch>
            <a:fillRect/>
          </a:stretch>
        </p:blipFill>
        <p:spPr>
          <a:xfrm>
            <a:off x="643467" y="811785"/>
            <a:ext cx="10905066" cy="5234430"/>
          </a:xfrm>
          <a:prstGeom prst="rect">
            <a:avLst/>
          </a:prstGeom>
        </p:spPr>
      </p:pic>
    </p:spTree>
    <p:extLst>
      <p:ext uri="{BB962C8B-B14F-4D97-AF65-F5344CB8AC3E}">
        <p14:creationId xmlns:p14="http://schemas.microsoft.com/office/powerpoint/2010/main" val="3449037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23EDBFD-F8EB-8EC1-CF64-A55DB9588839}"/>
              </a:ext>
            </a:extLst>
          </p:cNvPr>
          <p:cNvPicPr>
            <a:picLocks noGrp="1" noChangeAspect="1"/>
          </p:cNvPicPr>
          <p:nvPr>
            <p:ph idx="1"/>
          </p:nvPr>
        </p:nvPicPr>
        <p:blipFill rotWithShape="1">
          <a:blip r:embed="rId2"/>
          <a:srcRect l="6628" r="4172" b="-1"/>
          <a:stretch/>
        </p:blipFill>
        <p:spPr>
          <a:xfrm>
            <a:off x="1035510" y="215717"/>
            <a:ext cx="10120980" cy="4356284"/>
          </a:xfrm>
          <a:prstGeom prst="rect">
            <a:avLst/>
          </a:prstGeom>
        </p:spPr>
      </p:pic>
      <p:sp>
        <p:nvSpPr>
          <p:cNvPr id="6" name="TextBox 5">
            <a:extLst>
              <a:ext uri="{FF2B5EF4-FFF2-40B4-BE49-F238E27FC236}">
                <a16:creationId xmlns:a16="http://schemas.microsoft.com/office/drawing/2014/main" id="{C0414D83-D665-7B24-3977-9BBFEFD051EE}"/>
              </a:ext>
            </a:extLst>
          </p:cNvPr>
          <p:cNvSpPr txBox="1"/>
          <p:nvPr/>
        </p:nvSpPr>
        <p:spPr>
          <a:xfrm>
            <a:off x="1099930" y="5168348"/>
            <a:ext cx="10204174" cy="830997"/>
          </a:xfrm>
          <a:prstGeom prst="rect">
            <a:avLst/>
          </a:prstGeom>
          <a:noFill/>
        </p:spPr>
        <p:txBody>
          <a:bodyPr wrap="square" rtlCol="0">
            <a:spAutoFit/>
          </a:bodyPr>
          <a:lstStyle/>
          <a:p>
            <a:r>
              <a:rPr lang="en-US" sz="2400" dirty="0"/>
              <a:t>Patrons: 240 </a:t>
            </a:r>
          </a:p>
          <a:p>
            <a:r>
              <a:rPr lang="en-US" sz="2400" dirty="0"/>
              <a:t>Income: $992/Month</a:t>
            </a:r>
          </a:p>
        </p:txBody>
      </p:sp>
    </p:spTree>
    <p:extLst>
      <p:ext uri="{BB962C8B-B14F-4D97-AF65-F5344CB8AC3E}">
        <p14:creationId xmlns:p14="http://schemas.microsoft.com/office/powerpoint/2010/main" val="412965881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1406</TotalTime>
  <Words>1036</Words>
  <Application>Microsoft Office PowerPoint</Application>
  <PresentationFormat>Widescreen</PresentationFormat>
  <Paragraphs>124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system-ui</vt:lpstr>
      <vt:lpstr>var(--global-fontStack-body)</vt:lpstr>
      <vt:lpstr>Office Theme</vt:lpstr>
      <vt:lpstr>StarSail Games</vt:lpstr>
      <vt:lpstr>Considerations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Rudok’s Tavern</vt:lpstr>
      <vt:lpstr>Rudok’s Tavern (Continued)</vt:lpstr>
      <vt:lpstr>PowerPoint Presentation</vt:lpstr>
      <vt:lpstr>PowerPoint Presentation</vt:lpstr>
      <vt:lpstr>PowerPoint Presentation</vt:lpstr>
      <vt:lpstr>Long Term 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Fenton</dc:creator>
  <cp:lastModifiedBy>Erin Fenton</cp:lastModifiedBy>
  <cp:revision>10</cp:revision>
  <dcterms:created xsi:type="dcterms:W3CDTF">2022-09-13T00:48:47Z</dcterms:created>
  <dcterms:modified xsi:type="dcterms:W3CDTF">2022-10-17T13:52:59Z</dcterms:modified>
</cp:coreProperties>
</file>