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3" r:id="rId7"/>
    <p:sldId id="262" r:id="rId8"/>
    <p:sldId id="265" r:id="rId9"/>
    <p:sldId id="266" r:id="rId10"/>
    <p:sldId id="267" r:id="rId11"/>
    <p:sldId id="268" r:id="rId12"/>
    <p:sldId id="269" r:id="rId13"/>
    <p:sldId id="270" r:id="rId14"/>
    <p:sldId id="271" r:id="rId15"/>
    <p:sldId id="272" r:id="rId16"/>
    <p:sldId id="273" r:id="rId17"/>
    <p:sldId id="274" r:id="rId18"/>
    <p:sldId id="277" r:id="rId19"/>
    <p:sldId id="278"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5" d="100"/>
          <a:sy n="65" d="100"/>
        </p:scale>
        <p:origin x="72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zh-TW"/>
        </a:p>
      </c:txPr>
    </c:title>
    <c:autoTitleDeleted val="0"/>
    <c:plotArea>
      <c:layout/>
      <c:barChart>
        <c:barDir val="col"/>
        <c:grouping val="clustered"/>
        <c:varyColors val="0"/>
        <c:ser>
          <c:idx val="0"/>
          <c:order val="0"/>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工作表1!$A$1:$A$2</c:f>
              <c:strCache>
                <c:ptCount val="2"/>
                <c:pt idx="0">
                  <c:v>三個特徵</c:v>
                </c:pt>
                <c:pt idx="1">
                  <c:v>加入速度</c:v>
                </c:pt>
              </c:strCache>
            </c:strRef>
          </c:cat>
          <c:val>
            <c:numRef>
              <c:f>工作表1!$B$1:$B$2</c:f>
              <c:numCache>
                <c:formatCode>General</c:formatCode>
                <c:ptCount val="2"/>
                <c:pt idx="0">
                  <c:v>2</c:v>
                </c:pt>
                <c:pt idx="1">
                  <c:v>8</c:v>
                </c:pt>
              </c:numCache>
            </c:numRef>
          </c:val>
          <c:extLst>
            <c:ext xmlns:c16="http://schemas.microsoft.com/office/drawing/2014/chart" uri="{C3380CC4-5D6E-409C-BE32-E72D297353CC}">
              <c16:uniqueId val="{00000000-FE1E-4915-A2FE-1A316E16D158}"/>
            </c:ext>
          </c:extLst>
        </c:ser>
        <c:dLbls>
          <c:dLblPos val="inEnd"/>
          <c:showLegendKey val="0"/>
          <c:showVal val="1"/>
          <c:showCatName val="0"/>
          <c:showSerName val="0"/>
          <c:showPercent val="0"/>
          <c:showBubbleSize val="0"/>
        </c:dLbls>
        <c:gapWidth val="41"/>
        <c:axId val="318811919"/>
        <c:axId val="53651823"/>
      </c:barChart>
      <c:catAx>
        <c:axId val="31881191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zh-TW"/>
          </a:p>
        </c:txPr>
        <c:crossAx val="53651823"/>
        <c:crosses val="autoZero"/>
        <c:auto val="1"/>
        <c:lblAlgn val="ctr"/>
        <c:lblOffset val="100"/>
        <c:noMultiLvlLbl val="0"/>
      </c:catAx>
      <c:valAx>
        <c:axId val="53651823"/>
        <c:scaling>
          <c:orientation val="minMax"/>
        </c:scaling>
        <c:delete val="1"/>
        <c:axPos val="l"/>
        <c:numFmt formatCode="General" sourceLinked="1"/>
        <c:majorTickMark val="none"/>
        <c:minorTickMark val="none"/>
        <c:tickLblPos val="nextTo"/>
        <c:crossAx val="3188119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zh-TW"/>
        </a:p>
      </c:txPr>
    </c:title>
    <c:autoTitleDeleted val="0"/>
    <c:plotArea>
      <c:layout/>
      <c:barChart>
        <c:barDir val="col"/>
        <c:grouping val="clustered"/>
        <c:varyColors val="0"/>
        <c:ser>
          <c:idx val="0"/>
          <c:order val="0"/>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工作表1!$A$1:$A$2</c:f>
              <c:strCache>
                <c:ptCount val="2"/>
                <c:pt idx="0">
                  <c:v>三個特徵</c:v>
                </c:pt>
                <c:pt idx="1">
                  <c:v>加入速度</c:v>
                </c:pt>
              </c:strCache>
            </c:strRef>
          </c:cat>
          <c:val>
            <c:numRef>
              <c:f>工作表1!$B$1:$B$2</c:f>
              <c:numCache>
                <c:formatCode>General</c:formatCode>
                <c:ptCount val="2"/>
                <c:pt idx="0">
                  <c:v>2</c:v>
                </c:pt>
                <c:pt idx="1">
                  <c:v>8</c:v>
                </c:pt>
              </c:numCache>
            </c:numRef>
          </c:val>
          <c:extLst>
            <c:ext xmlns:c16="http://schemas.microsoft.com/office/drawing/2014/chart" uri="{C3380CC4-5D6E-409C-BE32-E72D297353CC}">
              <c16:uniqueId val="{00000000-1DB8-4F0F-AEB6-FBC3B774C4DF}"/>
            </c:ext>
          </c:extLst>
        </c:ser>
        <c:dLbls>
          <c:dLblPos val="inEnd"/>
          <c:showLegendKey val="0"/>
          <c:showVal val="1"/>
          <c:showCatName val="0"/>
          <c:showSerName val="0"/>
          <c:showPercent val="0"/>
          <c:showBubbleSize val="0"/>
        </c:dLbls>
        <c:gapWidth val="41"/>
        <c:axId val="318811919"/>
        <c:axId val="53651823"/>
      </c:barChart>
      <c:catAx>
        <c:axId val="31881191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zh-TW"/>
          </a:p>
        </c:txPr>
        <c:crossAx val="53651823"/>
        <c:crosses val="autoZero"/>
        <c:auto val="1"/>
        <c:lblAlgn val="ctr"/>
        <c:lblOffset val="100"/>
        <c:noMultiLvlLbl val="0"/>
      </c:catAx>
      <c:valAx>
        <c:axId val="53651823"/>
        <c:scaling>
          <c:orientation val="minMax"/>
        </c:scaling>
        <c:delete val="1"/>
        <c:axPos val="l"/>
        <c:numFmt formatCode="General" sourceLinked="1"/>
        <c:majorTickMark val="none"/>
        <c:minorTickMark val="none"/>
        <c:tickLblPos val="nextTo"/>
        <c:crossAx val="3188119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t>資料量多寡的重要性</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3"/>
            </a:solidFill>
            <a:ln>
              <a:noFill/>
            </a:ln>
            <a:effectLst/>
            <a:sp3d/>
          </c:spPr>
          <c:invertIfNegative val="0"/>
          <c:cat>
            <c:strRef>
              <c:f>工作表1!$A$1:$A$3</c:f>
              <c:strCache>
                <c:ptCount val="3"/>
                <c:pt idx="0">
                  <c:v>一個N5</c:v>
                </c:pt>
                <c:pt idx="1">
                  <c:v>8個N5</c:v>
                </c:pt>
                <c:pt idx="2">
                  <c:v>8個N5 + 4個E4 + 4個N4</c:v>
                </c:pt>
              </c:strCache>
            </c:strRef>
          </c:cat>
          <c:val>
            <c:numRef>
              <c:f>工作表1!$B$1:$B$3</c:f>
              <c:numCache>
                <c:formatCode>General</c:formatCode>
                <c:ptCount val="3"/>
                <c:pt idx="0">
                  <c:v>2</c:v>
                </c:pt>
                <c:pt idx="1">
                  <c:v>8</c:v>
                </c:pt>
                <c:pt idx="2">
                  <c:v>10</c:v>
                </c:pt>
              </c:numCache>
            </c:numRef>
          </c:val>
          <c:extLst>
            <c:ext xmlns:c16="http://schemas.microsoft.com/office/drawing/2014/chart" uri="{C3380CC4-5D6E-409C-BE32-E72D297353CC}">
              <c16:uniqueId val="{00000000-442C-4289-B5FA-0981D4174DFE}"/>
            </c:ext>
          </c:extLst>
        </c:ser>
        <c:dLbls>
          <c:showLegendKey val="0"/>
          <c:showVal val="0"/>
          <c:showCatName val="0"/>
          <c:showSerName val="0"/>
          <c:showPercent val="0"/>
          <c:showBubbleSize val="0"/>
        </c:dLbls>
        <c:gapWidth val="150"/>
        <c:shape val="box"/>
        <c:axId val="1841227888"/>
        <c:axId val="1841231632"/>
        <c:axId val="0"/>
      </c:bar3DChart>
      <c:catAx>
        <c:axId val="18412278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en-US"/>
                  <a:t>資料</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841231632"/>
        <c:crosses val="autoZero"/>
        <c:auto val="1"/>
        <c:lblAlgn val="ctr"/>
        <c:lblOffset val="100"/>
        <c:noMultiLvlLbl val="0"/>
      </c:catAx>
      <c:valAx>
        <c:axId val="18412316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en-US"/>
                  <a:t>破關數</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841227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TW" altLang="en-US"/>
              <a:t>按一下圖示以新增圖片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3/25/2021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3/25/2021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dirty="0"/>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141410" y="3073397"/>
            <a:ext cx="4878391"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3073397"/>
            <a:ext cx="4875210"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950834-B84A-42BF-BC22-A8A10E9722CB}"/>
              </a:ext>
            </a:extLst>
          </p:cNvPr>
          <p:cNvSpPr>
            <a:spLocks noGrp="1"/>
          </p:cNvSpPr>
          <p:nvPr>
            <p:ph type="ctrTitle"/>
          </p:nvPr>
        </p:nvSpPr>
        <p:spPr/>
        <p:txBody>
          <a:bodyPr>
            <a:normAutofit/>
          </a:bodyPr>
          <a:lstStyle/>
          <a:p>
            <a:pPr algn="ctr"/>
            <a:r>
              <a:rPr lang="zh-TW" altLang="en-US" sz="7200" dirty="0"/>
              <a:t>打磚塊</a:t>
            </a:r>
          </a:p>
        </p:txBody>
      </p:sp>
      <p:sp>
        <p:nvSpPr>
          <p:cNvPr id="3" name="副標題 2">
            <a:extLst>
              <a:ext uri="{FF2B5EF4-FFF2-40B4-BE49-F238E27FC236}">
                <a16:creationId xmlns:a16="http://schemas.microsoft.com/office/drawing/2014/main" id="{309A8CEA-CB6B-41CA-9E16-F2C3051EF090}"/>
              </a:ext>
            </a:extLst>
          </p:cNvPr>
          <p:cNvSpPr>
            <a:spLocks noGrp="1"/>
          </p:cNvSpPr>
          <p:nvPr>
            <p:ph type="subTitle" idx="1"/>
          </p:nvPr>
        </p:nvSpPr>
        <p:spPr/>
        <p:txBody>
          <a:bodyPr/>
          <a:lstStyle/>
          <a:p>
            <a:endParaRPr lang="zh-TW" altLang="en-US" dirty="0"/>
          </a:p>
        </p:txBody>
      </p:sp>
      <p:sp>
        <p:nvSpPr>
          <p:cNvPr id="4" name="文字方塊 3">
            <a:extLst>
              <a:ext uri="{FF2B5EF4-FFF2-40B4-BE49-F238E27FC236}">
                <a16:creationId xmlns:a16="http://schemas.microsoft.com/office/drawing/2014/main" id="{1130A99D-6218-43C4-B3D5-34F7BAE61019}"/>
              </a:ext>
            </a:extLst>
          </p:cNvPr>
          <p:cNvSpPr txBox="1"/>
          <p:nvPr/>
        </p:nvSpPr>
        <p:spPr>
          <a:xfrm>
            <a:off x="7152968" y="5914103"/>
            <a:ext cx="2093843" cy="369332"/>
          </a:xfrm>
          <a:prstGeom prst="rect">
            <a:avLst/>
          </a:prstGeom>
          <a:noFill/>
        </p:spPr>
        <p:txBody>
          <a:bodyPr wrap="none" rtlCol="0">
            <a:spAutoFit/>
          </a:bodyPr>
          <a:lstStyle/>
          <a:p>
            <a:r>
              <a:rPr lang="zh-TW" altLang="en-US" dirty="0"/>
              <a:t>陳詠翰 </a:t>
            </a:r>
            <a:r>
              <a:rPr lang="en-US" altLang="zh-TW" dirty="0"/>
              <a:t>H24081163</a:t>
            </a:r>
            <a:endParaRPr lang="zh-TW" altLang="en-US" dirty="0"/>
          </a:p>
        </p:txBody>
      </p:sp>
    </p:spTree>
    <p:extLst>
      <p:ext uri="{BB962C8B-B14F-4D97-AF65-F5344CB8AC3E}">
        <p14:creationId xmlns:p14="http://schemas.microsoft.com/office/powerpoint/2010/main" val="313305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標題 1">
            <a:extLst>
              <a:ext uri="{FF2B5EF4-FFF2-40B4-BE49-F238E27FC236}">
                <a16:creationId xmlns:a16="http://schemas.microsoft.com/office/drawing/2014/main" id="{86AD0C41-B4B9-4478-BB30-3EBD1234B4E9}"/>
              </a:ext>
            </a:extLst>
          </p:cNvPr>
          <p:cNvSpPr>
            <a:spLocks noGrp="1"/>
          </p:cNvSpPr>
          <p:nvPr>
            <p:ph type="title"/>
          </p:nvPr>
        </p:nvSpPr>
        <p:spPr>
          <a:xfrm>
            <a:off x="1141413" y="618518"/>
            <a:ext cx="4459286" cy="1478570"/>
          </a:xfrm>
        </p:spPr>
        <p:txBody>
          <a:bodyPr>
            <a:normAutofit/>
          </a:bodyPr>
          <a:lstStyle/>
          <a:p>
            <a:r>
              <a:rPr lang="en-US" altLang="zh-TW" sz="3200" dirty="0">
                <a:latin typeface="Arial" panose="020B0604020202020204" pitchFamily="34" charset="0"/>
                <a:cs typeface="Arial" panose="020B0604020202020204" pitchFamily="34" charset="0"/>
              </a:rPr>
              <a:t>Method</a:t>
            </a:r>
            <a:endParaRPr lang="zh-TW" altLang="en-US" sz="3200" dirty="0">
              <a:latin typeface="Arial" panose="020B0604020202020204" pitchFamily="34" charset="0"/>
              <a:cs typeface="Arial" panose="020B0604020202020204" pitchFamily="34" charset="0"/>
            </a:endParaRPr>
          </a:p>
        </p:txBody>
      </p:sp>
      <p:sp>
        <p:nvSpPr>
          <p:cNvPr id="83" name="Content Placeholder 82">
            <a:extLst>
              <a:ext uri="{FF2B5EF4-FFF2-40B4-BE49-F238E27FC236}">
                <a16:creationId xmlns:a16="http://schemas.microsoft.com/office/drawing/2014/main" id="{30C9C20F-6536-433B-943F-8DD58F24355E}"/>
              </a:ext>
            </a:extLst>
          </p:cNvPr>
          <p:cNvSpPr>
            <a:spLocks noGrp="1"/>
          </p:cNvSpPr>
          <p:nvPr>
            <p:ph idx="1"/>
          </p:nvPr>
        </p:nvSpPr>
        <p:spPr>
          <a:xfrm>
            <a:off x="1141412" y="2249487"/>
            <a:ext cx="4459287" cy="3965046"/>
          </a:xfrm>
        </p:spPr>
        <p:txBody>
          <a:bodyPr>
            <a:normAutofit/>
          </a:bodyPr>
          <a:lstStyle/>
          <a:p>
            <a:pPr marL="0" indent="0">
              <a:buNone/>
            </a:pPr>
            <a:r>
              <a:rPr lang="zh-TW" altLang="en-US" sz="2000" dirty="0">
                <a:latin typeface="標楷體" panose="03000509000000000000" pitchFamily="65" charset="-120"/>
                <a:ea typeface="標楷體" panose="03000509000000000000" pitchFamily="65" charset="-120"/>
              </a:rPr>
              <a:t>取這</a:t>
            </a:r>
            <a:r>
              <a:rPr lang="en-US" altLang="zh-TW" sz="2000" dirty="0">
                <a:latin typeface="標楷體" panose="03000509000000000000" pitchFamily="65" charset="-120"/>
                <a:ea typeface="標楷體" panose="03000509000000000000" pitchFamily="65" charset="-120"/>
              </a:rPr>
              <a:t>6</a:t>
            </a:r>
            <a:r>
              <a:rPr lang="zh-TW" altLang="en-US" sz="2000" dirty="0">
                <a:latin typeface="標楷體" panose="03000509000000000000" pitchFamily="65" charset="-120"/>
                <a:ea typeface="標楷體" panose="03000509000000000000" pitchFamily="65" charset="-120"/>
              </a:rPr>
              <a:t>個</a:t>
            </a:r>
            <a:r>
              <a:rPr lang="en-US" altLang="zh-TW" sz="2000" dirty="0">
                <a:latin typeface="標楷體" panose="03000509000000000000" pitchFamily="65" charset="-120"/>
                <a:ea typeface="標楷體" panose="03000509000000000000" pitchFamily="65" charset="-120"/>
              </a:rPr>
              <a:t>feature</a:t>
            </a:r>
            <a:r>
              <a:rPr lang="zh-TW" altLang="en-US" sz="2000" dirty="0">
                <a:latin typeface="標楷體" panose="03000509000000000000" pitchFamily="65" charset="-120"/>
                <a:ea typeface="標楷體" panose="03000509000000000000" pitchFamily="65" charset="-120"/>
              </a:rPr>
              <a:t>的原因</a:t>
            </a:r>
            <a:r>
              <a:rPr lang="en-US" altLang="zh-TW" sz="2000" dirty="0">
                <a:latin typeface="標楷體" panose="03000509000000000000" pitchFamily="65" charset="-120"/>
                <a:ea typeface="標楷體" panose="03000509000000000000" pitchFamily="65" charset="-120"/>
              </a:rPr>
              <a:t>:</a:t>
            </a:r>
          </a:p>
          <a:p>
            <a:pPr marL="0" indent="0">
              <a:buNone/>
            </a:pPr>
            <a:r>
              <a:rPr lang="zh-TW" altLang="en-US" sz="2000" dirty="0">
                <a:latin typeface="標楷體" panose="03000509000000000000" pitchFamily="65" charset="-120"/>
                <a:ea typeface="標楷體" panose="03000509000000000000" pitchFamily="65" charset="-120"/>
              </a:rPr>
              <a:t>我們最終的輸出就是往左往右跟不動。因此板子的移動就一定跟</a:t>
            </a:r>
            <a:r>
              <a:rPr lang="zh-TW" altLang="en-US" sz="2000" dirty="0">
                <a:solidFill>
                  <a:srgbClr val="FF0000"/>
                </a:solidFill>
                <a:latin typeface="標楷體" panose="03000509000000000000" pitchFamily="65" charset="-120"/>
                <a:ea typeface="標楷體" panose="03000509000000000000" pitchFamily="65" charset="-120"/>
              </a:rPr>
              <a:t>落點</a:t>
            </a:r>
            <a:r>
              <a:rPr lang="zh-TW" altLang="en-US" sz="2000" dirty="0">
                <a:latin typeface="標楷體" panose="03000509000000000000" pitchFamily="65" charset="-120"/>
                <a:ea typeface="標楷體" panose="03000509000000000000" pitchFamily="65" charset="-120"/>
              </a:rPr>
              <a:t>有關係，而要計算落點一定要</a:t>
            </a:r>
            <a:r>
              <a:rPr lang="en-US" altLang="zh-TW" sz="2000" dirty="0">
                <a:solidFill>
                  <a:srgbClr val="FF0000"/>
                </a:solidFill>
                <a:latin typeface="標楷體" panose="03000509000000000000" pitchFamily="65" charset="-120"/>
                <a:ea typeface="標楷體" panose="03000509000000000000" pitchFamily="65" charset="-120"/>
              </a:rPr>
              <a:t>x</a:t>
            </a:r>
            <a:r>
              <a:rPr lang="zh-TW" altLang="en-US" sz="2000" dirty="0">
                <a:solidFill>
                  <a:srgbClr val="FF0000"/>
                </a:solidFill>
                <a:latin typeface="標楷體" panose="03000509000000000000" pitchFamily="65" charset="-120"/>
                <a:ea typeface="標楷體" panose="03000509000000000000" pitchFamily="65" charset="-120"/>
              </a:rPr>
              <a:t>方向的速度跟</a:t>
            </a:r>
            <a:r>
              <a:rPr lang="en-US" altLang="zh-TW" sz="2000" dirty="0">
                <a:solidFill>
                  <a:srgbClr val="FF0000"/>
                </a:solidFill>
                <a:latin typeface="標楷體" panose="03000509000000000000" pitchFamily="65" charset="-120"/>
                <a:ea typeface="標楷體" panose="03000509000000000000" pitchFamily="65" charset="-120"/>
              </a:rPr>
              <a:t>y</a:t>
            </a:r>
            <a:r>
              <a:rPr lang="zh-TW" altLang="en-US" sz="2000" dirty="0">
                <a:solidFill>
                  <a:srgbClr val="FF0000"/>
                </a:solidFill>
                <a:latin typeface="標楷體" panose="03000509000000000000" pitchFamily="65" charset="-120"/>
                <a:ea typeface="標楷體" panose="03000509000000000000" pitchFamily="65" charset="-120"/>
              </a:rPr>
              <a:t>方向的速度</a:t>
            </a:r>
            <a:r>
              <a:rPr lang="zh-TW" altLang="en-US" sz="2000" dirty="0">
                <a:latin typeface="標楷體" panose="03000509000000000000" pitchFamily="65" charset="-120"/>
                <a:ea typeface="標楷體" panose="03000509000000000000" pitchFamily="65" charset="-120"/>
              </a:rPr>
              <a:t>，當然也要有</a:t>
            </a:r>
            <a:r>
              <a:rPr lang="zh-TW" altLang="en-US" sz="2000" dirty="0">
                <a:solidFill>
                  <a:srgbClr val="FF0000"/>
                </a:solidFill>
                <a:latin typeface="標楷體" panose="03000509000000000000" pitchFamily="65" charset="-120"/>
                <a:ea typeface="標楷體" panose="03000509000000000000" pitchFamily="65" charset="-120"/>
              </a:rPr>
              <a:t>球的座標</a:t>
            </a:r>
            <a:r>
              <a:rPr lang="zh-TW" altLang="en-US" sz="2000" dirty="0">
                <a:latin typeface="標楷體" panose="03000509000000000000" pitchFamily="65" charset="-120"/>
                <a:ea typeface="標楷體" panose="03000509000000000000" pitchFamily="65" charset="-120"/>
              </a:rPr>
              <a:t>才能預測，而</a:t>
            </a:r>
            <a:r>
              <a:rPr lang="zh-TW" altLang="en-US" sz="2000" dirty="0">
                <a:solidFill>
                  <a:srgbClr val="FF0000"/>
                </a:solidFill>
                <a:latin typeface="標楷體" panose="03000509000000000000" pitchFamily="65" charset="-120"/>
                <a:ea typeface="標楷體" panose="03000509000000000000" pitchFamily="65" charset="-120"/>
              </a:rPr>
              <a:t>板子所在的位置</a:t>
            </a:r>
            <a:r>
              <a:rPr lang="zh-TW" altLang="en-US" sz="2000" dirty="0">
                <a:latin typeface="標楷體" panose="03000509000000000000" pitchFamily="65" charset="-120"/>
                <a:ea typeface="標楷體" panose="03000509000000000000" pitchFamily="65" charset="-120"/>
              </a:rPr>
              <a:t>也是關鍵，板子在哪裡也會影響最終板子要往哪裡移動。</a:t>
            </a:r>
            <a:endParaRPr lang="en-US" sz="2000" dirty="0">
              <a:latin typeface="標楷體" panose="03000509000000000000" pitchFamily="65" charset="-120"/>
              <a:ea typeface="標楷體" panose="03000509000000000000" pitchFamily="65" charset="-120"/>
            </a:endParaRPr>
          </a:p>
        </p:txBody>
      </p:sp>
      <p:pic>
        <p:nvPicPr>
          <p:cNvPr id="35" name="圖片 34" descr="一張含有 文字 的圖片&#10;&#10;自動產生的描述">
            <a:extLst>
              <a:ext uri="{FF2B5EF4-FFF2-40B4-BE49-F238E27FC236}">
                <a16:creationId xmlns:a16="http://schemas.microsoft.com/office/drawing/2014/main" id="{3B3C294D-3BBF-484C-9691-6AAE77D996D6}"/>
              </a:ext>
            </a:extLst>
          </p:cNvPr>
          <p:cNvPicPr>
            <a:picLocks noChangeAspect="1"/>
          </p:cNvPicPr>
          <p:nvPr/>
        </p:nvPicPr>
        <p:blipFill>
          <a:blip r:embed="rId4"/>
          <a:stretch>
            <a:fillRect/>
          </a:stretch>
        </p:blipFill>
        <p:spPr>
          <a:xfrm>
            <a:off x="7760897" y="618518"/>
            <a:ext cx="2126485"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26" name="Group 12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cxnSp>
        <p:nvCxnSpPr>
          <p:cNvPr id="4" name="直線單箭頭接點 3">
            <a:extLst>
              <a:ext uri="{FF2B5EF4-FFF2-40B4-BE49-F238E27FC236}">
                <a16:creationId xmlns:a16="http://schemas.microsoft.com/office/drawing/2014/main" id="{84B3488E-2466-4B54-A0A7-7B3867FB6380}"/>
              </a:ext>
            </a:extLst>
          </p:cNvPr>
          <p:cNvCxnSpPr/>
          <p:nvPr/>
        </p:nvCxnSpPr>
        <p:spPr>
          <a:xfrm>
            <a:off x="9129252" y="4187315"/>
            <a:ext cx="383458" cy="0"/>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5C9F8D96-7B96-41AC-95CE-87306CB71A72}"/>
              </a:ext>
            </a:extLst>
          </p:cNvPr>
          <p:cNvCxnSpPr/>
          <p:nvPr/>
        </p:nvCxnSpPr>
        <p:spPr>
          <a:xfrm>
            <a:off x="8908026" y="4210051"/>
            <a:ext cx="0" cy="461962"/>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26B7CCA7-868F-4BE5-AA6A-195699ABFB65}"/>
              </a:ext>
            </a:extLst>
          </p:cNvPr>
          <p:cNvSpPr txBox="1"/>
          <p:nvPr/>
        </p:nvSpPr>
        <p:spPr>
          <a:xfrm>
            <a:off x="8316197" y="3930928"/>
            <a:ext cx="591829" cy="369332"/>
          </a:xfrm>
          <a:prstGeom prst="rect">
            <a:avLst/>
          </a:prstGeom>
          <a:noFill/>
        </p:spPr>
        <p:txBody>
          <a:bodyPr wrap="none" rtlCol="0">
            <a:spAutoFit/>
          </a:bodyPr>
          <a:lstStyle/>
          <a:p>
            <a:r>
              <a:rPr lang="en-US" altLang="zh-TW" dirty="0">
                <a:solidFill>
                  <a:srgbClr val="FF0000"/>
                </a:solidFill>
              </a:rPr>
              <a:t>(</a:t>
            </a:r>
            <a:r>
              <a:rPr lang="en-US" altLang="zh-TW" dirty="0" err="1">
                <a:solidFill>
                  <a:srgbClr val="FF0000"/>
                </a:solidFill>
              </a:rPr>
              <a:t>x,y</a:t>
            </a:r>
            <a:r>
              <a:rPr lang="en-US" altLang="zh-TW" dirty="0"/>
              <a:t>)</a:t>
            </a:r>
            <a:endParaRPr lang="zh-TW" altLang="en-US" dirty="0"/>
          </a:p>
        </p:txBody>
      </p:sp>
    </p:spTree>
    <p:extLst>
      <p:ext uri="{BB962C8B-B14F-4D97-AF65-F5344CB8AC3E}">
        <p14:creationId xmlns:p14="http://schemas.microsoft.com/office/powerpoint/2010/main" val="3536012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86AD0C41-B4B9-4478-BB30-3EBD1234B4E9}"/>
              </a:ext>
            </a:extLst>
          </p:cNvPr>
          <p:cNvSpPr>
            <a:spLocks noGrp="1"/>
          </p:cNvSpPr>
          <p:nvPr>
            <p:ph type="title"/>
          </p:nvPr>
        </p:nvSpPr>
        <p:spPr>
          <a:xfrm>
            <a:off x="1141413" y="618518"/>
            <a:ext cx="4459286" cy="1478570"/>
          </a:xfrm>
        </p:spPr>
        <p:txBody>
          <a:bodyPr>
            <a:normAutofit/>
          </a:bodyPr>
          <a:lstStyle/>
          <a:p>
            <a:r>
              <a:rPr lang="en-US" altLang="zh-TW" sz="3200" dirty="0">
                <a:latin typeface="Arial" panose="020B0604020202020204" pitchFamily="34" charset="0"/>
                <a:cs typeface="Arial" panose="020B0604020202020204" pitchFamily="34" charset="0"/>
              </a:rPr>
              <a:t>Method</a:t>
            </a:r>
            <a:endParaRPr lang="zh-TW" altLang="en-US" sz="3200" dirty="0">
              <a:latin typeface="Arial" panose="020B0604020202020204" pitchFamily="34" charset="0"/>
              <a:cs typeface="Arial" panose="020B0604020202020204" pitchFamily="34" charset="0"/>
            </a:endParaRPr>
          </a:p>
        </p:txBody>
      </p:sp>
      <p:sp>
        <p:nvSpPr>
          <p:cNvPr id="83" name="Content Placeholder 82">
            <a:extLst>
              <a:ext uri="{FF2B5EF4-FFF2-40B4-BE49-F238E27FC236}">
                <a16:creationId xmlns:a16="http://schemas.microsoft.com/office/drawing/2014/main" id="{30C9C20F-6536-433B-943F-8DD58F24355E}"/>
              </a:ext>
            </a:extLst>
          </p:cNvPr>
          <p:cNvSpPr>
            <a:spLocks noGrp="1"/>
          </p:cNvSpPr>
          <p:nvPr>
            <p:ph idx="1"/>
          </p:nvPr>
        </p:nvSpPr>
        <p:spPr>
          <a:xfrm>
            <a:off x="1141412" y="2249487"/>
            <a:ext cx="4459287" cy="3965046"/>
          </a:xfrm>
        </p:spPr>
        <p:txBody>
          <a:bodyPr>
            <a:normAutofit/>
          </a:bodyPr>
          <a:lstStyle/>
          <a:p>
            <a:pPr marL="0" indent="0">
              <a:buNone/>
            </a:pPr>
            <a:r>
              <a:rPr lang="zh-TW" altLang="en-US" sz="2000" dirty="0">
                <a:latin typeface="標楷體" panose="03000509000000000000" pitchFamily="65" charset="-120"/>
                <a:ea typeface="標楷體" panose="03000509000000000000" pitchFamily="65" charset="-120"/>
              </a:rPr>
              <a:t>過濾掉一些不需要的資料</a:t>
            </a:r>
            <a:r>
              <a:rPr lang="en-US" altLang="zh-TW" sz="2000" dirty="0">
                <a:latin typeface="標楷體" panose="03000509000000000000" pitchFamily="65" charset="-120"/>
                <a:ea typeface="標楷體" panose="03000509000000000000" pitchFamily="65" charset="-120"/>
              </a:rPr>
              <a:t>:</a:t>
            </a:r>
          </a:p>
          <a:p>
            <a:pPr marL="0" indent="0">
              <a:buNone/>
            </a:pPr>
            <a:r>
              <a:rPr lang="zh-TW" altLang="en-US" sz="2000" dirty="0">
                <a:latin typeface="標楷體" panose="03000509000000000000" pitchFamily="65" charset="-120"/>
                <a:ea typeface="標楷體" panose="03000509000000000000" pitchFamily="65" charset="-120"/>
              </a:rPr>
              <a:t>把</a:t>
            </a:r>
            <a:r>
              <a:rPr lang="en-US" altLang="zh-TW" sz="2000" dirty="0">
                <a:latin typeface="標楷體" panose="03000509000000000000" pitchFamily="65" charset="-120"/>
                <a:ea typeface="標楷體" panose="03000509000000000000" pitchFamily="65" charset="-120"/>
              </a:rPr>
              <a:t>x</a:t>
            </a:r>
            <a:r>
              <a:rPr lang="zh-TW" altLang="en-US" sz="2000" dirty="0">
                <a:latin typeface="標楷體" panose="03000509000000000000" pitchFamily="65" charset="-120"/>
                <a:ea typeface="標楷體" panose="03000509000000000000" pitchFamily="65" charset="-120"/>
              </a:rPr>
              <a:t>方向速度</a:t>
            </a:r>
            <a:r>
              <a:rPr lang="en-US" altLang="zh-TW" sz="2000" dirty="0">
                <a:latin typeface="標楷體" panose="03000509000000000000" pitchFamily="65" charset="-120"/>
                <a:ea typeface="標楷體" panose="03000509000000000000" pitchFamily="65" charset="-120"/>
              </a:rPr>
              <a:t>=0</a:t>
            </a:r>
            <a:r>
              <a:rPr lang="zh-TW" altLang="en-US" sz="2000" dirty="0">
                <a:latin typeface="標楷體" panose="03000509000000000000" pitchFamily="65" charset="-120"/>
                <a:ea typeface="標楷體" panose="03000509000000000000" pitchFamily="65" charset="-120"/>
              </a:rPr>
              <a:t>或</a:t>
            </a:r>
            <a:r>
              <a:rPr lang="en-US" altLang="zh-TW" sz="2000" dirty="0">
                <a:latin typeface="標楷體" panose="03000509000000000000" pitchFamily="65" charset="-120"/>
                <a:ea typeface="標楷體" panose="03000509000000000000" pitchFamily="65" charset="-120"/>
              </a:rPr>
              <a:t>y</a:t>
            </a:r>
            <a:r>
              <a:rPr lang="zh-TW" altLang="en-US" sz="2000" dirty="0">
                <a:latin typeface="標楷體" panose="03000509000000000000" pitchFamily="65" charset="-120"/>
                <a:ea typeface="標楷體" panose="03000509000000000000" pitchFamily="65" charset="-120"/>
              </a:rPr>
              <a:t>方向速度</a:t>
            </a:r>
            <a:r>
              <a:rPr lang="en-US" altLang="zh-TW" sz="2000" dirty="0">
                <a:latin typeface="標楷體" panose="03000509000000000000" pitchFamily="65" charset="-120"/>
                <a:ea typeface="標楷體" panose="03000509000000000000" pitchFamily="65" charset="-120"/>
              </a:rPr>
              <a:t>=0</a:t>
            </a:r>
            <a:r>
              <a:rPr lang="zh-TW" altLang="en-US" sz="2000" dirty="0">
                <a:latin typeface="標楷體" panose="03000509000000000000" pitchFamily="65" charset="-120"/>
                <a:ea typeface="標楷體" panose="03000509000000000000" pitchFamily="65" charset="-120"/>
              </a:rPr>
              <a:t>的資料去掉。當球還沒發出去的資料也去掉，這樣可以讓資料比較乾淨一些。</a:t>
            </a:r>
            <a:endParaRPr lang="en-US" sz="2000" dirty="0">
              <a:latin typeface="標楷體" panose="03000509000000000000" pitchFamily="65" charset="-120"/>
              <a:ea typeface="標楷體" panose="03000509000000000000" pitchFamily="65" charset="-120"/>
            </a:endParaRPr>
          </a:p>
        </p:txBody>
      </p:sp>
      <p:pic>
        <p:nvPicPr>
          <p:cNvPr id="35" name="圖片 34" descr="一張含有 文字 的圖片&#10;&#10;自動產生的描述">
            <a:extLst>
              <a:ext uri="{FF2B5EF4-FFF2-40B4-BE49-F238E27FC236}">
                <a16:creationId xmlns:a16="http://schemas.microsoft.com/office/drawing/2014/main" id="{3B3C294D-3BBF-484C-9691-6AAE77D996D6}"/>
              </a:ext>
            </a:extLst>
          </p:cNvPr>
          <p:cNvPicPr>
            <a:picLocks noChangeAspect="1"/>
          </p:cNvPicPr>
          <p:nvPr/>
        </p:nvPicPr>
        <p:blipFill>
          <a:blip r:embed="rId4"/>
          <a:stretch>
            <a:fillRect/>
          </a:stretch>
        </p:blipFill>
        <p:spPr>
          <a:xfrm>
            <a:off x="7760897" y="618518"/>
            <a:ext cx="2126485"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26" name="Group 12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cxnSp>
        <p:nvCxnSpPr>
          <p:cNvPr id="4" name="直線單箭頭接點 3">
            <a:extLst>
              <a:ext uri="{FF2B5EF4-FFF2-40B4-BE49-F238E27FC236}">
                <a16:creationId xmlns:a16="http://schemas.microsoft.com/office/drawing/2014/main" id="{84B3488E-2466-4B54-A0A7-7B3867FB6380}"/>
              </a:ext>
            </a:extLst>
          </p:cNvPr>
          <p:cNvCxnSpPr/>
          <p:nvPr/>
        </p:nvCxnSpPr>
        <p:spPr>
          <a:xfrm>
            <a:off x="9129252" y="4187315"/>
            <a:ext cx="383458" cy="0"/>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5C9F8D96-7B96-41AC-95CE-87306CB71A72}"/>
              </a:ext>
            </a:extLst>
          </p:cNvPr>
          <p:cNvCxnSpPr/>
          <p:nvPr/>
        </p:nvCxnSpPr>
        <p:spPr>
          <a:xfrm>
            <a:off x="8908026" y="4210051"/>
            <a:ext cx="0" cy="461962"/>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26B7CCA7-868F-4BE5-AA6A-195699ABFB65}"/>
              </a:ext>
            </a:extLst>
          </p:cNvPr>
          <p:cNvSpPr txBox="1"/>
          <p:nvPr/>
        </p:nvSpPr>
        <p:spPr>
          <a:xfrm>
            <a:off x="8316197" y="3930928"/>
            <a:ext cx="591829" cy="369332"/>
          </a:xfrm>
          <a:prstGeom prst="rect">
            <a:avLst/>
          </a:prstGeom>
          <a:noFill/>
        </p:spPr>
        <p:txBody>
          <a:bodyPr wrap="none" rtlCol="0">
            <a:spAutoFit/>
          </a:bodyPr>
          <a:lstStyle/>
          <a:p>
            <a:r>
              <a:rPr lang="en-US" altLang="zh-TW" dirty="0">
                <a:solidFill>
                  <a:srgbClr val="FF0000"/>
                </a:solidFill>
              </a:rPr>
              <a:t>(</a:t>
            </a:r>
            <a:r>
              <a:rPr lang="en-US" altLang="zh-TW" dirty="0" err="1">
                <a:solidFill>
                  <a:srgbClr val="FF0000"/>
                </a:solidFill>
              </a:rPr>
              <a:t>x,y</a:t>
            </a:r>
            <a:r>
              <a:rPr lang="en-US" altLang="zh-TW" dirty="0"/>
              <a:t>)</a:t>
            </a:r>
            <a:endParaRPr lang="zh-TW" altLang="en-US" dirty="0"/>
          </a:p>
        </p:txBody>
      </p:sp>
    </p:spTree>
    <p:extLst>
      <p:ext uri="{BB962C8B-B14F-4D97-AF65-F5344CB8AC3E}">
        <p14:creationId xmlns:p14="http://schemas.microsoft.com/office/powerpoint/2010/main" val="448282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58" name="Rectangle 157">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0"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86AD0C41-B4B9-4478-BB30-3EBD1234B4E9}"/>
              </a:ext>
            </a:extLst>
          </p:cNvPr>
          <p:cNvSpPr>
            <a:spLocks noGrp="1"/>
          </p:cNvSpPr>
          <p:nvPr>
            <p:ph type="title"/>
          </p:nvPr>
        </p:nvSpPr>
        <p:spPr>
          <a:xfrm>
            <a:off x="1141413" y="618518"/>
            <a:ext cx="4459286" cy="1478570"/>
          </a:xfrm>
        </p:spPr>
        <p:txBody>
          <a:bodyPr>
            <a:normAutofit/>
          </a:bodyPr>
          <a:lstStyle/>
          <a:p>
            <a:r>
              <a:rPr lang="en-US" altLang="zh-TW" sz="3200" dirty="0">
                <a:latin typeface="Arial" panose="020B0604020202020204" pitchFamily="34" charset="0"/>
                <a:cs typeface="Arial" panose="020B0604020202020204" pitchFamily="34" charset="0"/>
              </a:rPr>
              <a:t>Method</a:t>
            </a:r>
            <a:endParaRPr lang="zh-TW" altLang="en-US" sz="3200" dirty="0">
              <a:latin typeface="Arial" panose="020B0604020202020204" pitchFamily="34" charset="0"/>
              <a:cs typeface="Arial" panose="020B0604020202020204" pitchFamily="34" charset="0"/>
            </a:endParaRPr>
          </a:p>
        </p:txBody>
      </p:sp>
      <p:sp>
        <p:nvSpPr>
          <p:cNvPr id="83" name="Content Placeholder 82">
            <a:extLst>
              <a:ext uri="{FF2B5EF4-FFF2-40B4-BE49-F238E27FC236}">
                <a16:creationId xmlns:a16="http://schemas.microsoft.com/office/drawing/2014/main" id="{30C9C20F-6536-433B-943F-8DD58F24355E}"/>
              </a:ext>
            </a:extLst>
          </p:cNvPr>
          <p:cNvSpPr>
            <a:spLocks noGrp="1"/>
          </p:cNvSpPr>
          <p:nvPr>
            <p:ph idx="1"/>
          </p:nvPr>
        </p:nvSpPr>
        <p:spPr>
          <a:xfrm>
            <a:off x="1141412" y="2249487"/>
            <a:ext cx="4459287" cy="3965046"/>
          </a:xfrm>
        </p:spPr>
        <p:txBody>
          <a:bodyPr>
            <a:normAutofit/>
          </a:bodyPr>
          <a:lstStyle/>
          <a:p>
            <a:pPr marL="0" indent="0">
              <a:buNone/>
            </a:pPr>
            <a:r>
              <a:rPr lang="zh-TW" altLang="en-US" sz="2000" dirty="0">
                <a:latin typeface="標楷體" panose="03000509000000000000" pitchFamily="65" charset="-120"/>
                <a:ea typeface="標楷體" panose="03000509000000000000" pitchFamily="65" charset="-120"/>
              </a:rPr>
              <a:t>使用的機器學習模型</a:t>
            </a:r>
            <a:r>
              <a:rPr lang="en-US" altLang="zh-TW" sz="2000" dirty="0">
                <a:latin typeface="標楷體" panose="03000509000000000000" pitchFamily="65" charset="-120"/>
                <a:ea typeface="標楷體" panose="03000509000000000000" pitchFamily="65" charset="-120"/>
              </a:rPr>
              <a:t>:KNN</a:t>
            </a:r>
          </a:p>
          <a:p>
            <a:pPr marL="0" indent="0">
              <a:buNone/>
            </a:pPr>
            <a:r>
              <a:rPr lang="en-US" altLang="zh-TW" sz="2000" dirty="0">
                <a:latin typeface="標楷體" panose="03000509000000000000" pitchFamily="65" charset="-120"/>
                <a:ea typeface="標楷體" panose="03000509000000000000" pitchFamily="65" charset="-120"/>
              </a:rPr>
              <a:t>KNN</a:t>
            </a:r>
            <a:r>
              <a:rPr lang="zh-TW" altLang="en-US" sz="2000" dirty="0">
                <a:latin typeface="標楷體" panose="03000509000000000000" pitchFamily="65" charset="-120"/>
                <a:ea typeface="標楷體" panose="03000509000000000000" pitchFamily="65" charset="-120"/>
              </a:rPr>
              <a:t>是一個監督式學習的方法</a:t>
            </a:r>
            <a:endParaRPr lang="en-US" altLang="zh-TW" sz="2000" dirty="0">
              <a:latin typeface="標楷體" panose="03000509000000000000" pitchFamily="65" charset="-120"/>
              <a:ea typeface="標楷體" panose="03000509000000000000" pitchFamily="65" charset="-120"/>
            </a:endParaRPr>
          </a:p>
          <a:p>
            <a:pPr marL="0" indent="0">
              <a:buNone/>
            </a:pPr>
            <a:r>
              <a:rPr lang="zh-TW" altLang="en-US" sz="2000" dirty="0">
                <a:latin typeface="標楷體" panose="03000509000000000000" pitchFamily="65" charset="-120"/>
                <a:ea typeface="標楷體" panose="03000509000000000000" pitchFamily="65" charset="-120"/>
              </a:rPr>
              <a:t>設定</a:t>
            </a:r>
            <a:r>
              <a:rPr lang="en-US" altLang="zh-TW" sz="2000" dirty="0">
                <a:latin typeface="標楷體" panose="03000509000000000000" pitchFamily="65" charset="-120"/>
                <a:ea typeface="標楷體" panose="03000509000000000000" pitchFamily="65" charset="-120"/>
              </a:rPr>
              <a:t>k</a:t>
            </a:r>
            <a:r>
              <a:rPr lang="zh-TW" altLang="en-US" sz="2000" dirty="0">
                <a:latin typeface="標楷體" panose="03000509000000000000" pitchFamily="65" charset="-120"/>
                <a:ea typeface="標楷體" panose="03000509000000000000" pitchFamily="65" charset="-120"/>
              </a:rPr>
              <a:t>值</a:t>
            </a:r>
          </a:p>
          <a:p>
            <a:pPr marL="0" indent="0">
              <a:buNone/>
            </a:pPr>
            <a:r>
              <a:rPr lang="zh-TW" altLang="en-US" sz="2000" dirty="0">
                <a:latin typeface="標楷體" panose="03000509000000000000" pitchFamily="65" charset="-120"/>
                <a:ea typeface="標楷體" panose="03000509000000000000" pitchFamily="65" charset="-120"/>
              </a:rPr>
              <a:t>計算距離公式找出</a:t>
            </a:r>
            <a:r>
              <a:rPr lang="en-US" altLang="zh-TW" sz="2000" dirty="0">
                <a:latin typeface="標楷體" panose="03000509000000000000" pitchFamily="65" charset="-120"/>
                <a:ea typeface="標楷體" panose="03000509000000000000" pitchFamily="65" charset="-120"/>
              </a:rPr>
              <a:t>k</a:t>
            </a:r>
            <a:r>
              <a:rPr lang="zh-TW" altLang="en-US" sz="2000" dirty="0">
                <a:latin typeface="標楷體" panose="03000509000000000000" pitchFamily="65" charset="-120"/>
                <a:ea typeface="標楷體" panose="03000509000000000000" pitchFamily="65" charset="-120"/>
              </a:rPr>
              <a:t>個最相近的特徵</a:t>
            </a:r>
          </a:p>
          <a:p>
            <a:pPr marL="0" indent="0">
              <a:buNone/>
            </a:pPr>
            <a:r>
              <a:rPr lang="zh-TW" altLang="en-US" sz="2000" dirty="0">
                <a:latin typeface="標楷體" panose="03000509000000000000" pitchFamily="65" charset="-120"/>
                <a:ea typeface="標楷體" panose="03000509000000000000" pitchFamily="65" charset="-120"/>
              </a:rPr>
              <a:t>分類</a:t>
            </a:r>
            <a:r>
              <a:rPr lang="en-US" altLang="zh-TW" sz="2000" dirty="0">
                <a:latin typeface="標楷體" panose="03000509000000000000" pitchFamily="65" charset="-120"/>
                <a:ea typeface="標楷體" panose="03000509000000000000" pitchFamily="65" charset="-120"/>
              </a:rPr>
              <a:t>: k</a:t>
            </a:r>
            <a:r>
              <a:rPr lang="zh-TW" altLang="en-US" sz="2000" dirty="0">
                <a:latin typeface="標楷體" panose="03000509000000000000" pitchFamily="65" charset="-120"/>
                <a:ea typeface="標楷體" panose="03000509000000000000" pitchFamily="65" charset="-120"/>
              </a:rPr>
              <a:t>個特徵投票</a:t>
            </a:r>
          </a:p>
          <a:p>
            <a:pPr marL="0" indent="0">
              <a:buNone/>
            </a:pPr>
            <a:endParaRPr lang="en-US" sz="2000"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C1C2692F-35F3-4E32-8B5F-9473739AABD0}"/>
              </a:ext>
            </a:extLst>
          </p:cNvPr>
          <p:cNvPicPr>
            <a:picLocks noChangeAspect="1"/>
          </p:cNvPicPr>
          <p:nvPr/>
        </p:nvPicPr>
        <p:blipFill>
          <a:blip r:embed="rId4"/>
          <a:stretch>
            <a:fillRect/>
          </a:stretch>
        </p:blipFill>
        <p:spPr>
          <a:xfrm>
            <a:off x="6096000" y="1373054"/>
            <a:ext cx="5456279" cy="408694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2" name="Group 161">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3"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4"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7"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75"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7"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0"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5"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9"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598131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B5BFE4-34E6-4F36-912E-D61F50C105A1}"/>
              </a:ext>
            </a:extLst>
          </p:cNvPr>
          <p:cNvSpPr>
            <a:spLocks noGrp="1"/>
          </p:cNvSpPr>
          <p:nvPr>
            <p:ph type="title"/>
          </p:nvPr>
        </p:nvSpPr>
        <p:spPr/>
        <p:txBody>
          <a:bodyPr>
            <a:normAutofit/>
          </a:bodyPr>
          <a:lstStyle/>
          <a:p>
            <a:pPr algn="ctr"/>
            <a:r>
              <a:rPr lang="en-US" altLang="zh-TW" sz="6000" dirty="0" err="1">
                <a:latin typeface="Arial" panose="020B0604020202020204" pitchFamily="34" charset="0"/>
                <a:cs typeface="Arial" panose="020B0604020202020204" pitchFamily="34" charset="0"/>
              </a:rPr>
              <a:t>REsult</a:t>
            </a:r>
            <a:endParaRPr lang="zh-TW" altLang="en-US" sz="6000" dirty="0">
              <a:latin typeface="Arial" panose="020B0604020202020204" pitchFamily="34" charset="0"/>
              <a:cs typeface="Arial" panose="020B0604020202020204" pitchFamily="34" charset="0"/>
            </a:endParaRPr>
          </a:p>
        </p:txBody>
      </p:sp>
      <p:pic>
        <p:nvPicPr>
          <p:cNvPr id="5" name="內容版面配置區 4">
            <a:extLst>
              <a:ext uri="{FF2B5EF4-FFF2-40B4-BE49-F238E27FC236}">
                <a16:creationId xmlns:a16="http://schemas.microsoft.com/office/drawing/2014/main" id="{E508D00D-8B00-454E-8C30-7A4053F08F23}"/>
              </a:ext>
            </a:extLst>
          </p:cNvPr>
          <p:cNvPicPr>
            <a:picLocks noGrp="1" noChangeAspect="1"/>
          </p:cNvPicPr>
          <p:nvPr>
            <p:ph idx="1"/>
          </p:nvPr>
        </p:nvPicPr>
        <p:blipFill>
          <a:blip r:embed="rId2"/>
          <a:stretch>
            <a:fillRect/>
          </a:stretch>
        </p:blipFill>
        <p:spPr>
          <a:xfrm>
            <a:off x="2946225" y="2249488"/>
            <a:ext cx="6296376" cy="3541712"/>
          </a:xfrm>
        </p:spPr>
      </p:pic>
    </p:spTree>
    <p:extLst>
      <p:ext uri="{BB962C8B-B14F-4D97-AF65-F5344CB8AC3E}">
        <p14:creationId xmlns:p14="http://schemas.microsoft.com/office/powerpoint/2010/main" val="2127239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BFFB5F35-0638-4F99-A232-99C617F02142}"/>
              </a:ext>
            </a:extLst>
          </p:cNvPr>
          <p:cNvSpPr>
            <a:spLocks noGrp="1"/>
          </p:cNvSpPr>
          <p:nvPr>
            <p:ph type="title"/>
          </p:nvPr>
        </p:nvSpPr>
        <p:spPr>
          <a:xfrm>
            <a:off x="1141413" y="618518"/>
            <a:ext cx="4459286" cy="1478570"/>
          </a:xfrm>
        </p:spPr>
        <p:txBody>
          <a:bodyPr>
            <a:normAutofit/>
          </a:bodyPr>
          <a:lstStyle/>
          <a:p>
            <a:r>
              <a:rPr lang="en-US" altLang="zh-TW" sz="3200">
                <a:latin typeface="Arial" panose="020B0604020202020204" pitchFamily="34" charset="0"/>
                <a:cs typeface="Arial" panose="020B0604020202020204" pitchFamily="34" charset="0"/>
              </a:rPr>
              <a:t>Discussion</a:t>
            </a:r>
            <a:endParaRPr lang="zh-TW" altLang="en-US" sz="320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A76D7A26-6486-4381-B900-2481EF556890}"/>
              </a:ext>
            </a:extLst>
          </p:cNvPr>
          <p:cNvSpPr>
            <a:spLocks noGrp="1"/>
          </p:cNvSpPr>
          <p:nvPr>
            <p:ph idx="1"/>
          </p:nvPr>
        </p:nvSpPr>
        <p:spPr>
          <a:xfrm>
            <a:off x="1141412" y="2249487"/>
            <a:ext cx="4459287" cy="3965046"/>
          </a:xfrm>
        </p:spPr>
        <p:txBody>
          <a:bodyPr>
            <a:normAutofit/>
          </a:bodyPr>
          <a:lstStyle/>
          <a:p>
            <a:r>
              <a:rPr lang="zh-TW" altLang="en-US" sz="2000" dirty="0">
                <a:latin typeface="標楷體" panose="03000509000000000000" pitchFamily="65" charset="-120"/>
                <a:ea typeface="標楷體" panose="03000509000000000000" pitchFamily="65" charset="-120"/>
              </a:rPr>
              <a:t>特徵的重要性</a:t>
            </a:r>
            <a:endParaRPr lang="en-US" altLang="zh-TW" sz="200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如果只取球的</a:t>
            </a:r>
            <a:r>
              <a:rPr lang="en-US" altLang="zh-TW" sz="2000" dirty="0">
                <a:latin typeface="標楷體" panose="03000509000000000000" pitchFamily="65" charset="-120"/>
                <a:ea typeface="標楷體" panose="03000509000000000000" pitchFamily="65" charset="-120"/>
              </a:rPr>
              <a:t>x</a:t>
            </a:r>
            <a:r>
              <a:rPr lang="zh-TW" altLang="en-US" sz="2000" dirty="0">
                <a:latin typeface="標楷體" panose="03000509000000000000" pitchFamily="65" charset="-120"/>
                <a:ea typeface="標楷體" panose="03000509000000000000" pitchFamily="65" charset="-120"/>
              </a:rPr>
              <a:t>座標、</a:t>
            </a:r>
            <a:r>
              <a:rPr lang="en-US" altLang="zh-TW" sz="2000" dirty="0">
                <a:latin typeface="標楷體" panose="03000509000000000000" pitchFamily="65" charset="-120"/>
                <a:ea typeface="標楷體" panose="03000509000000000000" pitchFamily="65" charset="-120"/>
              </a:rPr>
              <a:t>y</a:t>
            </a:r>
            <a:r>
              <a:rPr lang="zh-TW" altLang="en-US" sz="2000" dirty="0">
                <a:latin typeface="標楷體" panose="03000509000000000000" pitchFamily="65" charset="-120"/>
                <a:ea typeface="標楷體" panose="03000509000000000000" pitchFamily="65" charset="-120"/>
              </a:rPr>
              <a:t>座標跟板子的</a:t>
            </a:r>
            <a:r>
              <a:rPr lang="en-US" altLang="zh-TW" sz="2000" dirty="0">
                <a:latin typeface="標楷體" panose="03000509000000000000" pitchFamily="65" charset="-120"/>
                <a:ea typeface="標楷體" panose="03000509000000000000" pitchFamily="65" charset="-120"/>
              </a:rPr>
              <a:t>x</a:t>
            </a:r>
            <a:r>
              <a:rPr lang="zh-TW" altLang="en-US" sz="2000" dirty="0">
                <a:latin typeface="標楷體" panose="03000509000000000000" pitchFamily="65" charset="-120"/>
                <a:ea typeface="標楷體" panose="03000509000000000000" pitchFamily="65" charset="-120"/>
              </a:rPr>
              <a:t>座標的話，雖然準確率仍有</a:t>
            </a:r>
            <a:r>
              <a:rPr lang="en-US" altLang="zh-TW" sz="2000" dirty="0">
                <a:latin typeface="標楷體" panose="03000509000000000000" pitchFamily="65" charset="-120"/>
                <a:ea typeface="標楷體" panose="03000509000000000000" pitchFamily="65" charset="-120"/>
              </a:rPr>
              <a:t>97</a:t>
            </a:r>
            <a:r>
              <a:rPr lang="zh-TW" altLang="en-US" sz="2000" dirty="0">
                <a:latin typeface="標楷體" panose="03000509000000000000" pitchFamily="65" charset="-120"/>
                <a:ea typeface="標楷體" panose="03000509000000000000" pitchFamily="65" charset="-120"/>
              </a:rPr>
              <a:t>，但只能破</a:t>
            </a:r>
            <a:r>
              <a:rPr lang="en-US" altLang="zh-TW" sz="2000" dirty="0">
                <a:latin typeface="標楷體" panose="03000509000000000000" pitchFamily="65" charset="-120"/>
                <a:ea typeface="標楷體" panose="03000509000000000000" pitchFamily="65" charset="-120"/>
              </a:rPr>
              <a:t>2</a:t>
            </a:r>
            <a:r>
              <a:rPr lang="zh-TW" altLang="en-US" sz="2000" dirty="0">
                <a:latin typeface="標楷體" panose="03000509000000000000" pitchFamily="65" charset="-120"/>
                <a:ea typeface="標楷體" panose="03000509000000000000" pitchFamily="65" charset="-120"/>
              </a:rPr>
              <a:t>關。</a:t>
            </a:r>
            <a:endParaRPr lang="en-US" altLang="zh-TW" sz="200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取球的</a:t>
            </a:r>
            <a:r>
              <a:rPr lang="en-US" altLang="zh-TW" sz="2000" dirty="0">
                <a:latin typeface="標楷體" panose="03000509000000000000" pitchFamily="65" charset="-120"/>
                <a:ea typeface="標楷體" panose="03000509000000000000" pitchFamily="65" charset="-120"/>
              </a:rPr>
              <a:t>x</a:t>
            </a:r>
            <a:r>
              <a:rPr lang="zh-TW" altLang="en-US" sz="2000" dirty="0">
                <a:latin typeface="標楷體" panose="03000509000000000000" pitchFamily="65" charset="-120"/>
                <a:ea typeface="標楷體" panose="03000509000000000000" pitchFamily="65" charset="-120"/>
              </a:rPr>
              <a:t>座標、</a:t>
            </a:r>
            <a:r>
              <a:rPr lang="en-US" altLang="zh-TW" sz="2000" dirty="0">
                <a:latin typeface="標楷體" panose="03000509000000000000" pitchFamily="65" charset="-120"/>
                <a:ea typeface="標楷體" panose="03000509000000000000" pitchFamily="65" charset="-120"/>
              </a:rPr>
              <a:t>y</a:t>
            </a:r>
            <a:r>
              <a:rPr lang="zh-TW" altLang="en-US" sz="2000" dirty="0">
                <a:latin typeface="標楷體" panose="03000509000000000000" pitchFamily="65" charset="-120"/>
                <a:ea typeface="標楷體" panose="03000509000000000000" pitchFamily="65" charset="-120"/>
              </a:rPr>
              <a:t>座標、板子座標、跟</a:t>
            </a:r>
            <a:r>
              <a:rPr lang="en-US" altLang="zh-TW" sz="2000" dirty="0">
                <a:latin typeface="標楷體" panose="03000509000000000000" pitchFamily="65" charset="-120"/>
                <a:ea typeface="標楷體" panose="03000509000000000000" pitchFamily="65" charset="-120"/>
              </a:rPr>
              <a:t>x</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y</a:t>
            </a:r>
            <a:r>
              <a:rPr lang="zh-TW" altLang="en-US" sz="2000" dirty="0">
                <a:latin typeface="標楷體" panose="03000509000000000000" pitchFamily="65" charset="-120"/>
                <a:ea typeface="標楷體" panose="03000509000000000000" pitchFamily="65" charset="-120"/>
              </a:rPr>
              <a:t>方向速度的話，準確率有</a:t>
            </a:r>
            <a:r>
              <a:rPr lang="en-US" altLang="zh-TW" sz="2000" dirty="0">
                <a:latin typeface="標楷體" panose="03000509000000000000" pitchFamily="65" charset="-120"/>
                <a:ea typeface="標楷體" panose="03000509000000000000" pitchFamily="65" charset="-120"/>
              </a:rPr>
              <a:t>98</a:t>
            </a:r>
            <a:r>
              <a:rPr lang="zh-TW" altLang="en-US" sz="2000" dirty="0">
                <a:latin typeface="標楷體" panose="03000509000000000000" pitchFamily="65" charset="-120"/>
                <a:ea typeface="標楷體" panose="03000509000000000000" pitchFamily="65" charset="-120"/>
              </a:rPr>
              <a:t>，可以破</a:t>
            </a:r>
            <a:r>
              <a:rPr lang="en-US" altLang="zh-TW" sz="2000" dirty="0">
                <a:latin typeface="標楷體" panose="03000509000000000000" pitchFamily="65" charset="-120"/>
                <a:ea typeface="標楷體" panose="03000509000000000000" pitchFamily="65" charset="-120"/>
              </a:rPr>
              <a:t>8</a:t>
            </a:r>
            <a:r>
              <a:rPr lang="zh-TW" altLang="en-US" sz="2000" dirty="0">
                <a:latin typeface="標楷體" panose="03000509000000000000" pitchFamily="65" charset="-120"/>
                <a:ea typeface="標楷體" panose="03000509000000000000" pitchFamily="65" charset="-120"/>
              </a:rPr>
              <a:t>關。</a:t>
            </a:r>
            <a:r>
              <a:rPr lang="en-US" altLang="zh-TW" sz="2000" dirty="0">
                <a:latin typeface="標楷體" panose="03000509000000000000" pitchFamily="65" charset="-120"/>
                <a:ea typeface="標楷體" panose="03000509000000000000" pitchFamily="65" charset="-120"/>
              </a:rPr>
              <a:t>(easy normal</a:t>
            </a:r>
            <a:r>
              <a:rPr lang="zh-TW" altLang="en-US" sz="2000" dirty="0">
                <a:latin typeface="標楷體" panose="03000509000000000000" pitchFamily="65" charset="-120"/>
                <a:ea typeface="標楷體" panose="03000509000000000000" pitchFamily="65" charset="-120"/>
              </a:rPr>
              <a:t> 的第四關都不能破</a:t>
            </a:r>
            <a:r>
              <a:rPr lang="en-US" altLang="zh-TW" sz="2000" dirty="0">
                <a:latin typeface="標楷體" panose="03000509000000000000" pitchFamily="65" charset="-120"/>
                <a:ea typeface="標楷體" panose="03000509000000000000" pitchFamily="65" charset="-120"/>
              </a:rPr>
              <a:t>)</a:t>
            </a:r>
            <a:endParaRPr lang="en-US" altLang="zh-TW" sz="2000">
              <a:latin typeface="標楷體" panose="03000509000000000000" pitchFamily="65" charset="-120"/>
              <a:ea typeface="標楷體" panose="03000509000000000000" pitchFamily="65" charset="-120"/>
            </a:endParaRPr>
          </a:p>
        </p:txBody>
      </p:sp>
      <p:grpSp>
        <p:nvGrpSpPr>
          <p:cNvPr id="56" name="Group 5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aphicFrame>
        <p:nvGraphicFramePr>
          <p:cNvPr id="47" name="圖表 46">
            <a:extLst>
              <a:ext uri="{FF2B5EF4-FFF2-40B4-BE49-F238E27FC236}">
                <a16:creationId xmlns:a16="http://schemas.microsoft.com/office/drawing/2014/main" id="{77EB684A-834C-4500-8526-A5C5326BF893}"/>
              </a:ext>
            </a:extLst>
          </p:cNvPr>
          <p:cNvGraphicFramePr>
            <a:graphicFrameLocks/>
          </p:cNvGraphicFramePr>
          <p:nvPr>
            <p:extLst>
              <p:ext uri="{D42A27DB-BD31-4B8C-83A1-F6EECF244321}">
                <p14:modId xmlns:p14="http://schemas.microsoft.com/office/powerpoint/2010/main" val="4188451037"/>
              </p:ext>
            </p:extLst>
          </p:nvPr>
        </p:nvGraphicFramePr>
        <p:xfrm>
          <a:off x="6096000" y="618518"/>
          <a:ext cx="5456279" cy="559601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8631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BFFB5F35-0638-4F99-A232-99C617F02142}"/>
              </a:ext>
            </a:extLst>
          </p:cNvPr>
          <p:cNvSpPr>
            <a:spLocks noGrp="1"/>
          </p:cNvSpPr>
          <p:nvPr>
            <p:ph type="title"/>
          </p:nvPr>
        </p:nvSpPr>
        <p:spPr>
          <a:xfrm>
            <a:off x="1141413" y="618518"/>
            <a:ext cx="4459286" cy="1478570"/>
          </a:xfrm>
        </p:spPr>
        <p:txBody>
          <a:bodyPr>
            <a:normAutofit/>
          </a:bodyPr>
          <a:lstStyle/>
          <a:p>
            <a:r>
              <a:rPr lang="en-US" altLang="zh-TW" sz="3200">
                <a:latin typeface="Arial" panose="020B0604020202020204" pitchFamily="34" charset="0"/>
                <a:cs typeface="Arial" panose="020B0604020202020204" pitchFamily="34" charset="0"/>
              </a:rPr>
              <a:t>Discussion</a:t>
            </a:r>
            <a:endParaRPr lang="zh-TW" altLang="en-US" sz="320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A76D7A26-6486-4381-B900-2481EF556890}"/>
              </a:ext>
            </a:extLst>
          </p:cNvPr>
          <p:cNvSpPr>
            <a:spLocks noGrp="1"/>
          </p:cNvSpPr>
          <p:nvPr>
            <p:ph idx="1"/>
          </p:nvPr>
        </p:nvSpPr>
        <p:spPr>
          <a:xfrm>
            <a:off x="1141412" y="2249487"/>
            <a:ext cx="4459287" cy="3965046"/>
          </a:xfrm>
        </p:spPr>
        <p:txBody>
          <a:bodyPr>
            <a:normAutofit/>
          </a:bodyPr>
          <a:lstStyle/>
          <a:p>
            <a:r>
              <a:rPr lang="zh-TW" altLang="en-US" sz="2000" dirty="0">
                <a:latin typeface="標楷體" panose="03000509000000000000" pitchFamily="65" charset="-120"/>
                <a:ea typeface="標楷體" panose="03000509000000000000" pitchFamily="65" charset="-120"/>
              </a:rPr>
              <a:t>因為在我的程式裡面，板子會根據落點移動，而落點又跟速度有相關，因此特徵必須要考量速度。</a:t>
            </a:r>
            <a:endParaRPr lang="en-US" altLang="zh-TW" sz="200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最終我取了五個特徵</a:t>
            </a:r>
            <a:endParaRPr lang="zh-TW" altLang="en-US" sz="2000">
              <a:latin typeface="標楷體" panose="03000509000000000000" pitchFamily="65" charset="-120"/>
              <a:ea typeface="標楷體" panose="03000509000000000000" pitchFamily="65" charset="-120"/>
            </a:endParaRPr>
          </a:p>
        </p:txBody>
      </p:sp>
      <p:grpSp>
        <p:nvGrpSpPr>
          <p:cNvPr id="56" name="Group 5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aphicFrame>
        <p:nvGraphicFramePr>
          <p:cNvPr id="47" name="圖表 46">
            <a:extLst>
              <a:ext uri="{FF2B5EF4-FFF2-40B4-BE49-F238E27FC236}">
                <a16:creationId xmlns:a16="http://schemas.microsoft.com/office/drawing/2014/main" id="{77EB684A-834C-4500-8526-A5C5326BF893}"/>
              </a:ext>
            </a:extLst>
          </p:cNvPr>
          <p:cNvGraphicFramePr>
            <a:graphicFrameLocks/>
          </p:cNvGraphicFramePr>
          <p:nvPr>
            <p:extLst>
              <p:ext uri="{D42A27DB-BD31-4B8C-83A1-F6EECF244321}">
                <p14:modId xmlns:p14="http://schemas.microsoft.com/office/powerpoint/2010/main" val="278382256"/>
              </p:ext>
            </p:extLst>
          </p:nvPr>
        </p:nvGraphicFramePr>
        <p:xfrm>
          <a:off x="6096000" y="618518"/>
          <a:ext cx="5456279" cy="559601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59506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BFFB5F35-0638-4F99-A232-99C617F02142}"/>
              </a:ext>
            </a:extLst>
          </p:cNvPr>
          <p:cNvSpPr>
            <a:spLocks noGrp="1"/>
          </p:cNvSpPr>
          <p:nvPr>
            <p:ph type="title"/>
          </p:nvPr>
        </p:nvSpPr>
        <p:spPr>
          <a:xfrm>
            <a:off x="1141413" y="618518"/>
            <a:ext cx="4459286" cy="1478570"/>
          </a:xfrm>
        </p:spPr>
        <p:txBody>
          <a:bodyPr>
            <a:normAutofit/>
          </a:bodyPr>
          <a:lstStyle/>
          <a:p>
            <a:r>
              <a:rPr lang="en-US" altLang="zh-TW" sz="3200">
                <a:latin typeface="Arial" panose="020B0604020202020204" pitchFamily="34" charset="0"/>
                <a:cs typeface="Arial" panose="020B0604020202020204" pitchFamily="34" charset="0"/>
              </a:rPr>
              <a:t>Discussion</a:t>
            </a:r>
            <a:endParaRPr lang="zh-TW" altLang="en-US" sz="320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A76D7A26-6486-4381-B900-2481EF556890}"/>
              </a:ext>
            </a:extLst>
          </p:cNvPr>
          <p:cNvSpPr>
            <a:spLocks noGrp="1"/>
          </p:cNvSpPr>
          <p:nvPr>
            <p:ph idx="1"/>
          </p:nvPr>
        </p:nvSpPr>
        <p:spPr>
          <a:xfrm>
            <a:off x="1141412" y="2249487"/>
            <a:ext cx="4459287" cy="3965046"/>
          </a:xfrm>
        </p:spPr>
        <p:txBody>
          <a:bodyPr>
            <a:normAutofit/>
          </a:bodyPr>
          <a:lstStyle/>
          <a:p>
            <a:pPr>
              <a:lnSpc>
                <a:spcPct val="110000"/>
              </a:lnSpc>
            </a:pPr>
            <a:r>
              <a:rPr lang="zh-TW" altLang="en-US" sz="2000" dirty="0">
                <a:latin typeface="標楷體" panose="03000509000000000000" pitchFamily="65" charset="-120"/>
                <a:ea typeface="標楷體" panose="03000509000000000000" pitchFamily="65" charset="-120"/>
              </a:rPr>
              <a:t>訓練資料</a:t>
            </a:r>
            <a:endParaRPr lang="en-US" altLang="zh-TW" sz="2000" dirty="0">
              <a:latin typeface="標楷體" panose="03000509000000000000" pitchFamily="65" charset="-120"/>
              <a:ea typeface="標楷體" panose="03000509000000000000" pitchFamily="65" charset="-120"/>
            </a:endParaRPr>
          </a:p>
          <a:p>
            <a:pPr>
              <a:lnSpc>
                <a:spcPct val="110000"/>
              </a:lnSpc>
            </a:pPr>
            <a:r>
              <a:rPr lang="zh-TW" altLang="en-US" sz="2000" dirty="0">
                <a:latin typeface="標楷體" panose="03000509000000000000" pitchFamily="65" charset="-120"/>
                <a:ea typeface="標楷體" panose="03000509000000000000" pitchFamily="65" charset="-120"/>
              </a:rPr>
              <a:t>最初我只有取一個</a:t>
            </a:r>
            <a:r>
              <a:rPr lang="en-US" altLang="zh-TW" sz="2000" dirty="0">
                <a:latin typeface="標楷體" panose="03000509000000000000" pitchFamily="65" charset="-120"/>
                <a:ea typeface="標楷體" panose="03000509000000000000" pitchFamily="65" charset="-120"/>
              </a:rPr>
              <a:t>pickle</a:t>
            </a:r>
            <a:r>
              <a:rPr lang="zh-TW" altLang="en-US" sz="2000" dirty="0">
                <a:latin typeface="標楷體" panose="03000509000000000000" pitchFamily="65" charset="-120"/>
                <a:ea typeface="標楷體" panose="03000509000000000000" pitchFamily="65" charset="-120"/>
              </a:rPr>
              <a:t>檔作為我的資料，結果就是只能破兩關。</a:t>
            </a:r>
            <a:endParaRPr lang="en-US" altLang="zh-TW" sz="2000" dirty="0">
              <a:latin typeface="標楷體" panose="03000509000000000000" pitchFamily="65" charset="-120"/>
              <a:ea typeface="標楷體" panose="03000509000000000000" pitchFamily="65" charset="-120"/>
            </a:endParaRPr>
          </a:p>
          <a:p>
            <a:pPr>
              <a:lnSpc>
                <a:spcPct val="110000"/>
              </a:lnSpc>
            </a:pPr>
            <a:r>
              <a:rPr lang="zh-TW" altLang="en-US" sz="2000" dirty="0">
                <a:latin typeface="標楷體" panose="03000509000000000000" pitchFamily="65" charset="-120"/>
                <a:ea typeface="標楷體" panose="03000509000000000000" pitchFamily="65" charset="-120"/>
              </a:rPr>
              <a:t>透過提高資料的多元性和資料的量來改善結果</a:t>
            </a:r>
            <a:endParaRPr lang="en-US" altLang="zh-TW" sz="2000" dirty="0">
              <a:latin typeface="標楷體" panose="03000509000000000000" pitchFamily="65" charset="-120"/>
              <a:ea typeface="標楷體" panose="03000509000000000000" pitchFamily="65" charset="-120"/>
            </a:endParaRPr>
          </a:p>
          <a:p>
            <a:pPr>
              <a:lnSpc>
                <a:spcPct val="110000"/>
              </a:lnSpc>
            </a:pPr>
            <a:r>
              <a:rPr lang="zh-TW" altLang="en-US" sz="2000" dirty="0">
                <a:solidFill>
                  <a:srgbClr val="FF0000"/>
                </a:solidFill>
                <a:latin typeface="標楷體" panose="03000509000000000000" pitchFamily="65" charset="-120"/>
                <a:ea typeface="標楷體" panose="03000509000000000000" pitchFamily="65" charset="-120"/>
              </a:rPr>
              <a:t>提高資料多元性</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把固定發球位置改成隨機就能使每個成功過關的</a:t>
            </a:r>
            <a:r>
              <a:rPr lang="en-US" altLang="zh-TW" sz="2000" dirty="0">
                <a:latin typeface="標楷體" panose="03000509000000000000" pitchFamily="65" charset="-120"/>
                <a:ea typeface="標楷體" panose="03000509000000000000" pitchFamily="65" charset="-120"/>
              </a:rPr>
              <a:t>pickle</a:t>
            </a:r>
            <a:r>
              <a:rPr lang="zh-TW" altLang="en-US" sz="2000" dirty="0">
                <a:latin typeface="標楷體" panose="03000509000000000000" pitchFamily="65" charset="-120"/>
                <a:ea typeface="標楷體" panose="03000509000000000000" pitchFamily="65" charset="-120"/>
              </a:rPr>
              <a:t>檔裡面的資料不同，並隨機向右發球或向左發球。</a:t>
            </a:r>
          </a:p>
        </p:txBody>
      </p:sp>
      <p:grpSp>
        <p:nvGrpSpPr>
          <p:cNvPr id="19" name="Group 18">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7"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 name="矩形 3">
            <a:extLst>
              <a:ext uri="{FF2B5EF4-FFF2-40B4-BE49-F238E27FC236}">
                <a16:creationId xmlns:a16="http://schemas.microsoft.com/office/drawing/2014/main" id="{E674EE62-1B78-4829-8E84-AC6E8286081A}"/>
              </a:ext>
            </a:extLst>
          </p:cNvPr>
          <p:cNvSpPr/>
          <p:nvPr/>
        </p:nvSpPr>
        <p:spPr>
          <a:xfrm>
            <a:off x="6822820" y="1025711"/>
            <a:ext cx="3161838" cy="923330"/>
          </a:xfrm>
          <a:prstGeom prst="rect">
            <a:avLst/>
          </a:prstGeom>
          <a:noFill/>
        </p:spPr>
        <p:txBody>
          <a:bodyPr wrap="square" lIns="91440" tIns="45720" rIns="91440" bIns="45720">
            <a:spAutoFit/>
          </a:bodyPr>
          <a:lstStyle/>
          <a:p>
            <a:pPr algn="ctr"/>
            <a:r>
              <a:rPr lang="zh-TW" altLang="en-US" sz="5400" b="0" cap="none" spc="0" dirty="0">
                <a:ln w="19050">
                  <a:solidFill>
                    <a:schemeClr val="tx2">
                      <a:lumMod val="60000"/>
                      <a:lumOff val="40000"/>
                    </a:schemeClr>
                  </a:solidFill>
                </a:ln>
                <a:solidFill>
                  <a:schemeClr val="accent1"/>
                </a:solidFill>
                <a:effectLst>
                  <a:outerShdw blurRad="63500" sx="102000" sy="102000" algn="ctr" rotWithShape="0">
                    <a:prstClr val="black">
                      <a:alpha val="40000"/>
                    </a:prstClr>
                  </a:outerShdw>
                </a:effectLst>
              </a:rPr>
              <a:t>隨機</a:t>
            </a:r>
          </a:p>
        </p:txBody>
      </p:sp>
      <p:sp>
        <p:nvSpPr>
          <p:cNvPr id="5" name="矩形 4">
            <a:extLst>
              <a:ext uri="{FF2B5EF4-FFF2-40B4-BE49-F238E27FC236}">
                <a16:creationId xmlns:a16="http://schemas.microsoft.com/office/drawing/2014/main" id="{8EE2590E-6400-4282-8905-C743B961030E}"/>
              </a:ext>
            </a:extLst>
          </p:cNvPr>
          <p:cNvSpPr/>
          <p:nvPr/>
        </p:nvSpPr>
        <p:spPr>
          <a:xfrm>
            <a:off x="7030003" y="3685144"/>
            <a:ext cx="2954655"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zh-TW" altLang="en-US" sz="5400" b="1" cap="none" spc="0" dirty="0">
                <a:ln w="19050">
                  <a:solidFill>
                    <a:schemeClr val="accent2">
                      <a:lumMod val="50000"/>
                    </a:schemeClr>
                  </a:solidFill>
                </a:ln>
                <a:solidFill>
                  <a:schemeClr val="accent2">
                    <a:lumMod val="50000"/>
                  </a:schemeClr>
                </a:solidFill>
                <a:effectLst>
                  <a:outerShdw blurRad="50800" dist="38100" dir="5400000" algn="t" rotWithShape="0">
                    <a:prstClr val="black">
                      <a:alpha val="40000"/>
                    </a:prstClr>
                  </a:outerShdw>
                </a:effectLst>
              </a:rPr>
              <a:t>發球方向</a:t>
            </a:r>
          </a:p>
        </p:txBody>
      </p:sp>
      <p:sp>
        <p:nvSpPr>
          <p:cNvPr id="8" name="矩形 7">
            <a:extLst>
              <a:ext uri="{FF2B5EF4-FFF2-40B4-BE49-F238E27FC236}">
                <a16:creationId xmlns:a16="http://schemas.microsoft.com/office/drawing/2014/main" id="{6D89E1E9-B7BB-4A6F-850B-682F512E8486}"/>
              </a:ext>
            </a:extLst>
          </p:cNvPr>
          <p:cNvSpPr/>
          <p:nvPr/>
        </p:nvSpPr>
        <p:spPr>
          <a:xfrm>
            <a:off x="7030002" y="2210007"/>
            <a:ext cx="2954656"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zh-TW" altLang="en-US" sz="5400" b="1" cap="none" spc="0" dirty="0">
                <a:ln>
                  <a:solidFill>
                    <a:schemeClr val="accent4">
                      <a:lumMod val="75000"/>
                    </a:schemeClr>
                  </a:solidFill>
                </a:ln>
                <a:solidFill>
                  <a:schemeClr val="accent3"/>
                </a:solidFill>
                <a:effectLst>
                  <a:outerShdw blurRad="50800" dist="38100" dir="5400000" algn="t" rotWithShape="0">
                    <a:prstClr val="black">
                      <a:alpha val="40000"/>
                    </a:prstClr>
                  </a:outerShdw>
                </a:effectLst>
              </a:rPr>
              <a:t>發球位置</a:t>
            </a:r>
          </a:p>
        </p:txBody>
      </p:sp>
    </p:spTree>
    <p:extLst>
      <p:ext uri="{BB962C8B-B14F-4D97-AF65-F5344CB8AC3E}">
        <p14:creationId xmlns:p14="http://schemas.microsoft.com/office/powerpoint/2010/main" val="692182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9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BFFB5F35-0638-4F99-A232-99C617F02142}"/>
              </a:ext>
            </a:extLst>
          </p:cNvPr>
          <p:cNvSpPr>
            <a:spLocks noGrp="1"/>
          </p:cNvSpPr>
          <p:nvPr>
            <p:ph type="title"/>
          </p:nvPr>
        </p:nvSpPr>
        <p:spPr>
          <a:xfrm>
            <a:off x="1141413" y="618518"/>
            <a:ext cx="4459286" cy="1478570"/>
          </a:xfrm>
        </p:spPr>
        <p:txBody>
          <a:bodyPr>
            <a:normAutofit/>
          </a:bodyPr>
          <a:lstStyle/>
          <a:p>
            <a:r>
              <a:rPr lang="en-US" altLang="zh-TW" sz="3200">
                <a:latin typeface="Arial" panose="020B0604020202020204" pitchFamily="34" charset="0"/>
                <a:cs typeface="Arial" panose="020B0604020202020204" pitchFamily="34" charset="0"/>
              </a:rPr>
              <a:t>Discussion</a:t>
            </a:r>
            <a:endParaRPr lang="zh-TW" altLang="en-US" sz="320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A76D7A26-6486-4381-B900-2481EF556890}"/>
              </a:ext>
            </a:extLst>
          </p:cNvPr>
          <p:cNvSpPr>
            <a:spLocks noGrp="1"/>
          </p:cNvSpPr>
          <p:nvPr>
            <p:ph idx="1"/>
          </p:nvPr>
        </p:nvSpPr>
        <p:spPr>
          <a:xfrm>
            <a:off x="1141412" y="2249487"/>
            <a:ext cx="4459287" cy="3965046"/>
          </a:xfrm>
        </p:spPr>
        <p:txBody>
          <a:bodyPr>
            <a:normAutofit/>
          </a:bodyPr>
          <a:lstStyle/>
          <a:p>
            <a:r>
              <a:rPr lang="zh-TW" altLang="en-US" sz="2000" dirty="0">
                <a:solidFill>
                  <a:srgbClr val="FF0000"/>
                </a:solidFill>
                <a:latin typeface="標楷體" panose="03000509000000000000" pitchFamily="65" charset="-120"/>
                <a:ea typeface="標楷體" panose="03000509000000000000" pitchFamily="65" charset="-120"/>
              </a:rPr>
              <a:t>提高資料量</a:t>
            </a:r>
            <a:endParaRPr lang="en-US" altLang="zh-TW" sz="2000" dirty="0">
              <a:solidFill>
                <a:srgbClr val="FF0000"/>
              </a:solidFill>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一個 </a:t>
            </a:r>
            <a:r>
              <a:rPr lang="en-US" altLang="zh-TW" sz="2000" dirty="0">
                <a:latin typeface="標楷體" panose="03000509000000000000" pitchFamily="65" charset="-120"/>
                <a:ea typeface="標楷體" panose="03000509000000000000" pitchFamily="65" charset="-120"/>
              </a:rPr>
              <a:t>NORMAL</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5</a:t>
            </a:r>
            <a:r>
              <a:rPr lang="zh-TW" altLang="en-US" sz="2000" dirty="0">
                <a:latin typeface="標楷體" panose="03000509000000000000" pitchFamily="65" charset="-120"/>
                <a:ea typeface="標楷體" panose="03000509000000000000" pitchFamily="65" charset="-120"/>
              </a:rPr>
              <a:t> 的檔案只能破</a:t>
            </a:r>
            <a:r>
              <a:rPr lang="en-US" altLang="zh-TW" sz="2000" dirty="0">
                <a:latin typeface="標楷體" panose="03000509000000000000" pitchFamily="65" charset="-120"/>
                <a:ea typeface="標楷體" panose="03000509000000000000" pitchFamily="65" charset="-120"/>
              </a:rPr>
              <a:t>2</a:t>
            </a:r>
            <a:r>
              <a:rPr lang="zh-TW" altLang="en-US" sz="2000" dirty="0">
                <a:latin typeface="標楷體" panose="03000509000000000000" pitchFamily="65" charset="-120"/>
                <a:ea typeface="標楷體" panose="03000509000000000000" pitchFamily="65" charset="-120"/>
              </a:rPr>
              <a:t>關</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8</a:t>
            </a:r>
            <a:r>
              <a:rPr lang="zh-TW" altLang="en-US" sz="2000" dirty="0">
                <a:latin typeface="標楷體" panose="03000509000000000000" pitchFamily="65" charset="-120"/>
                <a:ea typeface="標楷體" panose="03000509000000000000" pitchFamily="65" charset="-120"/>
              </a:rPr>
              <a:t>個 </a:t>
            </a:r>
            <a:r>
              <a:rPr lang="en-US" altLang="zh-TW" sz="2000" dirty="0">
                <a:latin typeface="標楷體" panose="03000509000000000000" pitchFamily="65" charset="-120"/>
                <a:ea typeface="標楷體" panose="03000509000000000000" pitchFamily="65" charset="-120"/>
              </a:rPr>
              <a:t>NORMAL</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5</a:t>
            </a:r>
            <a:r>
              <a:rPr lang="zh-TW" altLang="en-US" sz="2000" dirty="0">
                <a:latin typeface="標楷體" panose="03000509000000000000" pitchFamily="65" charset="-120"/>
                <a:ea typeface="標楷體" panose="03000509000000000000" pitchFamily="65" charset="-120"/>
              </a:rPr>
              <a:t> 的檔案能破</a:t>
            </a:r>
            <a:r>
              <a:rPr lang="en-US" altLang="zh-TW" sz="2000" dirty="0">
                <a:latin typeface="標楷體" panose="03000509000000000000" pitchFamily="65" charset="-120"/>
                <a:ea typeface="標楷體" panose="03000509000000000000" pitchFamily="65" charset="-120"/>
              </a:rPr>
              <a:t>8</a:t>
            </a:r>
            <a:r>
              <a:rPr lang="zh-TW" altLang="en-US" sz="2000" dirty="0">
                <a:latin typeface="標楷體" panose="03000509000000000000" pitchFamily="65" charset="-120"/>
                <a:ea typeface="標楷體" panose="03000509000000000000" pitchFamily="65" charset="-120"/>
              </a:rPr>
              <a:t>關</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有隨機</a:t>
            </a:r>
            <a:r>
              <a:rPr lang="en-US" altLang="zh-TW" sz="2000" dirty="0">
                <a:latin typeface="標楷體" panose="03000509000000000000" pitchFamily="65" charset="-120"/>
                <a:ea typeface="標楷體" panose="03000509000000000000" pitchFamily="65" charset="-120"/>
              </a:rPr>
              <a:t>)</a:t>
            </a:r>
          </a:p>
          <a:p>
            <a:r>
              <a:rPr lang="en-US" altLang="zh-TW" sz="2000" dirty="0">
                <a:latin typeface="標楷體" panose="03000509000000000000" pitchFamily="65" charset="-120"/>
                <a:ea typeface="標楷體" panose="03000509000000000000" pitchFamily="65" charset="-120"/>
              </a:rPr>
              <a:t>8</a:t>
            </a:r>
            <a:r>
              <a:rPr lang="zh-TW" altLang="en-US" sz="2000" dirty="0">
                <a:latin typeface="標楷體" panose="03000509000000000000" pitchFamily="65" charset="-120"/>
                <a:ea typeface="標楷體" panose="03000509000000000000" pitchFamily="65" charset="-120"/>
              </a:rPr>
              <a:t>個</a:t>
            </a:r>
            <a:r>
              <a:rPr lang="en-US" altLang="zh-TW" sz="2000" dirty="0">
                <a:latin typeface="標楷體" panose="03000509000000000000" pitchFamily="65" charset="-120"/>
                <a:ea typeface="標楷體" panose="03000509000000000000" pitchFamily="65" charset="-120"/>
              </a:rPr>
              <a:t> NORMAL</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5</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4</a:t>
            </a:r>
            <a:r>
              <a:rPr lang="zh-TW" altLang="en-US" sz="2000" dirty="0">
                <a:latin typeface="標楷體" panose="03000509000000000000" pitchFamily="65" charset="-120"/>
                <a:ea typeface="標楷體" panose="03000509000000000000" pitchFamily="65" charset="-120"/>
              </a:rPr>
              <a:t>個</a:t>
            </a:r>
            <a:r>
              <a:rPr lang="en-US" altLang="zh-TW" sz="2000" dirty="0">
                <a:latin typeface="標楷體" panose="03000509000000000000" pitchFamily="65" charset="-120"/>
                <a:ea typeface="標楷體" panose="03000509000000000000" pitchFamily="65" charset="-120"/>
              </a:rPr>
              <a:t> EASY 4 +</a:t>
            </a:r>
          </a:p>
          <a:p>
            <a:pPr marL="0" indent="0">
              <a:buNone/>
            </a:pPr>
            <a:r>
              <a:rPr lang="en-US" altLang="zh-TW" sz="2000" dirty="0">
                <a:latin typeface="標楷體" panose="03000509000000000000" pitchFamily="65" charset="-120"/>
                <a:ea typeface="標楷體" panose="03000509000000000000" pitchFamily="65" charset="-120"/>
              </a:rPr>
              <a:t>  4</a:t>
            </a:r>
            <a:r>
              <a:rPr lang="zh-TW" altLang="en-US" sz="2000" dirty="0">
                <a:latin typeface="標楷體" panose="03000509000000000000" pitchFamily="65" charset="-120"/>
                <a:ea typeface="標楷體" panose="03000509000000000000" pitchFamily="65" charset="-120"/>
              </a:rPr>
              <a:t>個 </a:t>
            </a:r>
            <a:r>
              <a:rPr lang="en-US" altLang="zh-TW" sz="2000" dirty="0">
                <a:latin typeface="標楷體" panose="03000509000000000000" pitchFamily="65" charset="-120"/>
                <a:ea typeface="標楷體" panose="03000509000000000000" pitchFamily="65" charset="-120"/>
              </a:rPr>
              <a:t>NORMAL</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4</a:t>
            </a:r>
            <a:r>
              <a:rPr lang="zh-TW" altLang="en-US" sz="2000" dirty="0">
                <a:latin typeface="標楷體" panose="03000509000000000000" pitchFamily="65" charset="-120"/>
                <a:ea typeface="標楷體" panose="03000509000000000000" pitchFamily="65" charset="-120"/>
              </a:rPr>
              <a:t> 能全部破關</a:t>
            </a:r>
          </a:p>
        </p:txBody>
      </p:sp>
      <p:grpSp>
        <p:nvGrpSpPr>
          <p:cNvPr id="94" name="Group 9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9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aphicFrame>
        <p:nvGraphicFramePr>
          <p:cNvPr id="85" name="圖表 84">
            <a:extLst>
              <a:ext uri="{FF2B5EF4-FFF2-40B4-BE49-F238E27FC236}">
                <a16:creationId xmlns:a16="http://schemas.microsoft.com/office/drawing/2014/main" id="{AEEC61D2-7A15-4CEF-9CFA-EF9C39FF69B1}"/>
              </a:ext>
            </a:extLst>
          </p:cNvPr>
          <p:cNvGraphicFramePr>
            <a:graphicFrameLocks/>
          </p:cNvGraphicFramePr>
          <p:nvPr>
            <p:extLst>
              <p:ext uri="{D42A27DB-BD31-4B8C-83A1-F6EECF244321}">
                <p14:modId xmlns:p14="http://schemas.microsoft.com/office/powerpoint/2010/main" val="3622992087"/>
              </p:ext>
            </p:extLst>
          </p:nvPr>
        </p:nvGraphicFramePr>
        <p:xfrm>
          <a:off x="6096000" y="618518"/>
          <a:ext cx="5456279" cy="559601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60662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60C2E9-D000-4831-99D6-76C247202E8C}"/>
              </a:ext>
            </a:extLst>
          </p:cNvPr>
          <p:cNvSpPr>
            <a:spLocks noGrp="1"/>
          </p:cNvSpPr>
          <p:nvPr>
            <p:ph type="title"/>
          </p:nvPr>
        </p:nvSpPr>
        <p:spPr/>
        <p:txBody>
          <a:bodyPr>
            <a:normAutofit/>
          </a:bodyPr>
          <a:lstStyle/>
          <a:p>
            <a:pPr algn="ctr"/>
            <a:r>
              <a:rPr lang="en-US" altLang="zh-TW" sz="6000" dirty="0">
                <a:latin typeface="Arial" panose="020B0604020202020204" pitchFamily="34" charset="0"/>
                <a:cs typeface="Arial" panose="020B0604020202020204" pitchFamily="34" charset="0"/>
              </a:rPr>
              <a:t>Discussion</a:t>
            </a:r>
            <a:endParaRPr lang="zh-TW" altLang="en-US" sz="6000" dirty="0"/>
          </a:p>
        </p:txBody>
      </p:sp>
      <p:sp>
        <p:nvSpPr>
          <p:cNvPr id="3" name="內容版面配置區 2">
            <a:extLst>
              <a:ext uri="{FF2B5EF4-FFF2-40B4-BE49-F238E27FC236}">
                <a16:creationId xmlns:a16="http://schemas.microsoft.com/office/drawing/2014/main" id="{66BFE22C-38C6-4844-83BC-A575F7AB8D32}"/>
              </a:ext>
            </a:extLst>
          </p:cNvPr>
          <p:cNvSpPr>
            <a:spLocks noGrp="1"/>
          </p:cNvSpPr>
          <p:nvPr>
            <p:ph idx="1"/>
          </p:nvPr>
        </p:nvSpPr>
        <p:spPr/>
        <p:txBody>
          <a:bodyPr/>
          <a:lstStyle/>
          <a:p>
            <a:r>
              <a:rPr lang="zh-TW" altLang="en-US" sz="2800" dirty="0">
                <a:latin typeface="標楷體" panose="03000509000000000000" pitchFamily="65" charset="-120"/>
                <a:ea typeface="標楷體" panose="03000509000000000000" pitchFamily="65" charset="-120"/>
              </a:rPr>
              <a:t>不要太執著於把</a:t>
            </a:r>
            <a:r>
              <a:rPr lang="en-US" altLang="zh-TW" sz="2800" dirty="0">
                <a:latin typeface="標楷體" panose="03000509000000000000" pitchFamily="65" charset="-120"/>
                <a:ea typeface="標楷體" panose="03000509000000000000" pitchFamily="65" charset="-120"/>
              </a:rPr>
              <a:t>rule</a:t>
            </a:r>
            <a:r>
              <a:rPr lang="zh-TW" altLang="en-US" sz="2800" dirty="0">
                <a:latin typeface="標楷體" panose="03000509000000000000" pitchFamily="65" charset="-120"/>
                <a:ea typeface="標楷體" panose="03000509000000000000" pitchFamily="65" charset="-120"/>
              </a:rPr>
              <a:t>寫的很完美</a:t>
            </a:r>
            <a:endParaRPr lang="en-US" altLang="zh-TW" sz="2800" dirty="0">
              <a:latin typeface="標楷體" panose="03000509000000000000" pitchFamily="65" charset="-120"/>
              <a:ea typeface="標楷體" panose="03000509000000000000" pitchFamily="65" charset="-120"/>
            </a:endParaRPr>
          </a:p>
          <a:p>
            <a:pPr marL="0" indent="0">
              <a:buNone/>
            </a:pPr>
            <a:r>
              <a:rPr lang="zh-TW" altLang="en-US" sz="2800" dirty="0">
                <a:latin typeface="標楷體" panose="03000509000000000000" pitchFamily="65" charset="-120"/>
                <a:ea typeface="標楷體" panose="03000509000000000000" pitchFamily="65" charset="-120"/>
              </a:rPr>
              <a:t>  只要</a:t>
            </a:r>
            <a:r>
              <a:rPr lang="en-US" altLang="zh-TW" sz="2800" dirty="0">
                <a:latin typeface="標楷體" panose="03000509000000000000" pitchFamily="65" charset="-120"/>
                <a:ea typeface="標楷體" panose="03000509000000000000" pitchFamily="65" charset="-120"/>
              </a:rPr>
              <a:t>rule</a:t>
            </a:r>
            <a:r>
              <a:rPr lang="zh-TW" altLang="en-US" sz="2800" dirty="0">
                <a:latin typeface="標楷體" panose="03000509000000000000" pitchFamily="65" charset="-120"/>
                <a:ea typeface="標楷體" panose="03000509000000000000" pitchFamily="65" charset="-120"/>
              </a:rPr>
              <a:t>寫到可以破關，然後在把成功破關的資料丟到模型就可以透過機器學習破關。因此不用花過多的時間在把</a:t>
            </a:r>
            <a:r>
              <a:rPr lang="en-US" altLang="zh-TW" sz="2800" dirty="0">
                <a:latin typeface="標楷體" panose="03000509000000000000" pitchFamily="65" charset="-120"/>
                <a:ea typeface="標楷體" panose="03000509000000000000" pitchFamily="65" charset="-120"/>
              </a:rPr>
              <a:t>rule</a:t>
            </a:r>
            <a:r>
              <a:rPr lang="zh-TW" altLang="en-US" sz="2800" dirty="0">
                <a:latin typeface="標楷體" panose="03000509000000000000" pitchFamily="65" charset="-120"/>
                <a:ea typeface="標楷體" panose="03000509000000000000" pitchFamily="65" charset="-120"/>
              </a:rPr>
              <a:t>寫的很完美。</a:t>
            </a:r>
            <a:endParaRPr lang="en-US" altLang="zh-TW" sz="2800" dirty="0">
              <a:latin typeface="標楷體" panose="03000509000000000000" pitchFamily="65" charset="-120"/>
              <a:ea typeface="標楷體" panose="03000509000000000000" pitchFamily="65" charset="-120"/>
            </a:endParaRPr>
          </a:p>
          <a:p>
            <a:endParaRPr lang="zh-TW" altLang="en-US" dirty="0"/>
          </a:p>
        </p:txBody>
      </p:sp>
    </p:spTree>
    <p:extLst>
      <p:ext uri="{BB962C8B-B14F-4D97-AF65-F5344CB8AC3E}">
        <p14:creationId xmlns:p14="http://schemas.microsoft.com/office/powerpoint/2010/main" val="861486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6" name="Rectangle 12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標題 1">
            <a:extLst>
              <a:ext uri="{FF2B5EF4-FFF2-40B4-BE49-F238E27FC236}">
                <a16:creationId xmlns:a16="http://schemas.microsoft.com/office/drawing/2014/main" id="{BFFB5F35-0638-4F99-A232-99C617F02142}"/>
              </a:ext>
            </a:extLst>
          </p:cNvPr>
          <p:cNvSpPr>
            <a:spLocks noGrp="1"/>
          </p:cNvSpPr>
          <p:nvPr>
            <p:ph type="title"/>
          </p:nvPr>
        </p:nvSpPr>
        <p:spPr>
          <a:xfrm>
            <a:off x="1141413" y="618518"/>
            <a:ext cx="4459286" cy="1478570"/>
          </a:xfrm>
        </p:spPr>
        <p:txBody>
          <a:bodyPr>
            <a:normAutofit/>
          </a:bodyPr>
          <a:lstStyle/>
          <a:p>
            <a:r>
              <a:rPr lang="en-US" altLang="zh-TW" sz="3200" dirty="0">
                <a:latin typeface="Arial" panose="020B0604020202020204" pitchFamily="34" charset="0"/>
                <a:cs typeface="Arial" panose="020B0604020202020204" pitchFamily="34" charset="0"/>
              </a:rPr>
              <a:t>Discussion</a:t>
            </a:r>
            <a:endParaRPr lang="zh-TW" altLang="en-US" sz="3200" dirty="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A76D7A26-6486-4381-B900-2481EF556890}"/>
              </a:ext>
            </a:extLst>
          </p:cNvPr>
          <p:cNvSpPr>
            <a:spLocks noGrp="1"/>
          </p:cNvSpPr>
          <p:nvPr>
            <p:ph idx="1"/>
          </p:nvPr>
        </p:nvSpPr>
        <p:spPr>
          <a:xfrm>
            <a:off x="1141412" y="2249487"/>
            <a:ext cx="4459287" cy="3965046"/>
          </a:xfrm>
        </p:spPr>
        <p:txBody>
          <a:bodyPr>
            <a:normAutofit/>
          </a:bodyPr>
          <a:lstStyle/>
          <a:p>
            <a:r>
              <a:rPr lang="en-US" altLang="zh-TW" sz="2000" dirty="0">
                <a:latin typeface="標楷體" panose="03000509000000000000" pitchFamily="65" charset="-120"/>
                <a:ea typeface="標楷體" panose="03000509000000000000" pitchFamily="65" charset="-120"/>
              </a:rPr>
              <a:t>Trial and error</a:t>
            </a:r>
            <a:r>
              <a:rPr lang="zh-TW" altLang="en-US" sz="2000" dirty="0">
                <a:latin typeface="標楷體" panose="03000509000000000000" pitchFamily="65" charset="-120"/>
                <a:ea typeface="標楷體" panose="03000509000000000000" pitchFamily="65" charset="-120"/>
              </a:rPr>
              <a:t>的重要性</a:t>
            </a:r>
            <a:endParaRPr lang="en-US" altLang="zh-TW" sz="2000" dirty="0">
              <a:latin typeface="標楷體" panose="03000509000000000000" pitchFamily="65" charset="-120"/>
              <a:ea typeface="標楷體" panose="03000509000000000000" pitchFamily="65" charset="-120"/>
            </a:endParaRPr>
          </a:p>
          <a:p>
            <a:pPr marL="0" indent="0">
              <a:buNone/>
            </a:pPr>
            <a:r>
              <a:rPr lang="zh-TW" altLang="en-US" sz="2000" dirty="0">
                <a:latin typeface="標楷體" panose="03000509000000000000" pitchFamily="65" charset="-120"/>
                <a:ea typeface="標楷體" panose="03000509000000000000" pitchFamily="65" charset="-120"/>
              </a:rPr>
              <a:t> 在我的程式裡面，沒有在每一個</a:t>
            </a:r>
            <a:r>
              <a:rPr lang="en-US" altLang="zh-TW" sz="2000" dirty="0">
                <a:latin typeface="標楷體" panose="03000509000000000000" pitchFamily="65" charset="-120"/>
                <a:ea typeface="標楷體" panose="03000509000000000000" pitchFamily="65" charset="-120"/>
              </a:rPr>
              <a:t>frame</a:t>
            </a:r>
            <a:r>
              <a:rPr lang="zh-TW" altLang="en-US" sz="2000" dirty="0">
                <a:latin typeface="標楷體" panose="03000509000000000000" pitchFamily="65" charset="-120"/>
                <a:ea typeface="標楷體" panose="03000509000000000000" pitchFamily="65" charset="-120"/>
              </a:rPr>
              <a:t>都去計算預測的落點。我有設定一個</a:t>
            </a:r>
            <a:r>
              <a:rPr lang="en-US" altLang="zh-TW" sz="2000" dirty="0">
                <a:latin typeface="標楷體" panose="03000509000000000000" pitchFamily="65" charset="-120"/>
                <a:ea typeface="標楷體" panose="03000509000000000000" pitchFamily="65" charset="-120"/>
              </a:rPr>
              <a:t>y</a:t>
            </a:r>
            <a:r>
              <a:rPr lang="zh-TW" altLang="en-US" sz="2000" dirty="0">
                <a:latin typeface="標楷體" panose="03000509000000000000" pitchFamily="65" charset="-120"/>
                <a:ea typeface="標楷體" panose="03000509000000000000" pitchFamily="65" charset="-120"/>
              </a:rPr>
              <a:t>值，在球往下掉且在</a:t>
            </a:r>
            <a:r>
              <a:rPr lang="en-US" altLang="zh-TW" sz="2000" dirty="0">
                <a:latin typeface="標楷體" panose="03000509000000000000" pitchFamily="65" charset="-120"/>
                <a:ea typeface="標楷體" panose="03000509000000000000" pitchFamily="65" charset="-120"/>
              </a:rPr>
              <a:t>y</a:t>
            </a:r>
            <a:r>
              <a:rPr lang="zh-TW" altLang="en-US" sz="2000" dirty="0">
                <a:latin typeface="標楷體" panose="03000509000000000000" pitchFamily="65" charset="-120"/>
                <a:ea typeface="標楷體" panose="03000509000000000000" pitchFamily="65" charset="-120"/>
              </a:rPr>
              <a:t>值以下時才開始計算落點。因此要不斷地嘗試找到最合適的參數。</a:t>
            </a:r>
          </a:p>
        </p:txBody>
      </p:sp>
      <p:pic>
        <p:nvPicPr>
          <p:cNvPr id="5" name="圖片 4" descr="一張含有 文字, 塗鴉 的圖片&#10;&#10;自動產生的描述">
            <a:extLst>
              <a:ext uri="{FF2B5EF4-FFF2-40B4-BE49-F238E27FC236}">
                <a16:creationId xmlns:a16="http://schemas.microsoft.com/office/drawing/2014/main" id="{AF9C3E8E-BFB5-4570-8DCE-CCB8B103AAF8}"/>
              </a:ext>
            </a:extLst>
          </p:cNvPr>
          <p:cNvPicPr>
            <a:picLocks noChangeAspect="1"/>
          </p:cNvPicPr>
          <p:nvPr/>
        </p:nvPicPr>
        <p:blipFill>
          <a:blip r:embed="rId4"/>
          <a:stretch>
            <a:fillRect/>
          </a:stretch>
        </p:blipFill>
        <p:spPr>
          <a:xfrm>
            <a:off x="6096000" y="1261295"/>
            <a:ext cx="5456279" cy="431046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0" name="Group 12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4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1616756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CA61F1-EA0D-4D2A-B689-D23008D76322}"/>
              </a:ext>
            </a:extLst>
          </p:cNvPr>
          <p:cNvSpPr>
            <a:spLocks noGrp="1"/>
          </p:cNvSpPr>
          <p:nvPr>
            <p:ph type="title"/>
          </p:nvPr>
        </p:nvSpPr>
        <p:spPr/>
        <p:txBody>
          <a:bodyPr>
            <a:normAutofit/>
          </a:bodyPr>
          <a:lstStyle/>
          <a:p>
            <a:pPr algn="ctr"/>
            <a:r>
              <a:rPr lang="zh-TW" altLang="en-US" sz="6000" dirty="0"/>
              <a:t>目錄</a:t>
            </a:r>
          </a:p>
        </p:txBody>
      </p:sp>
      <p:sp>
        <p:nvSpPr>
          <p:cNvPr id="3" name="內容版面配置區 2">
            <a:extLst>
              <a:ext uri="{FF2B5EF4-FFF2-40B4-BE49-F238E27FC236}">
                <a16:creationId xmlns:a16="http://schemas.microsoft.com/office/drawing/2014/main" id="{27C7C134-B6C1-425E-86F6-357667E06CC0}"/>
              </a:ext>
            </a:extLst>
          </p:cNvPr>
          <p:cNvSpPr>
            <a:spLocks noGrp="1"/>
          </p:cNvSpPr>
          <p:nvPr>
            <p:ph idx="1"/>
          </p:nvPr>
        </p:nvSpPr>
        <p:spPr/>
        <p:txBody>
          <a:bodyPr>
            <a:normAutofit/>
          </a:bodyPr>
          <a:lstStyle/>
          <a:p>
            <a:r>
              <a:rPr lang="en-US" altLang="zh-TW" sz="2800" dirty="0">
                <a:latin typeface="Arial" panose="020B0604020202020204" pitchFamily="34" charset="0"/>
                <a:cs typeface="Arial" panose="020B0604020202020204" pitchFamily="34" charset="0"/>
              </a:rPr>
              <a:t>Introduction</a:t>
            </a:r>
          </a:p>
          <a:p>
            <a:r>
              <a:rPr lang="en-US" altLang="zh-TW" sz="2800" dirty="0">
                <a:latin typeface="Arial" panose="020B0604020202020204" pitchFamily="34" charset="0"/>
                <a:cs typeface="Arial" panose="020B0604020202020204" pitchFamily="34" charset="0"/>
              </a:rPr>
              <a:t>Method </a:t>
            </a:r>
          </a:p>
          <a:p>
            <a:r>
              <a:rPr lang="en-US" altLang="zh-TW" sz="2800" dirty="0">
                <a:latin typeface="Arial" panose="020B0604020202020204" pitchFamily="34" charset="0"/>
                <a:cs typeface="Arial" panose="020B0604020202020204" pitchFamily="34" charset="0"/>
              </a:rPr>
              <a:t>Result </a:t>
            </a:r>
          </a:p>
          <a:p>
            <a:r>
              <a:rPr lang="en-US" altLang="zh-TW" sz="2800" dirty="0">
                <a:latin typeface="Arial" panose="020B0604020202020204" pitchFamily="34" charset="0"/>
                <a:cs typeface="Arial" panose="020B0604020202020204" pitchFamily="34" charset="0"/>
              </a:rPr>
              <a:t>Discussion</a:t>
            </a:r>
          </a:p>
        </p:txBody>
      </p:sp>
    </p:spTree>
    <p:extLst>
      <p:ext uri="{BB962C8B-B14F-4D97-AF65-F5344CB8AC3E}">
        <p14:creationId xmlns:p14="http://schemas.microsoft.com/office/powerpoint/2010/main" val="381784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E4515-C06B-4C07-BCC8-C2EC33D1EB2A}"/>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CF57FB6C-F0FA-44FD-ABFD-A5DE1F362924}"/>
              </a:ext>
            </a:extLst>
          </p:cNvPr>
          <p:cNvSpPr>
            <a:spLocks noGrp="1"/>
          </p:cNvSpPr>
          <p:nvPr>
            <p:ph idx="1"/>
          </p:nvPr>
        </p:nvSpPr>
        <p:spPr/>
        <p:txBody>
          <a:bodyPr/>
          <a:lstStyle/>
          <a:p>
            <a:endParaRPr lang="zh-TW" altLang="en-US" dirty="0"/>
          </a:p>
        </p:txBody>
      </p:sp>
      <p:sp>
        <p:nvSpPr>
          <p:cNvPr id="4" name="矩形 3">
            <a:extLst>
              <a:ext uri="{FF2B5EF4-FFF2-40B4-BE49-F238E27FC236}">
                <a16:creationId xmlns:a16="http://schemas.microsoft.com/office/drawing/2014/main" id="{A77FF3DE-1C8A-4D93-80C2-CE11C0030DBC}"/>
              </a:ext>
            </a:extLst>
          </p:cNvPr>
          <p:cNvSpPr/>
          <p:nvPr/>
        </p:nvSpPr>
        <p:spPr>
          <a:xfrm>
            <a:off x="2113814" y="2370977"/>
            <a:ext cx="7580922" cy="1569660"/>
          </a:xfrm>
          <a:prstGeom prst="rect">
            <a:avLst/>
          </a:prstGeom>
          <a:noFill/>
        </p:spPr>
        <p:txBody>
          <a:bodyPr wrap="none" lIns="91440" tIns="45720" rIns="91440" bIns="45720">
            <a:spAutoFit/>
          </a:bodyPr>
          <a:lstStyle/>
          <a:p>
            <a:pPr algn="ctr"/>
            <a:r>
              <a:rPr lang="zh-TW" altLang="en-US" sz="9600" b="1" cap="none" spc="0" dirty="0">
                <a:ln w="1905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5400000" algn="t" rotWithShape="0">
                    <a:prstClr val="black">
                      <a:alpha val="40000"/>
                    </a:prstClr>
                  </a:outerShdw>
                </a:effectLst>
              </a:rPr>
              <a:t>謝謝大家聆聽</a:t>
            </a:r>
          </a:p>
        </p:txBody>
      </p:sp>
    </p:spTree>
    <p:extLst>
      <p:ext uri="{BB962C8B-B14F-4D97-AF65-F5344CB8AC3E}">
        <p14:creationId xmlns:p14="http://schemas.microsoft.com/office/powerpoint/2010/main" val="140283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標題 1">
            <a:extLst>
              <a:ext uri="{FF2B5EF4-FFF2-40B4-BE49-F238E27FC236}">
                <a16:creationId xmlns:a16="http://schemas.microsoft.com/office/drawing/2014/main" id="{22E74602-72A3-4DCA-A39E-36975175A66F}"/>
              </a:ext>
            </a:extLst>
          </p:cNvPr>
          <p:cNvSpPr>
            <a:spLocks noGrp="1"/>
          </p:cNvSpPr>
          <p:nvPr>
            <p:ph type="title"/>
          </p:nvPr>
        </p:nvSpPr>
        <p:spPr>
          <a:xfrm>
            <a:off x="1141413" y="618518"/>
            <a:ext cx="4459286" cy="1478570"/>
          </a:xfrm>
        </p:spPr>
        <p:txBody>
          <a:bodyPr>
            <a:normAutofit/>
          </a:bodyPr>
          <a:lstStyle/>
          <a:p>
            <a:r>
              <a:rPr lang="en-US" altLang="zh-TW" dirty="0">
                <a:latin typeface="Arial" panose="020B0604020202020204" pitchFamily="34" charset="0"/>
                <a:cs typeface="Arial" panose="020B0604020202020204" pitchFamily="34" charset="0"/>
              </a:rPr>
              <a:t>Introduction</a:t>
            </a:r>
            <a:br>
              <a:rPr lang="en-US" altLang="zh-TW" sz="3200" dirty="0">
                <a:latin typeface="Arial" panose="020B0604020202020204" pitchFamily="34" charset="0"/>
                <a:cs typeface="Arial" panose="020B0604020202020204" pitchFamily="34" charset="0"/>
              </a:rPr>
            </a:br>
            <a:br>
              <a:rPr lang="en-US" altLang="zh-TW" sz="3200" dirty="0">
                <a:latin typeface="Arial" panose="020B0604020202020204" pitchFamily="34" charset="0"/>
                <a:cs typeface="Arial" panose="020B0604020202020204" pitchFamily="34" charset="0"/>
              </a:rPr>
            </a:br>
            <a:endParaRPr lang="zh-TW" altLang="en-US" sz="3200" dirty="0"/>
          </a:p>
        </p:txBody>
      </p:sp>
      <p:sp>
        <p:nvSpPr>
          <p:cNvPr id="3" name="內容版面配置區 2">
            <a:extLst>
              <a:ext uri="{FF2B5EF4-FFF2-40B4-BE49-F238E27FC236}">
                <a16:creationId xmlns:a16="http://schemas.microsoft.com/office/drawing/2014/main" id="{D98934C1-472A-49D1-A7F6-8C44BFE685D4}"/>
              </a:ext>
            </a:extLst>
          </p:cNvPr>
          <p:cNvSpPr>
            <a:spLocks noGrp="1"/>
          </p:cNvSpPr>
          <p:nvPr>
            <p:ph idx="1"/>
          </p:nvPr>
        </p:nvSpPr>
        <p:spPr>
          <a:xfrm>
            <a:off x="1141412" y="2249487"/>
            <a:ext cx="4459287" cy="3965046"/>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作業題目</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利用機器學習的方式在打磚塊遊戲中破關。</a:t>
            </a:r>
          </a:p>
          <a:p>
            <a:pPr marL="0" indent="0">
              <a:buNone/>
            </a:pPr>
            <a:r>
              <a:rPr lang="zh-TW" altLang="en-US" dirty="0">
                <a:latin typeface="標楷體" panose="03000509000000000000" pitchFamily="65" charset="-120"/>
                <a:ea typeface="標楷體" panose="03000509000000000000" pitchFamily="65" charset="-120"/>
              </a:rPr>
              <a:t>如何破關</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透過移動板子去接球，讓藍色的球去做反彈打磚塊，當所有磚塊都打完時並且在過程中板子都有接到球的情況下才算破關。</a:t>
            </a:r>
          </a:p>
        </p:txBody>
      </p:sp>
      <p:pic>
        <p:nvPicPr>
          <p:cNvPr id="5" name="圖片 4" descr="一張含有 文字, 拉門, 建築物 的圖片&#10;&#10;自動產生的描述">
            <a:extLst>
              <a:ext uri="{FF2B5EF4-FFF2-40B4-BE49-F238E27FC236}">
                <a16:creationId xmlns:a16="http://schemas.microsoft.com/office/drawing/2014/main" id="{BBE32B9D-CB3A-4694-B78E-D4E53005F283}"/>
              </a:ext>
            </a:extLst>
          </p:cNvPr>
          <p:cNvPicPr>
            <a:picLocks noChangeAspect="1"/>
          </p:cNvPicPr>
          <p:nvPr/>
        </p:nvPicPr>
        <p:blipFill>
          <a:blip r:embed="rId4"/>
          <a:stretch>
            <a:fillRect/>
          </a:stretch>
        </p:blipFill>
        <p:spPr>
          <a:xfrm>
            <a:off x="7761738" y="618518"/>
            <a:ext cx="2124803"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260726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E74602-72A3-4DCA-A39E-36975175A66F}"/>
              </a:ext>
            </a:extLst>
          </p:cNvPr>
          <p:cNvSpPr>
            <a:spLocks noGrp="1"/>
          </p:cNvSpPr>
          <p:nvPr>
            <p:ph type="title"/>
          </p:nvPr>
        </p:nvSpPr>
        <p:spPr>
          <a:xfrm>
            <a:off x="1141413" y="618518"/>
            <a:ext cx="4459286" cy="1478570"/>
          </a:xfrm>
        </p:spPr>
        <p:txBody>
          <a:bodyPr>
            <a:normAutofit/>
          </a:bodyPr>
          <a:lstStyle/>
          <a:p>
            <a:r>
              <a:rPr lang="en-US" altLang="zh-TW" dirty="0">
                <a:latin typeface="Arial" panose="020B0604020202020204" pitchFamily="34" charset="0"/>
                <a:cs typeface="Arial" panose="020B0604020202020204" pitchFamily="34" charset="0"/>
              </a:rPr>
              <a:t>Introduction</a:t>
            </a:r>
            <a:br>
              <a:rPr lang="en-US" altLang="zh-TW" sz="3200" dirty="0">
                <a:latin typeface="Arial" panose="020B0604020202020204" pitchFamily="34" charset="0"/>
                <a:cs typeface="Arial" panose="020B0604020202020204" pitchFamily="34" charset="0"/>
              </a:rPr>
            </a:br>
            <a:br>
              <a:rPr lang="en-US" altLang="zh-TW" sz="3200" dirty="0">
                <a:latin typeface="Arial" panose="020B0604020202020204" pitchFamily="34" charset="0"/>
                <a:cs typeface="Arial" panose="020B0604020202020204" pitchFamily="34" charset="0"/>
              </a:rPr>
            </a:br>
            <a:endParaRPr lang="zh-TW" altLang="en-US" sz="3200" dirty="0"/>
          </a:p>
        </p:txBody>
      </p:sp>
      <p:sp>
        <p:nvSpPr>
          <p:cNvPr id="3" name="內容版面配置區 2">
            <a:extLst>
              <a:ext uri="{FF2B5EF4-FFF2-40B4-BE49-F238E27FC236}">
                <a16:creationId xmlns:a16="http://schemas.microsoft.com/office/drawing/2014/main" id="{D98934C1-472A-49D1-A7F6-8C44BFE685D4}"/>
              </a:ext>
            </a:extLst>
          </p:cNvPr>
          <p:cNvSpPr>
            <a:spLocks noGrp="1"/>
          </p:cNvSpPr>
          <p:nvPr>
            <p:ph idx="1"/>
          </p:nvPr>
        </p:nvSpPr>
        <p:spPr>
          <a:xfrm>
            <a:off x="1141412" y="2249487"/>
            <a:ext cx="4459287" cy="3965046"/>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觀察到的現象</a:t>
            </a:r>
            <a:r>
              <a:rPr lang="en-US" altLang="zh-TW" dirty="0">
                <a:latin typeface="標楷體" panose="03000509000000000000" pitchFamily="65" charset="-120"/>
                <a:ea typeface="標楷體" panose="03000509000000000000" pitchFamily="65" charset="-120"/>
              </a:rPr>
              <a:t>:</a:t>
            </a:r>
          </a:p>
          <a:p>
            <a:pPr marL="0" indent="0">
              <a:buNone/>
            </a:pPr>
            <a:r>
              <a:rPr lang="zh-TW" altLang="en-US" dirty="0">
                <a:solidFill>
                  <a:srgbClr val="FF0000"/>
                </a:solidFill>
                <a:latin typeface="標楷體" panose="03000509000000000000" pitchFamily="65" charset="-120"/>
                <a:ea typeface="標楷體" panose="03000509000000000000" pitchFamily="65" charset="-120"/>
              </a:rPr>
              <a:t>我們唯一能控制的事情就是板子向左移或向右移</a:t>
            </a:r>
            <a:r>
              <a:rPr lang="zh-TW" altLang="en-US" dirty="0">
                <a:latin typeface="標楷體" panose="03000509000000000000" pitchFamily="65" charset="-120"/>
                <a:ea typeface="標楷體" panose="03000509000000000000" pitchFamily="65" charset="-120"/>
              </a:rPr>
              <a:t>，因此如何去預測球往哪裡就非常重要，因為板子就會根據球往哪裡去做移動。</a:t>
            </a:r>
          </a:p>
        </p:txBody>
      </p:sp>
      <p:pic>
        <p:nvPicPr>
          <p:cNvPr id="5" name="圖片 4" descr="一張含有 文字, 拉門, 建築物 的圖片&#10;&#10;自動產生的描述">
            <a:extLst>
              <a:ext uri="{FF2B5EF4-FFF2-40B4-BE49-F238E27FC236}">
                <a16:creationId xmlns:a16="http://schemas.microsoft.com/office/drawing/2014/main" id="{BBE32B9D-CB3A-4694-B78E-D4E53005F283}"/>
              </a:ext>
            </a:extLst>
          </p:cNvPr>
          <p:cNvPicPr>
            <a:picLocks noChangeAspect="1"/>
          </p:cNvPicPr>
          <p:nvPr/>
        </p:nvPicPr>
        <p:blipFill>
          <a:blip r:embed="rId2"/>
          <a:stretch>
            <a:fillRect/>
          </a:stretch>
        </p:blipFill>
        <p:spPr>
          <a:xfrm>
            <a:off x="7761738" y="618518"/>
            <a:ext cx="2124803"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cxnSp>
        <p:nvCxnSpPr>
          <p:cNvPr id="6" name="直線單箭頭接點 5">
            <a:extLst>
              <a:ext uri="{FF2B5EF4-FFF2-40B4-BE49-F238E27FC236}">
                <a16:creationId xmlns:a16="http://schemas.microsoft.com/office/drawing/2014/main" id="{CFB1FAFC-703D-4D41-99B8-CB44C2594C58}"/>
              </a:ext>
            </a:extLst>
          </p:cNvPr>
          <p:cNvCxnSpPr/>
          <p:nvPr/>
        </p:nvCxnSpPr>
        <p:spPr>
          <a:xfrm>
            <a:off x="7433187" y="486697"/>
            <a:ext cx="0" cy="5928851"/>
          </a:xfrm>
          <a:prstGeom prst="straightConnector1">
            <a:avLst/>
          </a:prstGeom>
          <a:ln w="57150">
            <a:solidFill>
              <a:schemeClr val="bg1">
                <a:lumMod val="95000"/>
                <a:lumOff val="5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FF0F15EB-AB20-4C8E-ADF5-36CA3976717D}"/>
              </a:ext>
            </a:extLst>
          </p:cNvPr>
          <p:cNvSpPr txBox="1"/>
          <p:nvPr/>
        </p:nvSpPr>
        <p:spPr>
          <a:xfrm>
            <a:off x="6489290" y="899652"/>
            <a:ext cx="841897" cy="646331"/>
          </a:xfrm>
          <a:prstGeom prst="rect">
            <a:avLst/>
          </a:prstGeom>
          <a:noFill/>
        </p:spPr>
        <p:txBody>
          <a:bodyPr wrap="none" rtlCol="0">
            <a:spAutoFit/>
          </a:bodyPr>
          <a:lstStyle/>
          <a:p>
            <a:r>
              <a:rPr lang="en-US" altLang="zh-TW" dirty="0"/>
              <a:t>y</a:t>
            </a:r>
            <a:r>
              <a:rPr lang="zh-TW" altLang="en-US" dirty="0"/>
              <a:t>座標</a:t>
            </a:r>
            <a:endParaRPr lang="en-US" altLang="zh-TW" dirty="0"/>
          </a:p>
          <a:p>
            <a:r>
              <a:rPr lang="en-US" altLang="zh-TW" dirty="0"/>
              <a:t>0~500</a:t>
            </a:r>
            <a:endParaRPr lang="zh-TW" altLang="en-US" dirty="0"/>
          </a:p>
        </p:txBody>
      </p:sp>
      <p:cxnSp>
        <p:nvCxnSpPr>
          <p:cNvPr id="13" name="直線單箭頭接點 12">
            <a:extLst>
              <a:ext uri="{FF2B5EF4-FFF2-40B4-BE49-F238E27FC236}">
                <a16:creationId xmlns:a16="http://schemas.microsoft.com/office/drawing/2014/main" id="{51F64932-DE14-414F-BEED-1EBD4040DB8C}"/>
              </a:ext>
            </a:extLst>
          </p:cNvPr>
          <p:cNvCxnSpPr/>
          <p:nvPr/>
        </p:nvCxnSpPr>
        <p:spPr>
          <a:xfrm>
            <a:off x="7639665" y="486697"/>
            <a:ext cx="2536722"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E6B82965-AE5A-4923-B0F6-8FB710C7105B}"/>
              </a:ext>
            </a:extLst>
          </p:cNvPr>
          <p:cNvSpPr txBox="1"/>
          <p:nvPr/>
        </p:nvSpPr>
        <p:spPr>
          <a:xfrm>
            <a:off x="7964129" y="102618"/>
            <a:ext cx="1483098" cy="369332"/>
          </a:xfrm>
          <a:prstGeom prst="rect">
            <a:avLst/>
          </a:prstGeom>
          <a:noFill/>
        </p:spPr>
        <p:txBody>
          <a:bodyPr wrap="none" rtlCol="0">
            <a:spAutoFit/>
          </a:bodyPr>
          <a:lstStyle/>
          <a:p>
            <a:r>
              <a:rPr lang="en-US" altLang="zh-TW" dirty="0"/>
              <a:t>x</a:t>
            </a:r>
            <a:r>
              <a:rPr lang="zh-TW" altLang="en-US" dirty="0"/>
              <a:t>座標 </a:t>
            </a:r>
            <a:r>
              <a:rPr lang="en-US" altLang="zh-TW" dirty="0"/>
              <a:t>0~200</a:t>
            </a:r>
            <a:endParaRPr lang="zh-TW" altLang="en-US" dirty="0"/>
          </a:p>
        </p:txBody>
      </p:sp>
      <p:cxnSp>
        <p:nvCxnSpPr>
          <p:cNvPr id="44" name="直線單箭頭接點 43">
            <a:extLst>
              <a:ext uri="{FF2B5EF4-FFF2-40B4-BE49-F238E27FC236}">
                <a16:creationId xmlns:a16="http://schemas.microsoft.com/office/drawing/2014/main" id="{877B4AF4-7B1A-49C6-BFF2-764B54D9D19F}"/>
              </a:ext>
            </a:extLst>
          </p:cNvPr>
          <p:cNvCxnSpPr/>
          <p:nvPr/>
        </p:nvCxnSpPr>
        <p:spPr>
          <a:xfrm>
            <a:off x="7964129" y="5324168"/>
            <a:ext cx="1740310" cy="0"/>
          </a:xfrm>
          <a:prstGeom prst="straightConnector1">
            <a:avLst/>
          </a:prstGeom>
          <a:ln w="38100">
            <a:solidFill>
              <a:schemeClr val="tx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文字方塊 45">
            <a:extLst>
              <a:ext uri="{FF2B5EF4-FFF2-40B4-BE49-F238E27FC236}">
                <a16:creationId xmlns:a16="http://schemas.microsoft.com/office/drawing/2014/main" id="{794A63DA-FB93-4719-A2D3-58281E4338AB}"/>
              </a:ext>
            </a:extLst>
          </p:cNvPr>
          <p:cNvSpPr txBox="1"/>
          <p:nvPr/>
        </p:nvSpPr>
        <p:spPr>
          <a:xfrm>
            <a:off x="7639665" y="5481561"/>
            <a:ext cx="2680542" cy="369332"/>
          </a:xfrm>
          <a:prstGeom prst="rect">
            <a:avLst/>
          </a:prstGeom>
          <a:noFill/>
        </p:spPr>
        <p:txBody>
          <a:bodyPr wrap="none" rtlCol="0">
            <a:spAutoFit/>
          </a:bodyPr>
          <a:lstStyle/>
          <a:p>
            <a:r>
              <a:rPr lang="zh-TW" altLang="en-US" dirty="0"/>
              <a:t>板子在</a:t>
            </a:r>
            <a:r>
              <a:rPr lang="en-US" altLang="zh-TW" dirty="0"/>
              <a:t>y=400</a:t>
            </a:r>
            <a:r>
              <a:rPr lang="zh-TW" altLang="en-US" dirty="0"/>
              <a:t>做水平移動</a:t>
            </a:r>
          </a:p>
        </p:txBody>
      </p:sp>
    </p:spTree>
    <p:extLst>
      <p:ext uri="{BB962C8B-B14F-4D97-AF65-F5344CB8AC3E}">
        <p14:creationId xmlns:p14="http://schemas.microsoft.com/office/powerpoint/2010/main" val="14956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標題 1">
            <a:extLst>
              <a:ext uri="{FF2B5EF4-FFF2-40B4-BE49-F238E27FC236}">
                <a16:creationId xmlns:a16="http://schemas.microsoft.com/office/drawing/2014/main" id="{86AD0C41-B4B9-4478-BB30-3EBD1234B4E9}"/>
              </a:ext>
            </a:extLst>
          </p:cNvPr>
          <p:cNvSpPr>
            <a:spLocks noGrp="1"/>
          </p:cNvSpPr>
          <p:nvPr>
            <p:ph type="title"/>
          </p:nvPr>
        </p:nvSpPr>
        <p:spPr>
          <a:xfrm>
            <a:off x="1141413" y="618518"/>
            <a:ext cx="4459286" cy="1478570"/>
          </a:xfrm>
        </p:spPr>
        <p:txBody>
          <a:bodyPr>
            <a:normAutofit/>
          </a:bodyPr>
          <a:lstStyle/>
          <a:p>
            <a:r>
              <a:rPr lang="en-US" altLang="zh-TW" sz="3200">
                <a:latin typeface="Arial" panose="020B0604020202020204" pitchFamily="34" charset="0"/>
                <a:cs typeface="Arial" panose="020B0604020202020204" pitchFamily="34" charset="0"/>
              </a:rPr>
              <a:t>Method</a:t>
            </a:r>
            <a:endParaRPr lang="zh-TW" altLang="en-US" sz="320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3FFAC582-A4D6-41B1-BA10-3FFC781C1EEE}"/>
              </a:ext>
            </a:extLst>
          </p:cNvPr>
          <p:cNvSpPr>
            <a:spLocks noGrp="1"/>
          </p:cNvSpPr>
          <p:nvPr>
            <p:ph idx="1"/>
          </p:nvPr>
        </p:nvSpPr>
        <p:spPr>
          <a:xfrm>
            <a:off x="1081958" y="1928403"/>
            <a:ext cx="4459287" cy="3965046"/>
          </a:xfrm>
        </p:spPr>
        <p:txBody>
          <a:bodyPr>
            <a:normAutofit fontScale="77500" lnSpcReduction="20000"/>
          </a:bodyPr>
          <a:lstStyle/>
          <a:p>
            <a:pPr marL="0" indent="0">
              <a:lnSpc>
                <a:spcPct val="110000"/>
              </a:lnSpc>
              <a:buNone/>
            </a:pPr>
            <a:r>
              <a:rPr lang="zh-TW" altLang="en-US" sz="2600" dirty="0">
                <a:latin typeface="標楷體" panose="03000509000000000000" pitchFamily="65" charset="-120"/>
                <a:ea typeface="標楷體" panose="03000509000000000000" pitchFamily="65" charset="-120"/>
                <a:cs typeface="Arial" panose="020B0604020202020204" pitchFamily="34" charset="0"/>
              </a:rPr>
              <a:t>我們可以把破關的方式簡化成預測落點跟根據落點移動板子</a:t>
            </a:r>
            <a:endParaRPr lang="en-US" altLang="zh-TW" sz="2600" dirty="0">
              <a:latin typeface="標楷體" panose="03000509000000000000" pitchFamily="65" charset="-120"/>
              <a:ea typeface="標楷體" panose="03000509000000000000" pitchFamily="65" charset="-120"/>
              <a:cs typeface="Arial" panose="020B0604020202020204" pitchFamily="34" charset="0"/>
            </a:endParaRPr>
          </a:p>
          <a:p>
            <a:pPr marL="0" indent="0">
              <a:lnSpc>
                <a:spcPct val="110000"/>
              </a:lnSpc>
              <a:buNone/>
            </a:pPr>
            <a:r>
              <a:rPr lang="zh-TW" altLang="en-US" sz="2600" dirty="0">
                <a:latin typeface="標楷體" panose="03000509000000000000" pitchFamily="65" charset="-120"/>
                <a:ea typeface="標楷體" panose="03000509000000000000" pitchFamily="65" charset="-120"/>
                <a:cs typeface="Arial" panose="020B0604020202020204" pitchFamily="34" charset="0"/>
              </a:rPr>
              <a:t>預測落點</a:t>
            </a:r>
            <a:r>
              <a:rPr lang="en-US" altLang="zh-TW" sz="2600" dirty="0">
                <a:latin typeface="標楷體" panose="03000509000000000000" pitchFamily="65" charset="-120"/>
                <a:ea typeface="標楷體" panose="03000509000000000000" pitchFamily="65" charset="-120"/>
                <a:cs typeface="Arial" panose="020B0604020202020204" pitchFamily="34" charset="0"/>
              </a:rPr>
              <a:t>:</a:t>
            </a:r>
          </a:p>
          <a:p>
            <a:pPr marL="0" indent="0">
              <a:lnSpc>
                <a:spcPct val="110000"/>
              </a:lnSpc>
              <a:buNone/>
            </a:pPr>
            <a:r>
              <a:rPr lang="zh-TW" altLang="en-US" sz="2600" dirty="0">
                <a:latin typeface="標楷體" panose="03000509000000000000" pitchFamily="65" charset="-120"/>
                <a:ea typeface="標楷體" panose="03000509000000000000" pitchFamily="65" charset="-120"/>
                <a:cs typeface="Arial" panose="020B0604020202020204" pitchFamily="34" charset="0"/>
              </a:rPr>
              <a:t>因為球走的軌跡是線性的。只要我們有現在球的</a:t>
            </a:r>
            <a:r>
              <a:rPr lang="en-US" altLang="zh-TW" sz="2600" dirty="0">
                <a:latin typeface="標楷體" panose="03000509000000000000" pitchFamily="65" charset="-120"/>
                <a:ea typeface="標楷體" panose="03000509000000000000" pitchFamily="65" charset="-120"/>
                <a:cs typeface="Arial" panose="020B0604020202020204" pitchFamily="34" charset="0"/>
              </a:rPr>
              <a:t>x</a:t>
            </a:r>
            <a:r>
              <a:rPr lang="zh-TW" altLang="en-US" sz="2600" dirty="0">
                <a:latin typeface="標楷體" panose="03000509000000000000" pitchFamily="65" charset="-120"/>
                <a:ea typeface="標楷體" panose="03000509000000000000" pitchFamily="65" charset="-120"/>
                <a:cs typeface="Arial" panose="020B0604020202020204" pitchFamily="34" charset="0"/>
              </a:rPr>
              <a:t>座標跟</a:t>
            </a:r>
            <a:r>
              <a:rPr lang="en-US" altLang="zh-TW" sz="2600" dirty="0">
                <a:latin typeface="標楷體" panose="03000509000000000000" pitchFamily="65" charset="-120"/>
                <a:ea typeface="標楷體" panose="03000509000000000000" pitchFamily="65" charset="-120"/>
                <a:cs typeface="Arial" panose="020B0604020202020204" pitchFamily="34" charset="0"/>
              </a:rPr>
              <a:t>y</a:t>
            </a:r>
            <a:r>
              <a:rPr lang="zh-TW" altLang="en-US" sz="2600" dirty="0">
                <a:latin typeface="標楷體" panose="03000509000000000000" pitchFamily="65" charset="-120"/>
                <a:ea typeface="標楷體" panose="03000509000000000000" pitchFamily="65" charset="-120"/>
                <a:cs typeface="Arial" panose="020B0604020202020204" pitchFamily="34" charset="0"/>
              </a:rPr>
              <a:t>座標以及斜率，我們就可以計算球在板子的</a:t>
            </a:r>
            <a:r>
              <a:rPr lang="en-US" altLang="zh-TW" sz="2600" dirty="0">
                <a:latin typeface="標楷體" panose="03000509000000000000" pitchFamily="65" charset="-120"/>
                <a:ea typeface="標楷體" panose="03000509000000000000" pitchFamily="65" charset="-120"/>
                <a:cs typeface="Arial" panose="020B0604020202020204" pitchFamily="34" charset="0"/>
              </a:rPr>
              <a:t>y</a:t>
            </a:r>
            <a:r>
              <a:rPr lang="zh-TW" altLang="en-US" sz="2600" dirty="0">
                <a:latin typeface="標楷體" panose="03000509000000000000" pitchFamily="65" charset="-120"/>
                <a:ea typeface="標楷體" panose="03000509000000000000" pitchFamily="65" charset="-120"/>
                <a:cs typeface="Arial" panose="020B0604020202020204" pitchFamily="34" charset="0"/>
              </a:rPr>
              <a:t>座標所對應的</a:t>
            </a:r>
            <a:r>
              <a:rPr lang="en-US" altLang="zh-TW" sz="2600" dirty="0">
                <a:latin typeface="標楷體" panose="03000509000000000000" pitchFamily="65" charset="-120"/>
                <a:ea typeface="標楷體" panose="03000509000000000000" pitchFamily="65" charset="-120"/>
                <a:cs typeface="Arial" panose="020B0604020202020204" pitchFamily="34" charset="0"/>
              </a:rPr>
              <a:t>x</a:t>
            </a:r>
            <a:r>
              <a:rPr lang="zh-TW" altLang="en-US" sz="2600" dirty="0">
                <a:latin typeface="標楷體" panose="03000509000000000000" pitchFamily="65" charset="-120"/>
                <a:ea typeface="標楷體" panose="03000509000000000000" pitchFamily="65" charset="-120"/>
                <a:cs typeface="Arial" panose="020B0604020202020204" pitchFamily="34" charset="0"/>
              </a:rPr>
              <a:t>座標。</a:t>
            </a:r>
            <a:endParaRPr lang="en-US" altLang="zh-TW" sz="2600" dirty="0">
              <a:latin typeface="標楷體" panose="03000509000000000000" pitchFamily="65" charset="-120"/>
              <a:ea typeface="標楷體" panose="03000509000000000000" pitchFamily="65" charset="-120"/>
              <a:cs typeface="Arial" panose="020B0604020202020204" pitchFamily="34" charset="0"/>
            </a:endParaRPr>
          </a:p>
          <a:p>
            <a:pPr marL="0" indent="0">
              <a:lnSpc>
                <a:spcPct val="110000"/>
              </a:lnSpc>
              <a:buNone/>
            </a:pPr>
            <a:r>
              <a:rPr lang="zh-TW" altLang="en-US" sz="2600" dirty="0">
                <a:latin typeface="標楷體" panose="03000509000000000000" pitchFamily="65" charset="-120"/>
                <a:ea typeface="標楷體" panose="03000509000000000000" pitchFamily="65" charset="-120"/>
                <a:cs typeface="Arial" panose="020B0604020202020204" pitchFamily="34" charset="0"/>
              </a:rPr>
              <a:t>特別要注意的事情是因為球碰到牆壁會反彈，所以當預測的</a:t>
            </a:r>
            <a:r>
              <a:rPr lang="en-US" altLang="zh-TW" sz="2600" dirty="0">
                <a:latin typeface="標楷體" panose="03000509000000000000" pitchFamily="65" charset="-120"/>
                <a:ea typeface="標楷體" panose="03000509000000000000" pitchFamily="65" charset="-120"/>
                <a:cs typeface="Arial" panose="020B0604020202020204" pitchFamily="34" charset="0"/>
              </a:rPr>
              <a:t>x</a:t>
            </a:r>
            <a:r>
              <a:rPr lang="zh-TW" altLang="en-US" sz="2600" dirty="0">
                <a:latin typeface="標楷體" panose="03000509000000000000" pitchFamily="65" charset="-120"/>
                <a:ea typeface="標楷體" panose="03000509000000000000" pitchFamily="65" charset="-120"/>
                <a:cs typeface="Arial" panose="020B0604020202020204" pitchFamily="34" charset="0"/>
              </a:rPr>
              <a:t>座標不在遊戲畫面的</a:t>
            </a:r>
            <a:r>
              <a:rPr lang="en-US" altLang="zh-TW" sz="2600" dirty="0">
                <a:latin typeface="標楷體" panose="03000509000000000000" pitchFamily="65" charset="-120"/>
                <a:ea typeface="標楷體" panose="03000509000000000000" pitchFamily="65" charset="-120"/>
                <a:cs typeface="Arial" panose="020B0604020202020204" pitchFamily="34" charset="0"/>
              </a:rPr>
              <a:t>x</a:t>
            </a:r>
            <a:r>
              <a:rPr lang="zh-TW" altLang="en-US" sz="2600" dirty="0">
                <a:latin typeface="標楷體" panose="03000509000000000000" pitchFamily="65" charset="-120"/>
                <a:ea typeface="標楷體" panose="03000509000000000000" pitchFamily="65" charset="-120"/>
                <a:cs typeface="Arial" panose="020B0604020202020204" pitchFamily="34" charset="0"/>
              </a:rPr>
              <a:t>座標範圍裡面時就要去改成反彈之後的落點。</a:t>
            </a:r>
            <a:endParaRPr lang="en-US" altLang="zh-TW" sz="2600" dirty="0">
              <a:latin typeface="標楷體" panose="03000509000000000000" pitchFamily="65" charset="-120"/>
              <a:ea typeface="標楷體" panose="03000509000000000000" pitchFamily="65" charset="-120"/>
              <a:cs typeface="Arial" panose="020B0604020202020204" pitchFamily="34" charset="0"/>
            </a:endParaRPr>
          </a:p>
          <a:p>
            <a:pPr marL="0" indent="0">
              <a:lnSpc>
                <a:spcPct val="110000"/>
              </a:lnSpc>
              <a:buNone/>
            </a:pPr>
            <a:r>
              <a:rPr lang="zh-TW" altLang="en-US" sz="1600" dirty="0">
                <a:latin typeface="Arial" panose="020B0604020202020204" pitchFamily="34" charset="0"/>
                <a:cs typeface="Arial" panose="020B0604020202020204" pitchFamily="34" charset="0"/>
              </a:rPr>
              <a:t>     </a:t>
            </a:r>
            <a:endParaRPr lang="en-US" altLang="zh-TW" sz="1600" dirty="0">
              <a:latin typeface="Arial" panose="020B0604020202020204" pitchFamily="34" charset="0"/>
              <a:cs typeface="Arial" panose="020B0604020202020204" pitchFamily="34" charset="0"/>
            </a:endParaRPr>
          </a:p>
        </p:txBody>
      </p:sp>
      <p:pic>
        <p:nvPicPr>
          <p:cNvPr id="4" name="圖片 3" descr="一張含有 文字 的圖片&#10;&#10;自動產生的描述">
            <a:extLst>
              <a:ext uri="{FF2B5EF4-FFF2-40B4-BE49-F238E27FC236}">
                <a16:creationId xmlns:a16="http://schemas.microsoft.com/office/drawing/2014/main" id="{23B90B5B-6CF9-4E5D-BEC7-41EBB380826A}"/>
              </a:ext>
            </a:extLst>
          </p:cNvPr>
          <p:cNvPicPr>
            <a:picLocks noChangeAspect="1"/>
          </p:cNvPicPr>
          <p:nvPr/>
        </p:nvPicPr>
        <p:blipFill>
          <a:blip r:embed="rId4"/>
          <a:stretch>
            <a:fillRect/>
          </a:stretch>
        </p:blipFill>
        <p:spPr>
          <a:xfrm>
            <a:off x="7760897" y="618518"/>
            <a:ext cx="2126485"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cxnSp>
        <p:nvCxnSpPr>
          <p:cNvPr id="41" name="直線單箭頭接點 40">
            <a:extLst>
              <a:ext uri="{FF2B5EF4-FFF2-40B4-BE49-F238E27FC236}">
                <a16:creationId xmlns:a16="http://schemas.microsoft.com/office/drawing/2014/main" id="{662B7505-4930-4E47-B9A8-B36F2782C49A}"/>
              </a:ext>
            </a:extLst>
          </p:cNvPr>
          <p:cNvCxnSpPr/>
          <p:nvPr/>
        </p:nvCxnSpPr>
        <p:spPr>
          <a:xfrm>
            <a:off x="8996516" y="4333433"/>
            <a:ext cx="648929" cy="846137"/>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4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7"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標題 1">
            <a:extLst>
              <a:ext uri="{FF2B5EF4-FFF2-40B4-BE49-F238E27FC236}">
                <a16:creationId xmlns:a16="http://schemas.microsoft.com/office/drawing/2014/main" id="{86AD0C41-B4B9-4478-BB30-3EBD1234B4E9}"/>
              </a:ext>
            </a:extLst>
          </p:cNvPr>
          <p:cNvSpPr>
            <a:spLocks noGrp="1"/>
          </p:cNvSpPr>
          <p:nvPr>
            <p:ph type="title"/>
          </p:nvPr>
        </p:nvSpPr>
        <p:spPr>
          <a:xfrm>
            <a:off x="1141413" y="618518"/>
            <a:ext cx="4459286" cy="1478570"/>
          </a:xfrm>
        </p:spPr>
        <p:txBody>
          <a:bodyPr>
            <a:normAutofit/>
          </a:bodyPr>
          <a:lstStyle/>
          <a:p>
            <a:r>
              <a:rPr lang="en-US" altLang="zh-TW" sz="3200">
                <a:latin typeface="Arial" panose="020B0604020202020204" pitchFamily="34" charset="0"/>
                <a:cs typeface="Arial" panose="020B0604020202020204" pitchFamily="34" charset="0"/>
              </a:rPr>
              <a:t>Method</a:t>
            </a:r>
            <a:endParaRPr lang="zh-TW" altLang="en-US" sz="320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3FFAC582-A4D6-41B1-BA10-3FFC781C1EEE}"/>
              </a:ext>
            </a:extLst>
          </p:cNvPr>
          <p:cNvSpPr>
            <a:spLocks noGrp="1"/>
          </p:cNvSpPr>
          <p:nvPr>
            <p:ph idx="1"/>
          </p:nvPr>
        </p:nvSpPr>
        <p:spPr>
          <a:xfrm>
            <a:off x="1141412" y="2249487"/>
            <a:ext cx="4459287" cy="3965046"/>
          </a:xfrm>
        </p:spPr>
        <p:txBody>
          <a:bodyPr>
            <a:normAutofit fontScale="92500" lnSpcReduction="10000"/>
          </a:bodyPr>
          <a:lstStyle/>
          <a:p>
            <a:pPr marL="0" indent="0">
              <a:buNone/>
            </a:pPr>
            <a:r>
              <a:rPr lang="zh-TW" altLang="en-US" dirty="0">
                <a:latin typeface="標楷體" panose="03000509000000000000" pitchFamily="65" charset="-120"/>
                <a:ea typeface="標楷體" panose="03000509000000000000" pitchFamily="65" charset="-120"/>
                <a:cs typeface="Arial" panose="020B0604020202020204" pitchFamily="34" charset="0"/>
              </a:rPr>
              <a:t>移動板子</a:t>
            </a:r>
            <a:r>
              <a:rPr lang="en-US" altLang="zh-TW" dirty="0">
                <a:latin typeface="標楷體" panose="03000509000000000000" pitchFamily="65" charset="-120"/>
                <a:ea typeface="標楷體" panose="03000509000000000000" pitchFamily="65" charset="-120"/>
                <a:cs typeface="Arial" panose="020B0604020202020204" pitchFamily="34" charset="0"/>
              </a:rPr>
              <a:t>:</a:t>
            </a:r>
          </a:p>
          <a:p>
            <a:pPr marL="0" indent="0">
              <a:buNone/>
            </a:pPr>
            <a:r>
              <a:rPr lang="zh-TW" altLang="en-US" dirty="0">
                <a:latin typeface="標楷體" panose="03000509000000000000" pitchFamily="65" charset="-120"/>
                <a:ea typeface="標楷體" panose="03000509000000000000" pitchFamily="65" charset="-120"/>
                <a:cs typeface="Arial" panose="020B0604020202020204" pitchFamily="34" charset="0"/>
              </a:rPr>
              <a:t>板子的長度為</a:t>
            </a:r>
            <a:r>
              <a:rPr lang="en-US" altLang="zh-TW" dirty="0">
                <a:latin typeface="標楷體" panose="03000509000000000000" pitchFamily="65" charset="-120"/>
                <a:ea typeface="標楷體" panose="03000509000000000000" pitchFamily="65" charset="-120"/>
                <a:cs typeface="Arial" panose="020B0604020202020204" pitchFamily="34" charset="0"/>
              </a:rPr>
              <a:t>40</a:t>
            </a:r>
            <a:r>
              <a:rPr lang="zh-TW" altLang="en-US" dirty="0">
                <a:latin typeface="標楷體" panose="03000509000000000000" pitchFamily="65" charset="-120"/>
                <a:ea typeface="標楷體" panose="03000509000000000000" pitchFamily="65" charset="-120"/>
                <a:cs typeface="Arial" panose="020B0604020202020204" pitchFamily="34" charset="0"/>
              </a:rPr>
              <a:t>，盡可能地讓球在板子的中心點附近接到球，我有設定一個區間，當球的預測落點在區間的左邊時就讓板子往左移，反之往右。</a:t>
            </a:r>
            <a:endParaRPr lang="en-US" altLang="zh-TW" dirty="0">
              <a:latin typeface="標楷體" panose="03000509000000000000" pitchFamily="65" charset="-120"/>
              <a:ea typeface="標楷體" panose="03000509000000000000" pitchFamily="65" charset="-120"/>
              <a:cs typeface="Arial" panose="020B0604020202020204" pitchFamily="34" charset="0"/>
            </a:endParaRPr>
          </a:p>
          <a:p>
            <a:pPr marL="0" indent="0">
              <a:buNone/>
            </a:pPr>
            <a:r>
              <a:rPr lang="zh-TW" altLang="en-US" dirty="0">
                <a:latin typeface="標楷體" panose="03000509000000000000" pitchFamily="65" charset="-120"/>
                <a:ea typeface="標楷體" panose="03000509000000000000" pitchFamily="65" charset="-120"/>
                <a:cs typeface="Arial" panose="020B0604020202020204" pitchFamily="34" charset="0"/>
              </a:rPr>
              <a:t>舉右圖為例，板子就應該要往右移動。 </a:t>
            </a:r>
            <a:endParaRPr lang="en-US" altLang="zh-TW" dirty="0">
              <a:latin typeface="標楷體" panose="03000509000000000000" pitchFamily="65" charset="-120"/>
              <a:ea typeface="標楷體" panose="03000509000000000000" pitchFamily="65" charset="-120"/>
              <a:cs typeface="Arial" panose="020B0604020202020204" pitchFamily="34" charset="0"/>
            </a:endParaRPr>
          </a:p>
          <a:p>
            <a:pPr marL="0" indent="0">
              <a:buNone/>
            </a:pPr>
            <a:r>
              <a:rPr lang="zh-TW" altLang="en-US" sz="2000" dirty="0">
                <a:latin typeface="標楷體" panose="03000509000000000000" pitchFamily="65" charset="-120"/>
                <a:ea typeface="標楷體" panose="03000509000000000000" pitchFamily="65" charset="-120"/>
                <a:cs typeface="Arial" panose="020B0604020202020204" pitchFamily="34" charset="0"/>
              </a:rPr>
              <a:t>    </a:t>
            </a:r>
            <a:endParaRPr lang="en-US" altLang="zh-TW" sz="2000" dirty="0">
              <a:latin typeface="標楷體" panose="03000509000000000000" pitchFamily="65" charset="-120"/>
              <a:ea typeface="標楷體" panose="03000509000000000000" pitchFamily="65" charset="-120"/>
              <a:cs typeface="Arial" panose="020B0604020202020204" pitchFamily="34" charset="0"/>
            </a:endParaRPr>
          </a:p>
        </p:txBody>
      </p:sp>
      <p:pic>
        <p:nvPicPr>
          <p:cNvPr id="6" name="圖片 5" descr="一張含有 文字 的圖片&#10;&#10;自動產生的描述">
            <a:extLst>
              <a:ext uri="{FF2B5EF4-FFF2-40B4-BE49-F238E27FC236}">
                <a16:creationId xmlns:a16="http://schemas.microsoft.com/office/drawing/2014/main" id="{3987718F-6484-441D-B87C-94E73FC23862}"/>
              </a:ext>
            </a:extLst>
          </p:cNvPr>
          <p:cNvPicPr>
            <a:picLocks noChangeAspect="1"/>
          </p:cNvPicPr>
          <p:nvPr/>
        </p:nvPicPr>
        <p:blipFill>
          <a:blip r:embed="rId4"/>
          <a:stretch>
            <a:fillRect/>
          </a:stretch>
        </p:blipFill>
        <p:spPr>
          <a:xfrm>
            <a:off x="7760897" y="618518"/>
            <a:ext cx="2126485"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49" name="Group 48">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0"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1"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2"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7"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cxnSp>
        <p:nvCxnSpPr>
          <p:cNvPr id="44" name="直線單箭頭接點 43">
            <a:extLst>
              <a:ext uri="{FF2B5EF4-FFF2-40B4-BE49-F238E27FC236}">
                <a16:creationId xmlns:a16="http://schemas.microsoft.com/office/drawing/2014/main" id="{701A6949-9FB8-42CA-9194-8E62821C4114}"/>
              </a:ext>
            </a:extLst>
          </p:cNvPr>
          <p:cNvCxnSpPr/>
          <p:nvPr/>
        </p:nvCxnSpPr>
        <p:spPr>
          <a:xfrm>
            <a:off x="8996516" y="4333433"/>
            <a:ext cx="648929" cy="846137"/>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876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0"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標題 1">
            <a:extLst>
              <a:ext uri="{FF2B5EF4-FFF2-40B4-BE49-F238E27FC236}">
                <a16:creationId xmlns:a16="http://schemas.microsoft.com/office/drawing/2014/main" id="{86AD0C41-B4B9-4478-BB30-3EBD1234B4E9}"/>
              </a:ext>
            </a:extLst>
          </p:cNvPr>
          <p:cNvSpPr>
            <a:spLocks noGrp="1"/>
          </p:cNvSpPr>
          <p:nvPr>
            <p:ph type="title"/>
          </p:nvPr>
        </p:nvSpPr>
        <p:spPr>
          <a:xfrm>
            <a:off x="1141413" y="618518"/>
            <a:ext cx="4459286" cy="1478570"/>
          </a:xfrm>
        </p:spPr>
        <p:txBody>
          <a:bodyPr>
            <a:normAutofit/>
          </a:bodyPr>
          <a:lstStyle/>
          <a:p>
            <a:r>
              <a:rPr lang="en-US" altLang="zh-TW" sz="3200" dirty="0">
                <a:latin typeface="Arial" panose="020B0604020202020204" pitchFamily="34" charset="0"/>
                <a:cs typeface="Arial" panose="020B0604020202020204" pitchFamily="34" charset="0"/>
              </a:rPr>
              <a:t>Method</a:t>
            </a:r>
            <a:endParaRPr lang="zh-TW" altLang="en-US" sz="3200" dirty="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3FFAC582-A4D6-41B1-BA10-3FFC781C1EEE}"/>
              </a:ext>
            </a:extLst>
          </p:cNvPr>
          <p:cNvSpPr>
            <a:spLocks noGrp="1"/>
          </p:cNvSpPr>
          <p:nvPr>
            <p:ph idx="1"/>
          </p:nvPr>
        </p:nvSpPr>
        <p:spPr>
          <a:xfrm>
            <a:off x="1141412" y="2249487"/>
            <a:ext cx="4459287" cy="3965046"/>
          </a:xfrm>
        </p:spPr>
        <p:txBody>
          <a:bodyPr>
            <a:normAutofit/>
          </a:bodyPr>
          <a:lstStyle/>
          <a:p>
            <a:pPr marL="0" indent="0">
              <a:buNone/>
            </a:pPr>
            <a:r>
              <a:rPr lang="zh-TW" altLang="en-US" sz="2000" dirty="0">
                <a:latin typeface="標楷體" panose="03000509000000000000" pitchFamily="65" charset="-120"/>
                <a:ea typeface="標楷體" panose="03000509000000000000" pitchFamily="65" charset="-120"/>
                <a:cs typeface="Arial" panose="020B0604020202020204" pitchFamily="34" charset="0"/>
              </a:rPr>
              <a:t>另外因為有些關卡的磚塊在接近板子的地方，所以有時候球會直接打到磚塊下方直接反彈往下</a:t>
            </a:r>
            <a:r>
              <a:rPr lang="en-US" altLang="zh-TW" sz="2000" dirty="0">
                <a:latin typeface="標楷體" panose="03000509000000000000" pitchFamily="65" charset="-120"/>
                <a:ea typeface="標楷體" panose="03000509000000000000" pitchFamily="65" charset="-120"/>
                <a:cs typeface="Arial" panose="020B0604020202020204" pitchFamily="34" charset="0"/>
              </a:rPr>
              <a:t>(</a:t>
            </a:r>
            <a:r>
              <a:rPr lang="zh-TW" altLang="en-US" sz="2000" dirty="0">
                <a:latin typeface="標楷體" panose="03000509000000000000" pitchFamily="65" charset="-120"/>
                <a:ea typeface="標楷體" panose="03000509000000000000" pitchFamily="65" charset="-120"/>
                <a:cs typeface="Arial" panose="020B0604020202020204" pitchFamily="34" charset="0"/>
              </a:rPr>
              <a:t>如右圖</a:t>
            </a:r>
            <a:r>
              <a:rPr lang="en-US" altLang="zh-TW" sz="2000" dirty="0">
                <a:latin typeface="標楷體" panose="03000509000000000000" pitchFamily="65" charset="-120"/>
                <a:ea typeface="標楷體" panose="03000509000000000000" pitchFamily="65" charset="-120"/>
                <a:cs typeface="Arial" panose="020B0604020202020204" pitchFamily="34" charset="0"/>
              </a:rPr>
              <a:t>)</a:t>
            </a:r>
            <a:r>
              <a:rPr lang="zh-TW" altLang="en-US" sz="2000" dirty="0">
                <a:latin typeface="標楷體" panose="03000509000000000000" pitchFamily="65" charset="-120"/>
                <a:ea typeface="標楷體" panose="03000509000000000000" pitchFamily="65" charset="-120"/>
                <a:cs typeface="Arial" panose="020B0604020202020204" pitchFamily="34" charset="0"/>
              </a:rPr>
              <a:t>，因此我們要設定一個臨界值咖啡色直線以下的地方的落點</a:t>
            </a:r>
            <a:r>
              <a:rPr lang="en-US" altLang="zh-TW" sz="2000" dirty="0">
                <a:latin typeface="標楷體" panose="03000509000000000000" pitchFamily="65" charset="-120"/>
                <a:ea typeface="標楷體" panose="03000509000000000000" pitchFamily="65" charset="-120"/>
                <a:cs typeface="Arial" panose="020B0604020202020204" pitchFamily="34" charset="0"/>
              </a:rPr>
              <a:t>=</a:t>
            </a:r>
            <a:r>
              <a:rPr lang="zh-TW" altLang="en-US" sz="2000" dirty="0">
                <a:latin typeface="標楷體" panose="03000509000000000000" pitchFamily="65" charset="-120"/>
                <a:ea typeface="標楷體" panose="03000509000000000000" pitchFamily="65" charset="-120"/>
                <a:cs typeface="Arial" panose="020B0604020202020204" pitchFamily="34" charset="0"/>
              </a:rPr>
              <a:t>球的</a:t>
            </a:r>
            <a:r>
              <a:rPr lang="en-US" altLang="zh-TW" sz="2000" dirty="0">
                <a:latin typeface="標楷體" panose="03000509000000000000" pitchFamily="65" charset="-120"/>
                <a:ea typeface="標楷體" panose="03000509000000000000" pitchFamily="65" charset="-120"/>
                <a:cs typeface="Arial" panose="020B0604020202020204" pitchFamily="34" charset="0"/>
              </a:rPr>
              <a:t>x</a:t>
            </a:r>
            <a:r>
              <a:rPr lang="zh-TW" altLang="en-US" sz="2000" dirty="0">
                <a:latin typeface="標楷體" panose="03000509000000000000" pitchFamily="65" charset="-120"/>
                <a:ea typeface="標楷體" panose="03000509000000000000" pitchFamily="65" charset="-120"/>
                <a:cs typeface="Arial" panose="020B0604020202020204" pitchFamily="34" charset="0"/>
              </a:rPr>
              <a:t>座標，也就是說咖啡色直線以下板子跟著球移動</a:t>
            </a:r>
            <a:r>
              <a:rPr lang="en-US" altLang="zh-TW" sz="2000" dirty="0">
                <a:latin typeface="標楷體" panose="03000509000000000000" pitchFamily="65" charset="-120"/>
                <a:ea typeface="標楷體" panose="03000509000000000000" pitchFamily="65" charset="-120"/>
                <a:cs typeface="Arial" panose="020B0604020202020204" pitchFamily="34" charset="0"/>
              </a:rPr>
              <a:t>(</a:t>
            </a:r>
            <a:r>
              <a:rPr lang="zh-TW" altLang="en-US" sz="2000" dirty="0">
                <a:latin typeface="標楷體" panose="03000509000000000000" pitchFamily="65" charset="-120"/>
                <a:ea typeface="標楷體" panose="03000509000000000000" pitchFamily="65" charset="-120"/>
                <a:cs typeface="Arial" panose="020B0604020202020204" pitchFamily="34" charset="0"/>
              </a:rPr>
              <a:t>當球往上時</a:t>
            </a:r>
            <a:r>
              <a:rPr lang="en-US" altLang="zh-TW" sz="2000" dirty="0">
                <a:latin typeface="標楷體" panose="03000509000000000000" pitchFamily="65" charset="-120"/>
                <a:ea typeface="標楷體" panose="03000509000000000000" pitchFamily="65" charset="-120"/>
                <a:cs typeface="Arial" panose="020B0604020202020204" pitchFamily="34" charset="0"/>
              </a:rPr>
              <a:t>)</a:t>
            </a:r>
            <a:r>
              <a:rPr lang="zh-TW" altLang="en-US" sz="2000" dirty="0">
                <a:latin typeface="標楷體" panose="03000509000000000000" pitchFamily="65" charset="-120"/>
                <a:ea typeface="標楷體" panose="03000509000000000000" pitchFamily="65" charset="-120"/>
                <a:cs typeface="Arial" panose="020B0604020202020204" pitchFamily="34" charset="0"/>
              </a:rPr>
              <a:t>。</a:t>
            </a:r>
            <a:endParaRPr lang="en-US" altLang="zh-TW" sz="2000" dirty="0">
              <a:latin typeface="標楷體" panose="03000509000000000000" pitchFamily="65" charset="-120"/>
              <a:ea typeface="標楷體" panose="03000509000000000000" pitchFamily="65" charset="-120"/>
              <a:cs typeface="Arial" panose="020B0604020202020204" pitchFamily="34" charset="0"/>
            </a:endParaRPr>
          </a:p>
        </p:txBody>
      </p:sp>
      <p:pic>
        <p:nvPicPr>
          <p:cNvPr id="42" name="圖片 41">
            <a:extLst>
              <a:ext uri="{FF2B5EF4-FFF2-40B4-BE49-F238E27FC236}">
                <a16:creationId xmlns:a16="http://schemas.microsoft.com/office/drawing/2014/main" id="{161D431D-6214-4E51-832E-092BA673CB1B}"/>
              </a:ext>
            </a:extLst>
          </p:cNvPr>
          <p:cNvPicPr>
            <a:picLocks noChangeAspect="1"/>
          </p:cNvPicPr>
          <p:nvPr/>
        </p:nvPicPr>
        <p:blipFill>
          <a:blip r:embed="rId4"/>
          <a:stretch>
            <a:fillRect/>
          </a:stretch>
        </p:blipFill>
        <p:spPr>
          <a:xfrm>
            <a:off x="7761738" y="618518"/>
            <a:ext cx="2124803"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2" name="Group 51">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3"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4"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5"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0"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cxnSp>
        <p:nvCxnSpPr>
          <p:cNvPr id="43" name="直線接點 42">
            <a:extLst>
              <a:ext uri="{FF2B5EF4-FFF2-40B4-BE49-F238E27FC236}">
                <a16:creationId xmlns:a16="http://schemas.microsoft.com/office/drawing/2014/main" id="{289C9562-402F-4ACD-9AF2-1D82313E0B74}"/>
              </a:ext>
            </a:extLst>
          </p:cNvPr>
          <p:cNvCxnSpPr/>
          <p:nvPr/>
        </p:nvCxnSpPr>
        <p:spPr>
          <a:xfrm>
            <a:off x="6943719" y="4232010"/>
            <a:ext cx="3760839" cy="9525"/>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線單箭頭接點 79">
            <a:extLst>
              <a:ext uri="{FF2B5EF4-FFF2-40B4-BE49-F238E27FC236}">
                <a16:creationId xmlns:a16="http://schemas.microsoft.com/office/drawing/2014/main" id="{E6B34967-3F2D-4973-A08D-E9203280249E}"/>
              </a:ext>
            </a:extLst>
          </p:cNvPr>
          <p:cNvCxnSpPr/>
          <p:nvPr/>
        </p:nvCxnSpPr>
        <p:spPr>
          <a:xfrm>
            <a:off x="8255451" y="4556792"/>
            <a:ext cx="648929" cy="846137"/>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25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標題 1">
            <a:extLst>
              <a:ext uri="{FF2B5EF4-FFF2-40B4-BE49-F238E27FC236}">
                <a16:creationId xmlns:a16="http://schemas.microsoft.com/office/drawing/2014/main" id="{86AD0C41-B4B9-4478-BB30-3EBD1234B4E9}"/>
              </a:ext>
            </a:extLst>
          </p:cNvPr>
          <p:cNvSpPr>
            <a:spLocks noGrp="1"/>
          </p:cNvSpPr>
          <p:nvPr>
            <p:ph type="title"/>
          </p:nvPr>
        </p:nvSpPr>
        <p:spPr>
          <a:xfrm>
            <a:off x="1141413" y="618518"/>
            <a:ext cx="4459286" cy="1478570"/>
          </a:xfrm>
        </p:spPr>
        <p:txBody>
          <a:bodyPr>
            <a:normAutofit/>
          </a:bodyPr>
          <a:lstStyle/>
          <a:p>
            <a:r>
              <a:rPr lang="en-US" altLang="zh-TW" sz="3200" dirty="0">
                <a:latin typeface="Arial" panose="020B0604020202020204" pitchFamily="34" charset="0"/>
                <a:cs typeface="Arial" panose="020B0604020202020204" pitchFamily="34" charset="0"/>
              </a:rPr>
              <a:t>Method</a:t>
            </a:r>
            <a:endParaRPr lang="zh-TW" altLang="en-US" sz="3200" dirty="0">
              <a:latin typeface="Arial" panose="020B0604020202020204" pitchFamily="34" charset="0"/>
              <a:cs typeface="Arial" panose="020B0604020202020204" pitchFamily="34" charset="0"/>
            </a:endParaRPr>
          </a:p>
        </p:txBody>
      </p:sp>
      <p:sp>
        <p:nvSpPr>
          <p:cNvPr id="83" name="Content Placeholder 82">
            <a:extLst>
              <a:ext uri="{FF2B5EF4-FFF2-40B4-BE49-F238E27FC236}">
                <a16:creationId xmlns:a16="http://schemas.microsoft.com/office/drawing/2014/main" id="{30C9C20F-6536-433B-943F-8DD58F24355E}"/>
              </a:ext>
            </a:extLst>
          </p:cNvPr>
          <p:cNvSpPr>
            <a:spLocks noGrp="1"/>
          </p:cNvSpPr>
          <p:nvPr>
            <p:ph idx="1"/>
          </p:nvPr>
        </p:nvSpPr>
        <p:spPr>
          <a:xfrm>
            <a:off x="1141412" y="2249487"/>
            <a:ext cx="4459287" cy="3965046"/>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增加隨機</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讓發球的位置設定成隨機，這樣可以讓資料更多樣，以便之後訓練時的資料比較多元。</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另外剛開始向左發球跟向右發球也是隨機的。</a:t>
            </a:r>
            <a:endParaRPr lang="en-US" dirty="0">
              <a:latin typeface="標楷體" panose="03000509000000000000" pitchFamily="65" charset="-120"/>
              <a:ea typeface="標楷體" panose="03000509000000000000" pitchFamily="65" charset="-120"/>
            </a:endParaRPr>
          </a:p>
        </p:txBody>
      </p:sp>
      <p:pic>
        <p:nvPicPr>
          <p:cNvPr id="5" name="內容版面配置區 4" descr="一張含有 文字, 拉門, 建築物, 側畫像 的圖片&#10;&#10;自動產生的描述">
            <a:extLst>
              <a:ext uri="{FF2B5EF4-FFF2-40B4-BE49-F238E27FC236}">
                <a16:creationId xmlns:a16="http://schemas.microsoft.com/office/drawing/2014/main" id="{6B3B3469-D0B7-4374-89A0-529710EB3093}"/>
              </a:ext>
            </a:extLst>
          </p:cNvPr>
          <p:cNvPicPr>
            <a:picLocks noChangeAspect="1"/>
          </p:cNvPicPr>
          <p:nvPr/>
        </p:nvPicPr>
        <p:blipFill>
          <a:blip r:embed="rId4"/>
          <a:stretch>
            <a:fillRect/>
          </a:stretch>
        </p:blipFill>
        <p:spPr>
          <a:xfrm>
            <a:off x="7761738" y="618518"/>
            <a:ext cx="2124803"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90" name="Group 8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9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cxnSp>
        <p:nvCxnSpPr>
          <p:cNvPr id="7" name="直線單箭頭接點 6">
            <a:extLst>
              <a:ext uri="{FF2B5EF4-FFF2-40B4-BE49-F238E27FC236}">
                <a16:creationId xmlns:a16="http://schemas.microsoft.com/office/drawing/2014/main" id="{F042631F-39E9-4F64-BD9B-FA96499D4639}"/>
              </a:ext>
            </a:extLst>
          </p:cNvPr>
          <p:cNvCxnSpPr/>
          <p:nvPr/>
        </p:nvCxnSpPr>
        <p:spPr>
          <a:xfrm>
            <a:off x="7978877" y="5422900"/>
            <a:ext cx="1651820" cy="0"/>
          </a:xfrm>
          <a:prstGeom prst="straightConnector1">
            <a:avLst/>
          </a:prstGeom>
          <a:ln w="38100">
            <a:solidFill>
              <a:schemeClr val="tx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96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86AD0C41-B4B9-4478-BB30-3EBD1234B4E9}"/>
              </a:ext>
            </a:extLst>
          </p:cNvPr>
          <p:cNvSpPr>
            <a:spLocks noGrp="1"/>
          </p:cNvSpPr>
          <p:nvPr>
            <p:ph type="title"/>
          </p:nvPr>
        </p:nvSpPr>
        <p:spPr>
          <a:xfrm>
            <a:off x="1141413" y="618518"/>
            <a:ext cx="4459286" cy="1478570"/>
          </a:xfrm>
        </p:spPr>
        <p:txBody>
          <a:bodyPr>
            <a:normAutofit/>
          </a:bodyPr>
          <a:lstStyle/>
          <a:p>
            <a:r>
              <a:rPr lang="en-US" altLang="zh-TW" sz="3200" dirty="0">
                <a:latin typeface="Arial" panose="020B0604020202020204" pitchFamily="34" charset="0"/>
                <a:cs typeface="Arial" panose="020B0604020202020204" pitchFamily="34" charset="0"/>
              </a:rPr>
              <a:t>Method</a:t>
            </a:r>
            <a:endParaRPr lang="zh-TW" altLang="en-US" sz="3200" dirty="0">
              <a:latin typeface="Arial" panose="020B0604020202020204" pitchFamily="34" charset="0"/>
              <a:cs typeface="Arial" panose="020B0604020202020204" pitchFamily="34" charset="0"/>
            </a:endParaRPr>
          </a:p>
        </p:txBody>
      </p:sp>
      <p:sp>
        <p:nvSpPr>
          <p:cNvPr id="83" name="Content Placeholder 82">
            <a:extLst>
              <a:ext uri="{FF2B5EF4-FFF2-40B4-BE49-F238E27FC236}">
                <a16:creationId xmlns:a16="http://schemas.microsoft.com/office/drawing/2014/main" id="{30C9C20F-6536-433B-943F-8DD58F24355E}"/>
              </a:ext>
            </a:extLst>
          </p:cNvPr>
          <p:cNvSpPr>
            <a:spLocks noGrp="1"/>
          </p:cNvSpPr>
          <p:nvPr>
            <p:ph idx="1"/>
          </p:nvPr>
        </p:nvSpPr>
        <p:spPr>
          <a:xfrm>
            <a:off x="1141412" y="2249487"/>
            <a:ext cx="4459287" cy="3965046"/>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介紹特徵</a:t>
            </a:r>
            <a:r>
              <a:rPr lang="en-US" altLang="zh-TW" dirty="0">
                <a:latin typeface="標楷體" panose="03000509000000000000" pitchFamily="65" charset="-120"/>
                <a:ea typeface="標楷體" panose="03000509000000000000" pitchFamily="65" charset="-120"/>
              </a:rPr>
              <a:t>:</a:t>
            </a:r>
          </a:p>
          <a:p>
            <a:pPr marL="0" indent="0">
              <a:buNone/>
            </a:pPr>
            <a:r>
              <a:rPr lang="zh-TW" altLang="en-US" dirty="0">
                <a:latin typeface="標楷體" panose="03000509000000000000" pitchFamily="65" charset="-120"/>
                <a:ea typeface="標楷體" panose="03000509000000000000" pitchFamily="65" charset="-120"/>
              </a:rPr>
              <a:t>球的</a:t>
            </a:r>
            <a:r>
              <a:rPr lang="en-US" altLang="zh-TW" dirty="0">
                <a:latin typeface="標楷體" panose="03000509000000000000" pitchFamily="65" charset="-120"/>
                <a:ea typeface="標楷體" panose="03000509000000000000" pitchFamily="65" charset="-120"/>
              </a:rPr>
              <a:t>x</a:t>
            </a:r>
            <a:r>
              <a:rPr lang="zh-TW" altLang="en-US" dirty="0">
                <a:latin typeface="標楷體" panose="03000509000000000000" pitchFamily="65" charset="-120"/>
                <a:ea typeface="標楷體" panose="03000509000000000000" pitchFamily="65" charset="-120"/>
              </a:rPr>
              <a:t>座標</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球的</a:t>
            </a:r>
            <a:r>
              <a:rPr lang="en-US" altLang="zh-TW" dirty="0">
                <a:latin typeface="標楷體" panose="03000509000000000000" pitchFamily="65" charset="-120"/>
                <a:ea typeface="標楷體" panose="03000509000000000000" pitchFamily="65" charset="-120"/>
              </a:rPr>
              <a:t>y</a:t>
            </a:r>
            <a:r>
              <a:rPr lang="zh-TW" altLang="en-US" dirty="0">
                <a:latin typeface="標楷體" panose="03000509000000000000" pitchFamily="65" charset="-120"/>
                <a:ea typeface="標楷體" panose="03000509000000000000" pitchFamily="65" charset="-120"/>
              </a:rPr>
              <a:t>座標</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板子的</a:t>
            </a:r>
            <a:r>
              <a:rPr lang="en-US" altLang="zh-TW" dirty="0">
                <a:latin typeface="標楷體" panose="03000509000000000000" pitchFamily="65" charset="-120"/>
                <a:ea typeface="標楷體" panose="03000509000000000000" pitchFamily="65" charset="-120"/>
              </a:rPr>
              <a:t>x</a:t>
            </a:r>
            <a:r>
              <a:rPr lang="zh-TW" altLang="en-US" dirty="0">
                <a:latin typeface="標楷體" panose="03000509000000000000" pitchFamily="65" charset="-120"/>
                <a:ea typeface="標楷體" panose="03000509000000000000" pitchFamily="65" charset="-120"/>
              </a:rPr>
              <a:t>座標</a:t>
            </a:r>
            <a:endParaRPr lang="en-US" altLang="zh-TW" dirty="0">
              <a:latin typeface="標楷體" panose="03000509000000000000" pitchFamily="65" charset="-120"/>
              <a:ea typeface="標楷體" panose="03000509000000000000" pitchFamily="65" charset="-120"/>
            </a:endParaRPr>
          </a:p>
          <a:p>
            <a:pPr marL="0" indent="0">
              <a:buNone/>
            </a:pPr>
            <a:r>
              <a:rPr lang="en-US" dirty="0">
                <a:latin typeface="標楷體" panose="03000509000000000000" pitchFamily="65" charset="-120"/>
                <a:ea typeface="標楷體" panose="03000509000000000000" pitchFamily="65" charset="-120"/>
              </a:rPr>
              <a:t>x</a:t>
            </a:r>
            <a:r>
              <a:rPr lang="zh-TW" altLang="en-US" dirty="0">
                <a:latin typeface="標楷體" panose="03000509000000000000" pitchFamily="65" charset="-120"/>
                <a:ea typeface="標楷體" panose="03000509000000000000" pitchFamily="65" charset="-120"/>
              </a:rPr>
              <a:t>方向的速度</a:t>
            </a:r>
            <a:endParaRPr lang="en-US" altLang="zh-TW" dirty="0">
              <a:latin typeface="標楷體" panose="03000509000000000000" pitchFamily="65" charset="-120"/>
              <a:ea typeface="標楷體" panose="03000509000000000000" pitchFamily="65" charset="-120"/>
            </a:endParaRPr>
          </a:p>
          <a:p>
            <a:pPr marL="0" indent="0">
              <a:buNone/>
            </a:pPr>
            <a:r>
              <a:rPr lang="en-US" dirty="0">
                <a:latin typeface="標楷體" panose="03000509000000000000" pitchFamily="65" charset="-120"/>
                <a:ea typeface="標楷體" panose="03000509000000000000" pitchFamily="65" charset="-120"/>
              </a:rPr>
              <a:t>y</a:t>
            </a:r>
            <a:r>
              <a:rPr lang="zh-TW" altLang="en-US" dirty="0">
                <a:latin typeface="標楷體" panose="03000509000000000000" pitchFamily="65" charset="-120"/>
                <a:ea typeface="標楷體" panose="03000509000000000000" pitchFamily="65" charset="-120"/>
              </a:rPr>
              <a:t>方向的速度</a:t>
            </a:r>
            <a:endParaRPr lang="en-US" altLang="zh-TW" dirty="0">
              <a:latin typeface="標楷體" panose="03000509000000000000" pitchFamily="65" charset="-120"/>
              <a:ea typeface="標楷體" panose="03000509000000000000" pitchFamily="65" charset="-120"/>
            </a:endParaRPr>
          </a:p>
        </p:txBody>
      </p:sp>
      <p:pic>
        <p:nvPicPr>
          <p:cNvPr id="5" name="內容版面配置區 4" descr="一張含有 文字, 拉門, 建築物, 側畫像 的圖片&#10;&#10;自動產生的描述">
            <a:extLst>
              <a:ext uri="{FF2B5EF4-FFF2-40B4-BE49-F238E27FC236}">
                <a16:creationId xmlns:a16="http://schemas.microsoft.com/office/drawing/2014/main" id="{6B3B3469-D0B7-4374-89A0-529710EB3093}"/>
              </a:ext>
            </a:extLst>
          </p:cNvPr>
          <p:cNvPicPr>
            <a:picLocks noChangeAspect="1"/>
          </p:cNvPicPr>
          <p:nvPr/>
        </p:nvPicPr>
        <p:blipFill>
          <a:blip r:embed="rId4"/>
          <a:stretch>
            <a:fillRect/>
          </a:stretch>
        </p:blipFill>
        <p:spPr>
          <a:xfrm>
            <a:off x="7761738" y="618518"/>
            <a:ext cx="2124803"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90" name="Group 8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9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4152079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電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电路</Template>
  <TotalTime>252</TotalTime>
  <Words>961</Words>
  <Application>Microsoft Office PowerPoint</Application>
  <PresentationFormat>寬螢幕</PresentationFormat>
  <Paragraphs>90</Paragraphs>
  <Slides>20</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20</vt:i4>
      </vt:variant>
    </vt:vector>
  </HeadingPairs>
  <TitlesOfParts>
    <vt:vector size="24" baseType="lpstr">
      <vt:lpstr>標楷體</vt:lpstr>
      <vt:lpstr>Arial</vt:lpstr>
      <vt:lpstr>Tw Cen MT</vt:lpstr>
      <vt:lpstr>電路</vt:lpstr>
      <vt:lpstr>打磚塊</vt:lpstr>
      <vt:lpstr>目錄</vt:lpstr>
      <vt:lpstr>Introduction  </vt:lpstr>
      <vt:lpstr>Introduction  </vt:lpstr>
      <vt:lpstr>Method</vt:lpstr>
      <vt:lpstr>Method</vt:lpstr>
      <vt:lpstr>Method</vt:lpstr>
      <vt:lpstr>Method</vt:lpstr>
      <vt:lpstr>Method</vt:lpstr>
      <vt:lpstr>Method</vt:lpstr>
      <vt:lpstr>Method</vt:lpstr>
      <vt:lpstr>Method</vt:lpstr>
      <vt:lpstr>REsult</vt:lpstr>
      <vt:lpstr>Discussion</vt:lpstr>
      <vt:lpstr>Discussion</vt:lpstr>
      <vt:lpstr>Discussion</vt:lpstr>
      <vt:lpstr>Discussion</vt:lpstr>
      <vt:lpstr>Discussion</vt:lpstr>
      <vt:lpstr>Discussion</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作業一:打磚塊</dc:title>
  <dc:creator>陳詠翰</dc:creator>
  <cp:lastModifiedBy>陳詠翰</cp:lastModifiedBy>
  <cp:revision>21</cp:revision>
  <dcterms:created xsi:type="dcterms:W3CDTF">2021-03-24T02:22:31Z</dcterms:created>
  <dcterms:modified xsi:type="dcterms:W3CDTF">2021-03-25T08:54:28Z</dcterms:modified>
</cp:coreProperties>
</file>