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6" r:id="rId8"/>
    <p:sldId id="267" r:id="rId9"/>
    <p:sldId id="268" r:id="rId10"/>
    <p:sldId id="269" r:id="rId11"/>
    <p:sldId id="270" r:id="rId12"/>
    <p:sldId id="272" r:id="rId13"/>
    <p:sldId id="273" r:id="rId14"/>
    <p:sldId id="271" r:id="rId15"/>
    <p:sldId id="274" r:id="rId16"/>
    <p:sldId id="275" r:id="rId17"/>
    <p:sldId id="276" r:id="rId18"/>
    <p:sldId id="27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4" autoAdjust="0"/>
    <p:restoredTop sz="94660"/>
  </p:normalViewPr>
  <p:slideViewPr>
    <p:cSldViewPr snapToGrid="0">
      <p:cViewPr varScale="1">
        <p:scale>
          <a:sx n="65" d="100"/>
          <a:sy n="65"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zh-TW" altLang="en-US"/>
              <a:t>特徵不同產生的效果</a:t>
            </a:r>
            <a:endParaRPr lang="zh-TW"/>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zh-TW"/>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工作表1!$A$1:$A$3</c:f>
              <c:strCache>
                <c:ptCount val="3"/>
                <c:pt idx="0">
                  <c:v>情況一</c:v>
                </c:pt>
                <c:pt idx="1">
                  <c:v>情況二</c:v>
                </c:pt>
                <c:pt idx="2">
                  <c:v>情況三</c:v>
                </c:pt>
              </c:strCache>
            </c:strRef>
          </c:cat>
          <c:val>
            <c:numRef>
              <c:f>工作表1!$B$1:$B$3</c:f>
              <c:numCache>
                <c:formatCode>0%</c:formatCode>
                <c:ptCount val="3"/>
                <c:pt idx="0">
                  <c:v>0.1</c:v>
                </c:pt>
                <c:pt idx="1">
                  <c:v>0.4</c:v>
                </c:pt>
                <c:pt idx="2">
                  <c:v>0.9</c:v>
                </c:pt>
              </c:numCache>
            </c:numRef>
          </c:val>
          <c:extLst>
            <c:ext xmlns:c16="http://schemas.microsoft.com/office/drawing/2014/chart" uri="{C3380CC4-5D6E-409C-BE32-E72D297353CC}">
              <c16:uniqueId val="{00000000-7D51-4074-A553-A3933192122A}"/>
            </c:ext>
          </c:extLst>
        </c:ser>
        <c:dLbls>
          <c:dLblPos val="inEnd"/>
          <c:showLegendKey val="0"/>
          <c:showVal val="1"/>
          <c:showCatName val="0"/>
          <c:showSerName val="0"/>
          <c:showPercent val="0"/>
          <c:showBubbleSize val="0"/>
        </c:dLbls>
        <c:gapWidth val="41"/>
        <c:axId val="233558479"/>
        <c:axId val="233559311"/>
      </c:barChart>
      <c:catAx>
        <c:axId val="2335584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zh-TW"/>
          </a:p>
        </c:txPr>
        <c:crossAx val="233559311"/>
        <c:crosses val="autoZero"/>
        <c:auto val="1"/>
        <c:lblAlgn val="ctr"/>
        <c:lblOffset val="100"/>
        <c:noMultiLvlLbl val="0"/>
      </c:catAx>
      <c:valAx>
        <c:axId val="233559311"/>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zh-TW" altLang="en-US"/>
                  <a:t>超過</a:t>
                </a:r>
                <a:r>
                  <a:rPr lang="en-US" altLang="zh-TW"/>
                  <a:t>15</a:t>
                </a:r>
                <a:r>
                  <a:rPr lang="zh-TW" altLang="en-US"/>
                  <a:t>的機率</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zh-TW"/>
            </a:p>
          </c:txPr>
        </c:title>
        <c:numFmt formatCode="0%" sourceLinked="1"/>
        <c:majorTickMark val="none"/>
        <c:minorTickMark val="none"/>
        <c:tickLblPos val="nextTo"/>
        <c:crossAx val="233558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zh-TW" altLang="en-US"/>
              <a:t>特徵不同產生的效果</a:t>
            </a:r>
            <a:endParaRPr lang="zh-TW"/>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zh-TW"/>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工作表1!$A$1:$A$3</c:f>
              <c:strCache>
                <c:ptCount val="3"/>
                <c:pt idx="0">
                  <c:v>情況一</c:v>
                </c:pt>
                <c:pt idx="1">
                  <c:v>情況二</c:v>
                </c:pt>
                <c:pt idx="2">
                  <c:v>情況三</c:v>
                </c:pt>
              </c:strCache>
            </c:strRef>
          </c:cat>
          <c:val>
            <c:numRef>
              <c:f>工作表1!$B$1:$B$3</c:f>
              <c:numCache>
                <c:formatCode>0%</c:formatCode>
                <c:ptCount val="3"/>
                <c:pt idx="0">
                  <c:v>0.1</c:v>
                </c:pt>
                <c:pt idx="1">
                  <c:v>0.4</c:v>
                </c:pt>
                <c:pt idx="2">
                  <c:v>0.9</c:v>
                </c:pt>
              </c:numCache>
            </c:numRef>
          </c:val>
          <c:extLst>
            <c:ext xmlns:c16="http://schemas.microsoft.com/office/drawing/2014/chart" uri="{C3380CC4-5D6E-409C-BE32-E72D297353CC}">
              <c16:uniqueId val="{00000000-7D51-4074-A553-A3933192122A}"/>
            </c:ext>
          </c:extLst>
        </c:ser>
        <c:dLbls>
          <c:dLblPos val="inEnd"/>
          <c:showLegendKey val="0"/>
          <c:showVal val="1"/>
          <c:showCatName val="0"/>
          <c:showSerName val="0"/>
          <c:showPercent val="0"/>
          <c:showBubbleSize val="0"/>
        </c:dLbls>
        <c:gapWidth val="41"/>
        <c:axId val="233558479"/>
        <c:axId val="233559311"/>
      </c:barChart>
      <c:catAx>
        <c:axId val="2335584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zh-TW"/>
          </a:p>
        </c:txPr>
        <c:crossAx val="233559311"/>
        <c:crosses val="autoZero"/>
        <c:auto val="1"/>
        <c:lblAlgn val="ctr"/>
        <c:lblOffset val="100"/>
        <c:noMultiLvlLbl val="0"/>
      </c:catAx>
      <c:valAx>
        <c:axId val="233559311"/>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zh-TW" altLang="en-US"/>
                  <a:t>超過</a:t>
                </a:r>
                <a:r>
                  <a:rPr lang="en-US" altLang="zh-TW"/>
                  <a:t>15</a:t>
                </a:r>
                <a:r>
                  <a:rPr lang="zh-TW" altLang="en-US"/>
                  <a:t>的機率</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zh-TW"/>
            </a:p>
          </c:txPr>
        </c:title>
        <c:numFmt formatCode="0%" sourceLinked="1"/>
        <c:majorTickMark val="none"/>
        <c:minorTickMark val="none"/>
        <c:tickLblPos val="nextTo"/>
        <c:crossAx val="233558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zh-TW"/>
              <a:t>特徵不同造成的影響</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v>15以下機率</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情況一</c:v>
                </c:pt>
                <c:pt idx="1">
                  <c:v>情況二</c:v>
                </c:pt>
                <c:pt idx="2">
                  <c:v>情況三</c:v>
                </c:pt>
              </c:strCache>
            </c:strRef>
          </c:cat>
          <c:val>
            <c:numRef>
              <c:f>工作表1!$B$1:$B$3</c:f>
              <c:numCache>
                <c:formatCode>General</c:formatCode>
                <c:ptCount val="3"/>
                <c:pt idx="0">
                  <c:v>0.19</c:v>
                </c:pt>
                <c:pt idx="1">
                  <c:v>0</c:v>
                </c:pt>
                <c:pt idx="2">
                  <c:v>0</c:v>
                </c:pt>
              </c:numCache>
            </c:numRef>
          </c:val>
          <c:extLst>
            <c:ext xmlns:c16="http://schemas.microsoft.com/office/drawing/2014/chart" uri="{C3380CC4-5D6E-409C-BE32-E72D297353CC}">
              <c16:uniqueId val="{00000000-E1ED-4177-BA11-F5232D56CEEA}"/>
            </c:ext>
          </c:extLst>
        </c:ser>
        <c:ser>
          <c:idx val="1"/>
          <c:order val="1"/>
          <c:tx>
            <c:v>20以下機率</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情況一</c:v>
                </c:pt>
                <c:pt idx="1">
                  <c:v>情況二</c:v>
                </c:pt>
                <c:pt idx="2">
                  <c:v>情況三</c:v>
                </c:pt>
              </c:strCache>
            </c:strRef>
          </c:cat>
          <c:val>
            <c:numRef>
              <c:f>工作表1!$C$1:$C$3</c:f>
              <c:numCache>
                <c:formatCode>General</c:formatCode>
                <c:ptCount val="3"/>
                <c:pt idx="0">
                  <c:v>0.31</c:v>
                </c:pt>
                <c:pt idx="1">
                  <c:v>0.21</c:v>
                </c:pt>
                <c:pt idx="2">
                  <c:v>0</c:v>
                </c:pt>
              </c:numCache>
            </c:numRef>
          </c:val>
          <c:extLst>
            <c:ext xmlns:c16="http://schemas.microsoft.com/office/drawing/2014/chart" uri="{C3380CC4-5D6E-409C-BE32-E72D297353CC}">
              <c16:uniqueId val="{00000001-E1ED-4177-BA11-F5232D56CEEA}"/>
            </c:ext>
          </c:extLst>
        </c:ser>
        <c:dLbls>
          <c:dLblPos val="outEnd"/>
          <c:showLegendKey val="0"/>
          <c:showVal val="1"/>
          <c:showCatName val="0"/>
          <c:showSerName val="0"/>
          <c:showPercent val="0"/>
          <c:showBubbleSize val="0"/>
        </c:dLbls>
        <c:gapWidth val="100"/>
        <c:overlap val="-24"/>
        <c:axId val="475049471"/>
        <c:axId val="475051135"/>
      </c:barChart>
      <c:catAx>
        <c:axId val="47504947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75051135"/>
        <c:crosses val="autoZero"/>
        <c:auto val="1"/>
        <c:lblAlgn val="ctr"/>
        <c:lblOffset val="100"/>
        <c:noMultiLvlLbl val="0"/>
      </c:catAx>
      <c:valAx>
        <c:axId val="4750511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7504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zh-TW"/>
              <a:t>特徵不同造成的影響</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v>15以下機率</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情況一</c:v>
                </c:pt>
                <c:pt idx="1">
                  <c:v>情況二</c:v>
                </c:pt>
                <c:pt idx="2">
                  <c:v>情況三</c:v>
                </c:pt>
              </c:strCache>
            </c:strRef>
          </c:cat>
          <c:val>
            <c:numRef>
              <c:f>工作表1!$B$1:$B$3</c:f>
              <c:numCache>
                <c:formatCode>General</c:formatCode>
                <c:ptCount val="3"/>
                <c:pt idx="0">
                  <c:v>0.19</c:v>
                </c:pt>
                <c:pt idx="1">
                  <c:v>0</c:v>
                </c:pt>
                <c:pt idx="2">
                  <c:v>0</c:v>
                </c:pt>
              </c:numCache>
            </c:numRef>
          </c:val>
          <c:extLst>
            <c:ext xmlns:c16="http://schemas.microsoft.com/office/drawing/2014/chart" uri="{C3380CC4-5D6E-409C-BE32-E72D297353CC}">
              <c16:uniqueId val="{00000000-8BBD-4F2C-B095-9A2D06107589}"/>
            </c:ext>
          </c:extLst>
        </c:ser>
        <c:ser>
          <c:idx val="1"/>
          <c:order val="1"/>
          <c:tx>
            <c:v>20以下機率</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情況一</c:v>
                </c:pt>
                <c:pt idx="1">
                  <c:v>情況二</c:v>
                </c:pt>
                <c:pt idx="2">
                  <c:v>情況三</c:v>
                </c:pt>
              </c:strCache>
            </c:strRef>
          </c:cat>
          <c:val>
            <c:numRef>
              <c:f>工作表1!$C$1:$C$3</c:f>
              <c:numCache>
                <c:formatCode>General</c:formatCode>
                <c:ptCount val="3"/>
                <c:pt idx="0">
                  <c:v>0.31</c:v>
                </c:pt>
                <c:pt idx="1">
                  <c:v>0.21</c:v>
                </c:pt>
                <c:pt idx="2">
                  <c:v>0</c:v>
                </c:pt>
              </c:numCache>
            </c:numRef>
          </c:val>
          <c:extLst>
            <c:ext xmlns:c16="http://schemas.microsoft.com/office/drawing/2014/chart" uri="{C3380CC4-5D6E-409C-BE32-E72D297353CC}">
              <c16:uniqueId val="{00000001-8BBD-4F2C-B095-9A2D06107589}"/>
            </c:ext>
          </c:extLst>
        </c:ser>
        <c:dLbls>
          <c:dLblPos val="outEnd"/>
          <c:showLegendKey val="0"/>
          <c:showVal val="1"/>
          <c:showCatName val="0"/>
          <c:showSerName val="0"/>
          <c:showPercent val="0"/>
          <c:showBubbleSize val="0"/>
        </c:dLbls>
        <c:gapWidth val="100"/>
        <c:overlap val="-24"/>
        <c:axId val="475049471"/>
        <c:axId val="475051135"/>
      </c:barChart>
      <c:catAx>
        <c:axId val="47504947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75051135"/>
        <c:crosses val="autoZero"/>
        <c:auto val="1"/>
        <c:lblAlgn val="ctr"/>
        <c:lblOffset val="100"/>
        <c:noMultiLvlLbl val="0"/>
      </c:catAx>
      <c:valAx>
        <c:axId val="4750511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7504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v>平均球速</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情況一</c:v>
                </c:pt>
                <c:pt idx="1">
                  <c:v>情況二</c:v>
                </c:pt>
                <c:pt idx="2">
                  <c:v>情況三</c:v>
                </c:pt>
              </c:strCache>
            </c:strRef>
          </c:cat>
          <c:val>
            <c:numRef>
              <c:f>工作表1!$B$1:$B$3</c:f>
              <c:numCache>
                <c:formatCode>General</c:formatCode>
                <c:ptCount val="3"/>
                <c:pt idx="0">
                  <c:v>19.8</c:v>
                </c:pt>
                <c:pt idx="1">
                  <c:v>21.1</c:v>
                </c:pt>
                <c:pt idx="2">
                  <c:v>24.2</c:v>
                </c:pt>
              </c:numCache>
            </c:numRef>
          </c:val>
          <c:extLst>
            <c:ext xmlns:c16="http://schemas.microsoft.com/office/drawing/2014/chart" uri="{C3380CC4-5D6E-409C-BE32-E72D297353CC}">
              <c16:uniqueId val="{00000000-1114-4FF9-A607-D4A0CD8E1A1F}"/>
            </c:ext>
          </c:extLst>
        </c:ser>
        <c:dLbls>
          <c:dLblPos val="outEnd"/>
          <c:showLegendKey val="0"/>
          <c:showVal val="1"/>
          <c:showCatName val="0"/>
          <c:showSerName val="0"/>
          <c:showPercent val="0"/>
          <c:showBubbleSize val="0"/>
        </c:dLbls>
        <c:gapWidth val="219"/>
        <c:overlap val="-27"/>
        <c:axId val="483168751"/>
        <c:axId val="483155439"/>
      </c:barChart>
      <c:catAx>
        <c:axId val="483168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3155439"/>
        <c:crosses val="autoZero"/>
        <c:auto val="1"/>
        <c:lblAlgn val="ctr"/>
        <c:lblOffset val="100"/>
        <c:noMultiLvlLbl val="0"/>
      </c:catAx>
      <c:valAx>
        <c:axId val="483155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3168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77B9B-B115-4E2B-835F-D47D37FF06DD}"/>
              </a:ext>
            </a:extLst>
          </p:cNvPr>
          <p:cNvSpPr>
            <a:spLocks noGrp="1"/>
          </p:cNvSpPr>
          <p:nvPr>
            <p:ph type="ctrTitle"/>
          </p:nvPr>
        </p:nvSpPr>
        <p:spPr/>
        <p:txBody>
          <a:bodyPr>
            <a:normAutofit/>
          </a:bodyPr>
          <a:lstStyle/>
          <a:p>
            <a:pPr algn="ctr"/>
            <a:r>
              <a:rPr lang="zh-TW" altLang="en-US" sz="8800" dirty="0">
                <a:latin typeface="標楷體" panose="03000509000000000000" pitchFamily="65" charset="-120"/>
                <a:ea typeface="標楷體" panose="03000509000000000000" pitchFamily="65" charset="-120"/>
              </a:rPr>
              <a:t>乒乓球</a:t>
            </a:r>
          </a:p>
        </p:txBody>
      </p:sp>
      <p:sp>
        <p:nvSpPr>
          <p:cNvPr id="3" name="副標題 2">
            <a:extLst>
              <a:ext uri="{FF2B5EF4-FFF2-40B4-BE49-F238E27FC236}">
                <a16:creationId xmlns:a16="http://schemas.microsoft.com/office/drawing/2014/main" id="{98559A67-9DE5-43B2-AFC5-B48B9CF06996}"/>
              </a:ext>
            </a:extLst>
          </p:cNvPr>
          <p:cNvSpPr>
            <a:spLocks noGrp="1"/>
          </p:cNvSpPr>
          <p:nvPr>
            <p:ph type="subTitle" idx="1"/>
          </p:nvPr>
        </p:nvSpPr>
        <p:spPr/>
        <p:txBody>
          <a:bodyPr/>
          <a:lstStyle/>
          <a:p>
            <a:pPr algn="r"/>
            <a:r>
              <a:rPr lang="en-US" altLang="zh-TW" dirty="0"/>
              <a:t>H24081163</a:t>
            </a:r>
            <a:r>
              <a:rPr lang="zh-TW" altLang="en-US" dirty="0"/>
              <a:t> 陳詠翰</a:t>
            </a:r>
          </a:p>
        </p:txBody>
      </p:sp>
    </p:spTree>
    <p:extLst>
      <p:ext uri="{BB962C8B-B14F-4D97-AF65-F5344CB8AC3E}">
        <p14:creationId xmlns:p14="http://schemas.microsoft.com/office/powerpoint/2010/main" val="1458208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ED8ABC-3FA2-4D42-8AD2-9B082A74B458}"/>
              </a:ext>
            </a:extLst>
          </p:cNvPr>
          <p:cNvSpPr>
            <a:spLocks noGrp="1"/>
          </p:cNvSpPr>
          <p:nvPr>
            <p:ph type="title"/>
          </p:nvPr>
        </p:nvSpPr>
        <p:spPr/>
        <p:txBody>
          <a:bodyPr>
            <a:normAutofit/>
          </a:bodyPr>
          <a:lstStyle/>
          <a:p>
            <a:pPr algn="ctr"/>
            <a:r>
              <a:rPr lang="en-US" altLang="zh-TW" sz="4800" dirty="0">
                <a:latin typeface="Arial" panose="020B0604020202020204" pitchFamily="34" charset="0"/>
                <a:ea typeface="微軟正黑體" panose="020B0604030504040204" pitchFamily="34" charset="-120"/>
                <a:cs typeface="Arial" panose="020B0604020202020204" pitchFamily="34" charset="0"/>
              </a:rPr>
              <a:t>method</a:t>
            </a:r>
            <a:endParaRPr lang="zh-TW" altLang="en-US" sz="4800" dirty="0"/>
          </a:p>
        </p:txBody>
      </p:sp>
      <p:sp>
        <p:nvSpPr>
          <p:cNvPr id="3" name="內容版面配置區 2">
            <a:extLst>
              <a:ext uri="{FF2B5EF4-FFF2-40B4-BE49-F238E27FC236}">
                <a16:creationId xmlns:a16="http://schemas.microsoft.com/office/drawing/2014/main" id="{304AA0B3-D9E5-4B93-BF92-B137AEEE1FE0}"/>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使用的模型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decision tree</a:t>
            </a:r>
          </a:p>
          <a:p>
            <a:r>
              <a:rPr lang="zh-TW" altLang="en-US" dirty="0">
                <a:latin typeface="標楷體" panose="03000509000000000000" pitchFamily="65" charset="-120"/>
                <a:ea typeface="標楷體" panose="03000509000000000000" pitchFamily="65" charset="-120"/>
              </a:rPr>
              <a:t>決策樹像一樣去做分類，根據特徵的不同去做分支，分到有相同特性的資料有著相同結果時停止。</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決策樹的優點是好解釋，但可能因為分類分的太細導致</a:t>
            </a:r>
            <a:r>
              <a:rPr lang="en-US" altLang="zh-TW" dirty="0">
                <a:latin typeface="標楷體" panose="03000509000000000000" pitchFamily="65" charset="-120"/>
                <a:ea typeface="標楷體" panose="03000509000000000000" pitchFamily="65" charset="-120"/>
              </a:rPr>
              <a:t>overfitting</a:t>
            </a:r>
          </a:p>
        </p:txBody>
      </p:sp>
    </p:spTree>
    <p:extLst>
      <p:ext uri="{BB962C8B-B14F-4D97-AF65-F5344CB8AC3E}">
        <p14:creationId xmlns:p14="http://schemas.microsoft.com/office/powerpoint/2010/main" val="101310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47187-7F4D-49C8-9E10-D0B3F2C976DE}"/>
              </a:ext>
            </a:extLst>
          </p:cNvPr>
          <p:cNvSpPr>
            <a:spLocks noGrp="1"/>
          </p:cNvSpPr>
          <p:nvPr>
            <p:ph type="title"/>
          </p:nvPr>
        </p:nvSpPr>
        <p:spPr/>
        <p:txBody>
          <a:bodyPr>
            <a:normAutofit/>
          </a:bodyPr>
          <a:lstStyle/>
          <a:p>
            <a:pPr algn="ctr"/>
            <a:r>
              <a:rPr lang="en-US" altLang="zh-TW" sz="6000">
                <a:latin typeface="Arial" panose="020B0604020202020204" pitchFamily="34" charset="0"/>
                <a:cs typeface="Arial" panose="020B0604020202020204" pitchFamily="34" charset="0"/>
              </a:rPr>
              <a:t>REsult</a:t>
            </a:r>
            <a:endParaRPr lang="zh-TW" altLang="en-US" sz="6000" dirty="0"/>
          </a:p>
        </p:txBody>
      </p:sp>
      <p:pic>
        <p:nvPicPr>
          <p:cNvPr id="4" name="內容版面配置區 4">
            <a:extLst>
              <a:ext uri="{FF2B5EF4-FFF2-40B4-BE49-F238E27FC236}">
                <a16:creationId xmlns:a16="http://schemas.microsoft.com/office/drawing/2014/main" id="{7DF13A66-C896-4B38-BEE3-1AB7C2D281C4}"/>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258007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43FB52EB-CA15-41C0-88AE-A5E9727FCE38}"/>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D7105-ED05-4988-A564-B3D80BEC5EB2}"/>
              </a:ext>
            </a:extLst>
          </p:cNvPr>
          <p:cNvSpPr>
            <a:spLocks noGrp="1"/>
          </p:cNvSpPr>
          <p:nvPr>
            <p:ph idx="1"/>
          </p:nvPr>
        </p:nvSpPr>
        <p:spPr>
          <a:xfrm>
            <a:off x="1141412" y="2249487"/>
            <a:ext cx="4459287" cy="3965046"/>
          </a:xfrm>
        </p:spPr>
        <p:txBody>
          <a:bodyPr>
            <a:normAutofit/>
          </a:bodyPr>
          <a:lstStyle/>
          <a:p>
            <a:r>
              <a:rPr lang="zh-TW" altLang="en-US" sz="2000" dirty="0">
                <a:latin typeface="標楷體" panose="03000509000000000000" pitchFamily="65" charset="-120"/>
                <a:ea typeface="標楷體" panose="03000509000000000000" pitchFamily="65" charset="-120"/>
              </a:rPr>
              <a:t>資料量差異</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相同模型、特徵</a:t>
            </a:r>
            <a:r>
              <a:rPr lang="en-US" altLang="zh-TW" sz="2000" dirty="0">
                <a:latin typeface="標楷體" panose="03000509000000000000" pitchFamily="65" charset="-120"/>
                <a:ea typeface="標楷體" panose="03000509000000000000" pitchFamily="65" charset="-120"/>
              </a:rPr>
              <a:t>)</a:t>
            </a:r>
          </a:p>
          <a:p>
            <a:r>
              <a:rPr lang="zh-TW" altLang="en-US" sz="2000" dirty="0">
                <a:latin typeface="標楷體" panose="03000509000000000000" pitchFamily="65" charset="-120"/>
                <a:ea typeface="標楷體" panose="03000509000000000000" pitchFamily="65" charset="-120"/>
              </a:rPr>
              <a:t>情況一</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只有</a:t>
            </a:r>
            <a:r>
              <a:rPr lang="en-US" altLang="zh-TW" sz="2000" dirty="0">
                <a:latin typeface="標楷體" panose="03000509000000000000" pitchFamily="65" charset="-120"/>
                <a:ea typeface="標楷體" panose="03000509000000000000" pitchFamily="65" charset="-120"/>
              </a:rPr>
              <a:t>50</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pickle</a:t>
            </a:r>
            <a:r>
              <a:rPr lang="zh-TW" altLang="en-US" sz="2000" dirty="0">
                <a:latin typeface="標楷體" panose="03000509000000000000" pitchFamily="65" charset="-120"/>
                <a:ea typeface="標楷體" panose="03000509000000000000" pitchFamily="65" charset="-120"/>
              </a:rPr>
              <a:t>檔</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情況二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pickle</a:t>
            </a:r>
            <a:r>
              <a:rPr lang="zh-TW" altLang="en-US" sz="2000" dirty="0">
                <a:latin typeface="標楷體" panose="03000509000000000000" pitchFamily="65" charset="-120"/>
                <a:ea typeface="標楷體" panose="03000509000000000000" pitchFamily="65" charset="-120"/>
              </a:rPr>
              <a:t>檔</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情況三</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360</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pickle</a:t>
            </a:r>
            <a:r>
              <a:rPr lang="zh-TW" altLang="en-US" sz="2000" dirty="0">
                <a:latin typeface="標楷體" panose="03000509000000000000" pitchFamily="65" charset="-120"/>
                <a:ea typeface="標楷體" panose="03000509000000000000" pitchFamily="65" charset="-120"/>
              </a:rPr>
              <a:t>檔</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結果</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球速超過</a:t>
            </a:r>
            <a:r>
              <a:rPr lang="en-US" altLang="zh-TW" sz="2000" dirty="0">
                <a:latin typeface="標楷體" panose="03000509000000000000" pitchFamily="65" charset="-120"/>
                <a:ea typeface="標楷體" panose="03000509000000000000" pitchFamily="65" charset="-120"/>
              </a:rPr>
              <a:t>15</a:t>
            </a:r>
            <a:r>
              <a:rPr lang="zh-TW" altLang="en-US" sz="2000" dirty="0">
                <a:latin typeface="標楷體" panose="03000509000000000000" pitchFamily="65" charset="-120"/>
                <a:ea typeface="標楷體" panose="03000509000000000000" pitchFamily="65" charset="-120"/>
              </a:rPr>
              <a:t>的機率分別為</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40%</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90%</a:t>
            </a:r>
            <a:endParaRPr lang="zh-TW" altLang="en-US" sz="2000" dirty="0">
              <a:latin typeface="標楷體" panose="03000509000000000000" pitchFamily="65" charset="-120"/>
              <a:ea typeface="標楷體" panose="03000509000000000000" pitchFamily="65" charset="-120"/>
            </a:endParaRPr>
          </a:p>
        </p:txBody>
      </p:sp>
      <p:grpSp>
        <p:nvGrpSpPr>
          <p:cNvPr id="48"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4" name="圖表 3">
            <a:extLst>
              <a:ext uri="{FF2B5EF4-FFF2-40B4-BE49-F238E27FC236}">
                <a16:creationId xmlns:a16="http://schemas.microsoft.com/office/drawing/2014/main" id="{35E8FCC5-CA12-45E4-B574-75F9113921E9}"/>
              </a:ext>
            </a:extLst>
          </p:cNvPr>
          <p:cNvGraphicFramePr>
            <a:graphicFrameLocks/>
          </p:cNvGraphicFramePr>
          <p:nvPr>
            <p:extLst>
              <p:ext uri="{D42A27DB-BD31-4B8C-83A1-F6EECF244321}">
                <p14:modId xmlns:p14="http://schemas.microsoft.com/office/powerpoint/2010/main" val="2274883537"/>
              </p:ext>
            </p:extLst>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0223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43FB52EB-CA15-41C0-88AE-A5E9727FCE38}"/>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D7105-ED05-4988-A564-B3D80BEC5EB2}"/>
              </a:ext>
            </a:extLst>
          </p:cNvPr>
          <p:cNvSpPr>
            <a:spLocks noGrp="1"/>
          </p:cNvSpPr>
          <p:nvPr>
            <p:ph idx="1"/>
          </p:nvPr>
        </p:nvSpPr>
        <p:spPr>
          <a:xfrm>
            <a:off x="1141412" y="2249487"/>
            <a:ext cx="4459287" cy="3965046"/>
          </a:xfrm>
        </p:spPr>
        <p:txBody>
          <a:bodyPr>
            <a:normAutofit/>
          </a:bodyPr>
          <a:lstStyle/>
          <a:p>
            <a:r>
              <a:rPr lang="zh-TW" altLang="en-US" sz="2000" dirty="0">
                <a:latin typeface="標楷體" panose="03000509000000000000" pitchFamily="65" charset="-120"/>
                <a:ea typeface="標楷體" panose="03000509000000000000" pitchFamily="65" charset="-120"/>
              </a:rPr>
              <a:t>因為我使用的模型是決策樹的分類器，因此如果資料量過少會模型會</a:t>
            </a:r>
            <a:r>
              <a:rPr lang="en-US" altLang="zh-TW" sz="2000" dirty="0">
                <a:latin typeface="標楷體" panose="03000509000000000000" pitchFamily="65" charset="-120"/>
                <a:ea typeface="標楷體" panose="03000509000000000000" pitchFamily="65" charset="-120"/>
              </a:rPr>
              <a:t>overfitting</a:t>
            </a:r>
            <a:r>
              <a:rPr lang="zh-TW" altLang="en-US" sz="2000" dirty="0">
                <a:latin typeface="標楷體" panose="03000509000000000000" pitchFamily="65" charset="-120"/>
                <a:ea typeface="標楷體" panose="03000509000000000000" pitchFamily="65" charset="-120"/>
              </a:rPr>
              <a:t>，容易出現速度</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就接不到球的狀況。而且提高資料量</a:t>
            </a:r>
            <a:r>
              <a:rPr lang="zh-TW" altLang="en-US" sz="2000" dirty="0">
                <a:solidFill>
                  <a:srgbClr val="FF0000"/>
                </a:solidFill>
                <a:latin typeface="標楷體" panose="03000509000000000000" pitchFamily="65" charset="-120"/>
                <a:ea typeface="標楷體" panose="03000509000000000000" pitchFamily="65" charset="-120"/>
              </a:rPr>
              <a:t>也間接提高資料的多元程度</a:t>
            </a:r>
            <a:r>
              <a:rPr lang="zh-TW" altLang="en-US" sz="2000" dirty="0">
                <a:latin typeface="標楷體" panose="03000509000000000000" pitchFamily="65" charset="-120"/>
                <a:ea typeface="標楷體" panose="03000509000000000000" pitchFamily="65" charset="-120"/>
              </a:rPr>
              <a:t>，因為障礙物的初始位置本身就是隨機。</a:t>
            </a:r>
          </a:p>
        </p:txBody>
      </p:sp>
      <p:grpSp>
        <p:nvGrpSpPr>
          <p:cNvPr id="48"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 name="圖表 3">
            <a:extLst>
              <a:ext uri="{FF2B5EF4-FFF2-40B4-BE49-F238E27FC236}">
                <a16:creationId xmlns:a16="http://schemas.microsoft.com/office/drawing/2014/main" id="{35E8FCC5-CA12-45E4-B574-75F9113921E9}"/>
              </a:ext>
            </a:extLst>
          </p:cNvPr>
          <p:cNvGraphicFramePr>
            <a:graphicFrameLocks/>
          </p:cNvGraphicFramePr>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0902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7" name="Rectangle 11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43FB52EB-CA15-41C0-88AE-A5E9727FCE38}"/>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D7105-ED05-4988-A564-B3D80BEC5EB2}"/>
              </a:ext>
            </a:extLst>
          </p:cNvPr>
          <p:cNvSpPr>
            <a:spLocks noGrp="1"/>
          </p:cNvSpPr>
          <p:nvPr>
            <p:ph idx="1"/>
          </p:nvPr>
        </p:nvSpPr>
        <p:spPr>
          <a:xfrm>
            <a:off x="1141412" y="2249487"/>
            <a:ext cx="4459287" cy="3965046"/>
          </a:xfrm>
        </p:spPr>
        <p:txBody>
          <a:bodyPr>
            <a:normAutofit/>
          </a:bodyPr>
          <a:lstStyle/>
          <a:p>
            <a:r>
              <a:rPr lang="zh-TW" altLang="en-US" sz="2000" dirty="0">
                <a:latin typeface="標楷體" panose="03000509000000000000" pitchFamily="65" charset="-120"/>
                <a:ea typeface="標楷體" panose="03000509000000000000" pitchFamily="65" charset="-120"/>
              </a:rPr>
              <a:t>特徵提取的差異</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相同模型跟資料</a:t>
            </a:r>
            <a:r>
              <a:rPr lang="en-US" altLang="zh-TW" sz="2000" dirty="0">
                <a:latin typeface="標楷體" panose="03000509000000000000" pitchFamily="65" charset="-120"/>
                <a:ea typeface="標楷體" panose="03000509000000000000" pitchFamily="65" charset="-120"/>
              </a:rPr>
              <a:t>)</a:t>
            </a:r>
          </a:p>
          <a:p>
            <a:r>
              <a:rPr lang="zh-TW" altLang="en-US" sz="2000" dirty="0">
                <a:latin typeface="標楷體" panose="03000509000000000000" pitchFamily="65" charset="-120"/>
                <a:ea typeface="標楷體" panose="03000509000000000000" pitchFamily="65" charset="-120"/>
              </a:rPr>
              <a:t>情況一</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只取球的</a:t>
            </a:r>
            <a:r>
              <a:rPr lang="en-US" altLang="zh-TW" sz="2000" dirty="0">
                <a:latin typeface="標楷體" panose="03000509000000000000" pitchFamily="65" charset="-120"/>
                <a:ea typeface="標楷體" panose="03000509000000000000" pitchFamily="65" charset="-120"/>
              </a:rPr>
              <a:t>x y </a:t>
            </a:r>
            <a:r>
              <a:rPr lang="zh-TW" altLang="en-US" sz="2000" dirty="0">
                <a:latin typeface="標楷體" panose="03000509000000000000" pitchFamily="65" charset="-120"/>
                <a:ea typeface="標楷體" panose="03000509000000000000" pitchFamily="65" charset="-120"/>
              </a:rPr>
              <a:t>座標 </a:t>
            </a:r>
            <a:r>
              <a:rPr lang="en-US" altLang="zh-TW" sz="2000" dirty="0">
                <a:latin typeface="標楷體" panose="03000509000000000000" pitchFamily="65" charset="-120"/>
                <a:ea typeface="標楷體" panose="03000509000000000000" pitchFamily="65" charset="-120"/>
              </a:rPr>
              <a:t>x y </a:t>
            </a:r>
            <a:r>
              <a:rPr lang="zh-TW" altLang="en-US" sz="2000" dirty="0">
                <a:latin typeface="標楷體" panose="03000509000000000000" pitchFamily="65" charset="-120"/>
                <a:ea typeface="標楷體" panose="03000509000000000000" pitchFamily="65" charset="-120"/>
              </a:rPr>
              <a:t>速度 板子</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座標 障礙物的位置</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情況二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增加障礙物的速度</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情況三</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增加斜率</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綠色為速度</a:t>
            </a:r>
            <a:r>
              <a:rPr lang="en-US" altLang="zh-TW" sz="2000" dirty="0">
                <a:latin typeface="標楷體" panose="03000509000000000000" pitchFamily="65" charset="-120"/>
                <a:ea typeface="標楷體" panose="03000509000000000000" pitchFamily="65" charset="-120"/>
              </a:rPr>
              <a:t>15</a:t>
            </a:r>
            <a:r>
              <a:rPr lang="zh-TW" altLang="en-US" sz="2000" dirty="0">
                <a:latin typeface="標楷體" panose="03000509000000000000" pitchFamily="65" charset="-120"/>
                <a:ea typeface="標楷體" panose="03000509000000000000" pitchFamily="65" charset="-120"/>
              </a:rPr>
              <a:t>以下的機率</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橘色為速度</a:t>
            </a:r>
            <a:r>
              <a:rPr lang="en-US" altLang="zh-TW" sz="2000" dirty="0">
                <a:latin typeface="標楷體" panose="03000509000000000000" pitchFamily="65" charset="-120"/>
                <a:ea typeface="標楷體" panose="03000509000000000000" pitchFamily="65" charset="-120"/>
              </a:rPr>
              <a:t>20</a:t>
            </a:r>
            <a:r>
              <a:rPr lang="zh-TW" altLang="en-US" sz="2000" dirty="0">
                <a:latin typeface="標楷體" panose="03000509000000000000" pitchFamily="65" charset="-120"/>
                <a:ea typeface="標楷體" panose="03000509000000000000" pitchFamily="65" charset="-120"/>
              </a:rPr>
              <a:t>以下的機率</a:t>
            </a:r>
          </a:p>
        </p:txBody>
      </p:sp>
      <p:grpSp>
        <p:nvGrpSpPr>
          <p:cNvPr id="159" name="Group 12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115" name="圖表 114">
            <a:extLst>
              <a:ext uri="{FF2B5EF4-FFF2-40B4-BE49-F238E27FC236}">
                <a16:creationId xmlns:a16="http://schemas.microsoft.com/office/drawing/2014/main" id="{DF295575-37F1-444B-A46B-BD7D4014FCBE}"/>
              </a:ext>
            </a:extLst>
          </p:cNvPr>
          <p:cNvGraphicFramePr>
            <a:graphicFrameLocks/>
          </p:cNvGraphicFramePr>
          <p:nvPr>
            <p:extLst>
              <p:ext uri="{D42A27DB-BD31-4B8C-83A1-F6EECF244321}">
                <p14:modId xmlns:p14="http://schemas.microsoft.com/office/powerpoint/2010/main" val="140716482"/>
              </p:ext>
            </p:extLst>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200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43FB52EB-CA15-41C0-88AE-A5E9727FCE38}"/>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D7105-ED05-4988-A564-B3D80BEC5EB2}"/>
              </a:ext>
            </a:extLst>
          </p:cNvPr>
          <p:cNvSpPr>
            <a:spLocks noGrp="1"/>
          </p:cNvSpPr>
          <p:nvPr>
            <p:ph idx="1"/>
          </p:nvPr>
        </p:nvSpPr>
        <p:spPr>
          <a:xfrm>
            <a:off x="1141412" y="2249487"/>
            <a:ext cx="4459287" cy="3965046"/>
          </a:xfrm>
        </p:spPr>
        <p:txBody>
          <a:bodyPr>
            <a:normAutofit/>
          </a:bodyPr>
          <a:lstStyle/>
          <a:p>
            <a:r>
              <a:rPr lang="zh-TW" altLang="en-US" sz="2000" dirty="0">
                <a:latin typeface="標楷體" panose="03000509000000000000" pitchFamily="65" charset="-120"/>
                <a:ea typeface="標楷體" panose="03000509000000000000" pitchFamily="65" charset="-120"/>
              </a:rPr>
              <a:t>我們從圖中可以發現</a:t>
            </a:r>
            <a:r>
              <a:rPr lang="zh-TW" altLang="en-US" sz="2000" dirty="0">
                <a:solidFill>
                  <a:srgbClr val="FF0000"/>
                </a:solidFill>
                <a:latin typeface="標楷體" panose="03000509000000000000" pitchFamily="65" charset="-120"/>
                <a:ea typeface="標楷體" panose="03000509000000000000" pitchFamily="65" charset="-120"/>
              </a:rPr>
              <a:t>障礙物速度</a:t>
            </a:r>
            <a:r>
              <a:rPr lang="zh-TW" altLang="en-US" sz="2000" dirty="0">
                <a:latin typeface="標楷體" panose="03000509000000000000" pitchFamily="65" charset="-120"/>
                <a:ea typeface="標楷體" panose="03000509000000000000" pitchFamily="65" charset="-120"/>
              </a:rPr>
              <a:t>的重要性，因為我們在判斷是否會撞到障礙物時必須考量當時的障礙物是向左移動還是向右移動。</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另外</a:t>
            </a:r>
            <a:r>
              <a:rPr lang="zh-TW" altLang="en-US" sz="2000" dirty="0">
                <a:solidFill>
                  <a:srgbClr val="FF0000"/>
                </a:solidFill>
                <a:latin typeface="標楷體" panose="03000509000000000000" pitchFamily="65" charset="-120"/>
                <a:ea typeface="標楷體" panose="03000509000000000000" pitchFamily="65" charset="-120"/>
              </a:rPr>
              <a:t>斜率</a:t>
            </a:r>
            <a:r>
              <a:rPr lang="zh-TW" altLang="en-US" sz="2000" dirty="0">
                <a:latin typeface="標楷體" panose="03000509000000000000" pitchFamily="65" charset="-120"/>
                <a:ea typeface="標楷體" panose="03000509000000000000" pitchFamily="65" charset="-120"/>
              </a:rPr>
              <a:t>可以使模型更好去分類，例如說當球是往右下方移動時板子該怎麼移動。</a:t>
            </a:r>
            <a:endParaRPr lang="en-US" altLang="zh-TW" sz="2000" dirty="0">
              <a:latin typeface="標楷體" panose="03000509000000000000" pitchFamily="65" charset="-120"/>
              <a:ea typeface="標楷體" panose="03000509000000000000" pitchFamily="65" charset="-120"/>
            </a:endParaRPr>
          </a:p>
          <a:p>
            <a:endParaRPr lang="zh-TW" altLang="en-US" sz="2000" dirty="0">
              <a:latin typeface="標楷體" panose="03000509000000000000" pitchFamily="65" charset="-120"/>
              <a:ea typeface="標楷體" panose="03000509000000000000" pitchFamily="65" charset="-120"/>
            </a:endParaRPr>
          </a:p>
        </p:txBody>
      </p:sp>
      <p:grpSp>
        <p:nvGrpSpPr>
          <p:cNvPr id="87" name="Group 8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78" name="圖表 77">
            <a:extLst>
              <a:ext uri="{FF2B5EF4-FFF2-40B4-BE49-F238E27FC236}">
                <a16:creationId xmlns:a16="http://schemas.microsoft.com/office/drawing/2014/main" id="{DF295575-37F1-444B-A46B-BD7D4014FCBE}"/>
              </a:ext>
            </a:extLst>
          </p:cNvPr>
          <p:cNvGraphicFramePr>
            <a:graphicFrameLocks/>
          </p:cNvGraphicFramePr>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5353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6"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2362166C-10DC-4717-BFD9-44629D037039}"/>
              </a:ext>
            </a:extLst>
          </p:cNvPr>
          <p:cNvSpPr>
            <a:spLocks noGrp="1"/>
          </p:cNvSpPr>
          <p:nvPr>
            <p:ph type="title"/>
          </p:nvPr>
        </p:nvSpPr>
        <p:spPr>
          <a:xfrm>
            <a:off x="853330" y="1134681"/>
            <a:ext cx="2743310" cy="4255025"/>
          </a:xfrm>
        </p:spPr>
        <p:txBody>
          <a:bodyPr>
            <a:normAutofit/>
          </a:bodyPr>
          <a:lstStyle/>
          <a:p>
            <a:r>
              <a:rPr lang="zh-TW" altLang="en-US" dirty="0">
                <a:solidFill>
                  <a:srgbClr val="FFFFFF"/>
                </a:solidFill>
              </a:rPr>
              <a:t>不同特徵的平均球速</a:t>
            </a:r>
          </a:p>
        </p:txBody>
      </p:sp>
      <p:graphicFrame>
        <p:nvGraphicFramePr>
          <p:cNvPr id="10" name="圖表 6">
            <a:extLst>
              <a:ext uri="{FF2B5EF4-FFF2-40B4-BE49-F238E27FC236}">
                <a16:creationId xmlns:a16="http://schemas.microsoft.com/office/drawing/2014/main" id="{F7B0DF47-E729-44F2-80B5-12B272D7AEDD}"/>
              </a:ext>
            </a:extLst>
          </p:cNvPr>
          <p:cNvGraphicFramePr>
            <a:graphicFrameLocks noGrp="1"/>
          </p:cNvGraphicFramePr>
          <p:nvPr>
            <p:ph idx="1"/>
            <p:extLst>
              <p:ext uri="{D42A27DB-BD31-4B8C-83A1-F6EECF244321}">
                <p14:modId xmlns:p14="http://schemas.microsoft.com/office/powerpoint/2010/main" val="320972219"/>
              </p:ext>
            </p:extLst>
          </p:nvPr>
        </p:nvGraphicFramePr>
        <p:xfrm>
          <a:off x="4662189" y="1134682"/>
          <a:ext cx="6692748" cy="42550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86047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534C9D57-6A99-489D-A6A1-4010AF94472D}"/>
              </a:ext>
            </a:extLst>
          </p:cNvPr>
          <p:cNvSpPr>
            <a:spLocks noGrp="1"/>
          </p:cNvSpPr>
          <p:nvPr>
            <p:ph type="title"/>
          </p:nvPr>
        </p:nvSpPr>
        <p:spPr>
          <a:xfrm>
            <a:off x="1141412" y="618518"/>
            <a:ext cx="6509617" cy="1478570"/>
          </a:xfrm>
        </p:spPr>
        <p:txBody>
          <a:bodyPr>
            <a:normAutofit/>
          </a:bodyPr>
          <a:lstStyle/>
          <a:p>
            <a:r>
              <a:rPr lang="en-US" altLang="zh-TW" sz="3200" dirty="0">
                <a:latin typeface="Arial" panose="020B0604020202020204" pitchFamily="34" charset="0"/>
                <a:cs typeface="Arial" panose="020B0604020202020204" pitchFamily="34" charset="0"/>
              </a:rPr>
              <a:t>Discussion(</a:t>
            </a:r>
            <a:r>
              <a:rPr lang="zh-TW" altLang="en-US" sz="3200" dirty="0">
                <a:latin typeface="Arial" panose="020B0604020202020204" pitchFamily="34" charset="0"/>
                <a:cs typeface="Arial" panose="020B0604020202020204" pitchFamily="34" charset="0"/>
              </a:rPr>
              <a:t>模型差異</a:t>
            </a:r>
            <a:r>
              <a:rPr lang="en-US" altLang="zh-TW" sz="3200" dirty="0">
                <a:latin typeface="Arial" panose="020B0604020202020204" pitchFamily="34" charset="0"/>
                <a:cs typeface="Arial" panose="020B0604020202020204" pitchFamily="34" charset="0"/>
              </a:rPr>
              <a:t>)</a:t>
            </a:r>
            <a:endParaRPr lang="zh-TW" altLang="en-US" sz="32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8" name="表格 9">
            <a:extLst>
              <a:ext uri="{FF2B5EF4-FFF2-40B4-BE49-F238E27FC236}">
                <a16:creationId xmlns:a16="http://schemas.microsoft.com/office/drawing/2014/main" id="{D2CD398C-ED20-484D-AD10-5627286022CF}"/>
              </a:ext>
            </a:extLst>
          </p:cNvPr>
          <p:cNvGraphicFramePr>
            <a:graphicFrameLocks noGrp="1"/>
          </p:cNvGraphicFramePr>
          <p:nvPr>
            <p:ph idx="1"/>
            <p:extLst>
              <p:ext uri="{D42A27DB-BD31-4B8C-83A1-F6EECF244321}">
                <p14:modId xmlns:p14="http://schemas.microsoft.com/office/powerpoint/2010/main" val="2718136420"/>
              </p:ext>
            </p:extLst>
          </p:nvPr>
        </p:nvGraphicFramePr>
        <p:xfrm>
          <a:off x="892969" y="2249488"/>
          <a:ext cx="8560028" cy="4363402"/>
        </p:xfrm>
        <a:graphic>
          <a:graphicData uri="http://schemas.openxmlformats.org/drawingml/2006/table">
            <a:tbl>
              <a:tblPr firstRow="1" bandRow="1">
                <a:tableStyleId>{073A0DAA-6AF3-43AB-8588-CEC1D06C72B9}</a:tableStyleId>
              </a:tblPr>
              <a:tblGrid>
                <a:gridCol w="2140007">
                  <a:extLst>
                    <a:ext uri="{9D8B030D-6E8A-4147-A177-3AD203B41FA5}">
                      <a16:colId xmlns:a16="http://schemas.microsoft.com/office/drawing/2014/main" val="2083028626"/>
                    </a:ext>
                  </a:extLst>
                </a:gridCol>
                <a:gridCol w="2140007">
                  <a:extLst>
                    <a:ext uri="{9D8B030D-6E8A-4147-A177-3AD203B41FA5}">
                      <a16:colId xmlns:a16="http://schemas.microsoft.com/office/drawing/2014/main" val="965140932"/>
                    </a:ext>
                  </a:extLst>
                </a:gridCol>
                <a:gridCol w="2140007">
                  <a:extLst>
                    <a:ext uri="{9D8B030D-6E8A-4147-A177-3AD203B41FA5}">
                      <a16:colId xmlns:a16="http://schemas.microsoft.com/office/drawing/2014/main" val="4042099192"/>
                    </a:ext>
                  </a:extLst>
                </a:gridCol>
                <a:gridCol w="2140007">
                  <a:extLst>
                    <a:ext uri="{9D8B030D-6E8A-4147-A177-3AD203B41FA5}">
                      <a16:colId xmlns:a16="http://schemas.microsoft.com/office/drawing/2014/main" val="2048514900"/>
                    </a:ext>
                  </a:extLst>
                </a:gridCol>
              </a:tblGrid>
              <a:tr h="992981">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pPr algn="ctr"/>
                      <a:r>
                        <a:rPr lang="en-US" altLang="zh-TW" dirty="0">
                          <a:latin typeface="標楷體" panose="03000509000000000000" pitchFamily="65" charset="-120"/>
                          <a:ea typeface="標楷體" panose="03000509000000000000" pitchFamily="65" charset="-120"/>
                        </a:rPr>
                        <a:t>50</a:t>
                      </a:r>
                      <a:r>
                        <a:rPr lang="zh-TW" altLang="en-US" dirty="0">
                          <a:latin typeface="標楷體" panose="03000509000000000000" pitchFamily="65" charset="-120"/>
                          <a:ea typeface="標楷體" panose="03000509000000000000" pitchFamily="65" charset="-120"/>
                        </a:rPr>
                        <a:t>個</a:t>
                      </a:r>
                      <a:r>
                        <a:rPr lang="en-US" altLang="zh-TW" dirty="0">
                          <a:latin typeface="標楷體" panose="03000509000000000000" pitchFamily="65" charset="-120"/>
                          <a:ea typeface="標楷體" panose="03000509000000000000" pitchFamily="65" charset="-120"/>
                        </a:rPr>
                        <a:t>pickle</a:t>
                      </a:r>
                      <a:r>
                        <a:rPr lang="zh-TW" altLang="en-US" dirty="0">
                          <a:latin typeface="標楷體" panose="03000509000000000000" pitchFamily="65" charset="-120"/>
                          <a:ea typeface="標楷體" panose="03000509000000000000" pitchFamily="65" charset="-120"/>
                        </a:rPr>
                        <a:t>檔</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標楷體" panose="03000509000000000000" pitchFamily="65" charset="-120"/>
                          <a:ea typeface="標楷體" panose="03000509000000000000" pitchFamily="65" charset="-120"/>
                        </a:rPr>
                        <a:t>360</a:t>
                      </a:r>
                      <a:r>
                        <a:rPr lang="zh-TW" altLang="en-US" dirty="0">
                          <a:latin typeface="標楷體" panose="03000509000000000000" pitchFamily="65" charset="-120"/>
                          <a:ea typeface="標楷體" panose="03000509000000000000" pitchFamily="65" charset="-120"/>
                        </a:rPr>
                        <a:t>個</a:t>
                      </a:r>
                      <a:r>
                        <a:rPr lang="en-US" altLang="zh-TW" dirty="0">
                          <a:latin typeface="標楷體" panose="03000509000000000000" pitchFamily="65" charset="-120"/>
                          <a:ea typeface="標楷體" panose="03000509000000000000" pitchFamily="65" charset="-120"/>
                        </a:rPr>
                        <a:t>pickle</a:t>
                      </a:r>
                      <a:r>
                        <a:rPr lang="zh-TW" altLang="en-US" dirty="0">
                          <a:latin typeface="標楷體" panose="03000509000000000000" pitchFamily="65" charset="-120"/>
                          <a:ea typeface="標楷體" panose="03000509000000000000" pitchFamily="65" charset="-120"/>
                        </a:rPr>
                        <a:t>檔</a:t>
                      </a:r>
                    </a:p>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標楷體" panose="03000509000000000000" pitchFamily="65" charset="-120"/>
                          <a:ea typeface="標楷體" panose="03000509000000000000" pitchFamily="65" charset="-120"/>
                        </a:rPr>
                        <a:t>2000</a:t>
                      </a:r>
                      <a:r>
                        <a:rPr lang="zh-TW" altLang="en-US" dirty="0">
                          <a:latin typeface="標楷體" panose="03000509000000000000" pitchFamily="65" charset="-120"/>
                          <a:ea typeface="標楷體" panose="03000509000000000000" pitchFamily="65" charset="-120"/>
                        </a:rPr>
                        <a:t>個</a:t>
                      </a:r>
                      <a:r>
                        <a:rPr lang="en-US" altLang="zh-TW" dirty="0">
                          <a:latin typeface="標楷體" panose="03000509000000000000" pitchFamily="65" charset="-120"/>
                          <a:ea typeface="標楷體" panose="03000509000000000000" pitchFamily="65" charset="-120"/>
                        </a:rPr>
                        <a:t>pickle</a:t>
                      </a:r>
                      <a:r>
                        <a:rPr lang="zh-TW" altLang="en-US" dirty="0">
                          <a:latin typeface="標楷體" panose="03000509000000000000" pitchFamily="65" charset="-120"/>
                          <a:ea typeface="標楷體" panose="03000509000000000000" pitchFamily="65" charset="-120"/>
                        </a:rPr>
                        <a:t>檔</a:t>
                      </a:r>
                    </a:p>
                    <a:p>
                      <a:endParaRPr lang="zh-TW" altLang="en-US" dirty="0"/>
                    </a:p>
                  </a:txBody>
                  <a:tcPr/>
                </a:tc>
                <a:extLst>
                  <a:ext uri="{0D108BD9-81ED-4DB2-BD59-A6C34878D82A}">
                    <a16:rowId xmlns:a16="http://schemas.microsoft.com/office/drawing/2014/main" val="827738770"/>
                  </a:ext>
                </a:extLst>
              </a:tr>
              <a:tr h="992981">
                <a:tc>
                  <a:txBody>
                    <a:bodyPr/>
                    <a:lstStyle/>
                    <a:p>
                      <a:pPr algn="ctr"/>
                      <a:r>
                        <a:rPr lang="en-US" altLang="zh-TW" dirty="0"/>
                        <a:t>KNN</a:t>
                      </a:r>
                      <a:endParaRPr lang="zh-TW" altLang="en-US" dirty="0"/>
                    </a:p>
                  </a:txBody>
                  <a:tcPr/>
                </a:tc>
                <a:tc>
                  <a:txBody>
                    <a:bodyPr/>
                    <a:lstStyle/>
                    <a:p>
                      <a:r>
                        <a:rPr lang="zh-TW" altLang="en-US" dirty="0"/>
                        <a:t>球速無法超過</a:t>
                      </a:r>
                      <a:r>
                        <a:rPr lang="en-US" altLang="zh-TW" dirty="0"/>
                        <a:t>15</a:t>
                      </a:r>
                      <a:r>
                        <a:rPr lang="zh-TW" altLang="en-US" dirty="0"/>
                        <a:t>，大概都</a:t>
                      </a:r>
                      <a:r>
                        <a:rPr lang="en-US" altLang="zh-TW" dirty="0"/>
                        <a:t>10</a:t>
                      </a:r>
                      <a:r>
                        <a:rPr lang="zh-TW" altLang="en-US" dirty="0"/>
                        <a:t>以下就接不到</a:t>
                      </a:r>
                    </a:p>
                  </a:txBody>
                  <a:tcPr/>
                </a:tc>
                <a:tc>
                  <a:txBody>
                    <a:bodyPr/>
                    <a:lstStyle/>
                    <a:p>
                      <a:r>
                        <a:rPr lang="zh-TW" altLang="en-US" dirty="0"/>
                        <a:t>球速有</a:t>
                      </a:r>
                      <a:r>
                        <a:rPr lang="en-US" altLang="zh-TW" dirty="0"/>
                        <a:t>90%</a:t>
                      </a:r>
                      <a:r>
                        <a:rPr lang="zh-TW" altLang="en-US" dirty="0"/>
                        <a:t>可以超過</a:t>
                      </a:r>
                      <a:r>
                        <a:rPr lang="en-US" altLang="zh-TW" dirty="0"/>
                        <a:t>20</a:t>
                      </a:r>
                      <a:r>
                        <a:rPr lang="zh-TW" altLang="en-US" dirty="0"/>
                        <a:t>，平均球速大概</a:t>
                      </a:r>
                      <a:r>
                        <a:rPr lang="en-US" altLang="zh-TW" dirty="0"/>
                        <a:t>23</a:t>
                      </a:r>
                      <a:endParaRPr lang="zh-TW" altLang="en-US" dirty="0"/>
                    </a:p>
                  </a:txBody>
                  <a:tcPr/>
                </a:tc>
                <a:tc>
                  <a:txBody>
                    <a:bodyPr/>
                    <a:lstStyle/>
                    <a:p>
                      <a:r>
                        <a:rPr lang="zh-TW" altLang="en-US" dirty="0"/>
                        <a:t>幾乎可以超過</a:t>
                      </a:r>
                      <a:r>
                        <a:rPr lang="en-US" altLang="zh-TW" dirty="0"/>
                        <a:t>20</a:t>
                      </a:r>
                      <a:r>
                        <a:rPr lang="zh-TW" altLang="en-US" dirty="0"/>
                        <a:t>，每一次的球速幾乎落在</a:t>
                      </a:r>
                      <a:r>
                        <a:rPr lang="en-US" altLang="zh-TW" dirty="0"/>
                        <a:t>23</a:t>
                      </a:r>
                      <a:r>
                        <a:rPr lang="zh-TW" altLang="en-US" dirty="0"/>
                        <a:t>、</a:t>
                      </a:r>
                      <a:r>
                        <a:rPr lang="en-US" altLang="zh-TW" dirty="0"/>
                        <a:t>24</a:t>
                      </a:r>
                      <a:endParaRPr lang="zh-TW" altLang="en-US" dirty="0"/>
                    </a:p>
                  </a:txBody>
                  <a:tcPr/>
                </a:tc>
                <a:extLst>
                  <a:ext uri="{0D108BD9-81ED-4DB2-BD59-A6C34878D82A}">
                    <a16:rowId xmlns:a16="http://schemas.microsoft.com/office/drawing/2014/main" val="1391379001"/>
                  </a:ext>
                </a:extLst>
              </a:tr>
              <a:tr h="992981">
                <a:tc>
                  <a:txBody>
                    <a:bodyPr/>
                    <a:lstStyle/>
                    <a:p>
                      <a:pPr algn="ctr"/>
                      <a:r>
                        <a:rPr lang="en-US" altLang="zh-TW" dirty="0"/>
                        <a:t>Decision tree</a:t>
                      </a:r>
                      <a:endParaRPr lang="zh-TW" altLang="en-US" dirty="0"/>
                    </a:p>
                  </a:txBody>
                  <a:tcPr/>
                </a:tc>
                <a:tc>
                  <a:txBody>
                    <a:bodyPr/>
                    <a:lstStyle/>
                    <a:p>
                      <a:r>
                        <a:rPr lang="zh-TW" altLang="en-US" dirty="0"/>
                        <a:t>球速可以超過</a:t>
                      </a:r>
                      <a:r>
                        <a:rPr lang="en-US" altLang="zh-TW" dirty="0"/>
                        <a:t>15</a:t>
                      </a:r>
                      <a:r>
                        <a:rPr lang="zh-TW" altLang="en-US" dirty="0"/>
                        <a:t>，但超過</a:t>
                      </a:r>
                      <a:r>
                        <a:rPr lang="en-US" altLang="zh-TW" dirty="0"/>
                        <a:t>15</a:t>
                      </a:r>
                      <a:r>
                        <a:rPr lang="zh-TW" altLang="en-US" dirty="0"/>
                        <a:t>的機率不到</a:t>
                      </a:r>
                      <a:r>
                        <a:rPr lang="en-US" altLang="zh-TW" dirty="0"/>
                        <a:t>10%</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球速有</a:t>
                      </a:r>
                      <a:r>
                        <a:rPr lang="en-US" altLang="zh-TW" dirty="0"/>
                        <a:t>80%</a:t>
                      </a:r>
                      <a:r>
                        <a:rPr lang="zh-TW" altLang="en-US" dirty="0"/>
                        <a:t>可以超過</a:t>
                      </a:r>
                      <a:r>
                        <a:rPr lang="en-US" altLang="zh-TW" dirty="0"/>
                        <a:t>20</a:t>
                      </a:r>
                      <a:r>
                        <a:rPr lang="zh-TW" altLang="en-US" dirty="0"/>
                        <a:t>，平均球速大概</a:t>
                      </a:r>
                      <a:r>
                        <a:rPr lang="en-US" altLang="zh-TW" dirty="0"/>
                        <a:t>22</a:t>
                      </a:r>
                      <a:endParaRPr lang="zh-TW" altLang="en-US" dirty="0"/>
                    </a:p>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幾乎可以超過</a:t>
                      </a:r>
                      <a:r>
                        <a:rPr lang="en-US" altLang="zh-TW" dirty="0"/>
                        <a:t>20</a:t>
                      </a:r>
                      <a:r>
                        <a:rPr lang="zh-TW" altLang="en-US" dirty="0"/>
                        <a:t>，每一次的球速幾乎落在</a:t>
                      </a:r>
                      <a:r>
                        <a:rPr lang="en-US" altLang="zh-TW" dirty="0"/>
                        <a:t>23</a:t>
                      </a:r>
                      <a:r>
                        <a:rPr lang="zh-TW" altLang="en-US" dirty="0"/>
                        <a:t>、</a:t>
                      </a:r>
                      <a:r>
                        <a:rPr lang="en-US" altLang="zh-TW" dirty="0"/>
                        <a:t>24</a:t>
                      </a:r>
                      <a:endParaRPr lang="zh-TW" altLang="en-US" dirty="0"/>
                    </a:p>
                    <a:p>
                      <a:endParaRPr lang="zh-TW" altLang="en-US" dirty="0"/>
                    </a:p>
                  </a:txBody>
                  <a:tcPr/>
                </a:tc>
                <a:extLst>
                  <a:ext uri="{0D108BD9-81ED-4DB2-BD59-A6C34878D82A}">
                    <a16:rowId xmlns:a16="http://schemas.microsoft.com/office/drawing/2014/main" val="2488303631"/>
                  </a:ext>
                </a:extLst>
              </a:tr>
              <a:tr h="992981">
                <a:tc>
                  <a:txBody>
                    <a:bodyPr/>
                    <a:lstStyle/>
                    <a:p>
                      <a:pPr algn="ctr"/>
                      <a:r>
                        <a:rPr lang="en-US" altLang="zh-TW" dirty="0"/>
                        <a:t>Random forest</a:t>
                      </a:r>
                      <a:endParaRPr lang="zh-TW" altLang="en-US" dirty="0"/>
                    </a:p>
                  </a:txBody>
                  <a:tcPr/>
                </a:tc>
                <a:tc>
                  <a:txBody>
                    <a:bodyPr/>
                    <a:lstStyle/>
                    <a:p>
                      <a:r>
                        <a:rPr lang="zh-TW" altLang="en-US" dirty="0"/>
                        <a:t>三個裡面效果最好</a:t>
                      </a:r>
                      <a:endParaRPr lang="en-US" altLang="zh-TW" dirty="0"/>
                    </a:p>
                    <a:p>
                      <a:r>
                        <a:rPr lang="zh-TW" altLang="en-US" dirty="0"/>
                        <a:t>但超過</a:t>
                      </a:r>
                      <a:r>
                        <a:rPr lang="en-US" altLang="zh-TW" dirty="0"/>
                        <a:t>15</a:t>
                      </a:r>
                      <a:r>
                        <a:rPr lang="zh-TW" altLang="en-US" dirty="0"/>
                        <a:t>的機率不到</a:t>
                      </a:r>
                      <a:r>
                        <a:rPr lang="en-US" altLang="zh-TW" dirty="0"/>
                        <a:t>20%</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球速有</a:t>
                      </a:r>
                      <a:r>
                        <a:rPr lang="en-US" altLang="zh-TW" dirty="0"/>
                        <a:t>90%</a:t>
                      </a:r>
                      <a:r>
                        <a:rPr lang="zh-TW" altLang="en-US" dirty="0"/>
                        <a:t>可以超過</a:t>
                      </a:r>
                      <a:r>
                        <a:rPr lang="en-US" altLang="zh-TW" dirty="0"/>
                        <a:t>20</a:t>
                      </a:r>
                      <a:r>
                        <a:rPr lang="zh-TW" altLang="en-US" dirty="0"/>
                        <a:t>，平均球速大概</a:t>
                      </a:r>
                      <a:r>
                        <a:rPr lang="en-US" altLang="zh-TW" dirty="0"/>
                        <a:t>23</a:t>
                      </a:r>
                      <a:endParaRPr lang="zh-TW" altLang="en-US" dirty="0"/>
                    </a:p>
                    <a:p>
                      <a:endParaRPr lang="zh-TW" altLang="en-US" dirty="0"/>
                    </a:p>
                  </a:txBody>
                  <a:tcPr/>
                </a:tc>
                <a:tc>
                  <a:txBody>
                    <a:bodyPr/>
                    <a:lstStyle/>
                    <a:p>
                      <a:r>
                        <a:rPr lang="zh-TW" altLang="en-US" dirty="0"/>
                        <a:t>模型跑太慢直接放棄</a:t>
                      </a:r>
                      <a:r>
                        <a:rPr lang="en-US" altLang="zh-TW" dirty="0" err="1"/>
                        <a:t>qq</a:t>
                      </a:r>
                      <a:endParaRPr lang="zh-TW" altLang="en-US" dirty="0"/>
                    </a:p>
                  </a:txBody>
                  <a:tcPr/>
                </a:tc>
                <a:extLst>
                  <a:ext uri="{0D108BD9-81ED-4DB2-BD59-A6C34878D82A}">
                    <a16:rowId xmlns:a16="http://schemas.microsoft.com/office/drawing/2014/main" val="4002941485"/>
                  </a:ext>
                </a:extLst>
              </a:tr>
            </a:tbl>
          </a:graphicData>
        </a:graphic>
      </p:graphicFrame>
    </p:spTree>
    <p:extLst>
      <p:ext uri="{BB962C8B-B14F-4D97-AF65-F5344CB8AC3E}">
        <p14:creationId xmlns:p14="http://schemas.microsoft.com/office/powerpoint/2010/main" val="300511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0E930-9647-44E0-B008-96E7FE071EAA}"/>
              </a:ext>
            </a:extLst>
          </p:cNvPr>
          <p:cNvSpPr>
            <a:spLocks noGrp="1"/>
          </p:cNvSpPr>
          <p:nvPr>
            <p:ph type="title"/>
          </p:nvPr>
        </p:nvSpPr>
        <p:spPr/>
        <p:txBody>
          <a:bodyPr/>
          <a:lstStyle/>
          <a:p>
            <a:pPr algn="ctr"/>
            <a:r>
              <a:rPr lang="en-US" altLang="zh-TW" sz="3600" dirty="0">
                <a:latin typeface="Arial" panose="020B0604020202020204" pitchFamily="34" charset="0"/>
                <a:cs typeface="Arial" panose="020B0604020202020204" pitchFamily="34" charset="0"/>
              </a:rPr>
              <a:t>Discussion</a:t>
            </a:r>
            <a:endParaRPr lang="zh-TW" altLang="en-US" dirty="0"/>
          </a:p>
        </p:txBody>
      </p:sp>
      <p:sp>
        <p:nvSpPr>
          <p:cNvPr id="3" name="內容版面配置區 2">
            <a:extLst>
              <a:ext uri="{FF2B5EF4-FFF2-40B4-BE49-F238E27FC236}">
                <a16:creationId xmlns:a16="http://schemas.microsoft.com/office/drawing/2014/main" id="{CAE501CA-4797-49F6-BBF2-02017706D92B}"/>
              </a:ext>
            </a:extLst>
          </p:cNvPr>
          <p:cNvSpPr>
            <a:spLocks noGrp="1"/>
          </p:cNvSpPr>
          <p:nvPr>
            <p:ph idx="1"/>
          </p:nvPr>
        </p:nvSpPr>
        <p:spPr/>
        <p:txBody>
          <a:bodyPr>
            <a:normAutofit lnSpcReduction="10000"/>
          </a:bodyPr>
          <a:lstStyle/>
          <a:p>
            <a:r>
              <a:rPr lang="zh-TW" altLang="en-US" dirty="0">
                <a:latin typeface="標楷體" panose="03000509000000000000" pitchFamily="65" charset="-120"/>
                <a:ea typeface="標楷體" panose="03000509000000000000" pitchFamily="65" charset="-120"/>
              </a:rPr>
              <a:t>由上一頁表格得知，資料量的影響程度大於模型。</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資料量小的情況，再好的模型也沒辦法達到我們想要的效果。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另外一開始取的</a:t>
            </a:r>
            <a:r>
              <a:rPr lang="en-US" altLang="zh-TW" dirty="0">
                <a:latin typeface="標楷體" panose="03000509000000000000" pitchFamily="65" charset="-120"/>
                <a:ea typeface="標楷體" panose="03000509000000000000" pitchFamily="65" charset="-120"/>
              </a:rPr>
              <a:t>pickle</a:t>
            </a:r>
            <a:r>
              <a:rPr lang="zh-TW" altLang="en-US" dirty="0">
                <a:latin typeface="標楷體" panose="03000509000000000000" pitchFamily="65" charset="-120"/>
                <a:ea typeface="標楷體" panose="03000509000000000000" pitchFamily="65" charset="-120"/>
              </a:rPr>
              <a:t>檔是固定發球，導致資料的多元性不足，容易造成</a:t>
            </a:r>
            <a:r>
              <a:rPr lang="en-US" altLang="zh-TW" dirty="0">
                <a:latin typeface="標楷體" panose="03000509000000000000" pitchFamily="65" charset="-120"/>
                <a:ea typeface="標楷體" panose="03000509000000000000" pitchFamily="65" charset="-120"/>
              </a:rPr>
              <a:t>overfitting</a:t>
            </a:r>
            <a:r>
              <a:rPr lang="zh-TW" altLang="en-US" dirty="0">
                <a:latin typeface="標楷體" panose="03000509000000000000" pitchFamily="65" charset="-120"/>
                <a:ea typeface="標楷體" panose="03000509000000000000" pitchFamily="65" charset="-120"/>
              </a:rPr>
              <a:t>的情況。</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再來是模型跑的速度的問題，當資料量提高時，</a:t>
            </a:r>
            <a:r>
              <a:rPr lang="en-US" altLang="zh-TW" dirty="0">
                <a:latin typeface="標楷體" panose="03000509000000000000" pitchFamily="65" charset="-120"/>
                <a:ea typeface="標楷體" panose="03000509000000000000" pitchFamily="65" charset="-120"/>
              </a:rPr>
              <a:t>decision tree</a:t>
            </a:r>
            <a:r>
              <a:rPr lang="zh-TW" altLang="en-US" dirty="0">
                <a:latin typeface="標楷體" panose="03000509000000000000" pitchFamily="65" charset="-120"/>
                <a:ea typeface="標楷體" panose="03000509000000000000" pitchFamily="65" charset="-120"/>
              </a:rPr>
              <a:t>的模型跑最快、再來是</a:t>
            </a:r>
            <a:r>
              <a:rPr lang="en-US" altLang="zh-TW" dirty="0">
                <a:latin typeface="標楷體" panose="03000509000000000000" pitchFamily="65" charset="-120"/>
                <a:ea typeface="標楷體" panose="03000509000000000000" pitchFamily="65" charset="-120"/>
              </a:rPr>
              <a:t>KNN</a:t>
            </a:r>
            <a:r>
              <a:rPr lang="zh-TW" altLang="en-US" dirty="0">
                <a:latin typeface="標楷體" panose="03000509000000000000" pitchFamily="65" charset="-120"/>
                <a:ea typeface="標楷體" panose="03000509000000000000" pitchFamily="65" charset="-120"/>
              </a:rPr>
              <a:t>，最後才是</a:t>
            </a:r>
            <a:r>
              <a:rPr lang="en-US" altLang="zh-TW" dirty="0">
                <a:latin typeface="標楷體" panose="03000509000000000000" pitchFamily="65" charset="-120"/>
                <a:ea typeface="標楷體" panose="03000509000000000000" pitchFamily="65" charset="-120"/>
              </a:rPr>
              <a:t>random</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forest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結論</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在使用機器學習時，需要</a:t>
            </a:r>
            <a:r>
              <a:rPr lang="zh-TW" altLang="en-US" dirty="0">
                <a:solidFill>
                  <a:srgbClr val="FF0000"/>
                </a:solidFill>
                <a:latin typeface="標楷體" panose="03000509000000000000" pitchFamily="65" charset="-120"/>
                <a:ea typeface="標楷體" panose="03000509000000000000" pitchFamily="65" charset="-120"/>
              </a:rPr>
              <a:t>同時考量資料量與時間成本</a:t>
            </a:r>
            <a:r>
              <a:rPr lang="zh-TW" altLang="en-US" dirty="0">
                <a:latin typeface="標楷體" panose="03000509000000000000" pitchFamily="65" charset="-120"/>
                <a:ea typeface="標楷體" panose="03000509000000000000" pitchFamily="65" charset="-120"/>
              </a:rPr>
              <a:t>的問題。</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3865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DF0D7-860D-4D6B-A95D-2370752381EF}"/>
              </a:ext>
            </a:extLst>
          </p:cNvPr>
          <p:cNvSpPr>
            <a:spLocks noGrp="1"/>
          </p:cNvSpPr>
          <p:nvPr>
            <p:ph type="title"/>
          </p:nvPr>
        </p:nvSpPr>
        <p:spPr/>
        <p:txBody>
          <a:bodyPr/>
          <a:lstStyle/>
          <a:p>
            <a:pPr algn="ctr"/>
            <a:r>
              <a:rPr lang="en-US" altLang="zh-TW" dirty="0">
                <a:latin typeface="Arial" panose="020B0604020202020204" pitchFamily="34" charset="0"/>
                <a:cs typeface="Arial" panose="020B0604020202020204" pitchFamily="34" charset="0"/>
              </a:rPr>
              <a:t>Discussion</a:t>
            </a:r>
            <a:endParaRPr lang="zh-TW" altLang="en-US" dirty="0"/>
          </a:p>
        </p:txBody>
      </p:sp>
      <p:sp>
        <p:nvSpPr>
          <p:cNvPr id="3" name="內容版面配置區 2">
            <a:extLst>
              <a:ext uri="{FF2B5EF4-FFF2-40B4-BE49-F238E27FC236}">
                <a16:creationId xmlns:a16="http://schemas.microsoft.com/office/drawing/2014/main" id="{D0883B09-D9A7-4725-8085-272FC85CE6B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有趣的發現</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在資料量還沒很大時，我發現球速的變異數超大，有時候可能球速</a:t>
            </a:r>
            <a:r>
              <a:rPr lang="en-US" altLang="zh-TW" dirty="0">
                <a:latin typeface="標楷體" panose="03000509000000000000" pitchFamily="65" charset="-120"/>
                <a:ea typeface="標楷體" panose="03000509000000000000" pitchFamily="65" charset="-120"/>
              </a:rPr>
              <a:t>7</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8</a:t>
            </a:r>
            <a:r>
              <a:rPr lang="zh-TW" altLang="en-US" dirty="0">
                <a:latin typeface="標楷體" panose="03000509000000000000" pitchFamily="65" charset="-120"/>
                <a:ea typeface="標楷體" panose="03000509000000000000" pitchFamily="65" charset="-120"/>
              </a:rPr>
              <a:t>就死掉了，但是有時候過了一個速度門檻之後</a:t>
            </a:r>
            <a:r>
              <a:rPr lang="en-US" altLang="zh-TW" dirty="0">
                <a:latin typeface="標楷體" panose="03000509000000000000" pitchFamily="65" charset="-120"/>
                <a:ea typeface="標楷體" panose="03000509000000000000" pitchFamily="65" charset="-120"/>
              </a:rPr>
              <a:t>(15</a:t>
            </a:r>
            <a:r>
              <a:rPr lang="zh-TW" altLang="en-US" dirty="0">
                <a:latin typeface="標楷體" panose="03000509000000000000" pitchFamily="65" charset="-120"/>
                <a:ea typeface="標楷體" panose="03000509000000000000" pitchFamily="65" charset="-120"/>
              </a:rPr>
              <a:t>之類的</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，直到超過</a:t>
            </a:r>
            <a:r>
              <a:rPr lang="en-US" altLang="zh-TW" dirty="0">
                <a:latin typeface="標楷體" panose="03000509000000000000" pitchFamily="65" charset="-120"/>
                <a:ea typeface="標楷體" panose="03000509000000000000" pitchFamily="65" charset="-120"/>
              </a:rPr>
              <a:t>20</a:t>
            </a:r>
            <a:r>
              <a:rPr lang="zh-TW" altLang="en-US" dirty="0">
                <a:latin typeface="標楷體" panose="03000509000000000000" pitchFamily="65" charset="-120"/>
                <a:ea typeface="標楷體" panose="03000509000000000000" pitchFamily="65" charset="-120"/>
              </a:rPr>
              <a:t>才會接不到球。後來思考一下，因為同樣每</a:t>
            </a:r>
            <a:r>
              <a:rPr lang="en-US" altLang="zh-TW" dirty="0">
                <a:latin typeface="標楷體" panose="03000509000000000000" pitchFamily="65" charset="-120"/>
                <a:ea typeface="標楷體" panose="03000509000000000000" pitchFamily="65" charset="-120"/>
              </a:rPr>
              <a:t>100frame</a:t>
            </a:r>
            <a:r>
              <a:rPr lang="zh-TW" altLang="en-US" dirty="0">
                <a:latin typeface="標楷體" panose="03000509000000000000" pitchFamily="65" charset="-120"/>
                <a:ea typeface="標楷體" panose="03000509000000000000" pitchFamily="65" charset="-120"/>
              </a:rPr>
              <a:t>會速度加</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，因此球速較慢的例子會比較少，因為球速慢導致從</a:t>
            </a:r>
            <a:r>
              <a:rPr lang="en-US" altLang="zh-TW" dirty="0">
                <a:latin typeface="標楷體" panose="03000509000000000000" pitchFamily="65" charset="-120"/>
                <a:ea typeface="標楷體" panose="03000509000000000000" pitchFamily="65" charset="-120"/>
              </a:rPr>
              <a:t>2P</a:t>
            </a:r>
            <a:r>
              <a:rPr lang="zh-TW" altLang="en-US" dirty="0">
                <a:latin typeface="標楷體" panose="03000509000000000000" pitchFamily="65" charset="-120"/>
                <a:ea typeface="標楷體" panose="03000509000000000000" pitchFamily="65" charset="-120"/>
              </a:rPr>
              <a:t>打到</a:t>
            </a:r>
            <a:r>
              <a:rPr lang="en-US" altLang="zh-TW" dirty="0">
                <a:latin typeface="標楷體" panose="03000509000000000000" pitchFamily="65" charset="-120"/>
                <a:ea typeface="標楷體" panose="03000509000000000000" pitchFamily="65" charset="-120"/>
              </a:rPr>
              <a:t>1P</a:t>
            </a:r>
            <a:r>
              <a:rPr lang="zh-TW" altLang="en-US" dirty="0">
                <a:latin typeface="標楷體" panose="03000509000000000000" pitchFamily="65" charset="-120"/>
                <a:ea typeface="標楷體" panose="03000509000000000000" pitchFamily="65" charset="-120"/>
              </a:rPr>
              <a:t>的時間變長，相對的在球速慢的情況的多樣性就比球速快的情況還少。這也間接說明資料量多寡的重要性。</a:t>
            </a:r>
          </a:p>
        </p:txBody>
      </p:sp>
    </p:spTree>
    <p:extLst>
      <p:ext uri="{BB962C8B-B14F-4D97-AF65-F5344CB8AC3E}">
        <p14:creationId xmlns:p14="http://schemas.microsoft.com/office/powerpoint/2010/main" val="298243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E8741-5FC2-4B9E-91A2-0790B3BEA109}"/>
              </a:ext>
            </a:extLst>
          </p:cNvPr>
          <p:cNvSpPr>
            <a:spLocks noGrp="1"/>
          </p:cNvSpPr>
          <p:nvPr>
            <p:ph type="title"/>
          </p:nvPr>
        </p:nvSpPr>
        <p:spPr/>
        <p:txBody>
          <a:bodyPr>
            <a:normAutofit/>
          </a:bodyPr>
          <a:lstStyle/>
          <a:p>
            <a:pPr algn="ctr"/>
            <a:r>
              <a:rPr lang="zh-TW" altLang="en-US" sz="6000"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D9AE4514-4A88-49D0-AC02-DF553B95E75B}"/>
              </a:ext>
            </a:extLst>
          </p:cNvPr>
          <p:cNvSpPr>
            <a:spLocks noGrp="1"/>
          </p:cNvSpPr>
          <p:nvPr>
            <p:ph idx="1"/>
          </p:nvPr>
        </p:nvSpPr>
        <p:spPr/>
        <p:txBody>
          <a:bodyPr/>
          <a:lstStyle/>
          <a:p>
            <a:r>
              <a:rPr lang="en-US" altLang="zh-TW" dirty="0">
                <a:latin typeface="Arial" panose="020B0604020202020204" pitchFamily="34" charset="0"/>
                <a:cs typeface="Arial" panose="020B0604020202020204" pitchFamily="34" charset="0"/>
              </a:rPr>
              <a:t>Introduction</a:t>
            </a:r>
          </a:p>
          <a:p>
            <a:r>
              <a:rPr lang="en-US" altLang="zh-TW" dirty="0">
                <a:latin typeface="Arial" panose="020B0604020202020204" pitchFamily="34" charset="0"/>
                <a:cs typeface="Arial" panose="020B0604020202020204" pitchFamily="34" charset="0"/>
              </a:rPr>
              <a:t>Method </a:t>
            </a:r>
          </a:p>
          <a:p>
            <a:r>
              <a:rPr lang="en-US" altLang="zh-TW" dirty="0">
                <a:latin typeface="Arial" panose="020B0604020202020204" pitchFamily="34" charset="0"/>
                <a:cs typeface="Arial" panose="020B0604020202020204" pitchFamily="34" charset="0"/>
              </a:rPr>
              <a:t>Result </a:t>
            </a:r>
          </a:p>
          <a:p>
            <a:r>
              <a:rPr lang="en-US" altLang="zh-TW" dirty="0">
                <a:latin typeface="Arial" panose="020B0604020202020204" pitchFamily="34" charset="0"/>
                <a:cs typeface="Arial" panose="020B0604020202020204" pitchFamily="34" charset="0"/>
              </a:rPr>
              <a:t>Discussion</a:t>
            </a:r>
          </a:p>
        </p:txBody>
      </p:sp>
    </p:spTree>
    <p:extLst>
      <p:ext uri="{BB962C8B-B14F-4D97-AF65-F5344CB8AC3E}">
        <p14:creationId xmlns:p14="http://schemas.microsoft.com/office/powerpoint/2010/main" val="54772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A3A5C187-9158-43F9-88FF-963526E1A6CB}"/>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ea typeface="微軟正黑體" panose="020B0604030504040204" pitchFamily="34" charset="-120"/>
                <a:cs typeface="Arial" panose="020B0604020202020204" pitchFamily="34" charset="0"/>
              </a:rPr>
              <a:t>introduction</a:t>
            </a:r>
            <a:endParaRPr lang="zh-TW" altLang="en-US" sz="3200">
              <a:latin typeface="Arial" panose="020B0604020202020204" pitchFamily="34" charset="0"/>
              <a:ea typeface="微軟正黑體" panose="020B0604030504040204" pitchFamily="34" charset="-120"/>
              <a:cs typeface="Arial" panose="020B0604020202020204" pitchFamily="34" charset="0"/>
            </a:endParaRPr>
          </a:p>
        </p:txBody>
      </p:sp>
      <p:sp>
        <p:nvSpPr>
          <p:cNvPr id="9" name="Content Placeholder 8">
            <a:extLst>
              <a:ext uri="{FF2B5EF4-FFF2-40B4-BE49-F238E27FC236}">
                <a16:creationId xmlns:a16="http://schemas.microsoft.com/office/drawing/2014/main" id="{49C62A4B-1AF4-4E94-AB75-06D5FA4AB228}"/>
              </a:ext>
            </a:extLst>
          </p:cNvPr>
          <p:cNvSpPr>
            <a:spLocks noGrp="1"/>
          </p:cNvSpPr>
          <p:nvPr>
            <p:ph idx="1"/>
          </p:nvPr>
        </p:nvSpPr>
        <p:spPr>
          <a:xfrm>
            <a:off x="1141412" y="2249487"/>
            <a:ext cx="4459287" cy="3965046"/>
          </a:xfrm>
        </p:spPr>
        <p:txBody>
          <a:bodyPr>
            <a:normAutofit/>
          </a:bodyPr>
          <a:lstStyle/>
          <a:p>
            <a:r>
              <a:rPr lang="zh-TW" altLang="en-US" dirty="0">
                <a:latin typeface="標楷體" panose="03000509000000000000" pitchFamily="65" charset="-120"/>
                <a:ea typeface="標楷體" panose="03000509000000000000" pitchFamily="65" charset="-120"/>
              </a:rPr>
              <a:t>作業題目</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如何利用機器學習的方式讓兩個玩家能夠打到速度超過</a:t>
            </a:r>
            <a:r>
              <a:rPr lang="en-US" altLang="zh-TW" dirty="0">
                <a:latin typeface="標楷體" panose="03000509000000000000" pitchFamily="65" charset="-120"/>
                <a:ea typeface="標楷體" panose="03000509000000000000" pitchFamily="65" charset="-120"/>
              </a:rPr>
              <a:t>15</a:t>
            </a:r>
            <a:r>
              <a:rPr lang="zh-TW" altLang="en-US" dirty="0">
                <a:latin typeface="標楷體" panose="03000509000000000000" pitchFamily="65" charset="-120"/>
                <a:ea typeface="標楷體" panose="03000509000000000000" pitchFamily="65" charset="-120"/>
              </a:rPr>
              <a:t>以上</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每經過</a:t>
            </a:r>
            <a:r>
              <a:rPr lang="en-US" altLang="zh-TW" dirty="0">
                <a:latin typeface="標楷體" panose="03000509000000000000" pitchFamily="65" charset="-120"/>
                <a:ea typeface="標楷體" panose="03000509000000000000" pitchFamily="65" charset="-120"/>
              </a:rPr>
              <a:t>100frame</a:t>
            </a:r>
            <a:r>
              <a:rPr lang="zh-TW" altLang="en-US" dirty="0">
                <a:latin typeface="標楷體" panose="03000509000000000000" pitchFamily="65" charset="-120"/>
                <a:ea typeface="標楷體" panose="03000509000000000000" pitchFamily="65" charset="-120"/>
              </a:rPr>
              <a:t>速度會加</a:t>
            </a:r>
            <a:r>
              <a:rPr lang="en-US" altLang="zh-TW" dirty="0">
                <a:latin typeface="標楷體" panose="03000509000000000000" pitchFamily="65" charset="-120"/>
                <a:ea typeface="標楷體" panose="03000509000000000000" pitchFamily="65" charset="-120"/>
              </a:rPr>
              <a:t>1</a:t>
            </a:r>
          </a:p>
          <a:p>
            <a:r>
              <a:rPr lang="zh-TW" altLang="en-US" dirty="0">
                <a:latin typeface="標楷體" panose="03000509000000000000" pitchFamily="65" charset="-120"/>
                <a:ea typeface="標楷體" panose="03000509000000000000" pitchFamily="65" charset="-120"/>
              </a:rPr>
              <a:t>如何達成目標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讓板子接到球</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，而中間黃色的障礙物會使得球</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的路徑出現不同變化。</a:t>
            </a:r>
            <a:endParaRPr lang="en-US" altLang="zh-TW" dirty="0">
              <a:latin typeface="標楷體" panose="03000509000000000000" pitchFamily="65" charset="-120"/>
              <a:ea typeface="標楷體" panose="03000509000000000000" pitchFamily="65" charset="-120"/>
            </a:endParaRPr>
          </a:p>
        </p:txBody>
      </p:sp>
      <p:pic>
        <p:nvPicPr>
          <p:cNvPr id="5" name="內容版面配置區 4">
            <a:extLst>
              <a:ext uri="{FF2B5EF4-FFF2-40B4-BE49-F238E27FC236}">
                <a16:creationId xmlns:a16="http://schemas.microsoft.com/office/drawing/2014/main" id="{05109663-DF11-4FB8-BCB2-18848E2A050B}"/>
              </a:ext>
            </a:extLst>
          </p:cNvPr>
          <p:cNvPicPr>
            <a:picLocks noChangeAspect="1"/>
          </p:cNvPicPr>
          <p:nvPr/>
        </p:nvPicPr>
        <p:blipFill>
          <a:blip r:embed="rId4"/>
          <a:stretch>
            <a:fillRect/>
          </a:stretch>
        </p:blipFill>
        <p:spPr>
          <a:xfrm>
            <a:off x="7753902" y="618518"/>
            <a:ext cx="214047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66176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A3A5C187-9158-43F9-88FF-963526E1A6CB}"/>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ea typeface="微軟正黑體" panose="020B0604030504040204" pitchFamily="34" charset="-120"/>
                <a:cs typeface="Arial" panose="020B0604020202020204" pitchFamily="34" charset="0"/>
              </a:rPr>
              <a:t>introduction</a:t>
            </a:r>
            <a:endParaRPr lang="zh-TW" altLang="en-US" sz="3200">
              <a:latin typeface="Arial" panose="020B0604020202020204" pitchFamily="34" charset="0"/>
              <a:ea typeface="微軟正黑體" panose="020B0604030504040204" pitchFamily="34" charset="-120"/>
              <a:cs typeface="Arial" panose="020B0604020202020204" pitchFamily="34" charset="0"/>
            </a:endParaRPr>
          </a:p>
        </p:txBody>
      </p:sp>
      <p:sp>
        <p:nvSpPr>
          <p:cNvPr id="9" name="Content Placeholder 8">
            <a:extLst>
              <a:ext uri="{FF2B5EF4-FFF2-40B4-BE49-F238E27FC236}">
                <a16:creationId xmlns:a16="http://schemas.microsoft.com/office/drawing/2014/main" id="{49C62A4B-1AF4-4E94-AB75-06D5FA4AB228}"/>
              </a:ext>
            </a:extLst>
          </p:cNvPr>
          <p:cNvSpPr>
            <a:spLocks noGrp="1"/>
          </p:cNvSpPr>
          <p:nvPr>
            <p:ph idx="1"/>
          </p:nvPr>
        </p:nvSpPr>
        <p:spPr>
          <a:xfrm>
            <a:off x="1141412" y="2249487"/>
            <a:ext cx="4459287" cy="3965046"/>
          </a:xfrm>
        </p:spPr>
        <p:txBody>
          <a:bodyPr>
            <a:normAutofit/>
          </a:bodyPr>
          <a:lstStyle/>
          <a:p>
            <a:r>
              <a:rPr lang="zh-TW" altLang="en-US" dirty="0">
                <a:latin typeface="標楷體" panose="03000509000000000000" pitchFamily="65" charset="-120"/>
                <a:ea typeface="標楷體" panose="03000509000000000000" pitchFamily="65" charset="-120"/>
              </a:rPr>
              <a:t>觀察到的現象</a:t>
            </a:r>
            <a:r>
              <a:rPr lang="en-US" altLang="zh-TW" dirty="0">
                <a:latin typeface="標楷體" panose="03000509000000000000" pitchFamily="65" charset="-120"/>
                <a:ea typeface="標楷體" panose="03000509000000000000" pitchFamily="65" charset="-120"/>
              </a:rPr>
              <a:t>:</a:t>
            </a:r>
          </a:p>
          <a:p>
            <a:pPr marL="0" indent="0">
              <a:buNone/>
            </a:pPr>
            <a:r>
              <a:rPr lang="zh-TW" altLang="en-US" dirty="0">
                <a:latin typeface="標楷體" panose="03000509000000000000" pitchFamily="65" charset="-120"/>
                <a:ea typeface="標楷體" panose="03000509000000000000" pitchFamily="65" charset="-120"/>
              </a:rPr>
              <a:t> 跟上一作業很像，我們能控制的就只有讓板子往左右移動。</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中間的障礙物會出現打到上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下面反彈和側邊反彈的情況，因此</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在寫</a:t>
            </a:r>
            <a:r>
              <a:rPr lang="en-US" altLang="zh-TW" dirty="0">
                <a:latin typeface="標楷體" panose="03000509000000000000" pitchFamily="65" charset="-120"/>
                <a:ea typeface="標楷體" panose="03000509000000000000" pitchFamily="65" charset="-120"/>
              </a:rPr>
              <a:t>rule</a:t>
            </a:r>
            <a:r>
              <a:rPr lang="zh-TW" altLang="en-US" dirty="0">
                <a:latin typeface="標楷體" panose="03000509000000000000" pitchFamily="65" charset="-120"/>
                <a:ea typeface="標楷體" panose="03000509000000000000" pitchFamily="65" charset="-120"/>
              </a:rPr>
              <a:t>的時候必須要處理這兩</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部分。</a:t>
            </a:r>
            <a:endParaRPr lang="en-US" altLang="zh-TW" dirty="0">
              <a:latin typeface="標楷體" panose="03000509000000000000" pitchFamily="65" charset="-120"/>
              <a:ea typeface="標楷體" panose="03000509000000000000" pitchFamily="65" charset="-120"/>
            </a:endParaRPr>
          </a:p>
        </p:txBody>
      </p:sp>
      <p:pic>
        <p:nvPicPr>
          <p:cNvPr id="5" name="內容版面配置區 4">
            <a:extLst>
              <a:ext uri="{FF2B5EF4-FFF2-40B4-BE49-F238E27FC236}">
                <a16:creationId xmlns:a16="http://schemas.microsoft.com/office/drawing/2014/main" id="{05109663-DF11-4FB8-BCB2-18848E2A050B}"/>
              </a:ext>
            </a:extLst>
          </p:cNvPr>
          <p:cNvPicPr>
            <a:picLocks noChangeAspect="1"/>
          </p:cNvPicPr>
          <p:nvPr/>
        </p:nvPicPr>
        <p:blipFill>
          <a:blip r:embed="rId4"/>
          <a:stretch>
            <a:fillRect/>
          </a:stretch>
        </p:blipFill>
        <p:spPr>
          <a:xfrm>
            <a:off x="7753902" y="618518"/>
            <a:ext cx="214047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cxnSp>
        <p:nvCxnSpPr>
          <p:cNvPr id="44" name="直線單箭頭接點 43">
            <a:extLst>
              <a:ext uri="{FF2B5EF4-FFF2-40B4-BE49-F238E27FC236}">
                <a16:creationId xmlns:a16="http://schemas.microsoft.com/office/drawing/2014/main" id="{BF516C1C-04C5-4ABC-A4E1-F903285F33B1}"/>
              </a:ext>
            </a:extLst>
          </p:cNvPr>
          <p:cNvCxnSpPr/>
          <p:nvPr/>
        </p:nvCxnSpPr>
        <p:spPr>
          <a:xfrm>
            <a:off x="7433187" y="486697"/>
            <a:ext cx="0" cy="5928851"/>
          </a:xfrm>
          <a:prstGeom prst="straightConnector1">
            <a:avLst/>
          </a:prstGeom>
          <a:ln w="57150">
            <a:solidFill>
              <a:schemeClr val="bg1">
                <a:lumMod val="95000"/>
                <a:lumOff val="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B5A68E4B-9F87-4C62-94CC-B986ECC91DC4}"/>
              </a:ext>
            </a:extLst>
          </p:cNvPr>
          <p:cNvCxnSpPr/>
          <p:nvPr/>
        </p:nvCxnSpPr>
        <p:spPr>
          <a:xfrm>
            <a:off x="7639665" y="486697"/>
            <a:ext cx="253672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9D1AFD4A-4DCF-4435-B26E-1B5022A860E2}"/>
              </a:ext>
            </a:extLst>
          </p:cNvPr>
          <p:cNvSpPr txBox="1"/>
          <p:nvPr/>
        </p:nvSpPr>
        <p:spPr>
          <a:xfrm>
            <a:off x="8051331" y="78859"/>
            <a:ext cx="1545616" cy="369332"/>
          </a:xfrm>
          <a:prstGeom prst="rect">
            <a:avLst/>
          </a:prstGeom>
          <a:noFill/>
        </p:spPr>
        <p:txBody>
          <a:bodyPr wrap="none" rtlCol="0">
            <a:spAutoFit/>
          </a:bodyPr>
          <a:lstStyle/>
          <a:p>
            <a:r>
              <a:rPr lang="en-US" altLang="zh-TW" dirty="0"/>
              <a:t>X</a:t>
            </a:r>
            <a:r>
              <a:rPr lang="zh-TW" altLang="en-US" dirty="0"/>
              <a:t>座標</a:t>
            </a:r>
            <a:r>
              <a:rPr lang="en-US" altLang="zh-TW" dirty="0"/>
              <a:t>:</a:t>
            </a:r>
            <a:r>
              <a:rPr lang="zh-TW" altLang="en-US" dirty="0"/>
              <a:t> </a:t>
            </a:r>
            <a:r>
              <a:rPr lang="en-US" altLang="zh-TW" dirty="0"/>
              <a:t>0~200</a:t>
            </a:r>
            <a:endParaRPr lang="zh-TW" altLang="en-US" dirty="0"/>
          </a:p>
        </p:txBody>
      </p:sp>
      <p:sp>
        <p:nvSpPr>
          <p:cNvPr id="49" name="文字方塊 48">
            <a:extLst>
              <a:ext uri="{FF2B5EF4-FFF2-40B4-BE49-F238E27FC236}">
                <a16:creationId xmlns:a16="http://schemas.microsoft.com/office/drawing/2014/main" id="{6B4428B4-1B1B-4CF9-BA91-49A98D0434ED}"/>
              </a:ext>
            </a:extLst>
          </p:cNvPr>
          <p:cNvSpPr txBox="1"/>
          <p:nvPr/>
        </p:nvSpPr>
        <p:spPr>
          <a:xfrm>
            <a:off x="6518526" y="869732"/>
            <a:ext cx="841897" cy="646331"/>
          </a:xfrm>
          <a:prstGeom prst="rect">
            <a:avLst/>
          </a:prstGeom>
          <a:noFill/>
        </p:spPr>
        <p:txBody>
          <a:bodyPr wrap="none" rtlCol="0">
            <a:spAutoFit/>
          </a:bodyPr>
          <a:lstStyle/>
          <a:p>
            <a:r>
              <a:rPr lang="en-US" altLang="zh-TW" dirty="0"/>
              <a:t>Y</a:t>
            </a:r>
            <a:r>
              <a:rPr lang="zh-TW" altLang="en-US" dirty="0"/>
              <a:t>座標</a:t>
            </a:r>
            <a:endParaRPr lang="en-US" altLang="zh-TW" dirty="0"/>
          </a:p>
          <a:p>
            <a:r>
              <a:rPr lang="en-US" altLang="zh-TW" dirty="0"/>
              <a:t>0~500</a:t>
            </a:r>
            <a:endParaRPr lang="zh-TW" altLang="en-US" dirty="0"/>
          </a:p>
        </p:txBody>
      </p:sp>
      <p:cxnSp>
        <p:nvCxnSpPr>
          <p:cNvPr id="50" name="直線單箭頭接點 49">
            <a:extLst>
              <a:ext uri="{FF2B5EF4-FFF2-40B4-BE49-F238E27FC236}">
                <a16:creationId xmlns:a16="http://schemas.microsoft.com/office/drawing/2014/main" id="{E116E89E-7683-400D-9495-E4F379E602AD}"/>
              </a:ext>
            </a:extLst>
          </p:cNvPr>
          <p:cNvCxnSpPr/>
          <p:nvPr/>
        </p:nvCxnSpPr>
        <p:spPr>
          <a:xfrm>
            <a:off x="7953984" y="3790156"/>
            <a:ext cx="1740310" cy="0"/>
          </a:xfrm>
          <a:prstGeom prst="straightConnector1">
            <a:avLst/>
          </a:prstGeom>
          <a:ln w="3810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BA6910A-C033-4A2D-8594-D898FA2F805B}"/>
              </a:ext>
            </a:extLst>
          </p:cNvPr>
          <p:cNvSpPr txBox="1"/>
          <p:nvPr/>
        </p:nvSpPr>
        <p:spPr>
          <a:xfrm>
            <a:off x="8016596" y="4021138"/>
            <a:ext cx="1782860" cy="369332"/>
          </a:xfrm>
          <a:prstGeom prst="rect">
            <a:avLst/>
          </a:prstGeom>
          <a:noFill/>
        </p:spPr>
        <p:txBody>
          <a:bodyPr wrap="none" rtlCol="0">
            <a:spAutoFit/>
          </a:bodyPr>
          <a:lstStyle/>
          <a:p>
            <a:r>
              <a:rPr lang="en-US" altLang="zh-TW" dirty="0"/>
              <a:t>Blocker</a:t>
            </a:r>
            <a:r>
              <a:rPr lang="zh-TW" altLang="en-US" dirty="0"/>
              <a:t>左右移動</a:t>
            </a:r>
          </a:p>
        </p:txBody>
      </p:sp>
    </p:spTree>
    <p:extLst>
      <p:ext uri="{BB962C8B-B14F-4D97-AF65-F5344CB8AC3E}">
        <p14:creationId xmlns:p14="http://schemas.microsoft.com/office/powerpoint/2010/main" val="336978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A3A5C187-9158-43F9-88FF-963526E1A6CB}"/>
              </a:ext>
            </a:extLst>
          </p:cNvPr>
          <p:cNvSpPr>
            <a:spLocks noGrp="1"/>
          </p:cNvSpPr>
          <p:nvPr>
            <p:ph type="title"/>
          </p:nvPr>
        </p:nvSpPr>
        <p:spPr>
          <a:xfrm>
            <a:off x="1141413" y="618518"/>
            <a:ext cx="4459286" cy="1478570"/>
          </a:xfrm>
        </p:spPr>
        <p:txBody>
          <a:bodyPr>
            <a:normAutofit/>
          </a:bodyPr>
          <a:lstStyle/>
          <a:p>
            <a:pPr algn="ctr"/>
            <a:r>
              <a:rPr lang="en-US" altLang="zh-TW" sz="4800" dirty="0">
                <a:latin typeface="Arial" panose="020B0604020202020204" pitchFamily="34" charset="0"/>
                <a:ea typeface="微軟正黑體" panose="020B0604030504040204" pitchFamily="34" charset="-120"/>
                <a:cs typeface="Arial" panose="020B0604020202020204" pitchFamily="34" charset="0"/>
              </a:rPr>
              <a:t>method</a:t>
            </a:r>
            <a:endParaRPr lang="zh-TW" altLang="en-US" sz="4800" dirty="0">
              <a:latin typeface="Arial" panose="020B0604020202020204" pitchFamily="34" charset="0"/>
              <a:ea typeface="微軟正黑體" panose="020B0604030504040204" pitchFamily="34" charset="-120"/>
              <a:cs typeface="Arial" panose="020B0604020202020204" pitchFamily="34" charset="0"/>
            </a:endParaRPr>
          </a:p>
        </p:txBody>
      </p:sp>
      <p:sp>
        <p:nvSpPr>
          <p:cNvPr id="9" name="Content Placeholder 8">
            <a:extLst>
              <a:ext uri="{FF2B5EF4-FFF2-40B4-BE49-F238E27FC236}">
                <a16:creationId xmlns:a16="http://schemas.microsoft.com/office/drawing/2014/main" id="{49C62A4B-1AF4-4E94-AB75-06D5FA4AB228}"/>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altLang="zh-TW" dirty="0">
                <a:latin typeface="標楷體" panose="03000509000000000000" pitchFamily="65" charset="-120"/>
                <a:ea typeface="標楷體" panose="03000509000000000000" pitchFamily="65" charset="-120"/>
              </a:rPr>
              <a:t>Rule</a:t>
            </a:r>
            <a:r>
              <a:rPr lang="zh-TW" altLang="en-US" dirty="0">
                <a:latin typeface="標楷體" panose="03000509000000000000" pitchFamily="65" charset="-120"/>
                <a:ea typeface="標楷體" panose="03000509000000000000" pitchFamily="65" charset="-120"/>
              </a:rPr>
              <a:t>介紹</a:t>
            </a:r>
            <a:r>
              <a:rPr lang="en-US" altLang="zh-TW" dirty="0">
                <a:latin typeface="標楷體" panose="03000509000000000000" pitchFamily="65" charset="-120"/>
                <a:ea typeface="標楷體" panose="03000509000000000000" pitchFamily="65" charset="-120"/>
              </a:rPr>
              <a:t>:</a:t>
            </a:r>
          </a:p>
          <a:p>
            <a:pPr marL="0" indent="0">
              <a:lnSpc>
                <a:spcPct val="110000"/>
              </a:lnSpc>
              <a:buNone/>
            </a:pPr>
            <a:r>
              <a:rPr lang="zh-TW" altLang="en-US" dirty="0">
                <a:latin typeface="標楷體" panose="03000509000000000000" pitchFamily="65" charset="-120"/>
                <a:ea typeface="標楷體" panose="03000509000000000000" pitchFamily="65" charset="-120"/>
                <a:cs typeface="Arial" panose="020B0604020202020204" pitchFamily="34" charset="0"/>
              </a:rPr>
              <a:t>預測落點</a:t>
            </a:r>
            <a:r>
              <a:rPr lang="en-US" altLang="zh-TW" dirty="0">
                <a:latin typeface="標楷體" panose="03000509000000000000" pitchFamily="65" charset="-120"/>
                <a:ea typeface="標楷體" panose="03000509000000000000" pitchFamily="65" charset="-120"/>
                <a:cs typeface="Arial" panose="020B0604020202020204" pitchFamily="34" charset="0"/>
              </a:rPr>
              <a:t>:</a:t>
            </a:r>
          </a:p>
          <a:p>
            <a:pPr marL="0" indent="0">
              <a:lnSpc>
                <a:spcPct val="110000"/>
              </a:lnSpc>
              <a:buNone/>
            </a:pPr>
            <a:r>
              <a:rPr lang="zh-TW" altLang="en-US" dirty="0">
                <a:latin typeface="標楷體" panose="03000509000000000000" pitchFamily="65" charset="-120"/>
                <a:ea typeface="標楷體" panose="03000509000000000000" pitchFamily="65" charset="-120"/>
                <a:cs typeface="Arial" panose="020B0604020202020204" pitchFamily="34" charset="0"/>
              </a:rPr>
              <a:t>因為球走的軌跡是線性的。</a:t>
            </a:r>
            <a:r>
              <a:rPr lang="zh-TW" altLang="en-US" dirty="0">
                <a:solidFill>
                  <a:srgbClr val="FF0000"/>
                </a:solidFill>
                <a:latin typeface="標楷體" panose="03000509000000000000" pitchFamily="65" charset="-120"/>
                <a:ea typeface="標楷體" panose="03000509000000000000" pitchFamily="65" charset="-120"/>
                <a:cs typeface="Arial" panose="020B0604020202020204" pitchFamily="34" charset="0"/>
              </a:rPr>
              <a:t>有球的</a:t>
            </a:r>
            <a:r>
              <a:rPr lang="en-US" altLang="zh-TW" dirty="0">
                <a:solidFill>
                  <a:srgbClr val="FF0000"/>
                </a:solidFill>
                <a:latin typeface="標楷體" panose="03000509000000000000" pitchFamily="65" charset="-120"/>
                <a:ea typeface="標楷體" panose="03000509000000000000" pitchFamily="65" charset="-120"/>
                <a:cs typeface="Arial" panose="020B0604020202020204" pitchFamily="34" charset="0"/>
              </a:rPr>
              <a:t>x</a:t>
            </a:r>
            <a:r>
              <a:rPr lang="zh-TW" altLang="en-US" dirty="0">
                <a:solidFill>
                  <a:srgbClr val="FF0000"/>
                </a:solidFill>
                <a:latin typeface="標楷體" panose="03000509000000000000" pitchFamily="65" charset="-120"/>
                <a:ea typeface="標楷體" panose="03000509000000000000" pitchFamily="65" charset="-120"/>
                <a:cs typeface="Arial" panose="020B0604020202020204" pitchFamily="34" charset="0"/>
              </a:rPr>
              <a:t>座標跟</a:t>
            </a:r>
            <a:r>
              <a:rPr lang="en-US" altLang="zh-TW" dirty="0">
                <a:solidFill>
                  <a:srgbClr val="FF0000"/>
                </a:solidFill>
                <a:latin typeface="標楷體" panose="03000509000000000000" pitchFamily="65" charset="-120"/>
                <a:ea typeface="標楷體" panose="03000509000000000000" pitchFamily="65" charset="-120"/>
                <a:cs typeface="Arial" panose="020B0604020202020204" pitchFamily="34" charset="0"/>
              </a:rPr>
              <a:t>y</a:t>
            </a:r>
            <a:r>
              <a:rPr lang="zh-TW" altLang="en-US" dirty="0">
                <a:solidFill>
                  <a:srgbClr val="FF0000"/>
                </a:solidFill>
                <a:latin typeface="標楷體" panose="03000509000000000000" pitchFamily="65" charset="-120"/>
                <a:ea typeface="標楷體" panose="03000509000000000000" pitchFamily="65" charset="-120"/>
                <a:cs typeface="Arial" panose="020B0604020202020204" pitchFamily="34" charset="0"/>
              </a:rPr>
              <a:t>座標以及斜率，</a:t>
            </a:r>
            <a:r>
              <a:rPr lang="zh-TW" altLang="en-US" dirty="0">
                <a:latin typeface="標楷體" panose="03000509000000000000" pitchFamily="65" charset="-120"/>
                <a:ea typeface="標楷體" panose="03000509000000000000" pitchFamily="65" charset="-120"/>
                <a:cs typeface="Arial" panose="020B0604020202020204" pitchFamily="34" charset="0"/>
              </a:rPr>
              <a:t>我們就可以計算球在板子的</a:t>
            </a:r>
            <a:r>
              <a:rPr lang="en-US" altLang="zh-TW" dirty="0">
                <a:latin typeface="標楷體" panose="03000509000000000000" pitchFamily="65" charset="-120"/>
                <a:ea typeface="標楷體" panose="03000509000000000000" pitchFamily="65" charset="-120"/>
                <a:cs typeface="Arial" panose="020B0604020202020204" pitchFamily="34" charset="0"/>
              </a:rPr>
              <a:t>y</a:t>
            </a:r>
            <a:r>
              <a:rPr lang="zh-TW" altLang="en-US" dirty="0">
                <a:latin typeface="標楷體" panose="03000509000000000000" pitchFamily="65" charset="-120"/>
                <a:ea typeface="標楷體" panose="03000509000000000000" pitchFamily="65" charset="-120"/>
                <a:cs typeface="Arial" panose="020B0604020202020204" pitchFamily="34" charset="0"/>
              </a:rPr>
              <a:t>座標所對應的</a:t>
            </a:r>
            <a:r>
              <a:rPr lang="en-US" altLang="zh-TW" dirty="0">
                <a:latin typeface="標楷體" panose="03000509000000000000" pitchFamily="65" charset="-120"/>
                <a:ea typeface="標楷體" panose="03000509000000000000" pitchFamily="65" charset="-120"/>
                <a:cs typeface="Arial" panose="020B0604020202020204" pitchFamily="34" charset="0"/>
              </a:rPr>
              <a:t>x</a:t>
            </a:r>
            <a:r>
              <a:rPr lang="zh-TW" altLang="en-US" dirty="0">
                <a:latin typeface="標楷體" panose="03000509000000000000" pitchFamily="65" charset="-120"/>
                <a:ea typeface="標楷體" panose="03000509000000000000" pitchFamily="65" charset="-120"/>
                <a:cs typeface="Arial" panose="020B0604020202020204" pitchFamily="34" charset="0"/>
              </a:rPr>
              <a:t>座標。</a:t>
            </a:r>
            <a:endParaRPr lang="en-US" altLang="zh-TW" dirty="0">
              <a:latin typeface="標楷體" panose="03000509000000000000" pitchFamily="65" charset="-120"/>
              <a:ea typeface="標楷體" panose="03000509000000000000" pitchFamily="65" charset="-120"/>
              <a:cs typeface="Arial" panose="020B0604020202020204" pitchFamily="34" charset="0"/>
            </a:endParaRPr>
          </a:p>
          <a:p>
            <a:pPr marL="0" indent="0">
              <a:buNone/>
            </a:pPr>
            <a:r>
              <a:rPr lang="zh-TW" altLang="en-US" dirty="0">
                <a:latin typeface="標楷體" panose="03000509000000000000" pitchFamily="65" charset="-120"/>
                <a:ea typeface="標楷體" panose="03000509000000000000" pitchFamily="65" charset="-120"/>
              </a:rPr>
              <a:t>特殊處理</a:t>
            </a:r>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上面下面反彈</a:t>
            </a: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側邊反彈</a:t>
            </a:r>
            <a:endParaRPr lang="en-US" altLang="zh-TW" dirty="0">
              <a:latin typeface="標楷體" panose="03000509000000000000" pitchFamily="65" charset="-120"/>
              <a:ea typeface="標楷體" panose="03000509000000000000" pitchFamily="65" charset="-120"/>
            </a:endParaRPr>
          </a:p>
        </p:txBody>
      </p:sp>
      <p:pic>
        <p:nvPicPr>
          <p:cNvPr id="44" name="圖片 43">
            <a:extLst>
              <a:ext uri="{FF2B5EF4-FFF2-40B4-BE49-F238E27FC236}">
                <a16:creationId xmlns:a16="http://schemas.microsoft.com/office/drawing/2014/main" id="{942FD68A-A571-41A2-9247-4DBF6A87463E}"/>
              </a:ext>
            </a:extLst>
          </p:cNvPr>
          <p:cNvPicPr>
            <a:picLocks noChangeAspect="1"/>
          </p:cNvPicPr>
          <p:nvPr/>
        </p:nvPicPr>
        <p:blipFill>
          <a:blip r:embed="rId4"/>
          <a:stretch>
            <a:fillRect/>
          </a:stretch>
        </p:blipFill>
        <p:spPr>
          <a:xfrm>
            <a:off x="7781882" y="618518"/>
            <a:ext cx="208451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3" name="Group 5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81" name="直線單箭頭接點 80">
            <a:extLst>
              <a:ext uri="{FF2B5EF4-FFF2-40B4-BE49-F238E27FC236}">
                <a16:creationId xmlns:a16="http://schemas.microsoft.com/office/drawing/2014/main" id="{BEEEDCA7-AF92-4B44-90E2-7F38BB8DE85C}"/>
              </a:ext>
            </a:extLst>
          </p:cNvPr>
          <p:cNvCxnSpPr/>
          <p:nvPr/>
        </p:nvCxnSpPr>
        <p:spPr>
          <a:xfrm>
            <a:off x="8712651" y="4398042"/>
            <a:ext cx="648929" cy="84613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6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A3A5C187-9158-43F9-88FF-963526E1A6CB}"/>
              </a:ext>
            </a:extLst>
          </p:cNvPr>
          <p:cNvSpPr>
            <a:spLocks noGrp="1"/>
          </p:cNvSpPr>
          <p:nvPr>
            <p:ph type="title"/>
          </p:nvPr>
        </p:nvSpPr>
        <p:spPr>
          <a:xfrm>
            <a:off x="1141413" y="618518"/>
            <a:ext cx="4459286" cy="1478570"/>
          </a:xfrm>
        </p:spPr>
        <p:txBody>
          <a:bodyPr>
            <a:normAutofit/>
          </a:bodyPr>
          <a:lstStyle/>
          <a:p>
            <a:pPr algn="ctr"/>
            <a:r>
              <a:rPr lang="en-US" altLang="zh-TW" sz="4800" dirty="0">
                <a:latin typeface="Arial" panose="020B0604020202020204" pitchFamily="34" charset="0"/>
                <a:ea typeface="微軟正黑體" panose="020B0604030504040204" pitchFamily="34" charset="-120"/>
                <a:cs typeface="Arial" panose="020B0604020202020204" pitchFamily="34" charset="0"/>
              </a:rPr>
              <a:t>method</a:t>
            </a:r>
            <a:endParaRPr lang="zh-TW" altLang="en-US" sz="4800" dirty="0">
              <a:latin typeface="Arial" panose="020B0604020202020204" pitchFamily="34" charset="0"/>
              <a:ea typeface="微軟正黑體" panose="020B0604030504040204" pitchFamily="34" charset="-120"/>
              <a:cs typeface="Arial" panose="020B0604020202020204" pitchFamily="34" charset="0"/>
            </a:endParaRPr>
          </a:p>
        </p:txBody>
      </p:sp>
      <p:sp>
        <p:nvSpPr>
          <p:cNvPr id="9" name="Content Placeholder 8">
            <a:extLst>
              <a:ext uri="{FF2B5EF4-FFF2-40B4-BE49-F238E27FC236}">
                <a16:creationId xmlns:a16="http://schemas.microsoft.com/office/drawing/2014/main" id="{49C62A4B-1AF4-4E94-AB75-06D5FA4AB228}"/>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zh-TW" altLang="en-US" dirty="0">
                <a:latin typeface="標楷體" panose="03000509000000000000" pitchFamily="65" charset="-120"/>
                <a:ea typeface="標楷體" panose="03000509000000000000" pitchFamily="65" charset="-120"/>
              </a:rPr>
              <a:t>上面下面反彈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舉</a:t>
            </a:r>
            <a:r>
              <a:rPr lang="en-US" altLang="zh-TW" dirty="0">
                <a:latin typeface="標楷體" panose="03000509000000000000" pitchFamily="65" charset="-120"/>
                <a:ea typeface="標楷體" panose="03000509000000000000" pitchFamily="65" charset="-120"/>
              </a:rPr>
              <a:t>1P</a:t>
            </a:r>
            <a:r>
              <a:rPr lang="zh-TW" altLang="en-US" dirty="0">
                <a:latin typeface="標楷體" panose="03000509000000000000" pitchFamily="65" charset="-120"/>
                <a:ea typeface="標楷體" panose="03000509000000000000" pitchFamily="65" charset="-120"/>
              </a:rPr>
              <a:t>為例，以右圖來看，球往上是有可能打到黃色的障礙物再往下反彈，因此要獲得</a:t>
            </a:r>
            <a:r>
              <a:rPr lang="zh-TW" altLang="en-US" dirty="0">
                <a:solidFill>
                  <a:srgbClr val="FF0000"/>
                </a:solidFill>
                <a:latin typeface="標楷體" panose="03000509000000000000" pitchFamily="65" charset="-120"/>
                <a:ea typeface="標楷體" panose="03000509000000000000" pitchFamily="65" charset="-120"/>
              </a:rPr>
              <a:t>障礙物的位置與速度</a:t>
            </a:r>
            <a:r>
              <a:rPr lang="zh-TW" altLang="en-US" dirty="0">
                <a:latin typeface="標楷體" panose="03000509000000000000" pitchFamily="65" charset="-120"/>
                <a:ea typeface="標楷體" panose="03000509000000000000" pitchFamily="65" charset="-120"/>
              </a:rPr>
              <a:t>，計算碰撞點，再做落點預測。</a:t>
            </a:r>
            <a:endParaRPr lang="en-US" altLang="zh-TW" dirty="0">
              <a:solidFill>
                <a:srgbClr val="FF0000"/>
              </a:solidFill>
              <a:latin typeface="標楷體" panose="03000509000000000000" pitchFamily="65" charset="-120"/>
              <a:ea typeface="標楷體" panose="03000509000000000000" pitchFamily="65" charset="-120"/>
            </a:endParaRPr>
          </a:p>
        </p:txBody>
      </p:sp>
      <p:grpSp>
        <p:nvGrpSpPr>
          <p:cNvPr id="53" name="Group 5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cxnSp>
        <p:nvCxnSpPr>
          <p:cNvPr id="81" name="直線單箭頭接點 80">
            <a:extLst>
              <a:ext uri="{FF2B5EF4-FFF2-40B4-BE49-F238E27FC236}">
                <a16:creationId xmlns:a16="http://schemas.microsoft.com/office/drawing/2014/main" id="{BEEEDCA7-AF92-4B44-90E2-7F38BB8DE85C}"/>
              </a:ext>
            </a:extLst>
          </p:cNvPr>
          <p:cNvCxnSpPr/>
          <p:nvPr/>
        </p:nvCxnSpPr>
        <p:spPr>
          <a:xfrm>
            <a:off x="8712651" y="4398042"/>
            <a:ext cx="648929" cy="84613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圖片 35">
            <a:extLst>
              <a:ext uri="{FF2B5EF4-FFF2-40B4-BE49-F238E27FC236}">
                <a16:creationId xmlns:a16="http://schemas.microsoft.com/office/drawing/2014/main" id="{F567B18F-9F3F-4A90-BABB-41A722B521FC}"/>
              </a:ext>
            </a:extLst>
          </p:cNvPr>
          <p:cNvPicPr>
            <a:picLocks noChangeAspect="1"/>
          </p:cNvPicPr>
          <p:nvPr/>
        </p:nvPicPr>
        <p:blipFill>
          <a:blip r:embed="rId4"/>
          <a:stretch>
            <a:fillRect/>
          </a:stretch>
        </p:blipFill>
        <p:spPr>
          <a:xfrm>
            <a:off x="8544966" y="910432"/>
            <a:ext cx="1933845" cy="5134692"/>
          </a:xfrm>
          <a:prstGeom prst="rect">
            <a:avLst/>
          </a:prstGeom>
        </p:spPr>
      </p:pic>
      <p:cxnSp>
        <p:nvCxnSpPr>
          <p:cNvPr id="4" name="直線單箭頭接點 3">
            <a:extLst>
              <a:ext uri="{FF2B5EF4-FFF2-40B4-BE49-F238E27FC236}">
                <a16:creationId xmlns:a16="http://schemas.microsoft.com/office/drawing/2014/main" id="{DE416C41-980E-4C99-B099-5F46F6E2DEA7}"/>
              </a:ext>
            </a:extLst>
          </p:cNvPr>
          <p:cNvCxnSpPr/>
          <p:nvPr/>
        </p:nvCxnSpPr>
        <p:spPr>
          <a:xfrm>
            <a:off x="7949381" y="3672348"/>
            <a:ext cx="0" cy="209186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9BC8F992-6D54-4823-B68A-F885497285F7}"/>
              </a:ext>
            </a:extLst>
          </p:cNvPr>
          <p:cNvSpPr txBox="1"/>
          <p:nvPr/>
        </p:nvSpPr>
        <p:spPr>
          <a:xfrm>
            <a:off x="6543593" y="3748386"/>
            <a:ext cx="1107996" cy="1754326"/>
          </a:xfrm>
          <a:prstGeom prst="rect">
            <a:avLst/>
          </a:prstGeom>
          <a:noFill/>
        </p:spPr>
        <p:txBody>
          <a:bodyPr wrap="none" rtlCol="0">
            <a:spAutoFit/>
          </a:bodyPr>
          <a:lstStyle/>
          <a:p>
            <a:r>
              <a:rPr lang="en-US" altLang="zh-TW" dirty="0"/>
              <a:t>Y</a:t>
            </a:r>
            <a:r>
              <a:rPr lang="zh-TW" altLang="en-US" dirty="0"/>
              <a:t>座標在</a:t>
            </a:r>
            <a:endParaRPr lang="en-US" altLang="zh-TW" dirty="0"/>
          </a:p>
          <a:p>
            <a:r>
              <a:rPr lang="zh-TW" altLang="en-US" dirty="0"/>
              <a:t>綠色區間</a:t>
            </a:r>
            <a:endParaRPr lang="en-US" altLang="zh-TW" dirty="0"/>
          </a:p>
          <a:p>
            <a:r>
              <a:rPr lang="zh-TW" altLang="en-US" dirty="0"/>
              <a:t>且球上升</a:t>
            </a:r>
            <a:endParaRPr lang="en-US" altLang="zh-TW" dirty="0"/>
          </a:p>
          <a:p>
            <a:r>
              <a:rPr lang="zh-TW" altLang="en-US" dirty="0"/>
              <a:t>時判斷是</a:t>
            </a:r>
            <a:endParaRPr lang="en-US" altLang="zh-TW" dirty="0"/>
          </a:p>
          <a:p>
            <a:r>
              <a:rPr lang="zh-TW" altLang="en-US" dirty="0"/>
              <a:t>否會碰到</a:t>
            </a:r>
            <a:endParaRPr lang="en-US" altLang="zh-TW" dirty="0"/>
          </a:p>
          <a:p>
            <a:r>
              <a:rPr lang="zh-TW" altLang="en-US" dirty="0"/>
              <a:t>障礙物</a:t>
            </a:r>
          </a:p>
        </p:txBody>
      </p:sp>
      <p:cxnSp>
        <p:nvCxnSpPr>
          <p:cNvPr id="7" name="直線單箭頭接點 6">
            <a:extLst>
              <a:ext uri="{FF2B5EF4-FFF2-40B4-BE49-F238E27FC236}">
                <a16:creationId xmlns:a16="http://schemas.microsoft.com/office/drawing/2014/main" id="{B0FFC241-A4B5-4EA1-A0AE-3A092FCBE7C2}"/>
              </a:ext>
            </a:extLst>
          </p:cNvPr>
          <p:cNvCxnSpPr/>
          <p:nvPr/>
        </p:nvCxnSpPr>
        <p:spPr>
          <a:xfrm>
            <a:off x="7949381" y="1435101"/>
            <a:ext cx="0" cy="201812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56382E92-803C-40FE-8E42-8EE958BD7C2C}"/>
              </a:ext>
            </a:extLst>
          </p:cNvPr>
          <p:cNvSpPr txBox="1"/>
          <p:nvPr/>
        </p:nvSpPr>
        <p:spPr>
          <a:xfrm>
            <a:off x="6562980" y="1559541"/>
            <a:ext cx="1107996" cy="1754326"/>
          </a:xfrm>
          <a:prstGeom prst="rect">
            <a:avLst/>
          </a:prstGeom>
          <a:noFill/>
        </p:spPr>
        <p:txBody>
          <a:bodyPr wrap="none" rtlCol="0">
            <a:spAutoFit/>
          </a:bodyPr>
          <a:lstStyle/>
          <a:p>
            <a:r>
              <a:rPr lang="en-US" altLang="zh-TW" dirty="0"/>
              <a:t>Y</a:t>
            </a:r>
            <a:r>
              <a:rPr lang="zh-TW" altLang="en-US" dirty="0"/>
              <a:t>座標在</a:t>
            </a:r>
            <a:endParaRPr lang="en-US" altLang="zh-TW" dirty="0"/>
          </a:p>
          <a:p>
            <a:r>
              <a:rPr lang="zh-TW" altLang="en-US" dirty="0"/>
              <a:t>綠色區間</a:t>
            </a:r>
            <a:endParaRPr lang="en-US" altLang="zh-TW" dirty="0"/>
          </a:p>
          <a:p>
            <a:r>
              <a:rPr lang="zh-TW" altLang="en-US" dirty="0"/>
              <a:t>且球下降</a:t>
            </a:r>
            <a:endParaRPr lang="en-US" altLang="zh-TW" dirty="0"/>
          </a:p>
          <a:p>
            <a:r>
              <a:rPr lang="zh-TW" altLang="en-US" dirty="0"/>
              <a:t>時判斷是</a:t>
            </a:r>
            <a:endParaRPr lang="en-US" altLang="zh-TW" dirty="0"/>
          </a:p>
          <a:p>
            <a:r>
              <a:rPr lang="zh-TW" altLang="en-US" dirty="0"/>
              <a:t>否會碰到</a:t>
            </a:r>
            <a:endParaRPr lang="en-US" altLang="zh-TW" dirty="0"/>
          </a:p>
          <a:p>
            <a:r>
              <a:rPr lang="zh-TW" altLang="en-US" dirty="0"/>
              <a:t>障礙物</a:t>
            </a:r>
          </a:p>
        </p:txBody>
      </p:sp>
    </p:spTree>
    <p:extLst>
      <p:ext uri="{BB962C8B-B14F-4D97-AF65-F5344CB8AC3E}">
        <p14:creationId xmlns:p14="http://schemas.microsoft.com/office/powerpoint/2010/main" val="227212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4E366B27-CA56-4480-B265-6FFA44C287E6}"/>
              </a:ext>
            </a:extLst>
          </p:cNvPr>
          <p:cNvSpPr>
            <a:spLocks noGrp="1"/>
          </p:cNvSpPr>
          <p:nvPr>
            <p:ph type="title"/>
          </p:nvPr>
        </p:nvSpPr>
        <p:spPr>
          <a:xfrm>
            <a:off x="1141413" y="618518"/>
            <a:ext cx="4459286" cy="1478570"/>
          </a:xfrm>
        </p:spPr>
        <p:txBody>
          <a:bodyPr>
            <a:normAutofit/>
          </a:bodyPr>
          <a:lstStyle/>
          <a:p>
            <a:pPr algn="ctr"/>
            <a:r>
              <a:rPr lang="en-US" altLang="zh-TW" sz="4800" dirty="0">
                <a:latin typeface="Arial" panose="020B0604020202020204" pitchFamily="34" charset="0"/>
                <a:ea typeface="微軟正黑體" panose="020B0604030504040204" pitchFamily="34" charset="-120"/>
                <a:cs typeface="Arial" panose="020B0604020202020204" pitchFamily="34" charset="0"/>
              </a:rPr>
              <a:t>method</a:t>
            </a:r>
            <a:endParaRPr lang="zh-TW" altLang="en-US" sz="4800" dirty="0"/>
          </a:p>
        </p:txBody>
      </p:sp>
      <p:sp>
        <p:nvSpPr>
          <p:cNvPr id="8" name="Content Placeholder 7">
            <a:extLst>
              <a:ext uri="{FF2B5EF4-FFF2-40B4-BE49-F238E27FC236}">
                <a16:creationId xmlns:a16="http://schemas.microsoft.com/office/drawing/2014/main" id="{E2D87202-E1A0-4721-80DA-62505CF6500A}"/>
              </a:ext>
            </a:extLst>
          </p:cNvPr>
          <p:cNvSpPr>
            <a:spLocks noGrp="1"/>
          </p:cNvSpPr>
          <p:nvPr>
            <p:ph idx="1"/>
          </p:nvPr>
        </p:nvSpPr>
        <p:spPr>
          <a:xfrm>
            <a:off x="1141412" y="2249487"/>
            <a:ext cx="4459287" cy="3965046"/>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側邊反彈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舉</a:t>
            </a:r>
            <a:r>
              <a:rPr lang="en-US" altLang="zh-TW" dirty="0">
                <a:latin typeface="標楷體" panose="03000509000000000000" pitchFamily="65" charset="-120"/>
                <a:ea typeface="標楷體" panose="03000509000000000000" pitchFamily="65" charset="-120"/>
              </a:rPr>
              <a:t>1P</a:t>
            </a:r>
            <a:r>
              <a:rPr lang="zh-TW" altLang="en-US" dirty="0">
                <a:latin typeface="標楷體" panose="03000509000000000000" pitchFamily="65" charset="-120"/>
                <a:ea typeface="標楷體" panose="03000509000000000000" pitchFamily="65" charset="-120"/>
              </a:rPr>
              <a:t>為例，球有可能打到黃色的障礙物側邊反彈，進而改變球的方向和落點，因此一樣要獲得</a:t>
            </a:r>
            <a:r>
              <a:rPr lang="zh-TW" altLang="en-US" dirty="0">
                <a:solidFill>
                  <a:srgbClr val="FF0000"/>
                </a:solidFill>
                <a:latin typeface="標楷體" panose="03000509000000000000" pitchFamily="65" charset="-120"/>
                <a:ea typeface="標楷體" panose="03000509000000000000" pitchFamily="65" charset="-120"/>
              </a:rPr>
              <a:t>障礙物的位置與速度</a:t>
            </a:r>
            <a:r>
              <a:rPr lang="zh-TW" altLang="en-US" dirty="0">
                <a:latin typeface="標楷體" panose="03000509000000000000" pitchFamily="65" charset="-120"/>
                <a:ea typeface="標楷體" panose="03000509000000000000" pitchFamily="65" charset="-120"/>
              </a:rPr>
              <a:t>，計算碰撞點，再做落點預測。</a:t>
            </a:r>
            <a:endParaRPr lang="en-US" altLang="zh-TW" dirty="0">
              <a:solidFill>
                <a:srgbClr val="FF0000"/>
              </a:solidFill>
              <a:latin typeface="標楷體" panose="03000509000000000000" pitchFamily="65" charset="-120"/>
              <a:ea typeface="標楷體" panose="03000509000000000000" pitchFamily="65" charset="-120"/>
            </a:endParaRPr>
          </a:p>
          <a:p>
            <a:pPr marL="0" indent="0">
              <a:buNone/>
            </a:pPr>
            <a:endParaRPr lang="en-US" sz="2000" dirty="0"/>
          </a:p>
        </p:txBody>
      </p:sp>
      <p:pic>
        <p:nvPicPr>
          <p:cNvPr id="4" name="內容版面配置區 4">
            <a:extLst>
              <a:ext uri="{FF2B5EF4-FFF2-40B4-BE49-F238E27FC236}">
                <a16:creationId xmlns:a16="http://schemas.microsoft.com/office/drawing/2014/main" id="{7BE4BC1B-3C21-4A03-8FFA-FD643C917518}"/>
              </a:ext>
            </a:extLst>
          </p:cNvPr>
          <p:cNvPicPr>
            <a:picLocks noChangeAspect="1"/>
          </p:cNvPicPr>
          <p:nvPr/>
        </p:nvPicPr>
        <p:blipFill>
          <a:blip r:embed="rId4"/>
          <a:stretch>
            <a:fillRect/>
          </a:stretch>
        </p:blipFill>
        <p:spPr>
          <a:xfrm>
            <a:off x="7753902" y="618518"/>
            <a:ext cx="214047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4" name="直線單箭頭接點 43">
            <a:extLst>
              <a:ext uri="{FF2B5EF4-FFF2-40B4-BE49-F238E27FC236}">
                <a16:creationId xmlns:a16="http://schemas.microsoft.com/office/drawing/2014/main" id="{51C6EC9C-9307-44F3-902B-D1A90491B0AE}"/>
              </a:ext>
            </a:extLst>
          </p:cNvPr>
          <p:cNvCxnSpPr/>
          <p:nvPr/>
        </p:nvCxnSpPr>
        <p:spPr>
          <a:xfrm>
            <a:off x="7329949" y="1499984"/>
            <a:ext cx="0" cy="201812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1151FB22-3B19-424C-AC3D-939F0F771E90}"/>
              </a:ext>
            </a:extLst>
          </p:cNvPr>
          <p:cNvCxnSpPr/>
          <p:nvPr/>
        </p:nvCxnSpPr>
        <p:spPr>
          <a:xfrm>
            <a:off x="7329949" y="3672348"/>
            <a:ext cx="0" cy="209186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C55D2771-7A52-42C1-808E-BAFD12BFE650}"/>
              </a:ext>
            </a:extLst>
          </p:cNvPr>
          <p:cNvSpPr txBox="1"/>
          <p:nvPr/>
        </p:nvSpPr>
        <p:spPr>
          <a:xfrm>
            <a:off x="5949988" y="3794850"/>
            <a:ext cx="1107996" cy="1754326"/>
          </a:xfrm>
          <a:prstGeom prst="rect">
            <a:avLst/>
          </a:prstGeom>
          <a:noFill/>
        </p:spPr>
        <p:txBody>
          <a:bodyPr wrap="none" rtlCol="0">
            <a:spAutoFit/>
          </a:bodyPr>
          <a:lstStyle/>
          <a:p>
            <a:r>
              <a:rPr lang="en-US" altLang="zh-TW" dirty="0"/>
              <a:t>Y</a:t>
            </a:r>
            <a:r>
              <a:rPr lang="zh-TW" altLang="en-US" dirty="0"/>
              <a:t>座標在</a:t>
            </a:r>
            <a:endParaRPr lang="en-US" altLang="zh-TW" dirty="0"/>
          </a:p>
          <a:p>
            <a:r>
              <a:rPr lang="zh-TW" altLang="en-US" dirty="0"/>
              <a:t>綠色區間</a:t>
            </a:r>
            <a:endParaRPr lang="en-US" altLang="zh-TW" dirty="0"/>
          </a:p>
          <a:p>
            <a:r>
              <a:rPr lang="zh-TW" altLang="en-US" dirty="0"/>
              <a:t>且球上升</a:t>
            </a:r>
            <a:endParaRPr lang="en-US" altLang="zh-TW" dirty="0"/>
          </a:p>
          <a:p>
            <a:r>
              <a:rPr lang="zh-TW" altLang="en-US" dirty="0"/>
              <a:t>時判斷是</a:t>
            </a:r>
            <a:endParaRPr lang="en-US" altLang="zh-TW" dirty="0"/>
          </a:p>
          <a:p>
            <a:r>
              <a:rPr lang="zh-TW" altLang="en-US" dirty="0"/>
              <a:t>否會碰到</a:t>
            </a:r>
            <a:endParaRPr lang="en-US" altLang="zh-TW" dirty="0"/>
          </a:p>
          <a:p>
            <a:r>
              <a:rPr lang="zh-TW" altLang="en-US" dirty="0"/>
              <a:t>障礙物</a:t>
            </a:r>
          </a:p>
        </p:txBody>
      </p:sp>
      <p:sp>
        <p:nvSpPr>
          <p:cNvPr id="47" name="文字方塊 46">
            <a:extLst>
              <a:ext uri="{FF2B5EF4-FFF2-40B4-BE49-F238E27FC236}">
                <a16:creationId xmlns:a16="http://schemas.microsoft.com/office/drawing/2014/main" id="{536C8748-0BE4-4F20-A302-25BBCA4E157C}"/>
              </a:ext>
            </a:extLst>
          </p:cNvPr>
          <p:cNvSpPr txBox="1"/>
          <p:nvPr/>
        </p:nvSpPr>
        <p:spPr>
          <a:xfrm>
            <a:off x="5970320" y="1763780"/>
            <a:ext cx="1107996" cy="1754326"/>
          </a:xfrm>
          <a:prstGeom prst="rect">
            <a:avLst/>
          </a:prstGeom>
          <a:noFill/>
        </p:spPr>
        <p:txBody>
          <a:bodyPr wrap="none" rtlCol="0">
            <a:spAutoFit/>
          </a:bodyPr>
          <a:lstStyle/>
          <a:p>
            <a:r>
              <a:rPr lang="en-US" altLang="zh-TW" dirty="0"/>
              <a:t>Y</a:t>
            </a:r>
            <a:r>
              <a:rPr lang="zh-TW" altLang="en-US" dirty="0"/>
              <a:t>座標在</a:t>
            </a:r>
            <a:endParaRPr lang="en-US" altLang="zh-TW" dirty="0"/>
          </a:p>
          <a:p>
            <a:r>
              <a:rPr lang="zh-TW" altLang="en-US" dirty="0"/>
              <a:t>綠色區間</a:t>
            </a:r>
            <a:endParaRPr lang="en-US" altLang="zh-TW" dirty="0"/>
          </a:p>
          <a:p>
            <a:r>
              <a:rPr lang="zh-TW" altLang="en-US" dirty="0"/>
              <a:t>且球下降</a:t>
            </a:r>
            <a:endParaRPr lang="en-US" altLang="zh-TW" dirty="0"/>
          </a:p>
          <a:p>
            <a:r>
              <a:rPr lang="zh-TW" altLang="en-US" dirty="0"/>
              <a:t>時判斷是</a:t>
            </a:r>
            <a:endParaRPr lang="en-US" altLang="zh-TW" dirty="0"/>
          </a:p>
          <a:p>
            <a:r>
              <a:rPr lang="zh-TW" altLang="en-US" dirty="0"/>
              <a:t>否會碰到</a:t>
            </a:r>
            <a:endParaRPr lang="en-US" altLang="zh-TW" dirty="0"/>
          </a:p>
          <a:p>
            <a:r>
              <a:rPr lang="zh-TW" altLang="en-US" dirty="0"/>
              <a:t>障礙物</a:t>
            </a:r>
          </a:p>
        </p:txBody>
      </p:sp>
      <p:cxnSp>
        <p:nvCxnSpPr>
          <p:cNvPr id="7" name="直線單箭頭接點 6">
            <a:extLst>
              <a:ext uri="{FF2B5EF4-FFF2-40B4-BE49-F238E27FC236}">
                <a16:creationId xmlns:a16="http://schemas.microsoft.com/office/drawing/2014/main" id="{559DB827-D880-49E5-8974-1F46FA5CE90E}"/>
              </a:ext>
            </a:extLst>
          </p:cNvPr>
          <p:cNvCxnSpPr/>
          <p:nvPr/>
        </p:nvCxnSpPr>
        <p:spPr>
          <a:xfrm>
            <a:off x="8922774" y="1928813"/>
            <a:ext cx="840658" cy="8291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3DADE511-E2FE-4895-9B61-1E676B26A523}"/>
              </a:ext>
            </a:extLst>
          </p:cNvPr>
          <p:cNvCxnSpPr/>
          <p:nvPr/>
        </p:nvCxnSpPr>
        <p:spPr>
          <a:xfrm flipH="1">
            <a:off x="9335729" y="2979174"/>
            <a:ext cx="558648" cy="570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EC0CF336-445D-480D-BB93-9B4FCE2E3ED2}"/>
              </a:ext>
            </a:extLst>
          </p:cNvPr>
          <p:cNvCxnSpPr/>
          <p:nvPr/>
        </p:nvCxnSpPr>
        <p:spPr>
          <a:xfrm>
            <a:off x="9335729" y="3672348"/>
            <a:ext cx="558648" cy="537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8BF94F7F-2B76-4E43-863C-906E5DE3A4B6}"/>
              </a:ext>
            </a:extLst>
          </p:cNvPr>
          <p:cNvCxnSpPr/>
          <p:nvPr/>
        </p:nvCxnSpPr>
        <p:spPr>
          <a:xfrm flipH="1">
            <a:off x="8922774" y="4210051"/>
            <a:ext cx="971603" cy="10366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84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A3A5C187-9158-43F9-88FF-963526E1A6CB}"/>
              </a:ext>
            </a:extLst>
          </p:cNvPr>
          <p:cNvSpPr>
            <a:spLocks noGrp="1"/>
          </p:cNvSpPr>
          <p:nvPr>
            <p:ph type="title"/>
          </p:nvPr>
        </p:nvSpPr>
        <p:spPr>
          <a:xfrm>
            <a:off x="1141413" y="618518"/>
            <a:ext cx="4459286" cy="1478570"/>
          </a:xfrm>
        </p:spPr>
        <p:txBody>
          <a:bodyPr>
            <a:normAutofit/>
          </a:bodyPr>
          <a:lstStyle/>
          <a:p>
            <a:pPr algn="ctr"/>
            <a:r>
              <a:rPr lang="en-US" altLang="zh-TW" sz="4800" dirty="0">
                <a:latin typeface="Arial" panose="020B0604020202020204" pitchFamily="34" charset="0"/>
                <a:ea typeface="微軟正黑體" panose="020B0604030504040204" pitchFamily="34" charset="-120"/>
                <a:cs typeface="Arial" panose="020B0604020202020204" pitchFamily="34" charset="0"/>
              </a:rPr>
              <a:t>method</a:t>
            </a:r>
            <a:endParaRPr lang="zh-TW" altLang="en-US" sz="4800" dirty="0">
              <a:latin typeface="Arial" panose="020B0604020202020204" pitchFamily="34" charset="0"/>
              <a:ea typeface="微軟正黑體" panose="020B0604030504040204" pitchFamily="34" charset="-120"/>
              <a:cs typeface="Arial" panose="020B0604020202020204" pitchFamily="34" charset="0"/>
            </a:endParaRPr>
          </a:p>
        </p:txBody>
      </p:sp>
      <p:sp>
        <p:nvSpPr>
          <p:cNvPr id="9" name="Content Placeholder 8">
            <a:extLst>
              <a:ext uri="{FF2B5EF4-FFF2-40B4-BE49-F238E27FC236}">
                <a16:creationId xmlns:a16="http://schemas.microsoft.com/office/drawing/2014/main" id="{49C62A4B-1AF4-4E94-AB75-06D5FA4AB228}"/>
              </a:ext>
            </a:extLst>
          </p:cNvPr>
          <p:cNvSpPr>
            <a:spLocks noGrp="1"/>
          </p:cNvSpPr>
          <p:nvPr>
            <p:ph idx="1"/>
          </p:nvPr>
        </p:nvSpPr>
        <p:spPr>
          <a:xfrm>
            <a:off x="1141412" y="2249487"/>
            <a:ext cx="4459287" cy="3965046"/>
          </a:xfrm>
        </p:spPr>
        <p:txBody>
          <a:bodyPr>
            <a:normAutofit/>
          </a:bodyPr>
          <a:lstStyle/>
          <a:p>
            <a:r>
              <a:rPr lang="zh-TW" altLang="en-US" dirty="0">
                <a:latin typeface="標楷體" panose="03000509000000000000" pitchFamily="65" charset="-120"/>
                <a:ea typeface="標楷體" panose="03000509000000000000" pitchFamily="65" charset="-120"/>
              </a:rPr>
              <a:t>介紹特徵</a:t>
            </a:r>
            <a:r>
              <a:rPr lang="en-US" altLang="zh-TW" dirty="0">
                <a:latin typeface="標楷體" panose="03000509000000000000" pitchFamily="65" charset="-120"/>
                <a:ea typeface="標楷體" panose="03000509000000000000" pitchFamily="65" charset="-120"/>
              </a:rPr>
              <a:t>:</a:t>
            </a:r>
          </a:p>
          <a:p>
            <a:pPr marL="0" indent="0">
              <a:buNone/>
            </a:pPr>
            <a:r>
              <a:rPr lang="zh-TW" altLang="en-US" dirty="0">
                <a:latin typeface="標楷體" panose="03000509000000000000" pitchFamily="65" charset="-120"/>
                <a:ea typeface="標楷體" panose="03000509000000000000" pitchFamily="65" charset="-120"/>
              </a:rPr>
              <a:t>球的</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y </a:t>
            </a:r>
            <a:r>
              <a:rPr lang="zh-TW" altLang="en-US" dirty="0">
                <a:latin typeface="標楷體" panose="03000509000000000000" pitchFamily="65" charset="-120"/>
                <a:ea typeface="標楷體" panose="03000509000000000000" pitchFamily="65" charset="-120"/>
              </a:rPr>
              <a:t>座標</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球的</a:t>
            </a:r>
            <a:r>
              <a:rPr lang="en-US" altLang="zh-TW" dirty="0">
                <a:latin typeface="標楷體" panose="03000509000000000000" pitchFamily="65" charset="-120"/>
                <a:ea typeface="標楷體" panose="03000509000000000000" pitchFamily="65" charset="-120"/>
              </a:rPr>
              <a:t>x y </a:t>
            </a:r>
            <a:r>
              <a:rPr lang="zh-TW" altLang="en-US" dirty="0">
                <a:latin typeface="標楷體" panose="03000509000000000000" pitchFamily="65" charset="-120"/>
                <a:ea typeface="標楷體" panose="03000509000000000000" pitchFamily="65" charset="-120"/>
              </a:rPr>
              <a:t>方向速度</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斜率</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障礙物的</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座標跟速度</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板子的</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座標</a:t>
            </a:r>
            <a:r>
              <a:rPr lang="en-US" altLang="zh-TW" dirty="0">
                <a:latin typeface="標楷體" panose="03000509000000000000" pitchFamily="65" charset="-120"/>
                <a:ea typeface="標楷體" panose="03000509000000000000" pitchFamily="65" charset="-120"/>
              </a:rPr>
              <a:t>(1P</a:t>
            </a:r>
            <a:r>
              <a:rPr lang="zh-TW" altLang="en-US" dirty="0">
                <a:latin typeface="標楷體" panose="03000509000000000000" pitchFamily="65" charset="-120"/>
                <a:ea typeface="標楷體" panose="03000509000000000000" pitchFamily="65" charset="-120"/>
              </a:rPr>
              <a:t>取</a:t>
            </a:r>
            <a:r>
              <a:rPr lang="en-US" altLang="zh-TW" dirty="0">
                <a:latin typeface="標楷體" panose="03000509000000000000" pitchFamily="65" charset="-120"/>
                <a:ea typeface="標楷體" panose="03000509000000000000" pitchFamily="65" charset="-120"/>
              </a:rPr>
              <a:t>1P</a:t>
            </a:r>
            <a:r>
              <a:rPr lang="zh-TW" altLang="en-US" dirty="0">
                <a:latin typeface="標楷體" panose="03000509000000000000" pitchFamily="65" charset="-120"/>
                <a:ea typeface="標楷體" panose="03000509000000000000" pitchFamily="65" charset="-120"/>
              </a:rPr>
              <a:t>的板子 </a:t>
            </a:r>
            <a:r>
              <a:rPr lang="en-US" altLang="zh-TW" dirty="0">
                <a:latin typeface="標楷體" panose="03000509000000000000" pitchFamily="65" charset="-120"/>
                <a:ea typeface="標楷體" panose="03000509000000000000" pitchFamily="65" charset="-120"/>
              </a:rPr>
              <a:t>2P</a:t>
            </a:r>
            <a:r>
              <a:rPr lang="zh-TW" altLang="en-US" dirty="0">
                <a:latin typeface="標楷體" panose="03000509000000000000" pitchFamily="65" charset="-120"/>
                <a:ea typeface="標楷體" panose="03000509000000000000" pitchFamily="65" charset="-120"/>
              </a:rPr>
              <a:t>取</a:t>
            </a:r>
            <a:r>
              <a:rPr lang="en-US" altLang="zh-TW" dirty="0">
                <a:latin typeface="標楷體" panose="03000509000000000000" pitchFamily="65" charset="-120"/>
                <a:ea typeface="標楷體" panose="03000509000000000000" pitchFamily="65" charset="-120"/>
              </a:rPr>
              <a:t>2P</a:t>
            </a:r>
            <a:r>
              <a:rPr lang="zh-TW" altLang="en-US" dirty="0">
                <a:latin typeface="標楷體" panose="03000509000000000000" pitchFamily="65" charset="-120"/>
                <a:ea typeface="標楷體" panose="03000509000000000000" pitchFamily="65" charset="-120"/>
              </a:rPr>
              <a:t>的板子</a:t>
            </a:r>
            <a:r>
              <a:rPr lang="en-US" altLang="zh-TW" dirty="0">
                <a:latin typeface="標楷體" panose="03000509000000000000" pitchFamily="65" charset="-120"/>
                <a:ea typeface="標楷體" panose="03000509000000000000" pitchFamily="65" charset="-120"/>
              </a:rPr>
              <a:t>)</a:t>
            </a:r>
          </a:p>
        </p:txBody>
      </p:sp>
      <p:pic>
        <p:nvPicPr>
          <p:cNvPr id="5" name="內容版面配置區 4">
            <a:extLst>
              <a:ext uri="{FF2B5EF4-FFF2-40B4-BE49-F238E27FC236}">
                <a16:creationId xmlns:a16="http://schemas.microsoft.com/office/drawing/2014/main" id="{05109663-DF11-4FB8-BCB2-18848E2A050B}"/>
              </a:ext>
            </a:extLst>
          </p:cNvPr>
          <p:cNvPicPr>
            <a:picLocks noChangeAspect="1"/>
          </p:cNvPicPr>
          <p:nvPr/>
        </p:nvPicPr>
        <p:blipFill>
          <a:blip r:embed="rId4"/>
          <a:stretch>
            <a:fillRect/>
          </a:stretch>
        </p:blipFill>
        <p:spPr>
          <a:xfrm>
            <a:off x="7753902" y="618518"/>
            <a:ext cx="214047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0655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A3A5C187-9158-43F9-88FF-963526E1A6CB}"/>
              </a:ext>
            </a:extLst>
          </p:cNvPr>
          <p:cNvSpPr>
            <a:spLocks noGrp="1"/>
          </p:cNvSpPr>
          <p:nvPr>
            <p:ph type="title"/>
          </p:nvPr>
        </p:nvSpPr>
        <p:spPr>
          <a:xfrm>
            <a:off x="1141413" y="618518"/>
            <a:ext cx="4459286" cy="1478570"/>
          </a:xfrm>
        </p:spPr>
        <p:txBody>
          <a:bodyPr>
            <a:normAutofit/>
          </a:bodyPr>
          <a:lstStyle/>
          <a:p>
            <a:pPr algn="ctr"/>
            <a:r>
              <a:rPr lang="en-US" altLang="zh-TW" sz="4800" dirty="0">
                <a:latin typeface="Arial" panose="020B0604020202020204" pitchFamily="34" charset="0"/>
                <a:ea typeface="微軟正黑體" panose="020B0604030504040204" pitchFamily="34" charset="-120"/>
                <a:cs typeface="Arial" panose="020B0604020202020204" pitchFamily="34" charset="0"/>
              </a:rPr>
              <a:t>method</a:t>
            </a:r>
            <a:endParaRPr lang="zh-TW" altLang="en-US" sz="4800" dirty="0">
              <a:latin typeface="Arial" panose="020B0604020202020204" pitchFamily="34" charset="0"/>
              <a:ea typeface="微軟正黑體" panose="020B0604030504040204" pitchFamily="34" charset="-120"/>
              <a:cs typeface="Arial" panose="020B0604020202020204" pitchFamily="34" charset="0"/>
            </a:endParaRPr>
          </a:p>
        </p:txBody>
      </p:sp>
      <p:sp>
        <p:nvSpPr>
          <p:cNvPr id="9" name="Content Placeholder 8">
            <a:extLst>
              <a:ext uri="{FF2B5EF4-FFF2-40B4-BE49-F238E27FC236}">
                <a16:creationId xmlns:a16="http://schemas.microsoft.com/office/drawing/2014/main" id="{49C62A4B-1AF4-4E94-AB75-06D5FA4AB228}"/>
              </a:ext>
            </a:extLst>
          </p:cNvPr>
          <p:cNvSpPr>
            <a:spLocks noGrp="1"/>
          </p:cNvSpPr>
          <p:nvPr>
            <p:ph idx="1"/>
          </p:nvPr>
        </p:nvSpPr>
        <p:spPr>
          <a:xfrm>
            <a:off x="1141412" y="2249487"/>
            <a:ext cx="4459287" cy="3965046"/>
          </a:xfrm>
        </p:spPr>
        <p:txBody>
          <a:bodyPr>
            <a:normAutofit/>
          </a:bodyPr>
          <a:lstStyle/>
          <a:p>
            <a:r>
              <a:rPr lang="zh-TW" altLang="en-US" dirty="0">
                <a:latin typeface="標楷體" panose="03000509000000000000" pitchFamily="65" charset="-120"/>
                <a:ea typeface="標楷體" panose="03000509000000000000" pitchFamily="65" charset="-120"/>
              </a:rPr>
              <a:t>取這幾個</a:t>
            </a:r>
            <a:r>
              <a:rPr lang="en-US" altLang="zh-TW" dirty="0">
                <a:latin typeface="標楷體" panose="03000509000000000000" pitchFamily="65" charset="-120"/>
                <a:ea typeface="標楷體" panose="03000509000000000000" pitchFamily="65" charset="-120"/>
              </a:rPr>
              <a:t>feature</a:t>
            </a:r>
            <a:r>
              <a:rPr lang="zh-TW" altLang="en-US" dirty="0">
                <a:latin typeface="標楷體" panose="03000509000000000000" pitchFamily="65" charset="-120"/>
                <a:ea typeface="標楷體" panose="03000509000000000000" pitchFamily="65" charset="-120"/>
              </a:rPr>
              <a:t>的原因</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計算落點需要球的座標 速度 斜率</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特殊處理需要障礙物的速度跟</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座標</a:t>
            </a:r>
            <a:endParaRPr lang="en-US" altLang="zh-TW"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板子所在的位置也是關鍵，板子在哪裡也會影響最終板子要往哪裡移動。</a:t>
            </a:r>
            <a:endParaRPr lang="en-US" altLang="zh-TW" dirty="0">
              <a:latin typeface="標楷體" panose="03000509000000000000" pitchFamily="65" charset="-120"/>
              <a:ea typeface="標楷體" panose="03000509000000000000" pitchFamily="65" charset="-120"/>
            </a:endParaRPr>
          </a:p>
        </p:txBody>
      </p:sp>
      <p:pic>
        <p:nvPicPr>
          <p:cNvPr id="5" name="內容版面配置區 4">
            <a:extLst>
              <a:ext uri="{FF2B5EF4-FFF2-40B4-BE49-F238E27FC236}">
                <a16:creationId xmlns:a16="http://schemas.microsoft.com/office/drawing/2014/main" id="{05109663-DF11-4FB8-BCB2-18848E2A050B}"/>
              </a:ext>
            </a:extLst>
          </p:cNvPr>
          <p:cNvPicPr>
            <a:picLocks noChangeAspect="1"/>
          </p:cNvPicPr>
          <p:nvPr/>
        </p:nvPicPr>
        <p:blipFill>
          <a:blip r:embed="rId4"/>
          <a:stretch>
            <a:fillRect/>
          </a:stretch>
        </p:blipFill>
        <p:spPr>
          <a:xfrm>
            <a:off x="7753902" y="618518"/>
            <a:ext cx="214047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397328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TM04033919[[fn=電路]]</Template>
  <TotalTime>272</TotalTime>
  <Words>1120</Words>
  <Application>Microsoft Office PowerPoint</Application>
  <PresentationFormat>寬螢幕</PresentationFormat>
  <Paragraphs>125</Paragraphs>
  <Slides>19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19</vt:i4>
      </vt:variant>
    </vt:vector>
  </HeadingPairs>
  <TitlesOfParts>
    <vt:vector size="23" baseType="lpstr">
      <vt:lpstr>標楷體</vt:lpstr>
      <vt:lpstr>Arial</vt:lpstr>
      <vt:lpstr>Tw Cen MT</vt:lpstr>
      <vt:lpstr>電路</vt:lpstr>
      <vt:lpstr>乒乓球</vt:lpstr>
      <vt:lpstr>目錄</vt:lpstr>
      <vt:lpstr>introduction</vt:lpstr>
      <vt:lpstr>introduction</vt:lpstr>
      <vt:lpstr>method</vt:lpstr>
      <vt:lpstr>method</vt:lpstr>
      <vt:lpstr>method</vt:lpstr>
      <vt:lpstr>method</vt:lpstr>
      <vt:lpstr>method</vt:lpstr>
      <vt:lpstr>method</vt:lpstr>
      <vt:lpstr>REsult</vt:lpstr>
      <vt:lpstr>discussion</vt:lpstr>
      <vt:lpstr>discussion</vt:lpstr>
      <vt:lpstr>discussion</vt:lpstr>
      <vt:lpstr>discussion</vt:lpstr>
      <vt:lpstr>不同特徵的平均球速</vt:lpstr>
      <vt:lpstr>Discussion(模型差異)</vt:lpstr>
      <vt:lpstr>Discussion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乒乓球</dc:title>
  <dc:creator>陳詠翰</dc:creator>
  <cp:lastModifiedBy>陳詠翰</cp:lastModifiedBy>
  <cp:revision>21</cp:revision>
  <dcterms:created xsi:type="dcterms:W3CDTF">2021-05-05T14:49:12Z</dcterms:created>
  <dcterms:modified xsi:type="dcterms:W3CDTF">2021-05-06T04:02:05Z</dcterms:modified>
</cp:coreProperties>
</file>