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9" r:id="rId4"/>
    <p:sldId id="271" r:id="rId5"/>
    <p:sldId id="272" r:id="rId6"/>
    <p:sldId id="281" r:id="rId7"/>
    <p:sldId id="310" r:id="rId8"/>
    <p:sldId id="270" r:id="rId9"/>
    <p:sldId id="311" r:id="rId10"/>
    <p:sldId id="314" r:id="rId11"/>
    <p:sldId id="312" r:id="rId12"/>
    <p:sldId id="313" r:id="rId13"/>
    <p:sldId id="315" r:id="rId14"/>
    <p:sldId id="316" r:id="rId15"/>
    <p:sldId id="302" r:id="rId16"/>
  </p:sldIdLst>
  <p:sldSz cx="9144000" cy="5143500" type="screen16x9"/>
  <p:notesSz cx="9144000" cy="6858000"/>
  <p:embeddedFontLst>
    <p:embeddedFont>
      <p:font typeface="Roboto Slab" panose="02020500000000000000" charset="0"/>
      <p:regular r:id="rId19"/>
      <p:bold r:id="rId20"/>
    </p:embeddedFont>
    <p:embeddedFont>
      <p:font typeface="標楷體" panose="03000509000000000000" pitchFamily="65" charset="-120"/>
      <p:regular r:id="rId21"/>
    </p:embeddedFont>
    <p:embeddedFont>
      <p:font typeface="Nixie One" panose="02020500000000000000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1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BF7210-B6BD-411A-9250-96871AA75DA7}">
  <a:tblStyle styleId="{5BBF7210-B6BD-411A-9250-96871AA75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94673"/>
  </p:normalViewPr>
  <p:slideViewPr>
    <p:cSldViewPr snapToGrid="0">
      <p:cViewPr varScale="1">
        <p:scale>
          <a:sx n="144" d="100"/>
          <a:sy n="144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D3812-1CB0-40EA-8A99-ADA007E8EE2D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1C882-4A3B-4B21-AF1D-E6D7F632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232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596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544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053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244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617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54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66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38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26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96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90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076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92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solidFill>
                <a:srgbClr val="114454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-1" y="-84"/>
            <a:ext cx="4354826" cy="63547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635387"/>
            <a:ext cx="247200" cy="245072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2847" y="12802"/>
            <a:ext cx="3553159" cy="60539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B3F6-344C-43CD-ADCE-F2EDBE9BD694}" type="slidenum">
              <a:rPr lang="zh-TW" altLang="en-US" smtClean="0"/>
              <a:t>‹#›</a:t>
            </a:fld>
            <a:endParaRPr lang="zh-TW" altLang="en-US" dirty="0"/>
          </a:p>
        </p:txBody>
      </p:sp>
      <p:grpSp>
        <p:nvGrpSpPr>
          <p:cNvPr id="12" name="Shape 112"/>
          <p:cNvGrpSpPr/>
          <p:nvPr userDrawn="1"/>
        </p:nvGrpSpPr>
        <p:grpSpPr>
          <a:xfrm>
            <a:off x="118194" y="132280"/>
            <a:ext cx="366458" cy="366437"/>
            <a:chOff x="1923675" y="1633650"/>
            <a:chExt cx="436000" cy="435975"/>
          </a:xfrm>
        </p:grpSpPr>
        <p:sp>
          <p:nvSpPr>
            <p:cNvPr id="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B3F6-344C-43CD-ADCE-F2EDBE9BD6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aJLbkmrWAt6nXO60C7LJNoB6KczAaRF/view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47121" y="801553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Final</a:t>
            </a:r>
            <a:r>
              <a:rPr lang="en-US" altLang="zh-TW" dirty="0" smtClean="0"/>
              <a:t> </a:t>
            </a:r>
            <a:r>
              <a:rPr lang="en-US" altLang="zh-TW" dirty="0"/>
              <a:t>Review</a:t>
            </a:r>
            <a:endParaRPr dirty="0"/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176052" y="3380370"/>
            <a:ext cx="16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106598024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鍾承翰</a:t>
            </a:r>
            <a:r>
              <a:rPr lang="en-US" altLang="zh-TW" dirty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</a:br>
            <a:r>
              <a:rPr lang="en-US" altLang="zh-TW" dirty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106598054</a:t>
            </a:r>
            <a:r>
              <a:rPr lang="zh-TW" altLang="en-US" dirty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楊子冊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106598060</a:t>
            </a:r>
            <a:r>
              <a:rPr lang="zh-TW" altLang="en-US" dirty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吳彥銘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319670" y="2347696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Grab Your Time</a:t>
            </a:r>
            <a:endParaRPr lang="zh-TW" altLang="en-US" sz="3600" dirty="0">
              <a:solidFill>
                <a:schemeClr val="bg1"/>
              </a:solidFill>
              <a:latin typeface="Roboto Slab" panose="02020500000000000000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065098-47AF-3E41-9F86-2181AEC9B426}"/>
              </a:ext>
            </a:extLst>
          </p:cNvPr>
          <p:cNvSpPr txBox="1"/>
          <p:nvPr/>
        </p:nvSpPr>
        <p:spPr>
          <a:xfrm>
            <a:off x="861156" y="3811257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hlinkClick r:id="rId3"/>
              </a:rPr>
              <a:t>影片連結 </a:t>
            </a:r>
            <a:r>
              <a:rPr kumimoji="1" lang="en" altLang="zh-TW" dirty="0">
                <a:solidFill>
                  <a:schemeClr val="bg1"/>
                </a:solidFill>
                <a:hlinkClick r:id="rId3"/>
              </a:rPr>
              <a:t>google drive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23900" y="0"/>
            <a:ext cx="3481685" cy="5764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 smtClean="0"/>
              <a:t>Implement Class </a:t>
            </a:r>
            <a:r>
              <a:rPr lang="en-US" altLang="zh-TW" sz="2000" dirty="0"/>
              <a:t>Diagram</a:t>
            </a:r>
            <a:endParaRPr sz="11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866" y="0"/>
            <a:ext cx="5554980" cy="514350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076270" y="-230787"/>
            <a:ext cx="3267877" cy="1935244"/>
            <a:chOff x="4076270" y="-230787"/>
            <a:chExt cx="3267877" cy="1935244"/>
          </a:xfrm>
        </p:grpSpPr>
        <p:sp>
          <p:nvSpPr>
            <p:cNvPr id="10" name="乘號 9"/>
            <p:cNvSpPr/>
            <p:nvPr/>
          </p:nvSpPr>
          <p:spPr>
            <a:xfrm>
              <a:off x="6192277" y="-52445"/>
              <a:ext cx="1151870" cy="94107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乘號 10"/>
            <p:cNvSpPr/>
            <p:nvPr/>
          </p:nvSpPr>
          <p:spPr>
            <a:xfrm>
              <a:off x="6039382" y="763387"/>
              <a:ext cx="1151870" cy="94107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乘號 11"/>
            <p:cNvSpPr/>
            <p:nvPr/>
          </p:nvSpPr>
          <p:spPr>
            <a:xfrm>
              <a:off x="4076270" y="-230787"/>
              <a:ext cx="1151870" cy="94107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30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23900" y="19878"/>
            <a:ext cx="3481685" cy="5764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/>
              <a:t> Show the source code</a:t>
            </a:r>
            <a:endParaRPr sz="11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8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91" y="731054"/>
            <a:ext cx="3428329" cy="43075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3690726" y="3699882"/>
            <a:ext cx="2650933" cy="590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690726" y="3087565"/>
            <a:ext cx="2650933" cy="544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80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23900" y="19878"/>
            <a:ext cx="3481685" cy="5764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/>
              <a:t>Run all Unit Tests (all should pass)</a:t>
            </a:r>
            <a:endParaRPr sz="11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11" y="662609"/>
            <a:ext cx="7853137" cy="43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9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23900" y="19878"/>
            <a:ext cx="3481685" cy="5764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/>
              <a:t>Show the source code of a significant test case</a:t>
            </a:r>
            <a:endParaRPr sz="11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91" y="731054"/>
            <a:ext cx="3428329" cy="43075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3690726" y="3699882"/>
            <a:ext cx="2650933" cy="590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68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23900" y="19878"/>
            <a:ext cx="3481685" cy="5764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/>
              <a:t>Lessons learned</a:t>
            </a:r>
            <a:endParaRPr lang="en-US" altLang="zh-TW" sz="20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007166" y="947530"/>
            <a:ext cx="69110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學到了在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之前，先利用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UML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設計以便團隊溝通。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一開始</a:t>
            </a:r>
            <a:r>
              <a:rPr lang="en-US" altLang="zh-TW" sz="2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UseCase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讓我們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釐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清有哪些功能，然後用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Domain Model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找出對系統相關的物件以及彼此間的關係，依據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Domain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model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作出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Diagram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的過程，會思考著程式運作時所需要的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與職責。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最後以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Sequence Diagram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對每個物件溝通的細節跑一遍，如此一來先經過縝密的思考後，實作時可以對整個系統有一定的了解。在疊代開發過程中若遇到實作與設計上的落差時，能夠藉由設計好的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UML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圖，更有系統地去重構及變更功能，而不會盲目的瞎猜。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239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201768" y="1830262"/>
            <a:ext cx="4380131" cy="19949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solidFill>
                  <a:schemeClr val="tx1"/>
                </a:solidFill>
              </a:rPr>
              <a:t>Thank You</a:t>
            </a:r>
            <a:endParaRPr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9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1666" y="530700"/>
            <a:ext cx="3545047" cy="6222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/>
              <a:t>Outline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650178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634564" y="1587665"/>
            <a:ext cx="4658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System Context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Use Case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Demonstration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Project </a:t>
            </a:r>
            <a:r>
              <a:rPr lang="en-US" altLang="zh-TW" sz="2400" dirty="0" smtClean="0"/>
              <a:t>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Design </a:t>
            </a:r>
            <a:r>
              <a:rPr lang="en-US" altLang="zh-TW" sz="2400" dirty="0"/>
              <a:t>and </a:t>
            </a:r>
            <a:r>
              <a:rPr lang="en-US" altLang="zh-TW" sz="2400" dirty="0" smtClean="0"/>
              <a:t>implementation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Lessons learned</a:t>
            </a:r>
            <a:endParaRPr lang="en-US" altLang="zh-TW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1758" y="503583"/>
            <a:ext cx="3544956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Problem Statement</a:t>
            </a:r>
            <a:endParaRPr sz="11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940904" y="1563756"/>
            <a:ext cx="7586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  在人生中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，我們往往不知道該如何有效運用時間，而最根本的原因就是不確定將時間花在哪裡，而渾渾噩噩地過著日復一日的生活。因此我們</a:t>
            </a:r>
            <a:r>
              <a:rPr lang="zh-TW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需要有一個軟體能夠幫我們紀錄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除了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上工</a:t>
            </a:r>
            <a:r>
              <a:rPr lang="zh-TW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時間之外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還做了哪些事情，並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且</a:t>
            </a:r>
            <a:r>
              <a:rPr lang="zh-TW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可以用簡單的圖表來呈現讓使用者可以知道時間都花在甚麼事情上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，進一步去調整每件事情時間的分配。</a:t>
            </a: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來說，可以藉由此軟體記錄下自己做的事情及時間。如果想知道每段時間做了什麼，花了多少時間，只要設定日期範圍，即可產生相對應的圖表。圖表顯示出這段時間內每項事情及其所花費的時數，藉此思考事情的規劃到底是不是有效率的。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87896" y="530726"/>
            <a:ext cx="3448355" cy="5758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2000" dirty="0"/>
              <a:t>Use Case Diagram</a:t>
            </a:r>
            <a:endParaRPr sz="2000" dirty="0"/>
          </a:p>
        </p:txBody>
      </p:sp>
      <p:pic>
        <p:nvPicPr>
          <p:cNvPr id="10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80" y="1189560"/>
            <a:ext cx="3050641" cy="38330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25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2045184" y="1778416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Demonstration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3253697" cy="589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Project Information</a:t>
            </a:r>
            <a:endParaRPr sz="2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20133"/>
              </p:ext>
            </p:extLst>
          </p:nvPr>
        </p:nvGraphicFramePr>
        <p:xfrm>
          <a:off x="1186068" y="1223750"/>
          <a:ext cx="7030277" cy="37618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569678">
                  <a:extLst>
                    <a:ext uri="{9D8B030D-6E8A-4147-A177-3AD203B41FA5}">
                      <a16:colId xmlns:a16="http://schemas.microsoft.com/office/drawing/2014/main" val="395655269"/>
                    </a:ext>
                  </a:extLst>
                </a:gridCol>
                <a:gridCol w="2460599">
                  <a:extLst>
                    <a:ext uri="{9D8B030D-6E8A-4147-A177-3AD203B41FA5}">
                      <a16:colId xmlns:a16="http://schemas.microsoft.com/office/drawing/2014/main" val="2951768356"/>
                    </a:ext>
                  </a:extLst>
                </a:gridCol>
              </a:tblGrid>
              <a:tr h="37618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Project Information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37594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LOC of production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n-ea"/>
                        </a:rPr>
                        <a:t>1797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84251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The number classes</a:t>
                      </a:r>
                      <a:r>
                        <a:rPr lang="en-US" altLang="zh-TW" baseline="0" dirty="0"/>
                        <a:t> of production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n-ea"/>
                        </a:rPr>
                        <a:t>17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808296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The number of methods of production</a:t>
                      </a:r>
                      <a:r>
                        <a:rPr lang="en-US" altLang="zh-TW" baseline="0" dirty="0"/>
                        <a:t>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n-ea"/>
                        </a:rPr>
                        <a:t>25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606911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The number</a:t>
                      </a:r>
                      <a:r>
                        <a:rPr lang="en-US" altLang="zh-TW" baseline="0" dirty="0"/>
                        <a:t> of unit tests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n-ea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784977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LOC of test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n-ea"/>
                        </a:rPr>
                        <a:t>147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771871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Team member</a:t>
                      </a:r>
                      <a:r>
                        <a:rPr lang="en-US" altLang="zh-TW" baseline="0" dirty="0"/>
                        <a:t> Hank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128 </a:t>
                      </a:r>
                      <a:r>
                        <a:rPr lang="en-US" altLang="zh-TW" dirty="0"/>
                        <a:t>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839110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Team</a:t>
                      </a:r>
                      <a:r>
                        <a:rPr lang="en-US" altLang="zh-TW" baseline="0" dirty="0"/>
                        <a:t> member Andy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119 </a:t>
                      </a:r>
                      <a:r>
                        <a:rPr lang="en-US" altLang="zh-TW" dirty="0"/>
                        <a:t>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533474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Team</a:t>
                      </a:r>
                      <a:r>
                        <a:rPr lang="en-US" altLang="zh-TW" baseline="0" dirty="0"/>
                        <a:t> member Johnson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135 </a:t>
                      </a:r>
                      <a:r>
                        <a:rPr lang="en-US" altLang="zh-TW" dirty="0"/>
                        <a:t>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618367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Total</a:t>
                      </a:r>
                      <a:r>
                        <a:rPr lang="en-US" altLang="zh-TW" baseline="0" dirty="0"/>
                        <a:t>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382 </a:t>
                      </a:r>
                      <a:r>
                        <a:rPr lang="en-US" altLang="zh-TW" dirty="0"/>
                        <a:t>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84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39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2045184" y="1778416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7573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23900" y="0"/>
            <a:ext cx="3481685" cy="5764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System Context Diagram</a:t>
            </a:r>
            <a:endParaRPr sz="11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58" y="1611243"/>
            <a:ext cx="7512158" cy="243250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2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23900" y="0"/>
            <a:ext cx="3481685" cy="5764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/>
              <a:t>Design Class Diagram</a:t>
            </a:r>
            <a:endParaRPr sz="11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27" y="308911"/>
            <a:ext cx="5221356" cy="48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81707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</TotalTime>
  <Words>333</Words>
  <Application>Microsoft Office PowerPoint</Application>
  <PresentationFormat>如螢幕大小 (16:9)</PresentationFormat>
  <Paragraphs>63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Roboto Slab</vt:lpstr>
      <vt:lpstr>Times New Roman</vt:lpstr>
      <vt:lpstr>Arial</vt:lpstr>
      <vt:lpstr>標楷體</vt:lpstr>
      <vt:lpstr>Wingdings</vt:lpstr>
      <vt:lpstr>Nixie One</vt:lpstr>
      <vt:lpstr>新細明體</vt:lpstr>
      <vt:lpstr>Warwick template</vt:lpstr>
      <vt:lpstr>Final Review</vt:lpstr>
      <vt:lpstr>Outline</vt:lpstr>
      <vt:lpstr>Problem Statement</vt:lpstr>
      <vt:lpstr>Use Case Diagram</vt:lpstr>
      <vt:lpstr>PowerPoint 簡報</vt:lpstr>
      <vt:lpstr>Project Information</vt:lpstr>
      <vt:lpstr>PowerPoint 簡報</vt:lpstr>
      <vt:lpstr>System Context Diagram</vt:lpstr>
      <vt:lpstr>Design Class Diagram</vt:lpstr>
      <vt:lpstr>Implement Class Diagram</vt:lpstr>
      <vt:lpstr> Show the source code</vt:lpstr>
      <vt:lpstr>Run all Unit Tests (all should pass)</vt:lpstr>
      <vt:lpstr>Show the source code of a significant test case</vt:lpstr>
      <vt:lpstr>Lessons learned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dc:creator>cmf15bs</dc:creator>
  <cp:lastModifiedBy>Windows 使用者</cp:lastModifiedBy>
  <cp:revision>160</cp:revision>
  <cp:lastPrinted>2018-05-16T06:36:22Z</cp:lastPrinted>
  <dcterms:modified xsi:type="dcterms:W3CDTF">2018-06-26T11:08:38Z</dcterms:modified>
</cp:coreProperties>
</file>