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3"/>
  </p:notesMasterIdLst>
  <p:sldIdLst>
    <p:sldId id="256" r:id="rId2"/>
    <p:sldId id="281" r:id="rId3"/>
    <p:sldId id="292" r:id="rId4"/>
    <p:sldId id="257" r:id="rId5"/>
    <p:sldId id="283" r:id="rId6"/>
    <p:sldId id="290" r:id="rId7"/>
    <p:sldId id="284" r:id="rId8"/>
    <p:sldId id="291" r:id="rId9"/>
    <p:sldId id="285" r:id="rId10"/>
    <p:sldId id="262" r:id="rId11"/>
    <p:sldId id="278" r:id="rId12"/>
  </p:sldIdLst>
  <p:sldSz cx="9144000" cy="5143500" type="screen16x9"/>
  <p:notesSz cx="6858000" cy="9144000"/>
  <p:embeddedFontLst>
    <p:embeddedFont>
      <p:font typeface="Montserrat" panose="02020500000000000000" charset="0"/>
      <p:regular r:id="rId14"/>
      <p:bold r:id="rId15"/>
      <p:italic r:id="rId16"/>
      <p:boldItalic r:id="rId17"/>
    </p:embeddedFont>
    <p:embeddedFont>
      <p:font typeface="Montserrat Light" panose="02020500000000000000" charset="0"/>
      <p:regular r:id="rId18"/>
      <p:bold r:id="rId19"/>
      <p:italic r:id="rId20"/>
      <p:boldItalic r:id="rId21"/>
    </p:embeddedFont>
    <p:embeddedFont>
      <p:font typeface="Montserrat ExtraBold" panose="02020500000000000000" charset="0"/>
      <p:bold r:id="rId22"/>
      <p:boldItalic r:id="rId23"/>
    </p:embeddedFont>
    <p:embeddedFont>
      <p:font typeface="標楷體" panose="03000509000000000000" pitchFamily="65" charset="-12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1C7DE1"/>
    <a:srgbClr val="E4B43C"/>
    <a:srgbClr val="53C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A4F4F7-486B-4304-B6BB-FC2BEC31653D}">
  <a:tblStyle styleId="{92A4F4F7-486B-4304-B6BB-FC2BEC3165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68" autoAdjust="0"/>
  </p:normalViewPr>
  <p:slideViewPr>
    <p:cSldViewPr snapToGrid="0">
      <p:cViewPr varScale="1">
        <p:scale>
          <a:sx n="118" d="100"/>
          <a:sy n="118" d="100"/>
        </p:scale>
        <p:origin x="14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24966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5" name="Shape 6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各位同學大家午安，我們是軟體系統實驗室的學生，鍾承翰、楊子冊及吳彥銘。我們今天要介紹給各位的主題是</a:t>
            </a:r>
            <a:r>
              <a:rPr lang="en-US" altLang="zh-TW" dirty="0" smtClean="0"/>
              <a:t>Kanban </a:t>
            </a:r>
            <a:r>
              <a:rPr lang="en" altLang="zh-TW" dirty="0" smtClean="0"/>
              <a:t>&amp; Trello</a:t>
            </a:r>
            <a:endParaRPr lang="zh-TW" altLang="en-US"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239871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6" name="Shape 6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2043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3" name="Shape 8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123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ltLang="en-US" dirty="0" smtClean="0"/>
              <a:t>這是今天簡報的</a:t>
            </a:r>
            <a:r>
              <a:rPr lang="en-US" altLang="zh-TW" dirty="0" smtClean="0"/>
              <a:t>outline</a:t>
            </a:r>
            <a:r>
              <a:rPr lang="zh-TW" altLang="en-US" dirty="0" smtClean="0"/>
              <a:t>。</a:t>
            </a:r>
            <a:endParaRPr lang="en-US" altLang="zh-TW" dirty="0" smtClean="0"/>
          </a:p>
          <a:p>
            <a:pPr marL="0" lvl="0" indent="0">
              <a:spcBef>
                <a:spcPts val="0"/>
              </a:spcBef>
              <a:spcAft>
                <a:spcPts val="0"/>
              </a:spcAft>
              <a:buNone/>
            </a:pPr>
            <a:r>
              <a:rPr lang="zh-TW" altLang="en-US" dirty="0" smtClean="0"/>
              <a:t>在介紹</a:t>
            </a:r>
            <a:r>
              <a:rPr lang="en-US" altLang="zh-TW" dirty="0" err="1" smtClean="0"/>
              <a:t>trello</a:t>
            </a:r>
            <a:r>
              <a:rPr lang="zh-TW" altLang="en-US" dirty="0" smtClean="0"/>
              <a:t>之前，我們會先來談談何謂</a:t>
            </a:r>
            <a:r>
              <a:rPr lang="en-US" altLang="zh-TW" dirty="0" err="1" smtClean="0"/>
              <a:t>kanban</a:t>
            </a:r>
            <a:r>
              <a:rPr lang="zh-TW" altLang="en-US" dirty="0" smtClean="0"/>
              <a:t>，接著在介紹如何使用</a:t>
            </a:r>
            <a:r>
              <a:rPr lang="en-US" altLang="zh-TW" dirty="0" err="1" smtClean="0"/>
              <a:t>trello</a:t>
            </a:r>
            <a:endParaRPr lang="en-US" altLang="zh-TW"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275623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ltLang="en-US" dirty="0" smtClean="0"/>
              <a:t>看板方法是敏捷團隊可以用來改進流程的方式之一，使用看板方法的團隊首先要先了解他們目前建構軟體的方式。</a:t>
            </a:r>
            <a:r>
              <a:rPr lang="en-US" altLang="zh-TW" dirty="0" smtClean="0"/>
              <a:t/>
            </a:r>
            <a:br>
              <a:rPr lang="en-US" altLang="zh-TW" dirty="0" smtClean="0"/>
            </a:br>
            <a:r>
              <a:rPr lang="zh-TW" altLang="en-US" dirty="0" smtClean="0"/>
              <a:t>看板跟</a:t>
            </a:r>
            <a:r>
              <a:rPr lang="en-US" altLang="zh-TW" dirty="0" smtClean="0"/>
              <a:t>Scrum</a:t>
            </a:r>
            <a:r>
              <a:rPr lang="zh-TW" altLang="en-US" dirty="0" smtClean="0"/>
              <a:t>及</a:t>
            </a:r>
            <a:r>
              <a:rPr lang="en-US" altLang="zh-TW" dirty="0" smtClean="0"/>
              <a:t>XP</a:t>
            </a:r>
            <a:r>
              <a:rPr lang="zh-TW" altLang="en-US" dirty="0" smtClean="0"/>
              <a:t>等敏解方法有著不同的重點。</a:t>
            </a:r>
            <a:endParaRPr lang="en-US" altLang="zh-TW" dirty="0" smtClean="0"/>
          </a:p>
          <a:p>
            <a:pPr marL="0" lvl="0" indent="0">
              <a:spcBef>
                <a:spcPts val="0"/>
              </a:spcBef>
              <a:spcAft>
                <a:spcPts val="0"/>
              </a:spcAft>
              <a:buNone/>
            </a:pPr>
            <a:r>
              <a:rPr lang="en-US" altLang="zh-TW" dirty="0" smtClean="0"/>
              <a:t>Scrum</a:t>
            </a:r>
            <a:r>
              <a:rPr lang="zh-TW" altLang="en-US" dirty="0" smtClean="0"/>
              <a:t>的重點在於專案管理，工作範圍、交付時間、成果是否滿足需求。</a:t>
            </a:r>
            <a:endParaRPr lang="en-US" altLang="zh-TW" dirty="0" smtClean="0"/>
          </a:p>
          <a:p>
            <a:pPr marL="0" lvl="0" indent="0">
              <a:spcBef>
                <a:spcPts val="0"/>
              </a:spcBef>
              <a:spcAft>
                <a:spcPts val="0"/>
              </a:spcAft>
              <a:buNone/>
            </a:pPr>
            <a:r>
              <a:rPr lang="en-US" altLang="zh-TW" dirty="0" smtClean="0"/>
              <a:t>XP</a:t>
            </a:r>
            <a:r>
              <a:rPr lang="zh-TW" altLang="en-US" dirty="0" smtClean="0"/>
              <a:t>則是軟體開發，</a:t>
            </a:r>
            <a:r>
              <a:rPr lang="en-US" altLang="zh-TW" dirty="0" smtClean="0"/>
              <a:t>XP</a:t>
            </a:r>
            <a:r>
              <a:rPr lang="zh-TW" altLang="en-US" dirty="0" smtClean="0"/>
              <a:t>的價值與實踐都是以創造一個有利於開發的環境為中心，以及幫忙開發人員養成設計和撰寫容易修改之程式的習慣。</a:t>
            </a:r>
            <a:endParaRPr lang="en-US" altLang="zh-TW" dirty="0" smtClean="0"/>
          </a:p>
          <a:p>
            <a:pPr marL="0" lvl="0" indent="0">
              <a:spcBef>
                <a:spcPts val="0"/>
              </a:spcBef>
              <a:spcAft>
                <a:spcPts val="0"/>
              </a:spcAft>
              <a:buNone/>
            </a:pPr>
            <a:r>
              <a:rPr lang="zh-TW" altLang="en-US" dirty="0" smtClean="0"/>
              <a:t>看板則是在於幫助團隊改進他們建構軟體的方式。</a:t>
            </a:r>
            <a:endParaRPr dirty="0"/>
          </a:p>
        </p:txBody>
      </p:sp>
    </p:spTree>
    <p:extLst>
      <p:ext uri="{BB962C8B-B14F-4D97-AF65-F5344CB8AC3E}">
        <p14:creationId xmlns:p14="http://schemas.microsoft.com/office/powerpoint/2010/main" val="336499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100" dirty="0" smtClean="0">
                <a:latin typeface="Montserrat" panose="02020500000000000000" charset="0"/>
                <a:ea typeface="標楷體" panose="03000509000000000000" pitchFamily="65" charset="-120"/>
                <a:cs typeface="Arial"/>
              </a:rPr>
              <a:t>Kanban</a:t>
            </a:r>
            <a:r>
              <a:rPr lang="zh-TW" altLang="en-US" sz="1100" dirty="0" smtClean="0">
                <a:latin typeface="Montserrat" panose="02020500000000000000" charset="0"/>
                <a:ea typeface="標楷體" panose="03000509000000000000" pitchFamily="65" charset="-120"/>
                <a:cs typeface="Arial"/>
              </a:rPr>
              <a:t>原本是一張卡片，用來指示生產線上的物料取用、移動、與生產的種類和數量等資訊。卡片與工作綁在一起，工作完成之後，卡片就被「釋出」。</a:t>
            </a:r>
            <a:r>
              <a:rPr lang="zh-TW" altLang="en-US" sz="1100" dirty="0" smtClean="0">
                <a:latin typeface="Montserrat" panose="02020500000000000000" charset="0"/>
                <a:ea typeface="標楷體" panose="03000509000000000000" pitchFamily="65" charset="-120"/>
                <a:cs typeface="Arial"/>
                <a:sym typeface="Arial"/>
              </a:rPr>
              <a:t>只有當卡片有空也就是沒被使用的時候，才可以被拿來使用於另一次的領料或生產活動。且</a:t>
            </a:r>
            <a:r>
              <a:rPr lang="en-US" altLang="zh-TW" sz="1100" dirty="0" smtClean="0">
                <a:latin typeface="Montserrat" panose="02020500000000000000" charset="0"/>
                <a:ea typeface="標楷體" panose="03000509000000000000" pitchFamily="65" charset="-120"/>
                <a:cs typeface="Arial"/>
                <a:sym typeface="Arial"/>
              </a:rPr>
              <a:t>Kanban</a:t>
            </a:r>
            <a:r>
              <a:rPr lang="zh-TW" altLang="en-US" sz="1100" dirty="0" smtClean="0">
                <a:latin typeface="Montserrat" panose="02020500000000000000" charset="0"/>
                <a:ea typeface="標楷體" panose="03000509000000000000" pitchFamily="65" charset="-120"/>
                <a:cs typeface="Arial"/>
                <a:sym typeface="Arial"/>
              </a:rPr>
              <a:t>會限制生產線不同工作階段的</a:t>
            </a:r>
            <a:r>
              <a:rPr lang="en-US" altLang="zh-TW" sz="1100" dirty="0" smtClean="0">
                <a:latin typeface="Montserrat" panose="02020500000000000000" charset="0"/>
                <a:ea typeface="標楷體" panose="03000509000000000000" pitchFamily="65" charset="-120"/>
                <a:cs typeface="Arial"/>
                <a:sym typeface="Arial"/>
              </a:rPr>
              <a:t>WIP</a:t>
            </a:r>
            <a:r>
              <a:rPr lang="zh-TW" altLang="en-US" sz="1100" dirty="0" smtClean="0">
                <a:latin typeface="Montserrat" panose="02020500000000000000" charset="0"/>
                <a:ea typeface="標楷體" panose="03000509000000000000" pitchFamily="65" charset="-120"/>
                <a:cs typeface="Arial"/>
                <a:sym typeface="Arial"/>
              </a:rPr>
              <a:t>。</a:t>
            </a:r>
            <a:endParaRPr lang="zh-TW" altLang="en-US" sz="1100" dirty="0" smtClean="0">
              <a:latin typeface="Montserrat" panose="02020500000000000000" charset="0"/>
              <a:ea typeface="標楷體" panose="03000509000000000000" pitchFamily="65" charset="-120"/>
              <a:cs typeface="Arial"/>
            </a:endParaRPr>
          </a:p>
          <a:p>
            <a:pPr marL="0" lvl="0" indent="0">
              <a:spcBef>
                <a:spcPts val="0"/>
              </a:spcBef>
              <a:spcAft>
                <a:spcPts val="0"/>
              </a:spcAft>
              <a:buNone/>
            </a:pPr>
            <a:endParaRPr lang="en-US" altLang="zh-TW" sz="1100" b="1" i="0" u="none" strike="noStrike" cap="none" dirty="0" smtClean="0">
              <a:solidFill>
                <a:srgbClr val="000000"/>
              </a:solidFill>
              <a:effectLst/>
              <a:latin typeface="Arial"/>
              <a:ea typeface="Arial"/>
              <a:cs typeface="Arial"/>
              <a:sym typeface="Arial"/>
            </a:endParaRPr>
          </a:p>
          <a:p>
            <a:pPr marL="0" lvl="0" indent="0">
              <a:spcBef>
                <a:spcPts val="0"/>
              </a:spcBef>
              <a:spcAft>
                <a:spcPts val="0"/>
              </a:spcAft>
              <a:buNone/>
            </a:pPr>
            <a:r>
              <a:rPr lang="zh-TW" altLang="en-US" sz="1100" b="1" i="0" u="none" strike="noStrike" cap="none" dirty="0" smtClean="0">
                <a:solidFill>
                  <a:srgbClr val="000000"/>
                </a:solidFill>
                <a:effectLst/>
                <a:latin typeface="Arial"/>
                <a:ea typeface="Arial"/>
                <a:cs typeface="Arial"/>
                <a:sym typeface="Arial"/>
              </a:rPr>
              <a:t>看板</a:t>
            </a:r>
            <a:r>
              <a:rPr lang="zh-TW" altLang="en-US" sz="1100" b="1" i="0" u="none" strike="noStrike" cap="none" dirty="0" smtClean="0">
                <a:solidFill>
                  <a:srgbClr val="000000"/>
                </a:solidFill>
                <a:effectLst/>
                <a:latin typeface="Arial"/>
                <a:ea typeface="Arial"/>
                <a:cs typeface="Arial"/>
                <a:sym typeface="Arial"/>
              </a:rPr>
              <a:t>是在</a:t>
            </a:r>
            <a:r>
              <a:rPr lang="en-US" altLang="zh-TW" sz="1100" b="1" i="0" u="none" strike="noStrike" cap="none" dirty="0" smtClean="0">
                <a:solidFill>
                  <a:srgbClr val="000000"/>
                </a:solidFill>
                <a:effectLst/>
                <a:latin typeface="Arial"/>
                <a:ea typeface="Arial"/>
                <a:cs typeface="Arial"/>
                <a:sym typeface="Arial"/>
              </a:rPr>
              <a:t>1940</a:t>
            </a:r>
            <a:r>
              <a:rPr lang="zh-TW" altLang="en-US" sz="1100" b="1" i="0" u="none" strike="noStrike" cap="none" dirty="0" smtClean="0">
                <a:solidFill>
                  <a:srgbClr val="000000"/>
                </a:solidFill>
                <a:effectLst/>
                <a:latin typeface="Arial"/>
                <a:ea typeface="Arial"/>
                <a:cs typeface="Arial"/>
                <a:sym typeface="Arial"/>
              </a:rPr>
              <a:t>年代後期，日本汽車工業</a:t>
            </a:r>
            <a:r>
              <a:rPr lang="en-US" altLang="zh-TW" sz="1100" b="1" i="0" u="none" strike="noStrike" cap="none" dirty="0" smtClean="0">
                <a:solidFill>
                  <a:srgbClr val="000000"/>
                </a:solidFill>
                <a:effectLst/>
                <a:latin typeface="Arial"/>
                <a:ea typeface="Arial"/>
                <a:cs typeface="Arial"/>
                <a:sym typeface="Arial"/>
              </a:rPr>
              <a:t>-</a:t>
            </a:r>
            <a:r>
              <a:rPr lang="zh-TW" altLang="en-US" sz="1100" b="1" i="0" u="none" strike="noStrike" cap="none" dirty="0" smtClean="0">
                <a:solidFill>
                  <a:srgbClr val="000000"/>
                </a:solidFill>
                <a:effectLst/>
                <a:latin typeface="Arial"/>
                <a:ea typeface="Arial"/>
                <a:cs typeface="Arial"/>
                <a:sym typeface="Arial"/>
              </a:rPr>
              <a:t>豐田汽車，用來優化工作流程的視覺化工具，豐田的工作人員利用</a:t>
            </a:r>
            <a:r>
              <a:rPr lang="en-US" altLang="zh-TW" sz="1100" b="1" i="0" u="none" strike="noStrike" cap="none" dirty="0" smtClean="0">
                <a:solidFill>
                  <a:srgbClr val="000000"/>
                </a:solidFill>
                <a:effectLst/>
                <a:latin typeface="Arial"/>
                <a:ea typeface="Arial"/>
                <a:cs typeface="Arial"/>
                <a:sym typeface="Arial"/>
              </a:rPr>
              <a:t>Kanban</a:t>
            </a:r>
            <a:r>
              <a:rPr lang="zh-TW" altLang="en-US" sz="1100" b="1" i="0" u="none" strike="noStrike" cap="none" dirty="0" smtClean="0">
                <a:solidFill>
                  <a:srgbClr val="000000"/>
                </a:solidFill>
                <a:effectLst/>
                <a:latin typeface="Arial"/>
                <a:ea typeface="Arial"/>
                <a:cs typeface="Arial"/>
                <a:sym typeface="Arial"/>
              </a:rPr>
              <a:t> </a:t>
            </a:r>
            <a:r>
              <a:rPr lang="en-US" altLang="zh-TW" sz="1100" b="1" i="0" u="none" strike="noStrike" cap="none" dirty="0" smtClean="0">
                <a:solidFill>
                  <a:srgbClr val="000000"/>
                </a:solidFill>
                <a:effectLst/>
                <a:latin typeface="Arial"/>
                <a:ea typeface="Arial"/>
                <a:cs typeface="Arial"/>
                <a:sym typeface="Arial"/>
              </a:rPr>
              <a:t>card</a:t>
            </a:r>
            <a:r>
              <a:rPr lang="zh-TW" altLang="en-US" sz="1100" b="1" i="0" u="none" strike="noStrike" cap="none" dirty="0" smtClean="0">
                <a:solidFill>
                  <a:srgbClr val="000000"/>
                </a:solidFill>
                <a:effectLst/>
                <a:latin typeface="Arial"/>
                <a:ea typeface="Arial"/>
                <a:cs typeface="Arial"/>
                <a:sym typeface="Arial"/>
              </a:rPr>
              <a:t>來通知下游單位零件及裝配的工作需求。</a:t>
            </a:r>
            <a:r>
              <a:rPr lang="en-US" altLang="zh-TW" sz="1100" b="1" i="0" u="none" strike="noStrike" cap="none" dirty="0" smtClean="0">
                <a:solidFill>
                  <a:srgbClr val="000000"/>
                </a:solidFill>
                <a:effectLst/>
                <a:latin typeface="Arial"/>
                <a:ea typeface="Arial"/>
                <a:cs typeface="Arial"/>
                <a:sym typeface="Arial"/>
              </a:rPr>
              <a:t>Kanban</a:t>
            </a:r>
            <a:r>
              <a:rPr lang="zh-TW" altLang="en-US" sz="1100" b="1" i="0" u="none" strike="noStrike" cap="none" dirty="0" smtClean="0">
                <a:solidFill>
                  <a:srgbClr val="000000"/>
                </a:solidFill>
                <a:effectLst/>
                <a:latin typeface="Arial"/>
                <a:ea typeface="Arial"/>
                <a:cs typeface="Arial"/>
                <a:sym typeface="Arial"/>
              </a:rPr>
              <a:t>主要標準畫了豐田的製造汽車流程，有助於減少浪費並將其價制最大化。</a:t>
            </a:r>
            <a:endParaRPr lang="en-US" altLang="zh-TW" sz="1100" b="1" i="0" u="none" strike="noStrike" cap="none" dirty="0" smtClean="0">
              <a:solidFill>
                <a:srgbClr val="000000"/>
              </a:solidFill>
              <a:effectLst/>
              <a:latin typeface="Arial"/>
              <a:ea typeface="Arial"/>
              <a:cs typeface="Arial"/>
              <a:sym typeface="Arial"/>
            </a:endParaRPr>
          </a:p>
          <a:p>
            <a:pPr marL="0" lvl="0" indent="0">
              <a:spcBef>
                <a:spcPts val="0"/>
              </a:spcBef>
              <a:spcAft>
                <a:spcPts val="0"/>
              </a:spcAft>
              <a:buNone/>
            </a:pPr>
            <a:r>
              <a:rPr lang="zh-TW" altLang="en-US" sz="1100" b="1" i="0" u="none" strike="noStrike" cap="none" dirty="0" smtClean="0">
                <a:solidFill>
                  <a:srgbClr val="000000"/>
                </a:solidFill>
                <a:effectLst/>
                <a:latin typeface="Arial"/>
                <a:ea typeface="Arial"/>
                <a:cs typeface="Arial"/>
                <a:sym typeface="Arial"/>
              </a:rPr>
              <a:t>看板是團隊將工作流程視覺化的工具，例如這張圖片，看板看起來很像一塊</a:t>
            </a:r>
            <a:r>
              <a:rPr lang="en-US" altLang="zh-TW" sz="1100" b="1" i="0" u="none" strike="noStrike" cap="none" dirty="0" smtClean="0">
                <a:solidFill>
                  <a:srgbClr val="000000"/>
                </a:solidFill>
                <a:effectLst/>
                <a:latin typeface="Arial"/>
                <a:ea typeface="Arial"/>
                <a:cs typeface="Arial"/>
                <a:sym typeface="Arial"/>
              </a:rPr>
              <a:t>scrum</a:t>
            </a:r>
            <a:r>
              <a:rPr lang="zh-TW" altLang="en-US" sz="1100" b="1" i="0" u="none" strike="noStrike" cap="none" dirty="0" smtClean="0">
                <a:solidFill>
                  <a:srgbClr val="000000"/>
                </a:solidFill>
                <a:effectLst/>
                <a:latin typeface="Arial"/>
                <a:ea typeface="Arial"/>
                <a:cs typeface="Arial"/>
                <a:sym typeface="Arial"/>
              </a:rPr>
              <a:t>白板，它通常會在白板上畫出許多欄位，每個欄位內黏有便利貼，也就是工作項目，隨著他們的狀態而被放在看板上的不同流程位置。而所謂的</a:t>
            </a:r>
            <a:r>
              <a:rPr lang="en-US" altLang="zh-TW" sz="1100" b="1" i="0" u="none" strike="noStrike" cap="none" dirty="0" smtClean="0">
                <a:solidFill>
                  <a:srgbClr val="000000"/>
                </a:solidFill>
                <a:effectLst/>
                <a:latin typeface="Arial"/>
                <a:ea typeface="Arial"/>
                <a:cs typeface="Arial"/>
                <a:sym typeface="Arial"/>
              </a:rPr>
              <a:t>WIP</a:t>
            </a:r>
            <a:r>
              <a:rPr lang="zh-TW" altLang="en-US" sz="1100" b="1" i="0" u="none" strike="noStrike" cap="none" dirty="0" smtClean="0">
                <a:solidFill>
                  <a:srgbClr val="000000"/>
                </a:solidFill>
                <a:effectLst/>
                <a:latin typeface="Arial"/>
                <a:ea typeface="Arial"/>
                <a:cs typeface="Arial"/>
                <a:sym typeface="Arial"/>
              </a:rPr>
              <a:t>，也就是</a:t>
            </a:r>
            <a:r>
              <a:rPr lang="en-US" altLang="zh-TW" sz="1100" b="1" i="0" u="none" strike="noStrike" cap="none" dirty="0" smtClean="0">
                <a:solidFill>
                  <a:srgbClr val="000000"/>
                </a:solidFill>
                <a:effectLst/>
                <a:latin typeface="Arial"/>
                <a:ea typeface="Arial"/>
                <a:cs typeface="Arial"/>
                <a:sym typeface="Arial"/>
              </a:rPr>
              <a:t>work in progress</a:t>
            </a:r>
            <a:r>
              <a:rPr lang="zh-TW" altLang="en-US" sz="1100" b="1" i="0" u="none" strike="noStrike" cap="none" dirty="0" smtClean="0">
                <a:solidFill>
                  <a:srgbClr val="000000"/>
                </a:solidFill>
                <a:effectLst/>
                <a:latin typeface="Arial"/>
                <a:ea typeface="Arial"/>
                <a:cs typeface="Arial"/>
                <a:sym typeface="Arial"/>
              </a:rPr>
              <a:t>，處理中的工作，稍後會有</a:t>
            </a:r>
            <a:r>
              <a:rPr lang="en-US" altLang="zh-TW" sz="1100" b="1" i="0" u="none" strike="noStrike" cap="none" dirty="0" smtClean="0">
                <a:solidFill>
                  <a:srgbClr val="000000"/>
                </a:solidFill>
                <a:effectLst/>
                <a:latin typeface="Arial"/>
                <a:ea typeface="Arial"/>
                <a:cs typeface="Arial"/>
                <a:sym typeface="Arial"/>
              </a:rPr>
              <a:t>WIP</a:t>
            </a:r>
            <a:r>
              <a:rPr lang="zh-TW" altLang="en-US" sz="1100" b="1" i="0" u="none" strike="noStrike" cap="none" dirty="0" smtClean="0">
                <a:solidFill>
                  <a:srgbClr val="000000"/>
                </a:solidFill>
                <a:effectLst/>
                <a:latin typeface="Arial"/>
                <a:ea typeface="Arial"/>
                <a:cs typeface="Arial"/>
                <a:sym typeface="Arial"/>
              </a:rPr>
              <a:t>的解釋。</a:t>
            </a:r>
            <a:endParaRPr lang="en-US" altLang="zh-TW" sz="1100" b="1"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55967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zh-TW" altLang="en-US" dirty="0" smtClean="0"/>
              <a:t>如上一張圖片所示，實踐看板方法的第一步是將工作項目（</a:t>
            </a:r>
            <a:r>
              <a:rPr lang="en-US" altLang="zh-TW" dirty="0" smtClean="0"/>
              <a:t>work item</a:t>
            </a:r>
            <a:r>
              <a:rPr lang="zh-TW" altLang="en-US" dirty="0" smtClean="0"/>
              <a:t>）與工作流程（</a:t>
            </a:r>
            <a:r>
              <a:rPr lang="en-US" altLang="zh-TW" dirty="0" smtClean="0"/>
              <a:t>workflow</a:t>
            </a:r>
            <a:r>
              <a:rPr lang="zh-TW" altLang="en-US" dirty="0" smtClean="0"/>
              <a:t>）視覺化，以便得知現有工作的現況，做為日後持續改善的基礎。</a:t>
            </a:r>
          </a:p>
          <a:p>
            <a:pPr marL="139700" indent="0">
              <a:buNone/>
            </a:pPr>
            <a:r>
              <a:rPr lang="zh-TW" altLang="en-US" dirty="0" smtClean="0"/>
              <a:t>做到可視化的第一步，就是將現有工作流程畫出來，請注意現有這兩個字，採用看板方法的第一步，不是要設計一個新的流程，而是先了解自己團隊的現有工作流程，並將其畫出來。這個現有流程，不是公司文件書面規定的標準流程，而是團隊成員真正做事的流程。畫出流程的時候要找整個團隊成員一起參與討論，而不是讓主管一個人是畫出他心目中理想的。</a:t>
            </a:r>
            <a:endParaRPr dirty="0"/>
          </a:p>
        </p:txBody>
      </p:sp>
    </p:spTree>
    <p:extLst>
      <p:ext uri="{BB962C8B-B14F-4D97-AF65-F5344CB8AC3E}">
        <p14:creationId xmlns:p14="http://schemas.microsoft.com/office/powerpoint/2010/main" val="3699006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1000"/>
              </a:spcBef>
              <a:spcAft>
                <a:spcPts val="1000"/>
              </a:spcAft>
              <a:buNone/>
            </a:pPr>
            <a:r>
              <a:rPr lang="zh-TW" altLang="en-US" sz="1100" dirty="0" smtClean="0">
                <a:solidFill>
                  <a:srgbClr val="E8062F"/>
                </a:solidFill>
              </a:rPr>
              <a:t>這是將工作流程視覺化的一個例子，圖中具有</a:t>
            </a:r>
            <a:r>
              <a:rPr lang="en-US" altLang="zh-TW" sz="1100" dirty="0" smtClean="0">
                <a:solidFill>
                  <a:srgbClr val="E8062F"/>
                </a:solidFill>
              </a:rPr>
              <a:t>to do,</a:t>
            </a:r>
            <a:r>
              <a:rPr lang="en-US" altLang="zh-TW" sz="1100" baseline="0" dirty="0" smtClean="0">
                <a:solidFill>
                  <a:srgbClr val="E8062F"/>
                </a:solidFill>
              </a:rPr>
              <a:t> plan, develop, test, deploy, done</a:t>
            </a:r>
            <a:r>
              <a:rPr lang="zh-TW" altLang="en-US" sz="1100" baseline="0" dirty="0" smtClean="0">
                <a:solidFill>
                  <a:srgbClr val="E8062F"/>
                </a:solidFill>
              </a:rPr>
              <a:t>這些欄位，看板將會遵循以上敘述等流程，所以他們可能會在這些欄位中貼上便利貼來代表流過系統的工作項目。</a:t>
            </a:r>
            <a:endParaRPr lang="en-US" altLang="zh-TW" sz="1100" baseline="0" dirty="0" smtClean="0">
              <a:solidFill>
                <a:srgbClr val="E8062F"/>
              </a:solidFill>
            </a:endParaRPr>
          </a:p>
          <a:p>
            <a:pPr marL="0" lvl="0" indent="0" rtl="0">
              <a:spcBef>
                <a:spcPts val="1000"/>
              </a:spcBef>
              <a:spcAft>
                <a:spcPts val="1000"/>
              </a:spcAft>
              <a:buNone/>
            </a:pPr>
            <a:endParaRPr lang="zh-TW" altLang="en-US" sz="1100" dirty="0" smtClean="0">
              <a:solidFill>
                <a:srgbClr val="E8062F"/>
              </a:solidFill>
            </a:endParaRPr>
          </a:p>
          <a:p>
            <a:pPr marL="0" lvl="0" indent="0">
              <a:spcBef>
                <a:spcPts val="0"/>
              </a:spcBef>
              <a:spcAft>
                <a:spcPts val="0"/>
              </a:spcAft>
              <a:buNone/>
            </a:pPr>
            <a:r>
              <a:rPr lang="zh-TW" altLang="en-US" dirty="0" smtClean="0"/>
              <a:t>便利貼的顏色顯示了工作類型，根據團隊成員所訂，例如根據優先權的不同，來區分一般項目或是緊急項目，便利貼上也可以顯示分配到這項工作的人員，或是簡易的需求，或是與工作相關的重要細節，然而您也可以自行決定要如何表達每一個工作項目。</a:t>
            </a:r>
            <a:endParaRPr dirty="0"/>
          </a:p>
        </p:txBody>
      </p:sp>
    </p:spTree>
    <p:extLst>
      <p:ext uri="{BB962C8B-B14F-4D97-AF65-F5344CB8AC3E}">
        <p14:creationId xmlns:p14="http://schemas.microsoft.com/office/powerpoint/2010/main" val="288409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100" b="0" i="0" u="none" strike="noStrike" cap="none" dirty="0" smtClean="0">
                <a:solidFill>
                  <a:srgbClr val="000000"/>
                </a:solidFill>
                <a:effectLst/>
                <a:latin typeface="Arial"/>
                <a:ea typeface="Arial"/>
                <a:cs typeface="Arial"/>
                <a:sym typeface="Arial"/>
              </a:rPr>
              <a:t>而所謂的</a:t>
            </a:r>
            <a:r>
              <a:rPr lang="en-US" altLang="zh-TW" sz="1100" b="0" i="0" u="none" strike="noStrike" cap="none" dirty="0" smtClean="0">
                <a:solidFill>
                  <a:srgbClr val="000000"/>
                </a:solidFill>
                <a:effectLst/>
                <a:latin typeface="Arial"/>
                <a:ea typeface="Arial"/>
                <a:cs typeface="Arial"/>
                <a:sym typeface="Arial"/>
              </a:rPr>
              <a:t>WIP</a:t>
            </a:r>
            <a:r>
              <a:rPr lang="zh-TW" altLang="en-US" sz="1100" b="0" i="0" u="none" strike="noStrike" cap="none" dirty="0" smtClean="0">
                <a:solidFill>
                  <a:srgbClr val="000000"/>
                </a:solidFill>
                <a:effectLst/>
                <a:latin typeface="Arial"/>
                <a:ea typeface="Arial"/>
                <a:cs typeface="Arial"/>
                <a:sym typeface="Arial"/>
              </a:rPr>
              <a:t>，也就是</a:t>
            </a:r>
            <a:r>
              <a:rPr lang="en-US" altLang="zh-TW" sz="1100" b="0" i="0" u="none" strike="noStrike" cap="none" dirty="0" smtClean="0">
                <a:solidFill>
                  <a:srgbClr val="000000"/>
                </a:solidFill>
                <a:effectLst/>
                <a:latin typeface="Arial"/>
                <a:ea typeface="Arial"/>
                <a:cs typeface="Arial"/>
                <a:sym typeface="Arial"/>
              </a:rPr>
              <a:t>work in progress</a:t>
            </a:r>
            <a:r>
              <a:rPr lang="zh-TW" altLang="en-US" sz="1100" b="0" i="0" u="none" strike="noStrike" cap="none" dirty="0" smtClean="0">
                <a:solidFill>
                  <a:srgbClr val="000000"/>
                </a:solidFill>
                <a:effectLst/>
                <a:latin typeface="Arial"/>
                <a:ea typeface="Arial"/>
                <a:cs typeface="Arial"/>
                <a:sym typeface="Arial"/>
              </a:rPr>
              <a:t>，處理中的工作，限制</a:t>
            </a:r>
            <a:r>
              <a:rPr lang="en-US" altLang="zh-TW" sz="1100" b="0" i="0" u="none" strike="noStrike" cap="none" dirty="0" smtClean="0">
                <a:solidFill>
                  <a:srgbClr val="000000"/>
                </a:solidFill>
                <a:effectLst/>
                <a:latin typeface="Arial"/>
                <a:ea typeface="Arial"/>
                <a:cs typeface="Arial"/>
                <a:sym typeface="Arial"/>
              </a:rPr>
              <a:t>WIP</a:t>
            </a:r>
            <a:r>
              <a:rPr lang="zh-TW" altLang="en-US" sz="1100" b="0" i="0" u="none" strike="noStrike" cap="none" dirty="0" smtClean="0">
                <a:solidFill>
                  <a:srgbClr val="000000"/>
                </a:solidFill>
                <a:effectLst/>
                <a:latin typeface="Arial"/>
                <a:ea typeface="Arial"/>
                <a:cs typeface="Arial"/>
                <a:sym typeface="Arial"/>
              </a:rPr>
              <a:t>的原因主要有兩個，第一，這有助於限制團隊選擇下一步工作的選項，第二，避免工作量過度負荷。</a:t>
            </a:r>
            <a:endParaRPr lang="en-US" altLang="zh-TW" sz="11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100" b="0" i="0" u="none" strike="noStrike" cap="none" dirty="0" smtClean="0">
                <a:solidFill>
                  <a:srgbClr val="000000"/>
                </a:solidFill>
                <a:effectLst/>
                <a:latin typeface="Arial"/>
                <a:ea typeface="Arial"/>
                <a:cs typeface="Arial"/>
                <a:sym typeface="Arial"/>
              </a:rPr>
              <a:t>這邊有一個公式但這個只是一種建議，</a:t>
            </a:r>
            <a:r>
              <a:rPr lang="en-US" altLang="zh-TW" sz="1100" b="0" i="0" u="none" strike="noStrike" cap="none" dirty="0" smtClean="0">
                <a:solidFill>
                  <a:srgbClr val="000000"/>
                </a:solidFill>
                <a:effectLst/>
                <a:latin typeface="Arial"/>
                <a:ea typeface="Arial"/>
                <a:cs typeface="Arial"/>
                <a:sym typeface="Arial"/>
              </a:rPr>
              <a:t>WIP</a:t>
            </a:r>
            <a:r>
              <a:rPr lang="zh-TW" altLang="en-US" sz="1100" b="0" i="0" u="none" strike="noStrike" cap="none" dirty="0" smtClean="0">
                <a:solidFill>
                  <a:srgbClr val="000000"/>
                </a:solidFill>
                <a:effectLst/>
                <a:latin typeface="Arial"/>
                <a:ea typeface="Arial"/>
                <a:cs typeface="Arial"/>
                <a:sym typeface="Arial"/>
              </a:rPr>
              <a:t>並不是永遠都一樣，</a:t>
            </a:r>
            <a:r>
              <a:rPr lang="en-US" altLang="zh-TW" sz="1100" b="0" i="0" u="none" strike="noStrike" cap="none" dirty="0" smtClean="0">
                <a:solidFill>
                  <a:srgbClr val="000000"/>
                </a:solidFill>
                <a:effectLst/>
                <a:latin typeface="Arial"/>
                <a:ea typeface="Arial"/>
                <a:cs typeface="Arial"/>
                <a:sym typeface="Arial"/>
              </a:rPr>
              <a:t>WIP</a:t>
            </a:r>
            <a:r>
              <a:rPr lang="zh-TW" altLang="en-US" sz="1100" b="0" i="0" u="none" strike="noStrike" cap="none" dirty="0" smtClean="0">
                <a:solidFill>
                  <a:srgbClr val="000000"/>
                </a:solidFill>
                <a:effectLst/>
                <a:latin typeface="Arial"/>
                <a:ea typeface="Arial"/>
                <a:cs typeface="Arial"/>
                <a:sym typeface="Arial"/>
              </a:rPr>
              <a:t>是可以調整的。</a:t>
            </a:r>
            <a:endParaRPr b="0" dirty="0"/>
          </a:p>
        </p:txBody>
      </p:sp>
    </p:spTree>
    <p:extLst>
      <p:ext uri="{BB962C8B-B14F-4D97-AF65-F5344CB8AC3E}">
        <p14:creationId xmlns:p14="http://schemas.microsoft.com/office/powerpoint/2010/main" val="55466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zh-TW" altLang="en-US" sz="1100" b="0" i="0" u="none" strike="noStrike" cap="none" dirty="0" smtClean="0">
                <a:solidFill>
                  <a:srgbClr val="000000"/>
                </a:solidFill>
                <a:effectLst/>
                <a:latin typeface="Arial"/>
                <a:ea typeface="Arial"/>
                <a:cs typeface="Arial"/>
                <a:sym typeface="Arial"/>
              </a:rPr>
              <a:t>限制</a:t>
            </a:r>
            <a:r>
              <a:rPr lang="en-US" altLang="zh-TW" sz="1100" b="0" i="0" u="none" strike="noStrike" cap="none" dirty="0" smtClean="0">
                <a:solidFill>
                  <a:srgbClr val="000000"/>
                </a:solidFill>
                <a:effectLst/>
                <a:latin typeface="Arial"/>
                <a:ea typeface="Arial"/>
                <a:cs typeface="Arial"/>
                <a:sym typeface="Arial"/>
              </a:rPr>
              <a:t>WIP</a:t>
            </a:r>
            <a:r>
              <a:rPr lang="zh-TW" altLang="en-US" sz="1100" b="0" i="0" u="none" strike="noStrike" cap="none" dirty="0" smtClean="0">
                <a:solidFill>
                  <a:srgbClr val="000000"/>
                </a:solidFill>
                <a:effectLst/>
                <a:latin typeface="Arial"/>
                <a:ea typeface="Arial"/>
                <a:cs typeface="Arial"/>
                <a:sym typeface="Arial"/>
              </a:rPr>
              <a:t>，目的是要讓開發人員不要繼續以債養債，拿更多新的工作來掩飾原有工作無法完成的問題，換句話說，限制</a:t>
            </a:r>
            <a:r>
              <a:rPr lang="en-US" altLang="zh-TW" sz="1100" b="0" i="0" u="none" strike="noStrike" cap="none" dirty="0" smtClean="0">
                <a:solidFill>
                  <a:srgbClr val="000000"/>
                </a:solidFill>
                <a:effectLst/>
                <a:latin typeface="Arial"/>
                <a:ea typeface="Arial"/>
                <a:cs typeface="Arial"/>
                <a:sym typeface="Arial"/>
              </a:rPr>
              <a:t>WIP</a:t>
            </a:r>
            <a:r>
              <a:rPr lang="zh-TW" altLang="en-US" sz="1100" b="0" i="0" u="none" strike="noStrike" cap="none" dirty="0" smtClean="0">
                <a:solidFill>
                  <a:srgbClr val="000000"/>
                </a:solidFill>
                <a:effectLst/>
                <a:latin typeface="Arial"/>
                <a:ea typeface="Arial"/>
                <a:cs typeface="Arial"/>
                <a:sym typeface="Arial"/>
              </a:rPr>
              <a:t>可以讓團隊成員更佳專注與手邊的工作，減少工作切換所造成的浪費，因而可以加速工作完成的時間。此外，當工作卡住而無法完成的時候，開發團隊不能以此為藉口而忽略這些被卡住的工作，就是因為有</a:t>
            </a:r>
            <a:r>
              <a:rPr lang="en-US" altLang="zh-TW" sz="1100" b="0" i="0" u="none" strike="noStrike" cap="none" dirty="0" smtClean="0">
                <a:solidFill>
                  <a:srgbClr val="000000"/>
                </a:solidFill>
                <a:effectLst/>
                <a:latin typeface="Arial"/>
                <a:ea typeface="Arial"/>
                <a:cs typeface="Arial"/>
                <a:sym typeface="Arial"/>
              </a:rPr>
              <a:t>WIP</a:t>
            </a:r>
            <a:r>
              <a:rPr lang="zh-TW" altLang="en-US" sz="1100" b="0" i="0" u="none" strike="noStrike" cap="none" dirty="0" smtClean="0">
                <a:solidFill>
                  <a:srgbClr val="000000"/>
                </a:solidFill>
                <a:effectLst/>
                <a:latin typeface="Arial"/>
                <a:ea typeface="Arial"/>
                <a:cs typeface="Arial"/>
                <a:sym typeface="Arial"/>
              </a:rPr>
              <a:t>限制，不能無限制的一直拿著工作而不完成它。</a:t>
            </a:r>
            <a:endParaRPr dirty="0"/>
          </a:p>
        </p:txBody>
      </p:sp>
    </p:spTree>
    <p:extLst>
      <p:ext uri="{BB962C8B-B14F-4D97-AF65-F5344CB8AC3E}">
        <p14:creationId xmlns:p14="http://schemas.microsoft.com/office/powerpoint/2010/main" val="112596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管理工作流和管理車流一樣，就是希望工作或是車子可以順利地從起點到達目的地，不要在路上卡住、拋錨、發生事故、迷路，或者是因為車子太多，導致塞車與行車速度過慢。</a:t>
            </a:r>
            <a:endParaRPr lang="en-US" altLang="zh-TW" sz="1100" b="0" i="0" u="none" strike="noStrike" cap="none" dirty="0" smtClean="0">
              <a:solidFill>
                <a:srgbClr val="000000"/>
              </a:solidFill>
              <a:effectLst/>
              <a:latin typeface="Arial"/>
              <a:ea typeface="Arial"/>
              <a:cs typeface="Arial"/>
              <a:sym typeface="Arial"/>
            </a:endParaRPr>
          </a:p>
          <a:p>
            <a:pPr marL="0" lvl="0" indent="0">
              <a:spcBef>
                <a:spcPts val="0"/>
              </a:spcBef>
              <a:spcAft>
                <a:spcPts val="0"/>
              </a:spcAft>
              <a:buNone/>
            </a:pPr>
            <a:r>
              <a:rPr lang="en-US" sz="1100" b="0" i="0" u="none" strike="noStrike" cap="none" dirty="0" smtClean="0">
                <a:solidFill>
                  <a:srgbClr val="000000"/>
                </a:solidFill>
                <a:effectLst/>
                <a:latin typeface="Arial"/>
                <a:cs typeface="Arial"/>
                <a:sym typeface="Arial"/>
              </a:rPr>
              <a:t>Cycle</a:t>
            </a:r>
            <a:r>
              <a:rPr lang="en-US" sz="1100" b="0" i="0" u="none" strike="noStrike" cap="none" baseline="0" dirty="0" smtClean="0">
                <a:solidFill>
                  <a:srgbClr val="000000"/>
                </a:solidFill>
                <a:effectLst/>
                <a:latin typeface="Arial"/>
                <a:cs typeface="Arial"/>
                <a:sym typeface="Arial"/>
              </a:rPr>
              <a:t> time</a:t>
            </a:r>
            <a:r>
              <a:rPr lang="zh-TW" altLang="en-US" sz="1100" b="0" i="0" u="none" strike="noStrike" cap="none" baseline="0" dirty="0" smtClean="0">
                <a:solidFill>
                  <a:srgbClr val="000000"/>
                </a:solidFill>
                <a:effectLst/>
                <a:latin typeface="Arial"/>
                <a:cs typeface="Arial"/>
                <a:sym typeface="Arial"/>
              </a:rPr>
              <a:t>是指</a:t>
            </a:r>
            <a:r>
              <a:rPr lang="zh-TW" altLang="en-US" sz="1100" b="0" i="0" u="none" strike="noStrike" cap="none" dirty="0" smtClean="0">
                <a:solidFill>
                  <a:srgbClr val="000000"/>
                </a:solidFill>
                <a:effectLst/>
                <a:latin typeface="Arial"/>
                <a:ea typeface="Arial"/>
                <a:cs typeface="Arial"/>
                <a:sym typeface="Arial"/>
              </a:rPr>
              <a:t>一項工作待在某個（某些）工作階段的時間</a:t>
            </a:r>
            <a:r>
              <a:rPr lang="en-US" altLang="zh-TW" sz="1100" b="0" i="0" u="none" strike="noStrike" cap="none" dirty="0" smtClean="0">
                <a:solidFill>
                  <a:srgbClr val="000000"/>
                </a:solidFill>
                <a:effectLst/>
                <a:latin typeface="Arial"/>
                <a:ea typeface="Arial"/>
                <a:cs typeface="Arial"/>
                <a:sym typeface="Arial"/>
              </a:rPr>
              <a:t/>
            </a:r>
            <a:br>
              <a:rPr lang="en-US" altLang="zh-TW" sz="1100" b="0" i="0" u="none" strike="noStrike" cap="none" dirty="0" smtClean="0">
                <a:solidFill>
                  <a:srgbClr val="000000"/>
                </a:solidFill>
                <a:effectLst/>
                <a:latin typeface="Arial"/>
                <a:ea typeface="Arial"/>
                <a:cs typeface="Arial"/>
                <a:sym typeface="Arial"/>
              </a:rPr>
            </a:br>
            <a:r>
              <a:rPr lang="en-US" altLang="zh-TW" sz="1100" b="0" i="0" u="none" strike="noStrike" cap="none" dirty="0" smtClean="0">
                <a:solidFill>
                  <a:srgbClr val="000000"/>
                </a:solidFill>
                <a:effectLst/>
                <a:latin typeface="Arial"/>
                <a:ea typeface="Arial"/>
                <a:cs typeface="Arial"/>
                <a:sym typeface="Arial"/>
              </a:rPr>
              <a:t>Lead</a:t>
            </a:r>
            <a:r>
              <a:rPr lang="en-US" altLang="zh-TW" sz="1100" b="0" i="0" u="none" strike="noStrike" cap="none" baseline="0" dirty="0" smtClean="0">
                <a:solidFill>
                  <a:srgbClr val="000000"/>
                </a:solidFill>
                <a:effectLst/>
                <a:latin typeface="Arial"/>
                <a:ea typeface="Arial"/>
                <a:cs typeface="Arial"/>
                <a:sym typeface="Arial"/>
              </a:rPr>
              <a:t> time</a:t>
            </a:r>
            <a:r>
              <a:rPr lang="zh-TW" altLang="en-US" sz="1100" b="0" i="0" u="none" strike="noStrike" cap="none" baseline="0" dirty="0" smtClean="0">
                <a:solidFill>
                  <a:srgbClr val="000000"/>
                </a:solidFill>
                <a:effectLst/>
                <a:latin typeface="Arial"/>
                <a:ea typeface="Arial"/>
                <a:cs typeface="Arial"/>
                <a:sym typeface="Arial"/>
              </a:rPr>
              <a:t>則是指某一工作項目從被開始到交付完所需的時間</a:t>
            </a:r>
            <a:endParaRPr lang="en-US" altLang="zh-TW" sz="1100" b="0" i="0" u="none" strike="noStrike" cap="none" baseline="0" dirty="0" smtClean="0">
              <a:solidFill>
                <a:srgbClr val="000000"/>
              </a:solidFill>
              <a:effectLst/>
              <a:latin typeface="Arial"/>
              <a:ea typeface="Arial"/>
              <a:cs typeface="Arial"/>
              <a:sym typeface="Arial"/>
            </a:endParaRPr>
          </a:p>
          <a:p>
            <a:pPr marL="0" lvl="0" indent="0">
              <a:spcBef>
                <a:spcPts val="0"/>
              </a:spcBef>
              <a:spcAft>
                <a:spcPts val="0"/>
              </a:spcAft>
              <a:buNone/>
            </a:pPr>
            <a:r>
              <a:rPr lang="zh-TW" altLang="en-US" sz="1100" b="0" i="0" u="none" strike="noStrike" cap="none" baseline="0" dirty="0" smtClean="0">
                <a:solidFill>
                  <a:srgbClr val="000000"/>
                </a:solidFill>
                <a:effectLst/>
                <a:latin typeface="Arial"/>
                <a:cs typeface="Arial"/>
                <a:sym typeface="Arial"/>
              </a:rPr>
              <a:t>當</a:t>
            </a:r>
            <a:r>
              <a:rPr lang="en-US" altLang="zh-TW" sz="1100" b="0" i="0" u="none" strike="noStrike" cap="none" baseline="0" dirty="0" smtClean="0">
                <a:solidFill>
                  <a:srgbClr val="000000"/>
                </a:solidFill>
                <a:effectLst/>
                <a:latin typeface="Arial"/>
                <a:cs typeface="Arial"/>
                <a:sym typeface="Arial"/>
              </a:rPr>
              <a:t>lead time</a:t>
            </a:r>
            <a:r>
              <a:rPr lang="zh-TW" altLang="en-US" sz="1100" b="0" i="0" u="none" strike="noStrike" cap="none" baseline="0" dirty="0" smtClean="0">
                <a:solidFill>
                  <a:srgbClr val="000000"/>
                </a:solidFill>
                <a:effectLst/>
                <a:latin typeface="Arial"/>
                <a:cs typeface="Arial"/>
                <a:sym typeface="Arial"/>
              </a:rPr>
              <a:t>太長的時候，可以嘗試下降</a:t>
            </a:r>
            <a:r>
              <a:rPr lang="en-US" altLang="zh-TW" sz="1100" b="0" i="0" u="none" strike="noStrike" cap="none" baseline="0" dirty="0" smtClean="0">
                <a:solidFill>
                  <a:srgbClr val="000000"/>
                </a:solidFill>
                <a:effectLst/>
                <a:latin typeface="Arial"/>
                <a:cs typeface="Arial"/>
                <a:sym typeface="Arial"/>
              </a:rPr>
              <a:t>WIP</a:t>
            </a:r>
            <a:r>
              <a:rPr lang="zh-TW" altLang="en-US" sz="1100" b="0" i="0" u="none" strike="noStrike" cap="none" baseline="0" dirty="0" smtClean="0">
                <a:solidFill>
                  <a:srgbClr val="000000"/>
                </a:solidFill>
                <a:effectLst/>
                <a:latin typeface="Arial"/>
                <a:cs typeface="Arial"/>
                <a:sym typeface="Arial"/>
              </a:rPr>
              <a:t>，可能是因為同時有太多工作，或者是某一階段的</a:t>
            </a:r>
            <a:r>
              <a:rPr lang="en-US" altLang="zh-TW" sz="1100" b="0" i="0" u="none" strike="noStrike" cap="none" baseline="0" dirty="0" smtClean="0">
                <a:solidFill>
                  <a:srgbClr val="000000"/>
                </a:solidFill>
                <a:effectLst/>
                <a:latin typeface="Arial"/>
                <a:cs typeface="Arial"/>
                <a:sym typeface="Arial"/>
              </a:rPr>
              <a:t>cycle time</a:t>
            </a:r>
            <a:r>
              <a:rPr lang="zh-TW" altLang="en-US" sz="1100" b="0" i="0" u="none" strike="noStrike" cap="none" baseline="0" dirty="0" smtClean="0">
                <a:solidFill>
                  <a:srgbClr val="000000"/>
                </a:solidFill>
                <a:effectLst/>
                <a:latin typeface="Arial"/>
                <a:cs typeface="Arial"/>
                <a:sym typeface="Arial"/>
              </a:rPr>
              <a:t>太長，有出現瓶頸或是阻礙。</a:t>
            </a:r>
            <a:endParaRPr b="0" dirty="0"/>
          </a:p>
        </p:txBody>
      </p:sp>
    </p:spTree>
    <p:extLst>
      <p:ext uri="{BB962C8B-B14F-4D97-AF65-F5344CB8AC3E}">
        <p14:creationId xmlns:p14="http://schemas.microsoft.com/office/powerpoint/2010/main" val="149344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 y="-11"/>
            <a:ext cx="2429759" cy="1609289"/>
            <a:chOff x="608719" y="-11"/>
            <a:chExt cx="2429759" cy="1609289"/>
          </a:xfrm>
        </p:grpSpPr>
        <p:sp>
          <p:nvSpPr>
            <p:cNvPr id="11" name="Shape 11"/>
            <p:cNvSpPr/>
            <p:nvPr/>
          </p:nvSpPr>
          <p:spPr>
            <a:xfrm>
              <a:off x="608719" y="322534"/>
              <a:ext cx="606220" cy="643388"/>
            </a:xfrm>
            <a:custGeom>
              <a:avLst/>
              <a:gdLst/>
              <a:ahLst/>
              <a:cxnLst/>
              <a:rect l="0" t="0" r="0" b="0"/>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608719" y="965890"/>
              <a:ext cx="606220" cy="643388"/>
            </a:xfrm>
            <a:custGeom>
              <a:avLst/>
              <a:gdLst/>
              <a:ahLst/>
              <a:cxnLst/>
              <a:rect l="0" t="0" r="0" b="0"/>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1822766" y="322534"/>
              <a:ext cx="607856" cy="643388"/>
            </a:xfrm>
            <a:custGeom>
              <a:avLst/>
              <a:gdLst/>
              <a:ahLst/>
              <a:cxnLst/>
              <a:rect l="0" t="0" r="0" b="0"/>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1822766" y="965890"/>
              <a:ext cx="607856" cy="643388"/>
            </a:xfrm>
            <a:custGeom>
              <a:avLst/>
              <a:gdLst/>
              <a:ahLst/>
              <a:cxnLst/>
              <a:rect l="0" t="0" r="0" b="0"/>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1214909" y="-11"/>
              <a:ext cx="607886" cy="643356"/>
            </a:xfrm>
            <a:custGeom>
              <a:avLst/>
              <a:gdLst/>
              <a:ahLst/>
              <a:cxnLst/>
              <a:rect l="0" t="0" r="0" b="0"/>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1822766" y="-11"/>
              <a:ext cx="607856"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608719" y="643313"/>
              <a:ext cx="606220"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1214909" y="322534"/>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1214909" y="965890"/>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2430592" y="322534"/>
              <a:ext cx="607886" cy="643388"/>
            </a:xfrm>
            <a:custGeom>
              <a:avLst/>
              <a:gdLst/>
              <a:ahLst/>
              <a:cxnLst/>
              <a:rect l="0" t="0" r="0" b="0"/>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608719" y="-11"/>
              <a:ext cx="606220"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214909" y="-11"/>
              <a:ext cx="607886" cy="322577"/>
            </a:xfrm>
            <a:custGeom>
              <a:avLst/>
              <a:gdLst/>
              <a:ahLst/>
              <a:cxnLst/>
              <a:rect l="0" t="0" r="0" b="0"/>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 name="Shape 23"/>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Shape 24"/>
          <p:cNvGrpSpPr/>
          <p:nvPr/>
        </p:nvGrpSpPr>
        <p:grpSpPr>
          <a:xfrm>
            <a:off x="4894945" y="-11"/>
            <a:ext cx="4252453" cy="5146816"/>
            <a:chOff x="4894945" y="-11"/>
            <a:chExt cx="4252453" cy="5146816"/>
          </a:xfrm>
        </p:grpSpPr>
        <p:sp>
          <p:nvSpPr>
            <p:cNvPr id="25" name="Shape 25"/>
            <p:cNvSpPr/>
            <p:nvPr/>
          </p:nvSpPr>
          <p:spPr>
            <a:xfrm>
              <a:off x="6108962" y="4182670"/>
              <a:ext cx="607886" cy="643356"/>
            </a:xfrm>
            <a:custGeom>
              <a:avLst/>
              <a:gdLst/>
              <a:ahLst/>
              <a:cxnLst/>
              <a:rect l="0" t="0" r="0" b="0"/>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6716818" y="3860093"/>
              <a:ext cx="607856" cy="643388"/>
            </a:xfrm>
            <a:custGeom>
              <a:avLst/>
              <a:gdLst/>
              <a:ahLst/>
              <a:cxnLst/>
              <a:rect l="0" t="0" r="0" b="0"/>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7324645" y="3539314"/>
              <a:ext cx="607886" cy="643388"/>
            </a:xfrm>
            <a:custGeom>
              <a:avLst/>
              <a:gdLst/>
              <a:ahLst/>
              <a:cxnLst/>
              <a:rect l="0" t="0" r="0" b="0"/>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324645" y="4182670"/>
              <a:ext cx="607886" cy="643356"/>
            </a:xfrm>
            <a:custGeom>
              <a:avLst/>
              <a:gdLst/>
              <a:ahLst/>
              <a:cxnLst/>
              <a:rect l="0" t="0" r="0" b="0"/>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7932502" y="643313"/>
              <a:ext cx="606220" cy="643388"/>
            </a:xfrm>
            <a:custGeom>
              <a:avLst/>
              <a:gdLst/>
              <a:ahLst/>
              <a:cxnLst/>
              <a:rect l="0" t="0" r="0" b="0"/>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8538692" y="322534"/>
              <a:ext cx="607856" cy="643388"/>
            </a:xfrm>
            <a:custGeom>
              <a:avLst/>
              <a:gdLst/>
              <a:ahLst/>
              <a:cxnLst/>
              <a:rect l="0" t="0" r="0" b="0"/>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7932502" y="1286669"/>
              <a:ext cx="606220" cy="643388"/>
            </a:xfrm>
            <a:custGeom>
              <a:avLst/>
              <a:gdLst/>
              <a:ahLst/>
              <a:cxnLst/>
              <a:rect l="0" t="0" r="0" b="0"/>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932502" y="3216737"/>
              <a:ext cx="606220" cy="643388"/>
            </a:xfrm>
            <a:custGeom>
              <a:avLst/>
              <a:gdLst/>
              <a:ahLst/>
              <a:cxnLst/>
              <a:rect l="0" t="0" r="0" b="0"/>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8538692" y="3539314"/>
              <a:ext cx="607856" cy="643388"/>
            </a:xfrm>
            <a:custGeom>
              <a:avLst/>
              <a:gdLst/>
              <a:ahLst/>
              <a:cxnLst/>
              <a:rect l="0" t="0" r="0" b="0"/>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6108962" y="-11"/>
              <a:ext cx="607886" cy="322577"/>
            </a:xfrm>
            <a:custGeom>
              <a:avLst/>
              <a:gdLst/>
              <a:ahLst/>
              <a:cxnLst/>
              <a:rect l="0" t="0" r="0" b="0"/>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6716818" y="-11"/>
              <a:ext cx="607856" cy="643356"/>
            </a:xfrm>
            <a:custGeom>
              <a:avLst/>
              <a:gdLst/>
              <a:ahLst/>
              <a:cxnLst/>
              <a:rect l="0" t="0" r="0" b="0"/>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7324645" y="-11"/>
              <a:ext cx="607886" cy="322577"/>
            </a:xfrm>
            <a:custGeom>
              <a:avLst/>
              <a:gdLst/>
              <a:ahLst/>
              <a:cxnLst/>
              <a:rect l="0" t="0" r="0" b="0"/>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7932502" y="-11"/>
              <a:ext cx="606220" cy="643356"/>
            </a:xfrm>
            <a:custGeom>
              <a:avLst/>
              <a:gdLst/>
              <a:ahLst/>
              <a:cxnLst/>
              <a:rect l="0" t="0" r="0" b="0"/>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8538692" y="-11"/>
              <a:ext cx="607856" cy="322577"/>
            </a:xfrm>
            <a:custGeom>
              <a:avLst/>
              <a:gdLst/>
              <a:ahLst/>
              <a:cxnLst/>
              <a:rect l="0" t="0" r="0" b="0"/>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4894945" y="3860093"/>
              <a:ext cx="607856" cy="643388"/>
            </a:xfrm>
            <a:custGeom>
              <a:avLst/>
              <a:gdLst/>
              <a:ahLst/>
              <a:cxnLst/>
              <a:rect l="0" t="0" r="0" b="0"/>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6108962" y="3860093"/>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5502772" y="4182670"/>
              <a:ext cx="606220" cy="643356"/>
            </a:xfrm>
            <a:custGeom>
              <a:avLst/>
              <a:gdLst/>
              <a:ahLst/>
              <a:cxnLst/>
              <a:rect l="0" t="0" r="0" b="0"/>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7324645" y="3216737"/>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6716818" y="3539314"/>
              <a:ext cx="607856" cy="643388"/>
            </a:xfrm>
            <a:custGeom>
              <a:avLst/>
              <a:gdLst/>
              <a:ahLst/>
              <a:cxnLst/>
              <a:rect l="0" t="0" r="0" b="0"/>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6716818" y="4182670"/>
              <a:ext cx="607856" cy="643356"/>
            </a:xfrm>
            <a:custGeom>
              <a:avLst/>
              <a:gdLst/>
              <a:ahLst/>
              <a:cxnLst/>
              <a:rect l="0" t="0" r="0" b="0"/>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932502" y="322534"/>
              <a:ext cx="606220" cy="643388"/>
            </a:xfrm>
            <a:custGeom>
              <a:avLst/>
              <a:gdLst/>
              <a:ahLst/>
              <a:cxnLst/>
              <a:rect l="0" t="0" r="0" b="0"/>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7932502" y="965890"/>
              <a:ext cx="606220" cy="643388"/>
            </a:xfrm>
            <a:custGeom>
              <a:avLst/>
              <a:gdLst/>
              <a:ahLst/>
              <a:cxnLst/>
              <a:rect l="0" t="0" r="0" b="0"/>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7932502" y="2895958"/>
              <a:ext cx="606220" cy="643388"/>
            </a:xfrm>
            <a:custGeom>
              <a:avLst/>
              <a:gdLst/>
              <a:ahLst/>
              <a:cxnLst/>
              <a:rect l="0" t="0" r="0" b="0"/>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7932492" y="3538418"/>
              <a:ext cx="607856" cy="643388"/>
            </a:xfrm>
            <a:custGeom>
              <a:avLst/>
              <a:gdLst/>
              <a:ahLst/>
              <a:cxnLst/>
              <a:rect l="0" t="0" r="0" b="0"/>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6108962" y="-11"/>
              <a:ext cx="607886" cy="643356"/>
            </a:xfrm>
            <a:custGeom>
              <a:avLst/>
              <a:gdLst/>
              <a:ahLst/>
              <a:cxnLst/>
              <a:rect l="0" t="0" r="0" b="0"/>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6716818" y="-11"/>
              <a:ext cx="607856" cy="322577"/>
            </a:xfrm>
            <a:custGeom>
              <a:avLst/>
              <a:gdLst/>
              <a:ahLst/>
              <a:cxnLst/>
              <a:rect l="0" t="0" r="0" b="0"/>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6716818" y="4825993"/>
              <a:ext cx="607856" cy="320811"/>
            </a:xfrm>
            <a:custGeom>
              <a:avLst/>
              <a:gdLst/>
              <a:ahLst/>
              <a:cxnLst/>
              <a:rect l="0" t="0" r="0" b="0"/>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7324645" y="4503448"/>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8538692" y="-11"/>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8538692" y="4503448"/>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7324658" y="322534"/>
              <a:ext cx="607886" cy="643388"/>
            </a:xfrm>
            <a:custGeom>
              <a:avLst/>
              <a:gdLst/>
              <a:ahLst/>
              <a:cxnLst/>
              <a:rect l="0" t="0" r="0" b="0"/>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7324658" y="965890"/>
              <a:ext cx="607886" cy="643388"/>
            </a:xfrm>
            <a:custGeom>
              <a:avLst/>
              <a:gdLst/>
              <a:ahLst/>
              <a:cxnLst/>
              <a:rect l="0" t="0" r="0" b="0"/>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6716831" y="322534"/>
              <a:ext cx="607856"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6716831" y="965890"/>
              <a:ext cx="607856" cy="643388"/>
            </a:xfrm>
            <a:custGeom>
              <a:avLst/>
              <a:gdLst/>
              <a:ahLst/>
              <a:cxnLst/>
              <a:rect l="0" t="0" r="0" b="0"/>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7324658" y="1286669"/>
              <a:ext cx="607886" cy="643388"/>
            </a:xfrm>
            <a:custGeom>
              <a:avLst/>
              <a:gdLst/>
              <a:ahLst/>
              <a:cxnLst/>
              <a:rect l="0" t="0" r="0" b="0"/>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7324658" y="-11"/>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8538692" y="4825993"/>
              <a:ext cx="607856" cy="320811"/>
            </a:xfrm>
            <a:custGeom>
              <a:avLst/>
              <a:gdLst/>
              <a:ahLst/>
              <a:cxnLst/>
              <a:rect l="0" t="0" r="0" b="0"/>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6109812" y="2252602"/>
              <a:ext cx="607886" cy="643388"/>
            </a:xfrm>
            <a:custGeom>
              <a:avLst/>
              <a:gdLst/>
              <a:ahLst/>
              <a:cxnLst/>
              <a:rect l="0" t="0" r="0" b="0"/>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6109812" y="3539314"/>
              <a:ext cx="607886" cy="643388"/>
            </a:xfrm>
            <a:custGeom>
              <a:avLst/>
              <a:gdLst/>
              <a:ahLst/>
              <a:cxnLst/>
              <a:rect l="0" t="0" r="0" b="0"/>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6717668" y="1286669"/>
              <a:ext cx="607856"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6717668" y="1930025"/>
              <a:ext cx="607856" cy="643388"/>
            </a:xfrm>
            <a:custGeom>
              <a:avLst/>
              <a:gdLst/>
              <a:ahLst/>
              <a:cxnLst/>
              <a:rect l="0" t="0" r="0" b="0"/>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17668" y="2573381"/>
              <a:ext cx="607856" cy="643388"/>
            </a:xfrm>
            <a:custGeom>
              <a:avLst/>
              <a:gdLst/>
              <a:ahLst/>
              <a:cxnLst/>
              <a:rect l="0" t="0" r="0" b="0"/>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7325495" y="2252602"/>
              <a:ext cx="607886" cy="643388"/>
            </a:xfrm>
            <a:custGeom>
              <a:avLst/>
              <a:gdLst/>
              <a:ahLst/>
              <a:cxnLst/>
              <a:rect l="0" t="0" r="0" b="0"/>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6717668" y="3216737"/>
              <a:ext cx="607856" cy="643388"/>
            </a:xfrm>
            <a:custGeom>
              <a:avLst/>
              <a:gdLst/>
              <a:ahLst/>
              <a:cxnLst/>
              <a:rect l="0" t="0" r="0" b="0"/>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25495" y="2895958"/>
              <a:ext cx="607886" cy="643388"/>
            </a:xfrm>
            <a:custGeom>
              <a:avLst/>
              <a:gdLst/>
              <a:ahLst/>
              <a:cxnLst/>
              <a:rect l="0" t="0" r="0" b="0"/>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933352" y="1930025"/>
              <a:ext cx="606220" cy="643388"/>
            </a:xfrm>
            <a:custGeom>
              <a:avLst/>
              <a:gdLst/>
              <a:ahLst/>
              <a:cxnLst/>
              <a:rect l="0" t="0" r="0" b="0"/>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7933352" y="2573381"/>
              <a:ext cx="606220" cy="643388"/>
            </a:xfrm>
            <a:custGeom>
              <a:avLst/>
              <a:gdLst/>
              <a:ahLst/>
              <a:cxnLst/>
              <a:rect l="0" t="0" r="0" b="0"/>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8539542" y="1608802"/>
              <a:ext cx="607856" cy="643388"/>
            </a:xfrm>
            <a:custGeom>
              <a:avLst/>
              <a:gdLst/>
              <a:ahLst/>
              <a:cxnLst/>
              <a:rect l="0" t="0" r="0" b="0"/>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6109812" y="1286669"/>
              <a:ext cx="607886" cy="643388"/>
            </a:xfrm>
            <a:custGeom>
              <a:avLst/>
              <a:gdLst/>
              <a:ahLst/>
              <a:cxnLst/>
              <a:rect l="0" t="0" r="0" b="0"/>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6109812" y="3216737"/>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6717668" y="1609246"/>
              <a:ext cx="607856" cy="643388"/>
            </a:xfrm>
            <a:custGeom>
              <a:avLst/>
              <a:gdLst/>
              <a:ahLst/>
              <a:cxnLst/>
              <a:rect l="0" t="0" r="0" b="0"/>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7325495" y="1930025"/>
              <a:ext cx="607886" cy="643388"/>
            </a:xfrm>
            <a:custGeom>
              <a:avLst/>
              <a:gdLst/>
              <a:ahLst/>
              <a:cxnLst/>
              <a:rect l="0" t="0" r="0" b="0"/>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6717668" y="2252602"/>
              <a:ext cx="607856" cy="643388"/>
            </a:xfrm>
            <a:custGeom>
              <a:avLst/>
              <a:gdLst/>
              <a:ahLst/>
              <a:cxnLst/>
              <a:rect l="0" t="0" r="0" b="0"/>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7325495" y="2573381"/>
              <a:ext cx="607886" cy="643388"/>
            </a:xfrm>
            <a:custGeom>
              <a:avLst/>
              <a:gdLst/>
              <a:ahLst/>
              <a:cxnLst/>
              <a:rect l="0" t="0" r="0" b="0"/>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9" name="Shape 79"/>
          <p:cNvGrpSpPr/>
          <p:nvPr/>
        </p:nvGrpSpPr>
        <p:grpSpPr>
          <a:xfrm flipH="1">
            <a:off x="-7" y="3860093"/>
            <a:ext cx="2429755" cy="1286712"/>
            <a:chOff x="6714243" y="3860093"/>
            <a:chExt cx="2429755" cy="1286712"/>
          </a:xfrm>
        </p:grpSpPr>
        <p:sp>
          <p:nvSpPr>
            <p:cNvPr id="80" name="Shape 80"/>
            <p:cNvSpPr/>
            <p:nvPr/>
          </p:nvSpPr>
          <p:spPr>
            <a:xfrm>
              <a:off x="7929952" y="3860093"/>
              <a:ext cx="606220" cy="643388"/>
            </a:xfrm>
            <a:custGeom>
              <a:avLst/>
              <a:gdLst/>
              <a:ahLst/>
              <a:cxnLst/>
              <a:rect l="0" t="0" r="0" b="0"/>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36142" y="4182670"/>
              <a:ext cx="607856" cy="643356"/>
            </a:xfrm>
            <a:custGeom>
              <a:avLst/>
              <a:gdLst/>
              <a:ahLst/>
              <a:cxnLst/>
              <a:rect l="0" t="0" r="0" b="0"/>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7322095" y="4825993"/>
              <a:ext cx="607886" cy="320811"/>
            </a:xfrm>
            <a:custGeom>
              <a:avLst/>
              <a:gdLst/>
              <a:ahLst/>
              <a:cxnLst/>
              <a:rect l="0" t="0" r="0" b="0"/>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7929952" y="4503448"/>
              <a:ext cx="606220" cy="643356"/>
            </a:xfrm>
            <a:custGeom>
              <a:avLst/>
              <a:gdLst/>
              <a:ahLst/>
              <a:cxnLst/>
              <a:rect l="0" t="0" r="0" b="0"/>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8536142" y="4825993"/>
              <a:ext cx="607856" cy="320811"/>
            </a:xfrm>
            <a:custGeom>
              <a:avLst/>
              <a:gdLst/>
              <a:ahLst/>
              <a:cxnLst/>
              <a:rect l="0" t="0" r="0" b="0"/>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7322095" y="3860093"/>
              <a:ext cx="607886" cy="643388"/>
            </a:xfrm>
            <a:custGeom>
              <a:avLst/>
              <a:gdLst/>
              <a:ahLst/>
              <a:cxnLst/>
              <a:rect l="0" t="0" r="0" b="0"/>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8536142" y="3860093"/>
              <a:ext cx="607856" cy="643388"/>
            </a:xfrm>
            <a:custGeom>
              <a:avLst/>
              <a:gdLst/>
              <a:ahLst/>
              <a:cxnLst/>
              <a:rect l="0" t="0" r="0" b="0"/>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929952" y="4182670"/>
              <a:ext cx="606220" cy="643356"/>
            </a:xfrm>
            <a:custGeom>
              <a:avLst/>
              <a:gdLst/>
              <a:ahLst/>
              <a:cxnLst/>
              <a:rect l="0" t="0" r="0" b="0"/>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7322095" y="4503448"/>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7929952" y="4825993"/>
              <a:ext cx="606220" cy="320811"/>
            </a:xfrm>
            <a:custGeom>
              <a:avLst/>
              <a:gdLst/>
              <a:ahLst/>
              <a:cxnLst/>
              <a:rect l="0" t="0" r="0" b="0"/>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8536142" y="4503448"/>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6714243" y="4825993"/>
              <a:ext cx="607856" cy="320811"/>
            </a:xfrm>
            <a:custGeom>
              <a:avLst/>
              <a:gdLst/>
              <a:ahLst/>
              <a:cxnLst/>
              <a:rect l="0" t="0" r="0" b="0"/>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Shape 304"/>
          <p:cNvGrpSpPr/>
          <p:nvPr/>
        </p:nvGrpSpPr>
        <p:grpSpPr>
          <a:xfrm>
            <a:off x="892" y="-11"/>
            <a:ext cx="3037586" cy="2252645"/>
            <a:chOff x="892" y="-11"/>
            <a:chExt cx="3037586" cy="2252645"/>
          </a:xfrm>
        </p:grpSpPr>
        <p:sp>
          <p:nvSpPr>
            <p:cNvPr id="305" name="Shape 305"/>
            <p:cNvSpPr/>
            <p:nvPr/>
          </p:nvSpPr>
          <p:spPr>
            <a:xfrm>
              <a:off x="892" y="643313"/>
              <a:ext cx="607856"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608719" y="322534"/>
              <a:ext cx="606220" cy="643388"/>
            </a:xfrm>
            <a:custGeom>
              <a:avLst/>
              <a:gdLst/>
              <a:ahLst/>
              <a:cxnLst/>
              <a:rect l="0" t="0" r="0" b="0"/>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608719" y="965890"/>
              <a:ext cx="606220" cy="643388"/>
            </a:xfrm>
            <a:custGeom>
              <a:avLst/>
              <a:gdLst/>
              <a:ahLst/>
              <a:cxnLst/>
              <a:rect l="0" t="0" r="0" b="0"/>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1822766" y="322534"/>
              <a:ext cx="607856" cy="643388"/>
            </a:xfrm>
            <a:custGeom>
              <a:avLst/>
              <a:gdLst/>
              <a:ahLst/>
              <a:cxnLst/>
              <a:rect l="0" t="0" r="0" b="0"/>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1214909" y="1286669"/>
              <a:ext cx="607886" cy="643388"/>
            </a:xfrm>
            <a:custGeom>
              <a:avLst/>
              <a:gdLst/>
              <a:ahLst/>
              <a:cxnLst/>
              <a:rect l="0" t="0" r="0" b="0"/>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1822766" y="965890"/>
              <a:ext cx="607856" cy="643388"/>
            </a:xfrm>
            <a:custGeom>
              <a:avLst/>
              <a:gdLst/>
              <a:ahLst/>
              <a:cxnLst/>
              <a:rect l="0" t="0" r="0" b="0"/>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892" y="-11"/>
              <a:ext cx="607856" cy="643356"/>
            </a:xfrm>
            <a:custGeom>
              <a:avLst/>
              <a:gdLst/>
              <a:ahLst/>
              <a:cxnLst/>
              <a:rect l="0" t="0" r="0" b="0"/>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608719" y="-11"/>
              <a:ext cx="606220" cy="322577"/>
            </a:xfrm>
            <a:custGeom>
              <a:avLst/>
              <a:gdLst/>
              <a:ahLst/>
              <a:cxnLst/>
              <a:rect l="0" t="0" r="0" b="0"/>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1214909" y="-11"/>
              <a:ext cx="607886" cy="643356"/>
            </a:xfrm>
            <a:custGeom>
              <a:avLst/>
              <a:gdLst/>
              <a:ahLst/>
              <a:cxnLst/>
              <a:rect l="0" t="0" r="0" b="0"/>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1822766" y="-11"/>
              <a:ext cx="607856"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2430592" y="-11"/>
              <a:ext cx="607886" cy="643356"/>
            </a:xfrm>
            <a:custGeom>
              <a:avLst/>
              <a:gdLst/>
              <a:ahLst/>
              <a:cxnLst/>
              <a:rect l="0" t="0" r="0" b="0"/>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892" y="322534"/>
              <a:ext cx="607856"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608719" y="643313"/>
              <a:ext cx="606220"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892" y="965890"/>
              <a:ext cx="607856"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608719" y="1286669"/>
              <a:ext cx="606220"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892" y="1609246"/>
              <a:ext cx="607856" cy="643388"/>
            </a:xfrm>
            <a:custGeom>
              <a:avLst/>
              <a:gdLst/>
              <a:ahLst/>
              <a:cxnLst/>
              <a:rect l="0" t="0" r="0" b="0"/>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1214909" y="322534"/>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1214909" y="965890"/>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1214909" y="1609246"/>
              <a:ext cx="607886" cy="643388"/>
            </a:xfrm>
            <a:custGeom>
              <a:avLst/>
              <a:gdLst/>
              <a:ahLst/>
              <a:cxnLst/>
              <a:rect l="0" t="0" r="0" b="0"/>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2430592" y="322534"/>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892" y="-11"/>
              <a:ext cx="607856" cy="322577"/>
            </a:xfrm>
            <a:custGeom>
              <a:avLst/>
              <a:gdLst/>
              <a:ahLst/>
              <a:cxnLst/>
              <a:rect l="0" t="0" r="0" b="0"/>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608719" y="-11"/>
              <a:ext cx="606220"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1214909" y="-11"/>
              <a:ext cx="607886" cy="322577"/>
            </a:xfrm>
            <a:custGeom>
              <a:avLst/>
              <a:gdLst/>
              <a:ahLst/>
              <a:cxnLst/>
              <a:rect l="0" t="0" r="0" b="0"/>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 name="Shape 328"/>
          <p:cNvGrpSpPr/>
          <p:nvPr/>
        </p:nvGrpSpPr>
        <p:grpSpPr>
          <a:xfrm>
            <a:off x="6714243" y="3860093"/>
            <a:ext cx="2429755" cy="1286712"/>
            <a:chOff x="6714243" y="3860093"/>
            <a:chExt cx="2429755" cy="1286712"/>
          </a:xfrm>
        </p:grpSpPr>
        <p:sp>
          <p:nvSpPr>
            <p:cNvPr id="329" name="Shape 329"/>
            <p:cNvSpPr/>
            <p:nvPr/>
          </p:nvSpPr>
          <p:spPr>
            <a:xfrm>
              <a:off x="7929952" y="3860093"/>
              <a:ext cx="606220" cy="643388"/>
            </a:xfrm>
            <a:custGeom>
              <a:avLst/>
              <a:gdLst/>
              <a:ahLst/>
              <a:cxnLst/>
              <a:rect l="0" t="0" r="0" b="0"/>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p:nvPr/>
          </p:nvSpPr>
          <p:spPr>
            <a:xfrm>
              <a:off x="8536142" y="4182670"/>
              <a:ext cx="607856" cy="643356"/>
            </a:xfrm>
            <a:custGeom>
              <a:avLst/>
              <a:gdLst/>
              <a:ahLst/>
              <a:cxnLst/>
              <a:rect l="0" t="0" r="0" b="0"/>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a:off x="7322095" y="4825993"/>
              <a:ext cx="607886" cy="320811"/>
            </a:xfrm>
            <a:custGeom>
              <a:avLst/>
              <a:gdLst/>
              <a:ahLst/>
              <a:cxnLst/>
              <a:rect l="0" t="0" r="0" b="0"/>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7929952" y="4503448"/>
              <a:ext cx="606220" cy="643356"/>
            </a:xfrm>
            <a:custGeom>
              <a:avLst/>
              <a:gdLst/>
              <a:ahLst/>
              <a:cxnLst/>
              <a:rect l="0" t="0" r="0" b="0"/>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8536142" y="4825993"/>
              <a:ext cx="607856" cy="320811"/>
            </a:xfrm>
            <a:custGeom>
              <a:avLst/>
              <a:gdLst/>
              <a:ahLst/>
              <a:cxnLst/>
              <a:rect l="0" t="0" r="0" b="0"/>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7322095" y="3860093"/>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8536142" y="3860093"/>
              <a:ext cx="607856" cy="643388"/>
            </a:xfrm>
            <a:custGeom>
              <a:avLst/>
              <a:gdLst/>
              <a:ahLst/>
              <a:cxnLst/>
              <a:rect l="0" t="0" r="0" b="0"/>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7929952" y="4182670"/>
              <a:ext cx="606220" cy="643356"/>
            </a:xfrm>
            <a:custGeom>
              <a:avLst/>
              <a:gdLst/>
              <a:ahLst/>
              <a:cxnLst/>
              <a:rect l="0" t="0" r="0" b="0"/>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7322095" y="4503448"/>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7929952" y="4825993"/>
              <a:ext cx="606220" cy="320811"/>
            </a:xfrm>
            <a:custGeom>
              <a:avLst/>
              <a:gdLst/>
              <a:ahLst/>
              <a:cxnLst/>
              <a:rect l="0" t="0" r="0" b="0"/>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8536142" y="4503448"/>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6714243" y="4825993"/>
              <a:ext cx="607856" cy="320811"/>
            </a:xfrm>
            <a:custGeom>
              <a:avLst/>
              <a:gdLst/>
              <a:ahLst/>
              <a:cxnLst/>
              <a:rect l="0" t="0" r="0" b="0"/>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1" name="Shape 34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Shape 342"/>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Shape 343"/>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Shape 3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Shape 535"/>
          <p:cNvGrpSpPr/>
          <p:nvPr/>
        </p:nvGrpSpPr>
        <p:grpSpPr>
          <a:xfrm>
            <a:off x="6109812" y="-11"/>
            <a:ext cx="3037586" cy="5146816"/>
            <a:chOff x="6109812" y="-11"/>
            <a:chExt cx="3037586" cy="5146816"/>
          </a:xfrm>
        </p:grpSpPr>
        <p:sp>
          <p:nvSpPr>
            <p:cNvPr id="536" name="Shape 536"/>
            <p:cNvSpPr/>
            <p:nvPr/>
          </p:nvSpPr>
          <p:spPr>
            <a:xfrm>
              <a:off x="7324645" y="3539314"/>
              <a:ext cx="607886" cy="643388"/>
            </a:xfrm>
            <a:custGeom>
              <a:avLst/>
              <a:gdLst/>
              <a:ahLst/>
              <a:cxnLst/>
              <a:rect l="0" t="0" r="0" b="0"/>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7324645" y="4182670"/>
              <a:ext cx="607886" cy="643356"/>
            </a:xfrm>
            <a:custGeom>
              <a:avLst/>
              <a:gdLst/>
              <a:ahLst/>
              <a:cxnLst/>
              <a:rect l="0" t="0" r="0" b="0"/>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Shape 538"/>
            <p:cNvSpPr/>
            <p:nvPr/>
          </p:nvSpPr>
          <p:spPr>
            <a:xfrm>
              <a:off x="7932502" y="643313"/>
              <a:ext cx="606220" cy="643388"/>
            </a:xfrm>
            <a:custGeom>
              <a:avLst/>
              <a:gdLst/>
              <a:ahLst/>
              <a:cxnLst/>
              <a:rect l="0" t="0" r="0" b="0"/>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p:nvPr/>
          </p:nvSpPr>
          <p:spPr>
            <a:xfrm>
              <a:off x="8538692" y="322534"/>
              <a:ext cx="607856" cy="643388"/>
            </a:xfrm>
            <a:custGeom>
              <a:avLst/>
              <a:gdLst/>
              <a:ahLst/>
              <a:cxnLst/>
              <a:rect l="0" t="0" r="0" b="0"/>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Shape 540"/>
            <p:cNvSpPr/>
            <p:nvPr/>
          </p:nvSpPr>
          <p:spPr>
            <a:xfrm>
              <a:off x="7932502" y="1286669"/>
              <a:ext cx="606220" cy="643388"/>
            </a:xfrm>
            <a:custGeom>
              <a:avLst/>
              <a:gdLst/>
              <a:ahLst/>
              <a:cxnLst/>
              <a:rect l="0" t="0" r="0" b="0"/>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Shape 541"/>
            <p:cNvSpPr/>
            <p:nvPr/>
          </p:nvSpPr>
          <p:spPr>
            <a:xfrm>
              <a:off x="7932502" y="3216737"/>
              <a:ext cx="606220" cy="643388"/>
            </a:xfrm>
            <a:custGeom>
              <a:avLst/>
              <a:gdLst/>
              <a:ahLst/>
              <a:cxnLst/>
              <a:rect l="0" t="0" r="0" b="0"/>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Shape 542"/>
            <p:cNvSpPr/>
            <p:nvPr/>
          </p:nvSpPr>
          <p:spPr>
            <a:xfrm>
              <a:off x="8538692" y="3539314"/>
              <a:ext cx="607856" cy="643388"/>
            </a:xfrm>
            <a:custGeom>
              <a:avLst/>
              <a:gdLst/>
              <a:ahLst/>
              <a:cxnLst/>
              <a:rect l="0" t="0" r="0" b="0"/>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p:nvPr/>
          </p:nvSpPr>
          <p:spPr>
            <a:xfrm>
              <a:off x="7932502" y="-11"/>
              <a:ext cx="606220" cy="643356"/>
            </a:xfrm>
            <a:custGeom>
              <a:avLst/>
              <a:gdLst/>
              <a:ahLst/>
              <a:cxnLst/>
              <a:rect l="0" t="0" r="0" b="0"/>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Shape 544"/>
            <p:cNvSpPr/>
            <p:nvPr/>
          </p:nvSpPr>
          <p:spPr>
            <a:xfrm>
              <a:off x="8538692" y="-11"/>
              <a:ext cx="607856" cy="322577"/>
            </a:xfrm>
            <a:custGeom>
              <a:avLst/>
              <a:gdLst/>
              <a:ahLst/>
              <a:cxnLst/>
              <a:rect l="0" t="0" r="0" b="0"/>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Shape 545"/>
            <p:cNvSpPr/>
            <p:nvPr/>
          </p:nvSpPr>
          <p:spPr>
            <a:xfrm>
              <a:off x="7324645" y="3216737"/>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Shape 546"/>
            <p:cNvSpPr/>
            <p:nvPr/>
          </p:nvSpPr>
          <p:spPr>
            <a:xfrm>
              <a:off x="6716818" y="3539314"/>
              <a:ext cx="607856" cy="643388"/>
            </a:xfrm>
            <a:custGeom>
              <a:avLst/>
              <a:gdLst/>
              <a:ahLst/>
              <a:cxnLst/>
              <a:rect l="0" t="0" r="0" b="0"/>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p:nvPr/>
          </p:nvSpPr>
          <p:spPr>
            <a:xfrm>
              <a:off x="7932502" y="322534"/>
              <a:ext cx="606220" cy="643388"/>
            </a:xfrm>
            <a:custGeom>
              <a:avLst/>
              <a:gdLst/>
              <a:ahLst/>
              <a:cxnLst/>
              <a:rect l="0" t="0" r="0" b="0"/>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Shape 548"/>
            <p:cNvSpPr/>
            <p:nvPr/>
          </p:nvSpPr>
          <p:spPr>
            <a:xfrm>
              <a:off x="7932502" y="965890"/>
              <a:ext cx="606220" cy="643388"/>
            </a:xfrm>
            <a:custGeom>
              <a:avLst/>
              <a:gdLst/>
              <a:ahLst/>
              <a:cxnLst/>
              <a:rect l="0" t="0" r="0" b="0"/>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Shape 549"/>
            <p:cNvSpPr/>
            <p:nvPr/>
          </p:nvSpPr>
          <p:spPr>
            <a:xfrm>
              <a:off x="7932502" y="2895958"/>
              <a:ext cx="606220" cy="643388"/>
            </a:xfrm>
            <a:custGeom>
              <a:avLst/>
              <a:gdLst/>
              <a:ahLst/>
              <a:cxnLst/>
              <a:rect l="0" t="0" r="0" b="0"/>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Shape 550"/>
            <p:cNvSpPr/>
            <p:nvPr/>
          </p:nvSpPr>
          <p:spPr>
            <a:xfrm>
              <a:off x="7932492" y="3538418"/>
              <a:ext cx="607856" cy="643388"/>
            </a:xfrm>
            <a:custGeom>
              <a:avLst/>
              <a:gdLst/>
              <a:ahLst/>
              <a:cxnLst/>
              <a:rect l="0" t="0" r="0" b="0"/>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Shape 551"/>
            <p:cNvSpPr/>
            <p:nvPr/>
          </p:nvSpPr>
          <p:spPr>
            <a:xfrm>
              <a:off x="6716818" y="-11"/>
              <a:ext cx="607856" cy="322577"/>
            </a:xfrm>
            <a:custGeom>
              <a:avLst/>
              <a:gdLst/>
              <a:ahLst/>
              <a:cxnLst/>
              <a:rect l="0" t="0" r="0" b="0"/>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Shape 552"/>
            <p:cNvSpPr/>
            <p:nvPr/>
          </p:nvSpPr>
          <p:spPr>
            <a:xfrm>
              <a:off x="6716818" y="4825993"/>
              <a:ext cx="607856" cy="320811"/>
            </a:xfrm>
            <a:custGeom>
              <a:avLst/>
              <a:gdLst/>
              <a:ahLst/>
              <a:cxnLst/>
              <a:rect l="0" t="0" r="0" b="0"/>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Shape 553"/>
            <p:cNvSpPr/>
            <p:nvPr/>
          </p:nvSpPr>
          <p:spPr>
            <a:xfrm>
              <a:off x="7324645" y="4503448"/>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Shape 554"/>
            <p:cNvSpPr/>
            <p:nvPr/>
          </p:nvSpPr>
          <p:spPr>
            <a:xfrm>
              <a:off x="8538692" y="-11"/>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Shape 555"/>
            <p:cNvSpPr/>
            <p:nvPr/>
          </p:nvSpPr>
          <p:spPr>
            <a:xfrm>
              <a:off x="8538692" y="4503448"/>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Shape 556"/>
            <p:cNvSpPr/>
            <p:nvPr/>
          </p:nvSpPr>
          <p:spPr>
            <a:xfrm>
              <a:off x="7324658" y="322534"/>
              <a:ext cx="607886" cy="643388"/>
            </a:xfrm>
            <a:custGeom>
              <a:avLst/>
              <a:gdLst/>
              <a:ahLst/>
              <a:cxnLst/>
              <a:rect l="0" t="0" r="0" b="0"/>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Shape 557"/>
            <p:cNvSpPr/>
            <p:nvPr/>
          </p:nvSpPr>
          <p:spPr>
            <a:xfrm>
              <a:off x="7324658" y="965890"/>
              <a:ext cx="607886" cy="643388"/>
            </a:xfrm>
            <a:custGeom>
              <a:avLst/>
              <a:gdLst/>
              <a:ahLst/>
              <a:cxnLst/>
              <a:rect l="0" t="0" r="0" b="0"/>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Shape 558"/>
            <p:cNvSpPr/>
            <p:nvPr/>
          </p:nvSpPr>
          <p:spPr>
            <a:xfrm>
              <a:off x="6716831" y="965890"/>
              <a:ext cx="607856"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Shape 559"/>
            <p:cNvSpPr/>
            <p:nvPr/>
          </p:nvSpPr>
          <p:spPr>
            <a:xfrm>
              <a:off x="7324658" y="1286669"/>
              <a:ext cx="607886" cy="643388"/>
            </a:xfrm>
            <a:custGeom>
              <a:avLst/>
              <a:gdLst/>
              <a:ahLst/>
              <a:cxnLst/>
              <a:rect l="0" t="0" r="0" b="0"/>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Shape 560"/>
            <p:cNvSpPr/>
            <p:nvPr/>
          </p:nvSpPr>
          <p:spPr>
            <a:xfrm>
              <a:off x="7324658" y="-11"/>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8538692" y="4825993"/>
              <a:ext cx="607856" cy="320811"/>
            </a:xfrm>
            <a:custGeom>
              <a:avLst/>
              <a:gdLst/>
              <a:ahLst/>
              <a:cxnLst/>
              <a:rect l="0" t="0" r="0" b="0"/>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6717668" y="1930025"/>
              <a:ext cx="607856" cy="643388"/>
            </a:xfrm>
            <a:custGeom>
              <a:avLst/>
              <a:gdLst/>
              <a:ahLst/>
              <a:cxnLst/>
              <a:rect l="0" t="0" r="0" b="0"/>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Shape 563"/>
            <p:cNvSpPr/>
            <p:nvPr/>
          </p:nvSpPr>
          <p:spPr>
            <a:xfrm>
              <a:off x="7325495" y="2252602"/>
              <a:ext cx="607886" cy="643388"/>
            </a:xfrm>
            <a:custGeom>
              <a:avLst/>
              <a:gdLst/>
              <a:ahLst/>
              <a:cxnLst/>
              <a:rect l="0" t="0" r="0" b="0"/>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6717668" y="3216737"/>
              <a:ext cx="607856" cy="643388"/>
            </a:xfrm>
            <a:custGeom>
              <a:avLst/>
              <a:gdLst/>
              <a:ahLst/>
              <a:cxnLst/>
              <a:rect l="0" t="0" r="0" b="0"/>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Shape 565"/>
            <p:cNvSpPr/>
            <p:nvPr/>
          </p:nvSpPr>
          <p:spPr>
            <a:xfrm>
              <a:off x="7933352" y="1930025"/>
              <a:ext cx="606220" cy="643388"/>
            </a:xfrm>
            <a:custGeom>
              <a:avLst/>
              <a:gdLst/>
              <a:ahLst/>
              <a:cxnLst/>
              <a:rect l="0" t="0" r="0" b="0"/>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p:nvPr/>
          </p:nvSpPr>
          <p:spPr>
            <a:xfrm>
              <a:off x="7933352" y="2573381"/>
              <a:ext cx="606220" cy="643388"/>
            </a:xfrm>
            <a:custGeom>
              <a:avLst/>
              <a:gdLst/>
              <a:ahLst/>
              <a:cxnLst/>
              <a:rect l="0" t="0" r="0" b="0"/>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p:nvPr/>
          </p:nvSpPr>
          <p:spPr>
            <a:xfrm>
              <a:off x="8539542" y="1608802"/>
              <a:ext cx="607856" cy="643388"/>
            </a:xfrm>
            <a:custGeom>
              <a:avLst/>
              <a:gdLst/>
              <a:ahLst/>
              <a:cxnLst/>
              <a:rect l="0" t="0" r="0" b="0"/>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Shape 568"/>
            <p:cNvSpPr/>
            <p:nvPr/>
          </p:nvSpPr>
          <p:spPr>
            <a:xfrm>
              <a:off x="6109812" y="3216737"/>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p:nvPr/>
          </p:nvSpPr>
          <p:spPr>
            <a:xfrm>
              <a:off x="6717668" y="1609246"/>
              <a:ext cx="607856" cy="643388"/>
            </a:xfrm>
            <a:custGeom>
              <a:avLst/>
              <a:gdLst/>
              <a:ahLst/>
              <a:cxnLst/>
              <a:rect l="0" t="0" r="0" b="0"/>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Shape 570"/>
            <p:cNvSpPr/>
            <p:nvPr/>
          </p:nvSpPr>
          <p:spPr>
            <a:xfrm>
              <a:off x="7325495" y="1930025"/>
              <a:ext cx="607886" cy="643388"/>
            </a:xfrm>
            <a:custGeom>
              <a:avLst/>
              <a:gdLst/>
              <a:ahLst/>
              <a:cxnLst/>
              <a:rect l="0" t="0" r="0" b="0"/>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1" name="Shape 5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Shape 573"/>
          <p:cNvGrpSpPr/>
          <p:nvPr/>
        </p:nvGrpSpPr>
        <p:grpSpPr>
          <a:xfrm rot="10800000" flipH="1">
            <a:off x="900" y="3856775"/>
            <a:ext cx="9143992" cy="1286721"/>
            <a:chOff x="900" y="0"/>
            <a:chExt cx="9143992" cy="1286721"/>
          </a:xfrm>
        </p:grpSpPr>
        <p:sp>
          <p:nvSpPr>
            <p:cNvPr id="574" name="Shape 574"/>
            <p:cNvSpPr/>
            <p:nvPr/>
          </p:nvSpPr>
          <p:spPr>
            <a:xfrm>
              <a:off x="4878953" y="643320"/>
              <a:ext cx="609899"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Shape 575"/>
            <p:cNvSpPr/>
            <p:nvPr/>
          </p:nvSpPr>
          <p:spPr>
            <a:xfrm>
              <a:off x="5488830" y="322543"/>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Shape 576"/>
            <p:cNvSpPr/>
            <p:nvPr/>
          </p:nvSpPr>
          <p:spPr>
            <a:xfrm>
              <a:off x="8536629" y="863"/>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p:nvPr/>
          </p:nvSpPr>
          <p:spPr>
            <a:xfrm>
              <a:off x="6706973" y="322543"/>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Shape 578"/>
            <p:cNvSpPr/>
            <p:nvPr/>
          </p:nvSpPr>
          <p:spPr>
            <a:xfrm>
              <a:off x="4878953" y="0"/>
              <a:ext cx="609899" cy="643356"/>
            </a:xfrm>
            <a:custGeom>
              <a:avLst/>
              <a:gdLst/>
              <a:ahLst/>
              <a:cxnLst/>
              <a:rect l="0" t="0" r="0" b="0"/>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Shape 579"/>
            <p:cNvSpPr/>
            <p:nvPr/>
          </p:nvSpPr>
          <p:spPr>
            <a:xfrm>
              <a:off x="5488830" y="0"/>
              <a:ext cx="608257" cy="322577"/>
            </a:xfrm>
            <a:custGeom>
              <a:avLst/>
              <a:gdLst/>
              <a:ahLst/>
              <a:cxnLst/>
              <a:rect l="0" t="0" r="0" b="0"/>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Shape 580"/>
            <p:cNvSpPr/>
            <p:nvPr/>
          </p:nvSpPr>
          <p:spPr>
            <a:xfrm>
              <a:off x="6097065"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Shape 581"/>
            <p:cNvSpPr/>
            <p:nvPr/>
          </p:nvSpPr>
          <p:spPr>
            <a:xfrm>
              <a:off x="6706973" y="0"/>
              <a:ext cx="609899"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Shape 582"/>
            <p:cNvSpPr/>
            <p:nvPr/>
          </p:nvSpPr>
          <p:spPr>
            <a:xfrm>
              <a:off x="7316850"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Shape 583"/>
            <p:cNvSpPr/>
            <p:nvPr/>
          </p:nvSpPr>
          <p:spPr>
            <a:xfrm>
              <a:off x="4878953" y="322543"/>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Shape 584"/>
            <p:cNvSpPr/>
            <p:nvPr/>
          </p:nvSpPr>
          <p:spPr>
            <a:xfrm>
              <a:off x="5488830" y="643320"/>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Shape 585"/>
            <p:cNvSpPr/>
            <p:nvPr/>
          </p:nvSpPr>
          <p:spPr>
            <a:xfrm>
              <a:off x="7926751" y="863"/>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Shape 586"/>
            <p:cNvSpPr/>
            <p:nvPr/>
          </p:nvSpPr>
          <p:spPr>
            <a:xfrm>
              <a:off x="8536629" y="321640"/>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Shape 587"/>
            <p:cNvSpPr/>
            <p:nvPr/>
          </p:nvSpPr>
          <p:spPr>
            <a:xfrm>
              <a:off x="6097065" y="322543"/>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Shape 588"/>
            <p:cNvSpPr/>
            <p:nvPr/>
          </p:nvSpPr>
          <p:spPr>
            <a:xfrm>
              <a:off x="6706962" y="643329"/>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Shape 589"/>
            <p:cNvSpPr/>
            <p:nvPr/>
          </p:nvSpPr>
          <p:spPr>
            <a:xfrm>
              <a:off x="4878953" y="0"/>
              <a:ext cx="609899" cy="322577"/>
            </a:xfrm>
            <a:custGeom>
              <a:avLst/>
              <a:gdLst/>
              <a:ahLst/>
              <a:cxnLst/>
              <a:rect l="0" t="0" r="0" b="0"/>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Shape 590"/>
            <p:cNvSpPr/>
            <p:nvPr/>
          </p:nvSpPr>
          <p:spPr>
            <a:xfrm>
              <a:off x="5488830" y="0"/>
              <a:ext cx="608257"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Shape 591"/>
            <p:cNvSpPr/>
            <p:nvPr/>
          </p:nvSpPr>
          <p:spPr>
            <a:xfrm>
              <a:off x="6097065" y="0"/>
              <a:ext cx="609929" cy="322577"/>
            </a:xfrm>
            <a:custGeom>
              <a:avLst/>
              <a:gdLst/>
              <a:ahLst/>
              <a:cxnLst/>
              <a:rect l="0" t="0" r="0" b="0"/>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Shape 592"/>
            <p:cNvSpPr/>
            <p:nvPr/>
          </p:nvSpPr>
          <p:spPr>
            <a:xfrm>
              <a:off x="8534993" y="0"/>
              <a:ext cx="609899" cy="322577"/>
            </a:xfrm>
            <a:custGeom>
              <a:avLst/>
              <a:gdLst/>
              <a:ahLst/>
              <a:cxnLst/>
              <a:rect l="0" t="0" r="0" b="0"/>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p:nvPr/>
          </p:nvSpPr>
          <p:spPr>
            <a:xfrm>
              <a:off x="7926757" y="0"/>
              <a:ext cx="608257" cy="322577"/>
            </a:xfrm>
            <a:custGeom>
              <a:avLst/>
              <a:gdLst/>
              <a:ahLst/>
              <a:cxnLst/>
              <a:rect l="0" t="0" r="0" b="0"/>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Shape 594"/>
            <p:cNvSpPr/>
            <p:nvPr/>
          </p:nvSpPr>
          <p:spPr>
            <a:xfrm>
              <a:off x="7925909" y="321643"/>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flipH="1">
              <a:off x="7316858" y="643329"/>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Shape 596"/>
            <p:cNvSpPr/>
            <p:nvPr/>
          </p:nvSpPr>
          <p:spPr>
            <a:xfrm>
              <a:off x="900" y="643324"/>
              <a:ext cx="609899"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Shape 597"/>
            <p:cNvSpPr/>
            <p:nvPr/>
          </p:nvSpPr>
          <p:spPr>
            <a:xfrm>
              <a:off x="610793" y="322545"/>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Shape 598"/>
            <p:cNvSpPr/>
            <p:nvPr/>
          </p:nvSpPr>
          <p:spPr>
            <a:xfrm>
              <a:off x="3658671" y="863"/>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Shape 599"/>
            <p:cNvSpPr/>
            <p:nvPr/>
          </p:nvSpPr>
          <p:spPr>
            <a:xfrm>
              <a:off x="1828968" y="322545"/>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Shape 600"/>
            <p:cNvSpPr/>
            <p:nvPr/>
          </p:nvSpPr>
          <p:spPr>
            <a:xfrm>
              <a:off x="4266922" y="321642"/>
              <a:ext cx="609929" cy="643388"/>
            </a:xfrm>
            <a:custGeom>
              <a:avLst/>
              <a:gdLst/>
              <a:ahLst/>
              <a:cxnLst/>
              <a:rect l="0" t="0" r="0" b="0"/>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Shape 601"/>
            <p:cNvSpPr/>
            <p:nvPr/>
          </p:nvSpPr>
          <p:spPr>
            <a:xfrm>
              <a:off x="900" y="0"/>
              <a:ext cx="609899" cy="643356"/>
            </a:xfrm>
            <a:custGeom>
              <a:avLst/>
              <a:gdLst/>
              <a:ahLst/>
              <a:cxnLst/>
              <a:rect l="0" t="0" r="0" b="0"/>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Shape 602"/>
            <p:cNvSpPr/>
            <p:nvPr/>
          </p:nvSpPr>
          <p:spPr>
            <a:xfrm>
              <a:off x="610793" y="0"/>
              <a:ext cx="608257" cy="322577"/>
            </a:xfrm>
            <a:custGeom>
              <a:avLst/>
              <a:gdLst/>
              <a:ahLst/>
              <a:cxnLst/>
              <a:rect l="0" t="0" r="0" b="0"/>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Shape 603"/>
            <p:cNvSpPr/>
            <p:nvPr/>
          </p:nvSpPr>
          <p:spPr>
            <a:xfrm>
              <a:off x="1219044"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Shape 604"/>
            <p:cNvSpPr/>
            <p:nvPr/>
          </p:nvSpPr>
          <p:spPr>
            <a:xfrm>
              <a:off x="1828968" y="0"/>
              <a:ext cx="609899"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Shape 605"/>
            <p:cNvSpPr/>
            <p:nvPr/>
          </p:nvSpPr>
          <p:spPr>
            <a:xfrm>
              <a:off x="2438861"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Shape 606"/>
            <p:cNvSpPr/>
            <p:nvPr/>
          </p:nvSpPr>
          <p:spPr>
            <a:xfrm>
              <a:off x="900" y="322545"/>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Shape 607"/>
            <p:cNvSpPr/>
            <p:nvPr/>
          </p:nvSpPr>
          <p:spPr>
            <a:xfrm>
              <a:off x="610793" y="643324"/>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Shape 608"/>
            <p:cNvSpPr/>
            <p:nvPr/>
          </p:nvSpPr>
          <p:spPr>
            <a:xfrm>
              <a:off x="3048778" y="863"/>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p:nvPr/>
          </p:nvSpPr>
          <p:spPr>
            <a:xfrm>
              <a:off x="3658671" y="321642"/>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Shape 610"/>
            <p:cNvSpPr/>
            <p:nvPr/>
          </p:nvSpPr>
          <p:spPr>
            <a:xfrm>
              <a:off x="1219044" y="322545"/>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Shape 611"/>
            <p:cNvSpPr/>
            <p:nvPr/>
          </p:nvSpPr>
          <p:spPr>
            <a:xfrm>
              <a:off x="4266922" y="863"/>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Shape 612"/>
            <p:cNvSpPr/>
            <p:nvPr/>
          </p:nvSpPr>
          <p:spPr>
            <a:xfrm>
              <a:off x="900" y="0"/>
              <a:ext cx="609899" cy="322577"/>
            </a:xfrm>
            <a:custGeom>
              <a:avLst/>
              <a:gdLst/>
              <a:ahLst/>
              <a:cxnLst/>
              <a:rect l="0" t="0" r="0" b="0"/>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Shape 613"/>
            <p:cNvSpPr/>
            <p:nvPr/>
          </p:nvSpPr>
          <p:spPr>
            <a:xfrm>
              <a:off x="610793" y="0"/>
              <a:ext cx="608257"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Shape 614"/>
            <p:cNvSpPr/>
            <p:nvPr/>
          </p:nvSpPr>
          <p:spPr>
            <a:xfrm>
              <a:off x="1219044" y="0"/>
              <a:ext cx="609929" cy="322577"/>
            </a:xfrm>
            <a:custGeom>
              <a:avLst/>
              <a:gdLst/>
              <a:ahLst/>
              <a:cxnLst/>
              <a:rect l="0" t="0" r="0" b="0"/>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Shape 615"/>
            <p:cNvSpPr/>
            <p:nvPr/>
          </p:nvSpPr>
          <p:spPr>
            <a:xfrm>
              <a:off x="4266958" y="0"/>
              <a:ext cx="609899" cy="322577"/>
            </a:xfrm>
            <a:custGeom>
              <a:avLst/>
              <a:gdLst/>
              <a:ahLst/>
              <a:cxnLst/>
              <a:rect l="0" t="0" r="0" b="0"/>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Shape 616"/>
            <p:cNvSpPr/>
            <p:nvPr/>
          </p:nvSpPr>
          <p:spPr>
            <a:xfrm>
              <a:off x="3657035" y="0"/>
              <a:ext cx="609899" cy="322577"/>
            </a:xfrm>
            <a:custGeom>
              <a:avLst/>
              <a:gdLst/>
              <a:ahLst/>
              <a:cxnLst/>
              <a:rect l="0" t="0" r="0" b="0"/>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Shape 617"/>
            <p:cNvSpPr/>
            <p:nvPr/>
          </p:nvSpPr>
          <p:spPr>
            <a:xfrm>
              <a:off x="3048784" y="0"/>
              <a:ext cx="608257" cy="322577"/>
            </a:xfrm>
            <a:custGeom>
              <a:avLst/>
              <a:gdLst/>
              <a:ahLst/>
              <a:cxnLst/>
              <a:rect l="0" t="0" r="0" b="0"/>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Shape 618"/>
            <p:cNvSpPr/>
            <p:nvPr/>
          </p:nvSpPr>
          <p:spPr>
            <a:xfrm>
              <a:off x="2438861" y="0"/>
              <a:ext cx="609929" cy="322577"/>
            </a:xfrm>
            <a:custGeom>
              <a:avLst/>
              <a:gdLst/>
              <a:ahLst/>
              <a:cxnLst/>
              <a:rect l="0" t="0" r="0" b="0"/>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Shape 619"/>
            <p:cNvSpPr/>
            <p:nvPr/>
          </p:nvSpPr>
          <p:spPr>
            <a:xfrm>
              <a:off x="3047936" y="321645"/>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Shape 620"/>
            <p:cNvSpPr/>
            <p:nvPr/>
          </p:nvSpPr>
          <p:spPr>
            <a:xfrm flipH="1">
              <a:off x="3658935" y="643332"/>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Shape 621"/>
            <p:cNvSpPr/>
            <p:nvPr/>
          </p:nvSpPr>
          <p:spPr>
            <a:xfrm flipH="1">
              <a:off x="1219312" y="643329"/>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22" name="Shape 6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Shape 7"/>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Shape 627"/>
          <p:cNvSpPr txBox="1">
            <a:spLocks noGrp="1"/>
          </p:cNvSpPr>
          <p:nvPr>
            <p:ph type="ctrTitle"/>
          </p:nvPr>
        </p:nvSpPr>
        <p:spPr>
          <a:xfrm>
            <a:off x="707231" y="1658143"/>
            <a:ext cx="5265000" cy="1159800"/>
          </a:xfrm>
          <a:prstGeom prst="rect">
            <a:avLst/>
          </a:prstGeom>
        </p:spPr>
        <p:txBody>
          <a:bodyPr spcFirstLastPara="1" wrap="square" lIns="91425" tIns="91425" rIns="91425" bIns="91425" anchor="ctr" anchorCtr="0">
            <a:noAutofit/>
          </a:bodyPr>
          <a:lstStyle/>
          <a:p>
            <a:pPr lvl="0" algn="ctr"/>
            <a:r>
              <a:rPr lang="en-US" altLang="zh-TW" sz="4400" dirty="0"/>
              <a:t>Kanban </a:t>
            </a:r>
            <a:r>
              <a:rPr lang="en" altLang="zh-TW" sz="4400" dirty="0"/>
              <a:t>&amp; Trello</a:t>
            </a:r>
            <a:endParaRPr sz="2000" dirty="0"/>
          </a:p>
        </p:txBody>
      </p:sp>
      <p:sp>
        <p:nvSpPr>
          <p:cNvPr id="4" name="文字方塊 3"/>
          <p:cNvSpPr txBox="1"/>
          <p:nvPr/>
        </p:nvSpPr>
        <p:spPr>
          <a:xfrm>
            <a:off x="2377176" y="3803904"/>
            <a:ext cx="2052165" cy="830997"/>
          </a:xfrm>
          <a:prstGeom prst="rect">
            <a:avLst/>
          </a:prstGeom>
          <a:noFill/>
        </p:spPr>
        <p:txBody>
          <a:bodyPr wrap="none" rtlCol="0">
            <a:spAutoFit/>
          </a:bodyPr>
          <a:lstStyle/>
          <a:p>
            <a:r>
              <a:rPr lang="en-US" altLang="zh-TW" sz="1600" b="1" dirty="0">
                <a:solidFill>
                  <a:srgbClr val="FFFFFF"/>
                </a:solidFill>
                <a:latin typeface="Montserrat"/>
                <a:ea typeface="Montserrat"/>
                <a:cs typeface="Montserrat"/>
                <a:sym typeface="Montserrat"/>
              </a:rPr>
              <a:t>106598024</a:t>
            </a:r>
            <a:r>
              <a:rPr lang="zh-TW" altLang="en-US" sz="1600" b="1" dirty="0">
                <a:solidFill>
                  <a:srgbClr val="FFFFFF"/>
                </a:solidFill>
                <a:latin typeface="Montserrat"/>
                <a:ea typeface="Montserrat"/>
                <a:cs typeface="Montserrat"/>
                <a:sym typeface="Montserrat"/>
              </a:rPr>
              <a:t> </a:t>
            </a:r>
            <a:r>
              <a:rPr lang="zh-TW" altLang="en-US" sz="1600" dirty="0">
                <a:solidFill>
                  <a:srgbClr val="FFFFFF"/>
                </a:solidFill>
                <a:latin typeface="標楷體" panose="03000509000000000000" pitchFamily="65" charset="-120"/>
                <a:ea typeface="標楷體" panose="03000509000000000000" pitchFamily="65" charset="-120"/>
                <a:cs typeface="Montserrat"/>
                <a:sym typeface="Montserrat"/>
              </a:rPr>
              <a:t>鍾承翰</a:t>
            </a:r>
            <a:r>
              <a:rPr lang="en-US" altLang="zh-TW" sz="1600" b="1" dirty="0">
                <a:solidFill>
                  <a:srgbClr val="FFFFFF"/>
                </a:solidFill>
                <a:latin typeface="Montserrat"/>
                <a:ea typeface="Montserrat"/>
                <a:cs typeface="Montserrat"/>
                <a:sym typeface="Montserrat"/>
              </a:rPr>
              <a:t/>
            </a:r>
            <a:br>
              <a:rPr lang="en-US" altLang="zh-TW" sz="1600" b="1" dirty="0">
                <a:solidFill>
                  <a:srgbClr val="FFFFFF"/>
                </a:solidFill>
                <a:latin typeface="Montserrat"/>
                <a:ea typeface="Montserrat"/>
                <a:cs typeface="Montserrat"/>
                <a:sym typeface="Montserrat"/>
              </a:rPr>
            </a:br>
            <a:r>
              <a:rPr lang="en-US" altLang="zh-TW" sz="1600" b="1" dirty="0">
                <a:solidFill>
                  <a:srgbClr val="FFFFFF"/>
                </a:solidFill>
                <a:latin typeface="Montserrat"/>
                <a:ea typeface="Montserrat"/>
                <a:cs typeface="Montserrat"/>
                <a:sym typeface="Montserrat"/>
              </a:rPr>
              <a:t>106598054</a:t>
            </a:r>
            <a:r>
              <a:rPr lang="zh-TW" altLang="en-US" sz="1600" b="1" dirty="0">
                <a:solidFill>
                  <a:srgbClr val="FFFFFF"/>
                </a:solidFill>
                <a:latin typeface="Montserrat"/>
                <a:ea typeface="Montserrat"/>
                <a:cs typeface="Montserrat"/>
                <a:sym typeface="Montserrat"/>
              </a:rPr>
              <a:t> </a:t>
            </a:r>
            <a:r>
              <a:rPr lang="zh-TW" altLang="en-US" sz="1600" dirty="0">
                <a:solidFill>
                  <a:srgbClr val="FFFFFF"/>
                </a:solidFill>
                <a:latin typeface="標楷體" panose="03000509000000000000" pitchFamily="65" charset="-120"/>
                <a:ea typeface="標楷體" panose="03000509000000000000" pitchFamily="65" charset="-120"/>
                <a:cs typeface="Montserrat"/>
                <a:sym typeface="Montserrat"/>
              </a:rPr>
              <a:t>楊子冊</a:t>
            </a:r>
            <a:r>
              <a:rPr lang="en-US" altLang="zh-TW" sz="1600" b="1" dirty="0">
                <a:solidFill>
                  <a:srgbClr val="FFFFFF"/>
                </a:solidFill>
                <a:latin typeface="Montserrat"/>
                <a:ea typeface="Montserrat"/>
                <a:cs typeface="Montserrat"/>
                <a:sym typeface="Montserrat"/>
              </a:rPr>
              <a:t/>
            </a:r>
            <a:br>
              <a:rPr lang="en-US" altLang="zh-TW" sz="1600" b="1" dirty="0">
                <a:solidFill>
                  <a:srgbClr val="FFFFFF"/>
                </a:solidFill>
                <a:latin typeface="Montserrat"/>
                <a:ea typeface="Montserrat"/>
                <a:cs typeface="Montserrat"/>
                <a:sym typeface="Montserrat"/>
              </a:rPr>
            </a:br>
            <a:r>
              <a:rPr lang="en-US" altLang="zh-TW" sz="1600" b="1" dirty="0" smtClean="0">
                <a:solidFill>
                  <a:srgbClr val="FFFFFF"/>
                </a:solidFill>
                <a:latin typeface="Montserrat"/>
                <a:ea typeface="Montserrat"/>
                <a:cs typeface="Montserrat"/>
                <a:sym typeface="Montserrat"/>
              </a:rPr>
              <a:t>106598060 </a:t>
            </a:r>
            <a:r>
              <a:rPr lang="zh-TW" altLang="en-US" sz="1600" dirty="0" smtClean="0">
                <a:solidFill>
                  <a:schemeClr val="bg1"/>
                </a:solidFill>
                <a:latin typeface="標楷體" panose="03000509000000000000" pitchFamily="65" charset="-120"/>
                <a:ea typeface="標楷體" panose="03000509000000000000" pitchFamily="65" charset="-120"/>
              </a:rPr>
              <a:t>吳彥銘</a:t>
            </a:r>
            <a:endParaRPr lang="zh-TW" altLang="en-US" sz="1600" dirty="0">
              <a:solidFill>
                <a:schemeClr val="bg1"/>
              </a:solidFill>
              <a:latin typeface="標楷體" panose="03000509000000000000" pitchFamily="65" charset="-120"/>
              <a:ea typeface="標楷體" panose="03000509000000000000"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ctrTitle" idx="4294967295"/>
          </p:nvPr>
        </p:nvSpPr>
        <p:spPr>
          <a:xfrm>
            <a:off x="772251" y="1991017"/>
            <a:ext cx="405179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ltLang="zh-TW" sz="6000" dirty="0" smtClean="0">
                <a:solidFill>
                  <a:srgbClr val="FFA400"/>
                </a:solidFill>
              </a:rPr>
              <a:t>Trello Demo</a:t>
            </a:r>
            <a:endParaRPr sz="6000" dirty="0">
              <a:solidFill>
                <a:srgbClr val="FFA400"/>
              </a:solidFill>
            </a:endParaRPr>
          </a:p>
        </p:txBody>
      </p:sp>
      <p:sp>
        <p:nvSpPr>
          <p:cNvPr id="670" name="Shape 670"/>
          <p:cNvSpPr/>
          <p:nvPr/>
        </p:nvSpPr>
        <p:spPr>
          <a:xfrm>
            <a:off x="7232940" y="3100648"/>
            <a:ext cx="322302" cy="3077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71" name="Shape 671"/>
          <p:cNvGrpSpPr/>
          <p:nvPr/>
        </p:nvGrpSpPr>
        <p:grpSpPr>
          <a:xfrm>
            <a:off x="6832935" y="1372348"/>
            <a:ext cx="1380753" cy="1381083"/>
            <a:chOff x="6654650" y="3665275"/>
            <a:chExt cx="409100" cy="409125"/>
          </a:xfrm>
        </p:grpSpPr>
        <p:sp>
          <p:nvSpPr>
            <p:cNvPr id="672" name="Shape 672"/>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Shape 673"/>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4" name="Shape 674"/>
          <p:cNvGrpSpPr/>
          <p:nvPr/>
        </p:nvGrpSpPr>
        <p:grpSpPr>
          <a:xfrm rot="1057018">
            <a:off x="5502169" y="2458457"/>
            <a:ext cx="912227" cy="912336"/>
            <a:chOff x="570875" y="4322250"/>
            <a:chExt cx="443300" cy="443325"/>
          </a:xfrm>
        </p:grpSpPr>
        <p:sp>
          <p:nvSpPr>
            <p:cNvPr id="675" name="Shape 675"/>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Shape 676"/>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Shape 677"/>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Shape 678"/>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79" name="Shape 679"/>
          <p:cNvSpPr/>
          <p:nvPr/>
        </p:nvSpPr>
        <p:spPr>
          <a:xfrm rot="2466753">
            <a:off x="5604599" y="1640213"/>
            <a:ext cx="447786" cy="42756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Shape 680"/>
          <p:cNvSpPr/>
          <p:nvPr/>
        </p:nvSpPr>
        <p:spPr>
          <a:xfrm rot="-1609436">
            <a:off x="6259477" y="1909225"/>
            <a:ext cx="322261" cy="30770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Shape 681"/>
          <p:cNvSpPr/>
          <p:nvPr/>
        </p:nvSpPr>
        <p:spPr>
          <a:xfrm rot="2926308">
            <a:off x="8213348" y="2152989"/>
            <a:ext cx="241328" cy="23042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Shape 682"/>
          <p:cNvSpPr/>
          <p:nvPr/>
        </p:nvSpPr>
        <p:spPr>
          <a:xfrm rot="-1609163">
            <a:off x="7209104" y="609346"/>
            <a:ext cx="217420" cy="20760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Shape 68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10</a:t>
            </a:fld>
            <a:endParaRPr>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Shape 8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
        <p:nvSpPr>
          <p:cNvPr id="846" name="Shape 84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F64646"/>
                </a:solidFill>
              </a:rPr>
              <a:t>Thanks!</a:t>
            </a:r>
            <a:endParaRPr sz="6000">
              <a:solidFill>
                <a:srgbClr val="F64646"/>
              </a:solidFill>
            </a:endParaRPr>
          </a:p>
        </p:txBody>
      </p:sp>
      <p:sp>
        <p:nvSpPr>
          <p:cNvPr id="847" name="Shape 847"/>
          <p:cNvSpPr txBox="1">
            <a:spLocks noGrp="1"/>
          </p:cNvSpPr>
          <p:nvPr>
            <p:ph type="subTitle" idx="4294967295"/>
          </p:nvPr>
        </p:nvSpPr>
        <p:spPr>
          <a:xfrm>
            <a:off x="685800" y="2109249"/>
            <a:ext cx="3954900" cy="2582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b="1" dirty="0">
                <a:latin typeface="Montserrat"/>
                <a:ea typeface="Montserrat"/>
                <a:cs typeface="Montserrat"/>
                <a:sym typeface="Montserrat"/>
              </a:rPr>
              <a:t>Any </a:t>
            </a:r>
            <a:r>
              <a:rPr lang="en" sz="1800" b="1" dirty="0" smtClean="0">
                <a:latin typeface="Montserrat"/>
                <a:ea typeface="Montserrat"/>
                <a:cs typeface="Montserrat"/>
                <a:sym typeface="Montserrat"/>
              </a:rPr>
              <a:t>questions</a:t>
            </a:r>
            <a:r>
              <a:rPr lang="en" sz="1800" b="1" dirty="0">
                <a:latin typeface="Montserrat"/>
                <a:ea typeface="Montserrat"/>
                <a:cs typeface="Montserrat"/>
                <a:sym typeface="Montserrat"/>
              </a:rPr>
              <a:t>?</a:t>
            </a:r>
            <a:endParaRPr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smtClean="0"/>
              <a:t>Outline</a:t>
            </a:r>
            <a:endParaRPr dirty="0"/>
          </a:p>
        </p:txBody>
      </p:sp>
      <p:sp>
        <p:nvSpPr>
          <p:cNvPr id="634" name="Shape 634"/>
          <p:cNvSpPr txBox="1">
            <a:spLocks noGrp="1"/>
          </p:cNvSpPr>
          <p:nvPr>
            <p:ph type="body" idx="1"/>
          </p:nvPr>
        </p:nvSpPr>
        <p:spPr>
          <a:xfrm>
            <a:off x="1320025" y="2023537"/>
            <a:ext cx="6361350" cy="2923114"/>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US" sz="2000" b="1" dirty="0" smtClean="0"/>
              <a:t>Kanban</a:t>
            </a:r>
            <a:r>
              <a:rPr lang="en-US" altLang="zh-TW" sz="2000" b="1" dirty="0" smtClean="0"/>
              <a:t>(</a:t>
            </a:r>
            <a:r>
              <a:rPr lang="zh-TW" altLang="en-US" sz="2000" b="1" dirty="0" smtClean="0">
                <a:latin typeface="標楷體" panose="03000509000000000000" pitchFamily="65" charset="-120"/>
                <a:ea typeface="標楷體" panose="03000509000000000000" pitchFamily="65" charset="-120"/>
              </a:rPr>
              <a:t>看板</a:t>
            </a:r>
            <a:r>
              <a:rPr lang="en-US" altLang="zh-TW" sz="2000" b="1" dirty="0" smtClean="0"/>
              <a:t>)</a:t>
            </a:r>
            <a:endParaRPr lang="en-US" altLang="zh-TW" sz="2000" b="1" dirty="0" smtClean="0"/>
          </a:p>
          <a:p>
            <a:pPr marL="457200" lvl="1" indent="0">
              <a:spcBef>
                <a:spcPts val="600"/>
              </a:spcBef>
              <a:buClr>
                <a:schemeClr val="dk1"/>
              </a:buClr>
              <a:buSzPts val="1100"/>
              <a:buFont typeface="Arial"/>
              <a:buNone/>
            </a:pPr>
            <a:r>
              <a:rPr lang="zh-TW" altLang="en-US" sz="2000" b="1" dirty="0" smtClean="0">
                <a:latin typeface="標楷體" panose="03000509000000000000" pitchFamily="65" charset="-120"/>
                <a:ea typeface="標楷體" panose="03000509000000000000" pitchFamily="65" charset="-120"/>
              </a:rPr>
              <a:t>看板三原則</a:t>
            </a:r>
            <a:r>
              <a:rPr lang="en-US" altLang="zh-TW" sz="2000" b="1" dirty="0" smtClean="0">
                <a:latin typeface="標楷體" panose="03000509000000000000" pitchFamily="65" charset="-120"/>
                <a:ea typeface="標楷體" panose="03000509000000000000" pitchFamily="65" charset="-120"/>
              </a:rPr>
              <a:t>-</a:t>
            </a:r>
            <a:r>
              <a:rPr lang="zh-TW" altLang="en-US" sz="2000" b="1" dirty="0" smtClean="0">
                <a:latin typeface="標楷體" panose="03000509000000000000" pitchFamily="65" charset="-120"/>
                <a:ea typeface="標楷體" panose="03000509000000000000" pitchFamily="65" charset="-120"/>
              </a:rPr>
              <a:t>視覺化</a:t>
            </a:r>
            <a:r>
              <a:rPr lang="en-US" altLang="zh-TW" sz="2000" b="1" dirty="0" smtClean="0">
                <a:latin typeface="標楷體" panose="03000509000000000000" pitchFamily="65" charset="-120"/>
                <a:ea typeface="標楷體" panose="03000509000000000000" pitchFamily="65" charset="-120"/>
              </a:rPr>
              <a:t>(</a:t>
            </a:r>
            <a:r>
              <a:rPr lang="zh-TW" altLang="en-US" sz="2000" b="1" dirty="0" smtClean="0">
                <a:latin typeface="標楷體" panose="03000509000000000000" pitchFamily="65" charset="-120"/>
                <a:ea typeface="標楷體" panose="03000509000000000000" pitchFamily="65" charset="-120"/>
              </a:rPr>
              <a:t>工作流程</a:t>
            </a:r>
            <a:r>
              <a:rPr lang="en-US" altLang="zh-TW" sz="2000" b="1" dirty="0" smtClean="0">
                <a:latin typeface="標楷體" panose="03000509000000000000" pitchFamily="65" charset="-120"/>
                <a:ea typeface="標楷體" panose="03000509000000000000" pitchFamily="65" charset="-120"/>
              </a:rPr>
              <a:t>)</a:t>
            </a:r>
          </a:p>
          <a:p>
            <a:pPr marL="457200" lvl="1" indent="0">
              <a:buClr>
                <a:schemeClr val="dk1"/>
              </a:buClr>
              <a:buSzPts val="1100"/>
              <a:buNone/>
            </a:pPr>
            <a:r>
              <a:rPr lang="zh-TW" altLang="en-US" sz="2000" b="1" dirty="0">
                <a:latin typeface="標楷體" panose="03000509000000000000" pitchFamily="65" charset="-120"/>
                <a:ea typeface="標楷體" panose="03000509000000000000" pitchFamily="65" charset="-120"/>
              </a:rPr>
              <a:t>看板三原則</a:t>
            </a:r>
            <a:r>
              <a:rPr lang="en-US" altLang="zh-TW" sz="2000" b="1" dirty="0" smtClean="0">
                <a:latin typeface="標楷體" panose="03000509000000000000" pitchFamily="65" charset="-120"/>
                <a:ea typeface="標楷體" panose="03000509000000000000" pitchFamily="65" charset="-120"/>
              </a:rPr>
              <a:t>-</a:t>
            </a:r>
            <a:r>
              <a:rPr lang="zh-TW" altLang="en-US" sz="2000" b="1" dirty="0" smtClean="0">
                <a:latin typeface="標楷體" panose="03000509000000000000" pitchFamily="65" charset="-120"/>
                <a:ea typeface="標楷體" panose="03000509000000000000" pitchFamily="65" charset="-120"/>
              </a:rPr>
              <a:t>限制</a:t>
            </a:r>
            <a:r>
              <a:rPr lang="en-US" altLang="zh-TW" sz="2000" b="1" dirty="0"/>
              <a:t>WIP(Work In Progress)</a:t>
            </a:r>
            <a:endParaRPr lang="en-US" altLang="zh-TW" sz="2000" b="1" dirty="0" smtClean="0"/>
          </a:p>
          <a:p>
            <a:pPr marL="457200" lvl="1" indent="0">
              <a:buClr>
                <a:schemeClr val="dk1"/>
              </a:buClr>
              <a:buSzPts val="1100"/>
              <a:buNone/>
            </a:pPr>
            <a:r>
              <a:rPr lang="zh-TW" altLang="en-US" sz="2000" b="1" dirty="0">
                <a:latin typeface="標楷體" panose="03000509000000000000" pitchFamily="65" charset="-120"/>
                <a:ea typeface="標楷體" panose="03000509000000000000" pitchFamily="65" charset="-120"/>
              </a:rPr>
              <a:t>看板三原則</a:t>
            </a:r>
            <a:r>
              <a:rPr lang="en-US" altLang="zh-TW" sz="2000" b="1" dirty="0" smtClean="0">
                <a:latin typeface="標楷體" panose="03000509000000000000" pitchFamily="65" charset="-120"/>
                <a:ea typeface="標楷體" panose="03000509000000000000" pitchFamily="65" charset="-120"/>
              </a:rPr>
              <a:t>-</a:t>
            </a:r>
            <a:r>
              <a:rPr lang="zh-TW" altLang="en-US" sz="2000" b="1" dirty="0" smtClean="0">
                <a:latin typeface="標楷體" panose="03000509000000000000" pitchFamily="65" charset="-120"/>
                <a:ea typeface="標楷體" panose="03000509000000000000" pitchFamily="65" charset="-120"/>
              </a:rPr>
              <a:t>管理工作流</a:t>
            </a:r>
            <a:endParaRPr lang="en-US" altLang="zh-TW" sz="2000" b="1" dirty="0" smtClean="0">
              <a:latin typeface="標楷體" panose="03000509000000000000" pitchFamily="65" charset="-120"/>
              <a:ea typeface="標楷體" panose="03000509000000000000" pitchFamily="65" charset="-120"/>
            </a:endParaRPr>
          </a:p>
          <a:p>
            <a:pPr marL="0" lvl="0" indent="0" rtl="0">
              <a:spcBef>
                <a:spcPts val="600"/>
              </a:spcBef>
              <a:spcAft>
                <a:spcPts val="0"/>
              </a:spcAft>
              <a:buClr>
                <a:schemeClr val="dk1"/>
              </a:buClr>
              <a:buSzPts val="1100"/>
              <a:buFont typeface="Arial"/>
              <a:buNone/>
            </a:pPr>
            <a:r>
              <a:rPr lang="en-US" altLang="zh-TW" sz="2000" b="1" dirty="0" smtClean="0"/>
              <a:t>Trello</a:t>
            </a:r>
          </a:p>
          <a:p>
            <a:pPr marL="457200" lvl="1" indent="0">
              <a:spcBef>
                <a:spcPts val="600"/>
              </a:spcBef>
              <a:buClr>
                <a:schemeClr val="dk1"/>
              </a:buClr>
              <a:buSzPts val="1100"/>
              <a:buFont typeface="Arial"/>
              <a:buNone/>
            </a:pPr>
            <a:r>
              <a:rPr lang="en-US" altLang="zh-TW" sz="2000" b="1" dirty="0" smtClean="0"/>
              <a:t>Demo</a:t>
            </a:r>
          </a:p>
        </p:txBody>
      </p:sp>
      <p:sp>
        <p:nvSpPr>
          <p:cNvPr id="636" name="Shape 6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932808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spcBef>
                <a:spcPts val="600"/>
              </a:spcBef>
              <a:buClr>
                <a:schemeClr val="dk1"/>
              </a:buClr>
              <a:buSzPts val="1100"/>
            </a:pPr>
            <a:r>
              <a:rPr lang="en-US" altLang="zh-TW" dirty="0" smtClean="0">
                <a:ea typeface="標楷體" panose="03000509000000000000" pitchFamily="65" charset="-120"/>
              </a:rPr>
              <a:t>Kanban(</a:t>
            </a:r>
            <a:r>
              <a:rPr lang="zh-TW" altLang="en-US" dirty="0" smtClean="0">
                <a:ea typeface="標楷體" panose="03000509000000000000" pitchFamily="65" charset="-120"/>
              </a:rPr>
              <a:t>看板</a:t>
            </a:r>
            <a:r>
              <a:rPr lang="en-US" altLang="zh-TW" dirty="0" smtClean="0">
                <a:ea typeface="標楷體" panose="03000509000000000000" pitchFamily="65" charset="-120"/>
              </a:rPr>
              <a:t>)</a:t>
            </a:r>
            <a:endParaRPr lang="en-US" altLang="zh-TW" dirty="0">
              <a:ea typeface="標楷體" panose="03000509000000000000" pitchFamily="65" charset="-120"/>
            </a:endParaRPr>
          </a:p>
        </p:txBody>
      </p:sp>
      <p:sp>
        <p:nvSpPr>
          <p:cNvPr id="634" name="Shape 634"/>
          <p:cNvSpPr txBox="1">
            <a:spLocks noGrp="1"/>
          </p:cNvSpPr>
          <p:nvPr>
            <p:ph type="body" idx="1"/>
          </p:nvPr>
        </p:nvSpPr>
        <p:spPr>
          <a:xfrm>
            <a:off x="1320024" y="1582625"/>
            <a:ext cx="6280097" cy="1449333"/>
          </a:xfrm>
          <a:prstGeom prst="rect">
            <a:avLst/>
          </a:prstGeom>
        </p:spPr>
        <p:txBody>
          <a:bodyPr spcFirstLastPara="1" wrap="square" lIns="91425" tIns="91425" rIns="91425" bIns="91425" anchor="t" anchorCtr="0">
            <a:noAutofit/>
          </a:bodyPr>
          <a:lstStyle/>
          <a:p>
            <a:pPr marL="0" lvl="0" indent="0">
              <a:buClr>
                <a:schemeClr val="dk1"/>
              </a:buClr>
              <a:buSzPts val="1100"/>
              <a:buNone/>
            </a:pPr>
            <a:endParaRPr lang="en-US" altLang="zh-TW" sz="1400" b="1" dirty="0">
              <a:latin typeface="標楷體" panose="03000509000000000000" pitchFamily="65" charset="-120"/>
              <a:ea typeface="標楷體" panose="03000509000000000000" pitchFamily="65" charset="-120"/>
            </a:endParaRPr>
          </a:p>
          <a:p>
            <a:pPr marL="0" lvl="0" indent="0">
              <a:buClr>
                <a:schemeClr val="dk1"/>
              </a:buClr>
              <a:buSzPts val="1100"/>
              <a:buNone/>
            </a:pPr>
            <a:r>
              <a:rPr lang="zh-TW" altLang="en-US" sz="1400" b="1" dirty="0">
                <a:latin typeface="標楷體" panose="03000509000000000000" pitchFamily="65" charset="-120"/>
                <a:ea typeface="標楷體" panose="03000509000000000000" pitchFamily="65" charset="-120"/>
              </a:rPr>
              <a:t>看板方法不是一種軟體開發生命週期方法論，也不是專案管理方法。</a:t>
            </a:r>
            <a:endParaRPr lang="en-US" altLang="zh-TW" sz="1400" b="1" dirty="0">
              <a:latin typeface="標楷體" panose="03000509000000000000" pitchFamily="65" charset="-120"/>
              <a:ea typeface="標楷體" panose="03000509000000000000" pitchFamily="65" charset="-120"/>
            </a:endParaRPr>
          </a:p>
          <a:p>
            <a:pPr marL="0" lvl="0" indent="0">
              <a:buClr>
                <a:schemeClr val="dk1"/>
              </a:buClr>
              <a:buSzPts val="1100"/>
              <a:buNone/>
            </a:pPr>
            <a:r>
              <a:rPr lang="zh-TW" altLang="en-US" sz="1400" b="1" dirty="0">
                <a:latin typeface="標楷體" panose="03000509000000000000" pitchFamily="65" charset="-120"/>
                <a:ea typeface="標楷體" panose="03000509000000000000" pitchFamily="65" charset="-120"/>
              </a:rPr>
              <a:t>它需要一些已經建立好的流程，好讓看板方法可以套用，</a:t>
            </a:r>
            <a:endParaRPr lang="en-US" altLang="zh-TW" sz="1400" b="1" dirty="0">
              <a:latin typeface="標楷體" panose="03000509000000000000" pitchFamily="65" charset="-120"/>
              <a:ea typeface="標楷體" panose="03000509000000000000" pitchFamily="65" charset="-120"/>
            </a:endParaRPr>
          </a:p>
          <a:p>
            <a:pPr marL="0" lvl="0" indent="0">
              <a:buClr>
                <a:schemeClr val="dk1"/>
              </a:buClr>
              <a:buSzPts val="1100"/>
              <a:buNone/>
            </a:pPr>
            <a:r>
              <a:rPr lang="zh-TW" altLang="en-US" sz="1400" b="1" dirty="0">
                <a:latin typeface="標楷體" panose="03000509000000000000" pitchFamily="65" charset="-120"/>
                <a:ea typeface="標楷體" panose="03000509000000000000" pitchFamily="65" charset="-120"/>
              </a:rPr>
              <a:t>並且逐漸地改變底層的</a:t>
            </a:r>
            <a:r>
              <a:rPr lang="zh-TW" altLang="en-US" sz="1400" b="1" dirty="0" smtClean="0">
                <a:latin typeface="標楷體" panose="03000509000000000000" pitchFamily="65" charset="-120"/>
                <a:ea typeface="標楷體" panose="03000509000000000000" pitchFamily="65" charset="-120"/>
              </a:rPr>
              <a:t>流程。</a:t>
            </a:r>
            <a:endParaRPr lang="en-US" altLang="zh-TW" sz="1400" b="1" dirty="0" smtClean="0">
              <a:latin typeface="標楷體" panose="03000509000000000000" pitchFamily="65" charset="-120"/>
              <a:ea typeface="標楷體" panose="03000509000000000000" pitchFamily="65" charset="-120"/>
            </a:endParaRPr>
          </a:p>
        </p:txBody>
      </p:sp>
      <p:sp>
        <p:nvSpPr>
          <p:cNvPr id="636" name="Shape 6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fld id="{00000000-1234-1234-1234-123412341234}" type="slidenum">
              <a:rPr lang="en">
                <a:solidFill>
                  <a:srgbClr val="FFFFFF"/>
                </a:solidFill>
              </a:rPr>
              <a:pPr/>
              <a:t>3</a:t>
            </a:fld>
            <a:endParaRPr>
              <a:solidFill>
                <a:srgbClr val="FFFFFF"/>
              </a:solidFill>
            </a:endParaRPr>
          </a:p>
        </p:txBody>
      </p:sp>
      <p:sp>
        <p:nvSpPr>
          <p:cNvPr id="2" name="文字方塊 1"/>
          <p:cNvSpPr txBox="1"/>
          <p:nvPr/>
        </p:nvSpPr>
        <p:spPr>
          <a:xfrm>
            <a:off x="4098758" y="3031958"/>
            <a:ext cx="3770584" cy="523220"/>
          </a:xfrm>
          <a:prstGeom prst="rect">
            <a:avLst/>
          </a:prstGeom>
          <a:noFill/>
        </p:spPr>
        <p:txBody>
          <a:bodyPr wrap="none" rtlCol="0">
            <a:spAutoFit/>
          </a:bodyPr>
          <a:lstStyle/>
          <a:p>
            <a:pPr lvl="0"/>
            <a:r>
              <a:rPr lang="zh-TW" altLang="en-US" b="1" dirty="0">
                <a:latin typeface="標楷體" panose="03000509000000000000" pitchFamily="65" charset="-120"/>
                <a:ea typeface="標楷體" panose="03000509000000000000" pitchFamily="65" charset="-120"/>
              </a:rPr>
              <a:t>－出自</a:t>
            </a:r>
            <a:r>
              <a:rPr lang="en-US" altLang="zh-TW" dirty="0">
                <a:latin typeface="Montserrat" panose="020B0604020202020204" charset="0"/>
                <a:ea typeface="標楷體" panose="03000509000000000000" pitchFamily="65" charset="-120"/>
              </a:rPr>
              <a:t>David Anderson</a:t>
            </a:r>
            <a:r>
              <a:rPr lang="zh-TW" altLang="en-US" b="1" dirty="0">
                <a:latin typeface="標楷體" panose="03000509000000000000" pitchFamily="65" charset="-120"/>
                <a:ea typeface="標楷體" panose="03000509000000000000" pitchFamily="65" charset="-120"/>
              </a:rPr>
              <a:t>所著的</a:t>
            </a:r>
            <a:r>
              <a:rPr lang="en-US" altLang="zh-TW" dirty="0">
                <a:latin typeface="標楷體" panose="03000509000000000000" pitchFamily="65" charset="-120"/>
                <a:ea typeface="標楷體" panose="03000509000000000000" pitchFamily="65" charset="-120"/>
              </a:rPr>
              <a:t>《</a:t>
            </a:r>
            <a:r>
              <a:rPr lang="en-US" altLang="zh-TW" dirty="0">
                <a:latin typeface="Montserrat" panose="020B0604020202020204" charset="0"/>
                <a:ea typeface="標楷體" panose="03000509000000000000" pitchFamily="65" charset="-120"/>
              </a:rPr>
              <a:t>Kanban</a:t>
            </a:r>
            <a:r>
              <a:rPr lang="en-US" altLang="zh-TW" dirty="0">
                <a:latin typeface="標楷體" panose="03000509000000000000" pitchFamily="65" charset="-120"/>
                <a:ea typeface="標楷體" panose="03000509000000000000" pitchFamily="65" charset="-120"/>
              </a:rPr>
              <a:t>》</a:t>
            </a:r>
            <a:endParaRPr lang="en-US" altLang="zh-TW" b="1"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4174530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spcBef>
                <a:spcPts val="600"/>
              </a:spcBef>
              <a:buClr>
                <a:schemeClr val="dk1"/>
              </a:buClr>
              <a:buSzPts val="1100"/>
            </a:pPr>
            <a:r>
              <a:rPr lang="en-US" altLang="zh-TW" dirty="0" smtClean="0">
                <a:latin typeface="Montserrat" panose="02020500000000000000" charset="0"/>
                <a:ea typeface="標楷體" panose="03000509000000000000" pitchFamily="65" charset="-120"/>
              </a:rPr>
              <a:t>Kanban(</a:t>
            </a:r>
            <a:r>
              <a:rPr lang="zh-TW" altLang="en-US" dirty="0" smtClean="0">
                <a:latin typeface="Montserrat" panose="02020500000000000000" charset="0"/>
                <a:ea typeface="標楷體" panose="03000509000000000000" pitchFamily="65" charset="-120"/>
              </a:rPr>
              <a:t>看板</a:t>
            </a:r>
            <a:r>
              <a:rPr lang="en-US" altLang="zh-TW" dirty="0" smtClean="0">
                <a:latin typeface="Montserrat" panose="02020500000000000000" charset="0"/>
                <a:ea typeface="標楷體" panose="03000509000000000000" pitchFamily="65" charset="-120"/>
              </a:rPr>
              <a:t>)</a:t>
            </a:r>
            <a:endParaRPr lang="en-US" altLang="zh-TW" dirty="0">
              <a:latin typeface="Montserrat" panose="02020500000000000000" charset="0"/>
              <a:ea typeface="標楷體" panose="03000509000000000000" pitchFamily="65" charset="-120"/>
            </a:endParaRPr>
          </a:p>
        </p:txBody>
      </p:sp>
      <p:sp>
        <p:nvSpPr>
          <p:cNvPr id="634" name="Shape 634"/>
          <p:cNvSpPr txBox="1">
            <a:spLocks noGrp="1"/>
          </p:cNvSpPr>
          <p:nvPr>
            <p:ph type="body" idx="1"/>
          </p:nvPr>
        </p:nvSpPr>
        <p:spPr>
          <a:xfrm>
            <a:off x="1320025" y="1385775"/>
            <a:ext cx="6391415" cy="2955300"/>
          </a:xfrm>
          <a:prstGeom prst="rect">
            <a:avLst/>
          </a:prstGeom>
        </p:spPr>
        <p:txBody>
          <a:bodyPr spcFirstLastPara="1" wrap="square" lIns="91425" tIns="91425" rIns="91425" bIns="91425" anchor="t" anchorCtr="0">
            <a:noAutofit/>
          </a:bodyPr>
          <a:lstStyle/>
          <a:p>
            <a:pPr marL="0" lvl="0" indent="0">
              <a:buClr>
                <a:schemeClr val="dk1"/>
              </a:buClr>
              <a:buSzPts val="1100"/>
              <a:buNone/>
            </a:pPr>
            <a:endParaRPr lang="en-US" altLang="zh-TW" sz="1400" b="1" dirty="0" smtClean="0">
              <a:latin typeface="Times New Roman" panose="02020603050405020304" pitchFamily="18" charset="0"/>
              <a:ea typeface="標楷體" panose="03000509000000000000" pitchFamily="65" charset="-120"/>
            </a:endParaRPr>
          </a:p>
          <a:p>
            <a:pPr marL="0" lvl="0" indent="0">
              <a:buClr>
                <a:schemeClr val="dk1"/>
              </a:buClr>
              <a:buSzPts val="1100"/>
              <a:buNone/>
            </a:pPr>
            <a:endParaRPr lang="en" sz="1400" b="1" dirty="0" smtClean="0">
              <a:latin typeface="Times New Roman" panose="02020603050405020304" pitchFamily="18" charset="0"/>
              <a:ea typeface="標楷體" panose="03000509000000000000" pitchFamily="65" charset="-120"/>
            </a:endParaRPr>
          </a:p>
        </p:txBody>
      </p:sp>
      <p:sp>
        <p:nvSpPr>
          <p:cNvPr id="636" name="Shape 6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969" y="2459518"/>
            <a:ext cx="4646013" cy="2187572"/>
          </a:xfrm>
          <a:prstGeom prst="rect">
            <a:avLst/>
          </a:prstGeom>
        </p:spPr>
      </p:pic>
      <p:sp>
        <p:nvSpPr>
          <p:cNvPr id="6" name="文字方塊 5"/>
          <p:cNvSpPr txBox="1"/>
          <p:nvPr/>
        </p:nvSpPr>
        <p:spPr>
          <a:xfrm>
            <a:off x="2467610" y="4700430"/>
            <a:ext cx="4945380" cy="246221"/>
          </a:xfrm>
          <a:prstGeom prst="rect">
            <a:avLst/>
          </a:prstGeom>
          <a:noFill/>
        </p:spPr>
        <p:txBody>
          <a:bodyPr wrap="square" rtlCol="0">
            <a:spAutoFit/>
          </a:bodyPr>
          <a:lstStyle/>
          <a:p>
            <a:r>
              <a:rPr lang="zh-TW" altLang="en-US" sz="1000" dirty="0" smtClean="0">
                <a:solidFill>
                  <a:srgbClr val="434343"/>
                </a:solidFill>
                <a:latin typeface="Montserrat" panose="02020500000000000000" charset="0"/>
                <a:ea typeface="標楷體" panose="03000509000000000000" pitchFamily="65" charset="-120"/>
              </a:rPr>
              <a:t>圖片出處：</a:t>
            </a:r>
            <a:r>
              <a:rPr lang="en-US" altLang="zh-TW" sz="1000" dirty="0">
                <a:solidFill>
                  <a:srgbClr val="434343"/>
                </a:solidFill>
                <a:latin typeface="Montserrat" panose="02020500000000000000" charset="0"/>
                <a:ea typeface="標楷體" panose="03000509000000000000" pitchFamily="65" charset="-120"/>
              </a:rPr>
              <a:t>https://www.sitepoint.com/agile-team/</a:t>
            </a:r>
            <a:endParaRPr lang="zh-TW" altLang="en-US" sz="1000" dirty="0">
              <a:solidFill>
                <a:srgbClr val="434343"/>
              </a:solidFill>
              <a:latin typeface="Montserrat" panose="02020500000000000000" charset="0"/>
              <a:ea typeface="標楷體" panose="03000509000000000000" pitchFamily="65" charset="-120"/>
            </a:endParaRPr>
          </a:p>
        </p:txBody>
      </p:sp>
      <p:sp>
        <p:nvSpPr>
          <p:cNvPr id="3" name="文字方塊 2"/>
          <p:cNvSpPr txBox="1"/>
          <p:nvPr/>
        </p:nvSpPr>
        <p:spPr>
          <a:xfrm>
            <a:off x="2045969" y="1587965"/>
            <a:ext cx="3095719" cy="307777"/>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起源：</a:t>
            </a:r>
            <a:r>
              <a:rPr lang="en-US" altLang="zh-TW" dirty="0" smtClean="0">
                <a:latin typeface="Montserrat" panose="02020500000000000000" charset="0"/>
                <a:ea typeface="標楷體" panose="03000509000000000000" pitchFamily="65" charset="-120"/>
              </a:rPr>
              <a:t>1940</a:t>
            </a:r>
            <a:r>
              <a:rPr lang="zh-TW" altLang="en-US" dirty="0" smtClean="0">
                <a:latin typeface="標楷體" panose="03000509000000000000" pitchFamily="65" charset="-120"/>
                <a:ea typeface="標楷體" panose="03000509000000000000" pitchFamily="65" charset="-120"/>
              </a:rPr>
              <a:t>年代，日本豐田汽車工業</a:t>
            </a:r>
            <a:endParaRPr lang="zh-TW" altLang="en-US" dirty="0">
              <a:latin typeface="標楷體" panose="03000509000000000000" pitchFamily="65" charset="-120"/>
              <a:ea typeface="標楷體" panose="03000509000000000000" pitchFamily="65" charset="-120"/>
            </a:endParaRPr>
          </a:p>
        </p:txBody>
      </p:sp>
      <p:sp>
        <p:nvSpPr>
          <p:cNvPr id="4" name="文字方塊 3"/>
          <p:cNvSpPr txBox="1"/>
          <p:nvPr/>
        </p:nvSpPr>
        <p:spPr>
          <a:xfrm>
            <a:off x="2045969" y="1999614"/>
            <a:ext cx="3057247" cy="307777"/>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看板是團隊將工作流程視覺化的工具</a:t>
            </a:r>
            <a:endParaRPr lang="zh-TW" altLang="en-US" dirty="0">
              <a:latin typeface="標楷體" panose="03000509000000000000" pitchFamily="65" charset="-120"/>
              <a:ea typeface="標楷體" panose="03000509000000000000" pitchFamily="65"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spcBef>
                <a:spcPts val="600"/>
              </a:spcBef>
              <a:buClr>
                <a:schemeClr val="dk1"/>
              </a:buClr>
              <a:buSzPts val="1100"/>
            </a:pPr>
            <a:r>
              <a:rPr lang="zh-TW" altLang="en-US" dirty="0">
                <a:latin typeface="Times New Roman" panose="02020603050405020304" pitchFamily="18" charset="0"/>
                <a:ea typeface="標楷體" panose="03000509000000000000" pitchFamily="65" charset="-120"/>
              </a:rPr>
              <a:t>看板三原則</a:t>
            </a:r>
            <a:r>
              <a:rPr lang="en-US" altLang="zh-TW" dirty="0">
                <a:latin typeface="Montserrat" panose="02020500000000000000"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視覺化</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工作流程</a:t>
            </a:r>
            <a:r>
              <a:rPr lang="en-US" altLang="zh-TW" dirty="0">
                <a:latin typeface="Times New Roman" panose="02020603050405020304" pitchFamily="18" charset="0"/>
                <a:ea typeface="標楷體" panose="03000509000000000000" pitchFamily="65" charset="-120"/>
              </a:rPr>
              <a:t>)</a:t>
            </a:r>
          </a:p>
        </p:txBody>
      </p:sp>
      <p:sp>
        <p:nvSpPr>
          <p:cNvPr id="633" name="Shape 633"/>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b="1" dirty="0" smtClean="0">
                <a:latin typeface="Montserrat" panose="02020500000000000000" charset="0"/>
              </a:rPr>
              <a:t>Kanban Card</a:t>
            </a:r>
            <a:endParaRPr lang="en" sz="1400" b="1" dirty="0">
              <a:latin typeface="Montserrat" panose="02020500000000000000" charset="0"/>
            </a:endParaRPr>
          </a:p>
          <a:p>
            <a:pPr marL="0" lvl="0" indent="0" rtl="0">
              <a:spcBef>
                <a:spcPts val="600"/>
              </a:spcBef>
              <a:spcAft>
                <a:spcPts val="0"/>
              </a:spcAft>
              <a:buNone/>
            </a:pPr>
            <a:endParaRPr sz="1100" dirty="0"/>
          </a:p>
          <a:p>
            <a:pPr marL="0" lvl="0" indent="0" rtl="0">
              <a:spcBef>
                <a:spcPts val="600"/>
              </a:spcBef>
              <a:spcAft>
                <a:spcPts val="0"/>
              </a:spcAft>
              <a:buClr>
                <a:schemeClr val="dk1"/>
              </a:buClr>
              <a:buSzPts val="1100"/>
              <a:buFont typeface="Arial"/>
              <a:buNone/>
            </a:pPr>
            <a:endParaRPr sz="1100" b="1" dirty="0"/>
          </a:p>
        </p:txBody>
      </p:sp>
      <p:sp>
        <p:nvSpPr>
          <p:cNvPr id="634" name="Shape 634"/>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 sz="1400" b="1" dirty="0" smtClean="0">
                <a:latin typeface="Montserrat" panose="02020500000000000000" charset="0"/>
              </a:rPr>
              <a:t>Kanban</a:t>
            </a:r>
            <a:r>
              <a:rPr lang="en-US" altLang="zh-TW" sz="1400" b="1" dirty="0">
                <a:latin typeface="Arial"/>
                <a:ea typeface="Arial"/>
                <a:cs typeface="Arial"/>
                <a:sym typeface="Arial"/>
              </a:rPr>
              <a:t> Board</a:t>
            </a:r>
            <a:endParaRPr lang="en-US" altLang="zh-TW" sz="1400" dirty="0">
              <a:latin typeface="Arial"/>
              <a:ea typeface="Arial"/>
              <a:cs typeface="Arial"/>
              <a:sym typeface="Arial"/>
            </a:endParaRPr>
          </a:p>
          <a:p>
            <a:pPr marL="0" lvl="0" indent="0" rtl="0">
              <a:spcBef>
                <a:spcPts val="600"/>
              </a:spcBef>
              <a:spcAft>
                <a:spcPts val="0"/>
              </a:spcAft>
              <a:buClr>
                <a:schemeClr val="dk1"/>
              </a:buClr>
              <a:buSzPts val="1100"/>
              <a:buFont typeface="Arial"/>
              <a:buNone/>
            </a:pPr>
            <a:endParaRPr sz="1400" dirty="0" smtClean="0">
              <a:latin typeface="Montserrat" panose="02020500000000000000" charset="0"/>
            </a:endParaRPr>
          </a:p>
        </p:txBody>
      </p:sp>
      <p:sp>
        <p:nvSpPr>
          <p:cNvPr id="635" name="Shape 635"/>
          <p:cNvSpPr txBox="1">
            <a:spLocks noGrp="1"/>
          </p:cNvSpPr>
          <p:nvPr>
            <p:ph type="body" idx="2"/>
          </p:nvPr>
        </p:nvSpPr>
        <p:spPr>
          <a:xfrm>
            <a:off x="1127661" y="3526791"/>
            <a:ext cx="6651727" cy="1419860"/>
          </a:xfrm>
          <a:prstGeom prst="rect">
            <a:avLst/>
          </a:prstGeom>
        </p:spPr>
        <p:txBody>
          <a:bodyPr spcFirstLastPara="1" wrap="square" lIns="91425" tIns="91425" rIns="91425" bIns="91425" anchor="t" anchorCtr="0">
            <a:noAutofit/>
          </a:bodyPr>
          <a:lstStyle/>
          <a:p>
            <a:r>
              <a:rPr lang="zh-TW" altLang="en-US" sz="1400" dirty="0">
                <a:latin typeface="Montserrat" panose="02020500000000000000" charset="0"/>
                <a:ea typeface="標楷體" panose="03000509000000000000" pitchFamily="65" charset="-120"/>
                <a:cs typeface="Arial"/>
                <a:sym typeface="Arial"/>
              </a:rPr>
              <a:t>實踐看板方法的第一步是將工作項目（</a:t>
            </a:r>
            <a:r>
              <a:rPr lang="en-US" altLang="zh-TW" sz="1400" dirty="0">
                <a:latin typeface="Montserrat" panose="02020500000000000000" charset="0"/>
                <a:ea typeface="標楷體" panose="03000509000000000000" pitchFamily="65" charset="-120"/>
                <a:cs typeface="Arial"/>
                <a:sym typeface="Arial"/>
              </a:rPr>
              <a:t>work item</a:t>
            </a:r>
            <a:r>
              <a:rPr lang="zh-TW" altLang="en-US" sz="1400" dirty="0">
                <a:latin typeface="Montserrat" panose="02020500000000000000" charset="0"/>
                <a:ea typeface="標楷體" panose="03000509000000000000" pitchFamily="65" charset="-120"/>
                <a:cs typeface="Arial"/>
                <a:sym typeface="Arial"/>
              </a:rPr>
              <a:t>）與工作流程（</a:t>
            </a:r>
            <a:r>
              <a:rPr lang="en-US" altLang="zh-TW" sz="1400" dirty="0">
                <a:latin typeface="Montserrat" panose="02020500000000000000" charset="0"/>
                <a:ea typeface="標楷體" panose="03000509000000000000" pitchFamily="65" charset="-120"/>
                <a:cs typeface="Arial"/>
                <a:sym typeface="Arial"/>
              </a:rPr>
              <a:t>workflow</a:t>
            </a:r>
            <a:r>
              <a:rPr lang="zh-TW" altLang="en-US" sz="1400" dirty="0" smtClean="0">
                <a:latin typeface="Montserrat" panose="02020500000000000000" charset="0"/>
                <a:ea typeface="標楷體" panose="03000509000000000000" pitchFamily="65" charset="-120"/>
                <a:cs typeface="Arial"/>
                <a:sym typeface="Arial"/>
              </a:rPr>
              <a:t>）視覺化。</a:t>
            </a:r>
            <a:endParaRPr lang="en-US" altLang="zh-TW" sz="1400" dirty="0" smtClean="0">
              <a:latin typeface="Montserrat" panose="02020500000000000000" charset="0"/>
              <a:ea typeface="標楷體" panose="03000509000000000000" pitchFamily="65" charset="-120"/>
              <a:cs typeface="Arial"/>
              <a:sym typeface="Arial"/>
            </a:endParaRPr>
          </a:p>
          <a:p>
            <a:r>
              <a:rPr lang="zh-TW" altLang="en-US" sz="1400" dirty="0">
                <a:latin typeface="Montserrat" panose="02020500000000000000" charset="0"/>
                <a:ea typeface="標楷體" panose="03000509000000000000" pitchFamily="65" charset="-120"/>
                <a:cs typeface="Arial"/>
              </a:rPr>
              <a:t>將工作項目以</a:t>
            </a:r>
            <a:r>
              <a:rPr lang="en-US" altLang="zh-TW" sz="1400" dirty="0">
                <a:latin typeface="Montserrat" panose="02020500000000000000" charset="0"/>
                <a:ea typeface="標楷體" panose="03000509000000000000" pitchFamily="65" charset="-120"/>
                <a:cs typeface="Arial"/>
              </a:rPr>
              <a:t>Kanban</a:t>
            </a:r>
            <a:r>
              <a:rPr lang="zh-TW" altLang="en-US" sz="1400" dirty="0">
                <a:latin typeface="Montserrat" panose="02020500000000000000" charset="0"/>
                <a:ea typeface="標楷體" panose="03000509000000000000" pitchFamily="65" charset="-120"/>
                <a:cs typeface="Arial"/>
              </a:rPr>
              <a:t> </a:t>
            </a:r>
            <a:r>
              <a:rPr lang="en-US" altLang="zh-TW" sz="1400" dirty="0">
                <a:latin typeface="Montserrat" panose="02020500000000000000" charset="0"/>
                <a:ea typeface="標楷體" panose="03000509000000000000" pitchFamily="65" charset="-120"/>
                <a:cs typeface="Arial"/>
              </a:rPr>
              <a:t>Card</a:t>
            </a:r>
            <a:r>
              <a:rPr lang="zh-TW" altLang="en-US" sz="1400" dirty="0">
                <a:latin typeface="Montserrat" panose="02020500000000000000" charset="0"/>
                <a:ea typeface="標楷體" panose="03000509000000000000" pitchFamily="65" charset="-120"/>
                <a:cs typeface="Arial"/>
              </a:rPr>
              <a:t>呈現。</a:t>
            </a:r>
            <a:endParaRPr lang="en-US" altLang="zh-TW" sz="1400" dirty="0">
              <a:latin typeface="Montserrat" panose="02020500000000000000" charset="0"/>
              <a:ea typeface="標楷體" panose="03000509000000000000" pitchFamily="65" charset="-120"/>
              <a:cs typeface="Arial"/>
            </a:endParaRPr>
          </a:p>
          <a:p>
            <a:r>
              <a:rPr lang="zh-TW" altLang="en-US" sz="1400" dirty="0" smtClean="0">
                <a:latin typeface="Montserrat" panose="02020500000000000000" charset="0"/>
                <a:ea typeface="標楷體" panose="03000509000000000000" pitchFamily="65" charset="-120"/>
                <a:cs typeface="Arial"/>
                <a:sym typeface="Arial"/>
              </a:rPr>
              <a:t>將</a:t>
            </a:r>
            <a:r>
              <a:rPr lang="zh-TW" altLang="en-US" sz="1400" dirty="0">
                <a:latin typeface="Montserrat" panose="02020500000000000000" charset="0"/>
                <a:ea typeface="標楷體" panose="03000509000000000000" pitchFamily="65" charset="-120"/>
                <a:cs typeface="Arial"/>
                <a:sym typeface="Arial"/>
              </a:rPr>
              <a:t>現有工作流程畫在</a:t>
            </a:r>
            <a:r>
              <a:rPr lang="en-US" altLang="zh-TW" sz="1400" dirty="0">
                <a:latin typeface="Montserrat" panose="02020500000000000000" charset="0"/>
                <a:ea typeface="標楷體" panose="03000509000000000000" pitchFamily="65" charset="-120"/>
                <a:cs typeface="Arial"/>
                <a:sym typeface="Arial"/>
              </a:rPr>
              <a:t>Kanban</a:t>
            </a:r>
            <a:r>
              <a:rPr lang="zh-TW" altLang="en-US" sz="1400" dirty="0">
                <a:latin typeface="Montserrat" panose="02020500000000000000" charset="0"/>
                <a:ea typeface="標楷體" panose="03000509000000000000" pitchFamily="65" charset="-120"/>
                <a:cs typeface="Arial"/>
                <a:sym typeface="Arial"/>
              </a:rPr>
              <a:t> </a:t>
            </a:r>
            <a:r>
              <a:rPr lang="en-US" altLang="zh-TW" sz="1400" dirty="0">
                <a:latin typeface="Montserrat" panose="02020500000000000000" charset="0"/>
                <a:ea typeface="標楷體" panose="03000509000000000000" pitchFamily="65" charset="-120"/>
                <a:cs typeface="Arial"/>
                <a:sym typeface="Arial"/>
              </a:rPr>
              <a:t>Board</a:t>
            </a:r>
            <a:r>
              <a:rPr lang="zh-TW" altLang="en-US" sz="1400" dirty="0">
                <a:latin typeface="Montserrat" panose="02020500000000000000" charset="0"/>
                <a:ea typeface="標楷體" panose="03000509000000000000" pitchFamily="65" charset="-120"/>
                <a:cs typeface="Arial"/>
                <a:sym typeface="Arial"/>
              </a:rPr>
              <a:t>上。</a:t>
            </a:r>
            <a:endParaRPr lang="en-US" altLang="zh-TW" sz="1400" dirty="0">
              <a:latin typeface="Montserrat" panose="02020500000000000000" charset="0"/>
              <a:ea typeface="標楷體" panose="03000509000000000000" pitchFamily="65" charset="-120"/>
              <a:cs typeface="Arial"/>
            </a:endParaRPr>
          </a:p>
          <a:p>
            <a:endParaRPr sz="1100" dirty="0">
              <a:latin typeface="Montserrat" panose="02020500000000000000" charset="0"/>
              <a:ea typeface="標楷體" panose="03000509000000000000" pitchFamily="65" charset="-120"/>
            </a:endParaRPr>
          </a:p>
        </p:txBody>
      </p:sp>
      <p:sp>
        <p:nvSpPr>
          <p:cNvPr id="636" name="Shape 6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1" y="2068079"/>
            <a:ext cx="1951006" cy="1461371"/>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875" y="1998662"/>
            <a:ext cx="2867025" cy="1590675"/>
          </a:xfrm>
          <a:prstGeom prst="rect">
            <a:avLst/>
          </a:prstGeom>
        </p:spPr>
      </p:pic>
      <p:sp>
        <p:nvSpPr>
          <p:cNvPr id="10" name="Shape 635"/>
          <p:cNvSpPr txBox="1">
            <a:spLocks/>
          </p:cNvSpPr>
          <p:nvPr/>
        </p:nvSpPr>
        <p:spPr>
          <a:xfrm>
            <a:off x="3797846" y="2184877"/>
            <a:ext cx="256639" cy="577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C800"/>
              </a:buClr>
              <a:buSzPts val="1800"/>
              <a:buFont typeface="Montserrat Light"/>
              <a:buChar char="◂"/>
              <a:defRPr sz="1800" b="0" i="0" u="none" strike="noStrike" cap="none">
                <a:solidFill>
                  <a:srgbClr val="434343"/>
                </a:solidFill>
                <a:latin typeface="Montserrat Light"/>
                <a:ea typeface="Montserrat Light"/>
                <a:cs typeface="Montserrat Light"/>
                <a:sym typeface="Montserrat Light"/>
              </a:defRPr>
            </a:lvl1pPr>
            <a:lvl2pPr marL="914400" marR="0" lvl="1" indent="-342900" algn="l" rtl="0">
              <a:lnSpc>
                <a:spcPct val="100000"/>
              </a:lnSpc>
              <a:spcBef>
                <a:spcPts val="0"/>
              </a:spcBef>
              <a:spcAft>
                <a:spcPts val="0"/>
              </a:spcAft>
              <a:buClr>
                <a:srgbClr val="FFC800"/>
              </a:buClr>
              <a:buSzPts val="1800"/>
              <a:buFont typeface="Montserrat Light"/>
              <a:buChar char="◂"/>
              <a:defRPr sz="1800" b="0" i="0" u="none" strike="noStrike" cap="none">
                <a:solidFill>
                  <a:srgbClr val="434343"/>
                </a:solidFill>
                <a:latin typeface="Montserrat Light"/>
                <a:ea typeface="Montserrat Light"/>
                <a:cs typeface="Montserrat Light"/>
                <a:sym typeface="Montserrat Light"/>
              </a:defRPr>
            </a:lvl2pPr>
            <a:lvl3pPr marL="1371600" marR="0" lvl="2" indent="-342900" algn="l" rtl="0">
              <a:lnSpc>
                <a:spcPct val="100000"/>
              </a:lnSpc>
              <a:spcBef>
                <a:spcPts val="0"/>
              </a:spcBef>
              <a:spcAft>
                <a:spcPts val="0"/>
              </a:spcAft>
              <a:buClr>
                <a:srgbClr val="FFC800"/>
              </a:buClr>
              <a:buSzPts val="1800"/>
              <a:buFont typeface="Montserrat Light"/>
              <a:buChar char="◂"/>
              <a:defRPr sz="1800" b="0" i="0" u="none" strike="noStrike" cap="none">
                <a:solidFill>
                  <a:srgbClr val="434343"/>
                </a:solidFill>
                <a:latin typeface="Montserrat Light"/>
                <a:ea typeface="Montserrat Light"/>
                <a:cs typeface="Montserrat Light"/>
                <a:sym typeface="Montserrat Light"/>
              </a:defRPr>
            </a:lvl3pPr>
            <a:lvl4pPr marL="1828800" marR="0" lvl="3" indent="-342900" algn="l" rtl="0">
              <a:lnSpc>
                <a:spcPct val="100000"/>
              </a:lnSpc>
              <a:spcBef>
                <a:spcPts val="0"/>
              </a:spcBef>
              <a:spcAft>
                <a:spcPts val="0"/>
              </a:spcAft>
              <a:buClr>
                <a:srgbClr val="FFC800"/>
              </a:buClr>
              <a:buSzPts val="1800"/>
              <a:buFont typeface="Montserrat Light"/>
              <a:buChar char="◂"/>
              <a:defRPr sz="1800" b="0" i="0" u="none" strike="noStrike" cap="none">
                <a:solidFill>
                  <a:srgbClr val="434343"/>
                </a:solidFill>
                <a:latin typeface="Montserrat Light"/>
                <a:ea typeface="Montserrat Light"/>
                <a:cs typeface="Montserrat Light"/>
                <a:sym typeface="Montserrat Light"/>
              </a:defRPr>
            </a:lvl4pPr>
            <a:lvl5pPr marL="2286000" marR="0" lvl="4" indent="-342900" algn="l" rtl="0">
              <a:lnSpc>
                <a:spcPct val="100000"/>
              </a:lnSpc>
              <a:spcBef>
                <a:spcPts val="0"/>
              </a:spcBef>
              <a:spcAft>
                <a:spcPts val="0"/>
              </a:spcAft>
              <a:buClr>
                <a:srgbClr val="434343"/>
              </a:buClr>
              <a:buSzPts val="1800"/>
              <a:buFont typeface="Montserrat Light"/>
              <a:buChar char="○"/>
              <a:defRPr sz="1800" b="0" i="0" u="none" strike="noStrike" cap="none">
                <a:solidFill>
                  <a:srgbClr val="434343"/>
                </a:solidFill>
                <a:latin typeface="Montserrat Light"/>
                <a:ea typeface="Montserrat Light"/>
                <a:cs typeface="Montserrat Light"/>
                <a:sym typeface="Montserrat Light"/>
              </a:defRPr>
            </a:lvl5pPr>
            <a:lvl6pPr marL="2743200" marR="0" lvl="5" indent="-342900" algn="l" rtl="0">
              <a:lnSpc>
                <a:spcPct val="100000"/>
              </a:lnSpc>
              <a:spcBef>
                <a:spcPts val="0"/>
              </a:spcBef>
              <a:spcAft>
                <a:spcPts val="0"/>
              </a:spcAft>
              <a:buClr>
                <a:srgbClr val="434343"/>
              </a:buClr>
              <a:buSzPts val="1800"/>
              <a:buFont typeface="Montserrat Light"/>
              <a:buChar char="■"/>
              <a:defRPr sz="1800" b="0" i="0" u="none" strike="noStrike" cap="none">
                <a:solidFill>
                  <a:srgbClr val="434343"/>
                </a:solidFill>
                <a:latin typeface="Montserrat Light"/>
                <a:ea typeface="Montserrat Light"/>
                <a:cs typeface="Montserrat Light"/>
                <a:sym typeface="Montserrat Light"/>
              </a:defRPr>
            </a:lvl6pPr>
            <a:lvl7pPr marL="3200400" marR="0" lvl="6" indent="-342900" algn="l" rtl="0">
              <a:lnSpc>
                <a:spcPct val="100000"/>
              </a:lnSpc>
              <a:spcBef>
                <a:spcPts val="0"/>
              </a:spcBef>
              <a:spcAft>
                <a:spcPts val="0"/>
              </a:spcAft>
              <a:buClr>
                <a:srgbClr val="434343"/>
              </a:buClr>
              <a:buSzPts val="1800"/>
              <a:buFont typeface="Montserrat Light"/>
              <a:buChar char="●"/>
              <a:defRPr sz="1800" b="0" i="0" u="none" strike="noStrike" cap="none">
                <a:solidFill>
                  <a:srgbClr val="434343"/>
                </a:solidFill>
                <a:latin typeface="Montserrat Light"/>
                <a:ea typeface="Montserrat Light"/>
                <a:cs typeface="Montserrat Light"/>
                <a:sym typeface="Montserrat Light"/>
              </a:defRPr>
            </a:lvl7pPr>
            <a:lvl8pPr marL="3657600" marR="0" lvl="7" indent="-342900" algn="l" rtl="0">
              <a:lnSpc>
                <a:spcPct val="100000"/>
              </a:lnSpc>
              <a:spcBef>
                <a:spcPts val="0"/>
              </a:spcBef>
              <a:spcAft>
                <a:spcPts val="0"/>
              </a:spcAft>
              <a:buClr>
                <a:srgbClr val="434343"/>
              </a:buClr>
              <a:buSzPts val="1800"/>
              <a:buFont typeface="Montserrat Light"/>
              <a:buChar char="○"/>
              <a:defRPr sz="1800" b="0" i="0" u="none" strike="noStrike" cap="none">
                <a:solidFill>
                  <a:srgbClr val="434343"/>
                </a:solidFill>
                <a:latin typeface="Montserrat Light"/>
                <a:ea typeface="Montserrat Light"/>
                <a:cs typeface="Montserrat Light"/>
                <a:sym typeface="Montserrat Light"/>
              </a:defRPr>
            </a:lvl8pPr>
            <a:lvl9pPr marL="4114800" marR="0" lvl="8" indent="-342900" algn="l" rtl="0">
              <a:lnSpc>
                <a:spcPct val="100000"/>
              </a:lnSpc>
              <a:spcBef>
                <a:spcPts val="0"/>
              </a:spcBef>
              <a:spcAft>
                <a:spcPts val="0"/>
              </a:spcAft>
              <a:buClr>
                <a:srgbClr val="434343"/>
              </a:buClr>
              <a:buSzPts val="1800"/>
              <a:buFont typeface="Montserrat Light"/>
              <a:buChar char="■"/>
              <a:defRPr sz="1800" b="0" i="0" u="none" strike="noStrike" cap="none">
                <a:solidFill>
                  <a:srgbClr val="434343"/>
                </a:solidFill>
                <a:latin typeface="Montserrat Light"/>
                <a:ea typeface="Montserrat Light"/>
                <a:cs typeface="Montserrat Light"/>
                <a:sym typeface="Montserrat Light"/>
              </a:defRPr>
            </a:lvl9pPr>
          </a:lstStyle>
          <a:p>
            <a:pPr marL="0" indent="0">
              <a:spcBef>
                <a:spcPts val="1000"/>
              </a:spcBef>
              <a:spcAft>
                <a:spcPts val="1000"/>
              </a:spcAft>
              <a:buFont typeface="Montserrat Light"/>
              <a:buNone/>
            </a:pPr>
            <a:r>
              <a:rPr lang="en-US" altLang="zh-TW" sz="6000" dirty="0" smtClean="0">
                <a:solidFill>
                  <a:srgbClr val="E8062F"/>
                </a:solidFill>
              </a:rPr>
              <a:t>+</a:t>
            </a:r>
            <a:endParaRPr lang="zh-TW" altLang="en-US" sz="6000" dirty="0">
              <a:solidFill>
                <a:srgbClr val="E8062F"/>
              </a:solidFill>
            </a:endParaRPr>
          </a:p>
        </p:txBody>
      </p:sp>
    </p:spTree>
    <p:extLst>
      <p:ext uri="{BB962C8B-B14F-4D97-AF65-F5344CB8AC3E}">
        <p14:creationId xmlns:p14="http://schemas.microsoft.com/office/powerpoint/2010/main" val="1900694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spcBef>
                <a:spcPts val="600"/>
              </a:spcBef>
              <a:buClr>
                <a:schemeClr val="dk1"/>
              </a:buClr>
              <a:buSzPts val="1100"/>
            </a:pPr>
            <a:r>
              <a:rPr lang="zh-TW" altLang="en-US" dirty="0">
                <a:ea typeface="標楷體" panose="03000509000000000000" pitchFamily="65" charset="-120"/>
              </a:rPr>
              <a:t>看板三原則</a:t>
            </a:r>
            <a:r>
              <a:rPr lang="en-US" altLang="zh-TW" dirty="0">
                <a:ea typeface="標楷體" panose="03000509000000000000" pitchFamily="65" charset="-120"/>
              </a:rPr>
              <a:t>-</a:t>
            </a:r>
            <a:r>
              <a:rPr lang="zh-TW" altLang="en-US" dirty="0">
                <a:ea typeface="標楷體" panose="03000509000000000000" pitchFamily="65" charset="-120"/>
              </a:rPr>
              <a:t>視覺化</a:t>
            </a:r>
            <a:r>
              <a:rPr lang="en-US" altLang="zh-TW" dirty="0">
                <a:ea typeface="標楷體" panose="03000509000000000000" pitchFamily="65" charset="-120"/>
              </a:rPr>
              <a:t>(</a:t>
            </a:r>
            <a:r>
              <a:rPr lang="zh-TW" altLang="en-US" dirty="0">
                <a:ea typeface="標楷體" panose="03000509000000000000" pitchFamily="65" charset="-120"/>
              </a:rPr>
              <a:t>工作流程</a:t>
            </a:r>
            <a:r>
              <a:rPr lang="en-US" altLang="zh-TW" dirty="0">
                <a:ea typeface="標楷體" panose="03000509000000000000" pitchFamily="65" charset="-120"/>
              </a:rPr>
              <a:t>)</a:t>
            </a:r>
          </a:p>
        </p:txBody>
      </p:sp>
      <p:sp>
        <p:nvSpPr>
          <p:cNvPr id="636" name="Shape 6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30" y="1905935"/>
            <a:ext cx="8230677" cy="2363724"/>
          </a:xfrm>
          <a:prstGeom prst="rect">
            <a:avLst/>
          </a:prstGeom>
        </p:spPr>
      </p:pic>
      <p:sp>
        <p:nvSpPr>
          <p:cNvPr id="8" name="文字方塊 7"/>
          <p:cNvSpPr txBox="1"/>
          <p:nvPr/>
        </p:nvSpPr>
        <p:spPr>
          <a:xfrm>
            <a:off x="1781810" y="4503630"/>
            <a:ext cx="4945380" cy="246221"/>
          </a:xfrm>
          <a:prstGeom prst="rect">
            <a:avLst/>
          </a:prstGeom>
          <a:noFill/>
        </p:spPr>
        <p:txBody>
          <a:bodyPr wrap="square" rtlCol="0">
            <a:spAutoFit/>
          </a:bodyPr>
          <a:lstStyle/>
          <a:p>
            <a:r>
              <a:rPr lang="zh-TW" altLang="en-US" sz="1000" dirty="0" smtClean="0">
                <a:latin typeface="Montserrat" panose="02020500000000000000" charset="0"/>
                <a:ea typeface="標楷體" panose="03000509000000000000" pitchFamily="65" charset="-120"/>
              </a:rPr>
              <a:t>圖片出處：</a:t>
            </a:r>
            <a:r>
              <a:rPr lang="en-US" altLang="zh-TW" sz="1000" dirty="0">
                <a:latin typeface="Montserrat" panose="02020500000000000000" charset="0"/>
                <a:ea typeface="標楷體" panose="03000509000000000000" pitchFamily="65" charset="-120"/>
              </a:rPr>
              <a:t>https://leankit.com/learn/kanban/kanban-card/</a:t>
            </a:r>
            <a:endParaRPr lang="zh-TW" altLang="en-US" sz="1000" dirty="0">
              <a:latin typeface="Montserrat" panose="02020500000000000000" charset="0"/>
              <a:ea typeface="標楷體" panose="03000509000000000000" pitchFamily="65" charset="-120"/>
            </a:endParaRPr>
          </a:p>
        </p:txBody>
      </p:sp>
    </p:spTree>
    <p:extLst>
      <p:ext uri="{BB962C8B-B14F-4D97-AF65-F5344CB8AC3E}">
        <p14:creationId xmlns:p14="http://schemas.microsoft.com/office/powerpoint/2010/main" val="477344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spcBef>
                <a:spcPts val="600"/>
              </a:spcBef>
              <a:buClr>
                <a:schemeClr val="dk1"/>
              </a:buClr>
              <a:buSzPts val="1100"/>
            </a:pPr>
            <a:r>
              <a:rPr lang="zh-TW" altLang="en-US" dirty="0">
                <a:ea typeface="標楷體" panose="03000509000000000000" pitchFamily="65" charset="-120"/>
              </a:rPr>
              <a:t>看板三原則</a:t>
            </a:r>
            <a:r>
              <a:rPr lang="en-US" altLang="zh-TW" dirty="0">
                <a:ea typeface="標楷體" panose="03000509000000000000" pitchFamily="65" charset="-120"/>
              </a:rPr>
              <a:t>-</a:t>
            </a:r>
            <a:r>
              <a:rPr lang="zh-TW" altLang="en-US" dirty="0">
                <a:ea typeface="標楷體" panose="03000509000000000000" pitchFamily="65" charset="-120"/>
              </a:rPr>
              <a:t>限制</a:t>
            </a:r>
            <a:r>
              <a:rPr lang="en-US" altLang="zh-TW" dirty="0">
                <a:ea typeface="標楷體" panose="03000509000000000000" pitchFamily="65" charset="-120"/>
              </a:rPr>
              <a:t>WIP(Work In Progress)</a:t>
            </a:r>
          </a:p>
        </p:txBody>
      </p:sp>
      <p:sp>
        <p:nvSpPr>
          <p:cNvPr id="633" name="Shape 633"/>
          <p:cNvSpPr txBox="1">
            <a:spLocks noGrp="1"/>
          </p:cNvSpPr>
          <p:nvPr>
            <p:ph type="body" idx="2"/>
          </p:nvPr>
        </p:nvSpPr>
        <p:spPr>
          <a:xfrm>
            <a:off x="4642224" y="1796026"/>
            <a:ext cx="3465455" cy="2151134"/>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zh-TW" altLang="en-US" sz="1400" b="1" dirty="0" smtClean="0">
                <a:latin typeface="Montserrat" panose="02020500000000000000" charset="0"/>
                <a:ea typeface="標楷體" panose="03000509000000000000" pitchFamily="65" charset="-120"/>
              </a:rPr>
              <a:t>限制</a:t>
            </a:r>
            <a:r>
              <a:rPr lang="en-US" altLang="zh-TW" sz="1400" b="1" dirty="0" smtClean="0">
                <a:latin typeface="Montserrat" panose="02020500000000000000" charset="0"/>
                <a:ea typeface="標楷體" panose="03000509000000000000" pitchFamily="65" charset="-120"/>
              </a:rPr>
              <a:t>WIP</a:t>
            </a:r>
            <a:r>
              <a:rPr lang="zh-TW" altLang="en-US" sz="1400" b="1" dirty="0" smtClean="0">
                <a:latin typeface="Montserrat" panose="02020500000000000000" charset="0"/>
                <a:ea typeface="標楷體" panose="03000509000000000000" pitchFamily="65" charset="-120"/>
              </a:rPr>
              <a:t>公式：</a:t>
            </a:r>
            <a:endParaRPr lang="en-US" altLang="zh-TW" sz="1400" b="1" dirty="0" smtClean="0">
              <a:latin typeface="Montserrat" panose="02020500000000000000" charset="0"/>
              <a:ea typeface="標楷體" panose="03000509000000000000" pitchFamily="65" charset="-120"/>
            </a:endParaRPr>
          </a:p>
          <a:p>
            <a:pPr marL="0" lvl="0" indent="0" rtl="0">
              <a:spcBef>
                <a:spcPts val="600"/>
              </a:spcBef>
              <a:spcAft>
                <a:spcPts val="0"/>
              </a:spcAft>
              <a:buClr>
                <a:schemeClr val="dk1"/>
              </a:buClr>
              <a:buSzPts val="1100"/>
              <a:buFont typeface="Arial"/>
              <a:buNone/>
            </a:pPr>
            <a:r>
              <a:rPr lang="en-US" sz="1400" b="1" dirty="0" smtClean="0">
                <a:latin typeface="Montserrat" panose="02020500000000000000" charset="0"/>
                <a:ea typeface="標楷體" panose="03000509000000000000" pitchFamily="65" charset="-120"/>
              </a:rPr>
              <a:t>WIP by Team</a:t>
            </a:r>
          </a:p>
          <a:p>
            <a:pPr marL="0" lvl="0" indent="0" rtl="0">
              <a:spcBef>
                <a:spcPts val="600"/>
              </a:spcBef>
              <a:spcAft>
                <a:spcPts val="0"/>
              </a:spcAft>
              <a:buClr>
                <a:schemeClr val="dk1"/>
              </a:buClr>
              <a:buSzPts val="1100"/>
              <a:buNone/>
            </a:pPr>
            <a:r>
              <a:rPr lang="en-US" altLang="zh-TW" sz="1400" b="1" dirty="0" smtClean="0">
                <a:latin typeface="Montserrat" panose="02020500000000000000" charset="0"/>
                <a:ea typeface="標楷體" panose="03000509000000000000" pitchFamily="65" charset="-120"/>
              </a:rPr>
              <a:t>-</a:t>
            </a:r>
            <a:r>
              <a:rPr lang="zh-TW" altLang="en-US" sz="1400" b="1" dirty="0" smtClean="0">
                <a:latin typeface="Montserrat" panose="02020500000000000000" charset="0"/>
                <a:ea typeface="標楷體" panose="03000509000000000000" pitchFamily="65" charset="-120"/>
              </a:rPr>
              <a:t> 人數 </a:t>
            </a:r>
            <a:r>
              <a:rPr lang="en-US" altLang="zh-TW" sz="1400" b="1" dirty="0" smtClean="0">
                <a:latin typeface="Montserrat" panose="02020500000000000000" charset="0"/>
                <a:ea typeface="標楷體" panose="03000509000000000000" pitchFamily="65" charset="-120"/>
              </a:rPr>
              <a:t>x</a:t>
            </a:r>
            <a:r>
              <a:rPr lang="zh-TW" altLang="en-US" sz="1400" b="1" dirty="0" smtClean="0">
                <a:latin typeface="Montserrat" panose="02020500000000000000" charset="0"/>
                <a:ea typeface="標楷體" panose="03000509000000000000" pitchFamily="65" charset="-120"/>
              </a:rPr>
              <a:t> </a:t>
            </a:r>
            <a:r>
              <a:rPr lang="en-US" altLang="zh-TW" sz="1400" b="1" dirty="0" smtClean="0">
                <a:latin typeface="Montserrat" panose="02020500000000000000" charset="0"/>
                <a:ea typeface="標楷體" panose="03000509000000000000" pitchFamily="65" charset="-120"/>
              </a:rPr>
              <a:t>2</a:t>
            </a:r>
          </a:p>
          <a:p>
            <a:pPr marL="0" lvl="0" indent="0" rtl="0">
              <a:spcBef>
                <a:spcPts val="600"/>
              </a:spcBef>
              <a:spcAft>
                <a:spcPts val="0"/>
              </a:spcAft>
              <a:buClr>
                <a:schemeClr val="dk1"/>
              </a:buClr>
              <a:buSzPts val="1100"/>
              <a:buNone/>
            </a:pPr>
            <a:r>
              <a:rPr lang="en-US" altLang="zh-TW" sz="1400" b="1" dirty="0" smtClean="0">
                <a:latin typeface="Montserrat" panose="02020500000000000000" charset="0"/>
                <a:ea typeface="標楷體" panose="03000509000000000000" pitchFamily="65" charset="-120"/>
              </a:rPr>
              <a:t>-</a:t>
            </a:r>
            <a:r>
              <a:rPr lang="zh-TW" altLang="en-US" sz="1400" b="1" dirty="0" smtClean="0">
                <a:latin typeface="Montserrat" panose="02020500000000000000" charset="0"/>
                <a:ea typeface="標楷體" panose="03000509000000000000" pitchFamily="65" charset="-120"/>
              </a:rPr>
              <a:t> 人數 </a:t>
            </a:r>
            <a:r>
              <a:rPr lang="en-US" altLang="zh-TW" sz="1400" b="1" dirty="0" smtClean="0">
                <a:latin typeface="Montserrat" panose="02020500000000000000" charset="0"/>
                <a:ea typeface="標楷體" panose="03000509000000000000" pitchFamily="65" charset="-120"/>
              </a:rPr>
              <a:t>/</a:t>
            </a:r>
            <a:r>
              <a:rPr lang="zh-TW" altLang="en-US" sz="1400" b="1" dirty="0" smtClean="0">
                <a:latin typeface="Montserrat" panose="02020500000000000000" charset="0"/>
                <a:ea typeface="標楷體" panose="03000509000000000000" pitchFamily="65" charset="-120"/>
              </a:rPr>
              <a:t> </a:t>
            </a:r>
            <a:r>
              <a:rPr lang="en-US" altLang="zh-TW" sz="1400" b="1" dirty="0" smtClean="0">
                <a:latin typeface="Montserrat" panose="02020500000000000000" charset="0"/>
                <a:ea typeface="標楷體" panose="03000509000000000000" pitchFamily="65" charset="-120"/>
              </a:rPr>
              <a:t>N</a:t>
            </a:r>
            <a:r>
              <a:rPr lang="zh-TW" altLang="en-US" sz="1400" b="1" dirty="0" smtClean="0">
                <a:latin typeface="Montserrat" panose="02020500000000000000" charset="0"/>
                <a:ea typeface="標楷體" panose="03000509000000000000" pitchFamily="65" charset="-120"/>
              </a:rPr>
              <a:t> </a:t>
            </a:r>
            <a:r>
              <a:rPr lang="en-US" altLang="zh-TW" sz="1400" b="1" dirty="0" smtClean="0">
                <a:latin typeface="Montserrat" panose="02020500000000000000" charset="0"/>
                <a:ea typeface="標楷體" panose="03000509000000000000" pitchFamily="65" charset="-120"/>
              </a:rPr>
              <a:t>(</a:t>
            </a:r>
            <a:r>
              <a:rPr lang="zh-TW" altLang="en-US" sz="1400" b="1" dirty="0" smtClean="0">
                <a:latin typeface="Montserrat" panose="02020500000000000000" charset="0"/>
                <a:ea typeface="標楷體" panose="03000509000000000000" pitchFamily="65" charset="-120"/>
              </a:rPr>
              <a:t>分成固定人數幾組</a:t>
            </a:r>
            <a:r>
              <a:rPr lang="en-US" altLang="zh-TW" sz="1400" b="1" dirty="0" smtClean="0">
                <a:latin typeface="Montserrat" panose="02020500000000000000" charset="0"/>
                <a:ea typeface="標楷體" panose="03000509000000000000" pitchFamily="65" charset="-120"/>
              </a:rPr>
              <a:t>)</a:t>
            </a:r>
          </a:p>
          <a:p>
            <a:pPr marL="0" lvl="0" indent="0" rtl="0">
              <a:spcBef>
                <a:spcPts val="600"/>
              </a:spcBef>
              <a:spcAft>
                <a:spcPts val="0"/>
              </a:spcAft>
              <a:buClr>
                <a:schemeClr val="dk1"/>
              </a:buClr>
              <a:buSzPts val="1100"/>
              <a:buNone/>
            </a:pPr>
            <a:r>
              <a:rPr lang="en-US" sz="1400" b="1" dirty="0" smtClean="0">
                <a:latin typeface="Montserrat" panose="02020500000000000000" charset="0"/>
                <a:ea typeface="標楷體" panose="03000509000000000000" pitchFamily="65" charset="-120"/>
              </a:rPr>
              <a:t>-</a:t>
            </a:r>
            <a:r>
              <a:rPr lang="zh-TW" altLang="en-US" sz="1400" b="1" dirty="0" smtClean="0">
                <a:latin typeface="Montserrat" panose="02020500000000000000" charset="0"/>
                <a:ea typeface="標楷體" panose="03000509000000000000" pitchFamily="65" charset="-120"/>
              </a:rPr>
              <a:t> 目前 </a:t>
            </a:r>
            <a:r>
              <a:rPr lang="en-US" altLang="zh-TW" sz="1400" b="1" dirty="0" smtClean="0">
                <a:latin typeface="Montserrat" panose="02020500000000000000" charset="0"/>
                <a:ea typeface="標楷體" panose="03000509000000000000" pitchFamily="65" charset="-120"/>
              </a:rPr>
              <a:t>WIP</a:t>
            </a:r>
            <a:r>
              <a:rPr lang="zh-TW" altLang="en-US" sz="1400" b="1" dirty="0" smtClean="0">
                <a:latin typeface="Montserrat" panose="02020500000000000000" charset="0"/>
                <a:ea typeface="標楷體" panose="03000509000000000000" pitchFamily="65" charset="-120"/>
              </a:rPr>
              <a:t> </a:t>
            </a:r>
            <a:r>
              <a:rPr lang="en-US" altLang="zh-TW" sz="1400" b="1" dirty="0" smtClean="0">
                <a:latin typeface="Montserrat" panose="02020500000000000000" charset="0"/>
                <a:ea typeface="標楷體" panose="03000509000000000000" pitchFamily="65" charset="-120"/>
              </a:rPr>
              <a:t>x 2   </a:t>
            </a:r>
            <a:r>
              <a:rPr lang="zh-TW" altLang="en-US" sz="1400" b="1" dirty="0" smtClean="0">
                <a:latin typeface="Montserrat" panose="02020500000000000000" charset="0"/>
                <a:ea typeface="標楷體" panose="03000509000000000000" pitchFamily="65" charset="-120"/>
              </a:rPr>
              <a:t>，然後逐次下降</a:t>
            </a:r>
            <a:r>
              <a:rPr lang="en-US" altLang="zh-TW" sz="1400" b="1" dirty="0" smtClean="0">
                <a:latin typeface="Montserrat" panose="02020500000000000000" charset="0"/>
                <a:ea typeface="標楷體" panose="03000509000000000000" pitchFamily="65" charset="-120"/>
              </a:rPr>
              <a:t>20%</a:t>
            </a:r>
          </a:p>
          <a:p>
            <a:pPr marL="0" lvl="0" indent="0" rtl="0">
              <a:spcBef>
                <a:spcPts val="600"/>
              </a:spcBef>
              <a:spcAft>
                <a:spcPts val="0"/>
              </a:spcAft>
              <a:buClr>
                <a:schemeClr val="dk1"/>
              </a:buClr>
              <a:buSzPts val="1100"/>
              <a:buNone/>
            </a:pPr>
            <a:r>
              <a:rPr lang="en-US" altLang="zh-TW" sz="1400" b="1" dirty="0" smtClean="0">
                <a:latin typeface="Montserrat" panose="02020500000000000000" charset="0"/>
                <a:ea typeface="標楷體" panose="03000509000000000000" pitchFamily="65" charset="-120"/>
              </a:rPr>
              <a:t>-</a:t>
            </a:r>
            <a:r>
              <a:rPr lang="zh-TW" altLang="en-US" sz="1400" b="1" dirty="0" smtClean="0">
                <a:latin typeface="Montserrat" panose="02020500000000000000" charset="0"/>
                <a:ea typeface="標楷體" panose="03000509000000000000" pitchFamily="65" charset="-120"/>
              </a:rPr>
              <a:t> 每人</a:t>
            </a:r>
            <a:r>
              <a:rPr lang="en-US" altLang="zh-TW" sz="1400" b="1" dirty="0" smtClean="0">
                <a:latin typeface="Montserrat" panose="02020500000000000000" charset="0"/>
                <a:ea typeface="標楷體" panose="03000509000000000000" pitchFamily="65" charset="-120"/>
              </a:rPr>
              <a:t>/</a:t>
            </a:r>
            <a:r>
              <a:rPr lang="zh-TW" altLang="en-US" sz="1400" b="1" dirty="0" smtClean="0">
                <a:latin typeface="Montserrat" panose="02020500000000000000" charset="0"/>
                <a:ea typeface="標楷體" panose="03000509000000000000" pitchFamily="65" charset="-120"/>
              </a:rPr>
              <a:t>每隊 </a:t>
            </a:r>
            <a:r>
              <a:rPr lang="en-US" altLang="zh-TW" sz="1400" b="1" dirty="0" smtClean="0">
                <a:latin typeface="Montserrat" panose="02020500000000000000" charset="0"/>
                <a:ea typeface="標楷體" panose="03000509000000000000" pitchFamily="65" charset="-120"/>
              </a:rPr>
              <a:t>1~3</a:t>
            </a:r>
          </a:p>
          <a:p>
            <a:pPr marL="171450" lvl="0" indent="-171450" rtl="0">
              <a:spcBef>
                <a:spcPts val="600"/>
              </a:spcBef>
              <a:spcAft>
                <a:spcPts val="0"/>
              </a:spcAft>
              <a:buClr>
                <a:schemeClr val="dk1"/>
              </a:buClr>
              <a:buSzPts val="1100"/>
              <a:buFontTx/>
              <a:buChar char="-"/>
            </a:pPr>
            <a:endParaRPr sz="1400" b="1" dirty="0">
              <a:latin typeface="Montserrat" panose="02020500000000000000" charset="0"/>
              <a:ea typeface="標楷體" panose="03000509000000000000" pitchFamily="65" charset="-120"/>
            </a:endParaRPr>
          </a:p>
        </p:txBody>
      </p:sp>
      <p:sp>
        <p:nvSpPr>
          <p:cNvPr id="634" name="Shape 634"/>
          <p:cNvSpPr txBox="1">
            <a:spLocks noGrp="1"/>
          </p:cNvSpPr>
          <p:nvPr>
            <p:ph type="body" idx="1"/>
          </p:nvPr>
        </p:nvSpPr>
        <p:spPr>
          <a:xfrm>
            <a:off x="1414375" y="1796026"/>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US" sz="1400" b="1" dirty="0" smtClean="0">
                <a:latin typeface="Montserrat" panose="02020500000000000000" charset="0"/>
                <a:ea typeface="標楷體" panose="03000509000000000000" pitchFamily="65" charset="-120"/>
              </a:rPr>
              <a:t>What is WIP</a:t>
            </a:r>
            <a:endParaRPr sz="1400" dirty="0" smtClean="0">
              <a:latin typeface="Montserrat" panose="02020500000000000000" charset="0"/>
              <a:ea typeface="標楷體" panose="03000509000000000000" pitchFamily="65" charset="-120"/>
            </a:endParaRPr>
          </a:p>
          <a:p>
            <a:pPr marL="0" lvl="0" indent="0" rtl="0">
              <a:spcBef>
                <a:spcPts val="600"/>
              </a:spcBef>
              <a:spcAft>
                <a:spcPts val="0"/>
              </a:spcAft>
              <a:buClr>
                <a:schemeClr val="dk1"/>
              </a:buClr>
              <a:buSzPts val="1100"/>
              <a:buFont typeface="Arial"/>
              <a:buNone/>
            </a:pPr>
            <a:r>
              <a:rPr lang="zh-TW" altLang="en-US" sz="1400" dirty="0" smtClean="0">
                <a:latin typeface="Montserrat" panose="02020500000000000000" charset="0"/>
                <a:ea typeface="標楷體" panose="03000509000000000000" pitchFamily="65" charset="-120"/>
              </a:rPr>
              <a:t>工作流中，所放置的</a:t>
            </a:r>
            <a:r>
              <a:rPr lang="en-US" altLang="zh-TW" sz="1400" dirty="0" smtClean="0">
                <a:latin typeface="Montserrat" panose="02020500000000000000" charset="0"/>
                <a:ea typeface="標楷體" panose="03000509000000000000" pitchFamily="65" charset="-120"/>
              </a:rPr>
              <a:t>Kanban</a:t>
            </a:r>
            <a:r>
              <a:rPr lang="zh-TW" altLang="en-US" sz="1400" dirty="0" smtClean="0">
                <a:latin typeface="Montserrat" panose="02020500000000000000" charset="0"/>
                <a:ea typeface="標楷體" panose="03000509000000000000" pitchFamily="65" charset="-120"/>
              </a:rPr>
              <a:t> </a:t>
            </a:r>
            <a:r>
              <a:rPr lang="en-US" altLang="zh-TW" sz="1400" dirty="0" smtClean="0">
                <a:latin typeface="Montserrat" panose="02020500000000000000" charset="0"/>
                <a:ea typeface="標楷體" panose="03000509000000000000" pitchFamily="65" charset="-120"/>
              </a:rPr>
              <a:t>Card</a:t>
            </a:r>
            <a:r>
              <a:rPr lang="zh-TW" altLang="en-US" sz="1400" dirty="0" smtClean="0">
                <a:latin typeface="Montserrat" panose="02020500000000000000" charset="0"/>
                <a:ea typeface="標楷體" panose="03000509000000000000" pitchFamily="65" charset="-120"/>
              </a:rPr>
              <a:t>，代表時間內，手頭上的工作量。</a:t>
            </a:r>
            <a:endParaRPr lang="en-US" altLang="zh-TW" sz="1400" dirty="0" smtClean="0">
              <a:latin typeface="Montserrat" panose="02020500000000000000" charset="0"/>
              <a:ea typeface="標楷體" panose="03000509000000000000" pitchFamily="65" charset="-120"/>
            </a:endParaRPr>
          </a:p>
          <a:p>
            <a:pPr marL="0" lvl="0" indent="0" rtl="0">
              <a:spcBef>
                <a:spcPts val="600"/>
              </a:spcBef>
              <a:spcAft>
                <a:spcPts val="0"/>
              </a:spcAft>
              <a:buClr>
                <a:schemeClr val="dk1"/>
              </a:buClr>
              <a:buSzPts val="1100"/>
              <a:buFont typeface="Arial"/>
              <a:buNone/>
            </a:pPr>
            <a:endParaRPr lang="en-US" altLang="zh-TW" sz="1400" dirty="0" smtClean="0">
              <a:latin typeface="Montserrat" panose="02020500000000000000" charset="0"/>
              <a:ea typeface="標楷體" panose="03000509000000000000" pitchFamily="65" charset="-120"/>
            </a:endParaRPr>
          </a:p>
          <a:p>
            <a:pPr marL="0" lvl="0" indent="0" rtl="0">
              <a:spcBef>
                <a:spcPts val="600"/>
              </a:spcBef>
              <a:spcAft>
                <a:spcPts val="0"/>
              </a:spcAft>
              <a:buClr>
                <a:schemeClr val="dk1"/>
              </a:buClr>
              <a:buSzPts val="1100"/>
              <a:buFont typeface="Arial"/>
              <a:buNone/>
            </a:pPr>
            <a:r>
              <a:rPr lang="zh-TW" altLang="en-US" sz="1400" b="1" dirty="0" smtClean="0">
                <a:latin typeface="Montserrat" panose="02020500000000000000" charset="0"/>
                <a:ea typeface="標楷體" panose="03000509000000000000" pitchFamily="65" charset="-120"/>
              </a:rPr>
              <a:t>為什麼需要限制？</a:t>
            </a:r>
            <a:endParaRPr lang="en-US" altLang="zh-TW" sz="1400" b="1" dirty="0" smtClean="0">
              <a:latin typeface="Montserrat" panose="02020500000000000000" charset="0"/>
              <a:ea typeface="標楷體" panose="03000509000000000000" pitchFamily="65" charset="-120"/>
            </a:endParaRPr>
          </a:p>
          <a:p>
            <a:pPr marL="0" lvl="0" indent="0" rtl="0">
              <a:spcBef>
                <a:spcPts val="600"/>
              </a:spcBef>
              <a:spcAft>
                <a:spcPts val="0"/>
              </a:spcAft>
              <a:buClr>
                <a:schemeClr val="dk1"/>
              </a:buClr>
              <a:buSzPts val="1100"/>
              <a:buFont typeface="Arial"/>
              <a:buNone/>
            </a:pPr>
            <a:r>
              <a:rPr lang="zh-TW" altLang="en-US" sz="1400" dirty="0" smtClean="0">
                <a:latin typeface="Montserrat" panose="02020500000000000000" charset="0"/>
                <a:ea typeface="標楷體" panose="03000509000000000000" pitchFamily="65" charset="-120"/>
              </a:rPr>
              <a:t>讓團員更專注在手邊工作，避免工作切換時的浪費。導致增加工作完成的時間。</a:t>
            </a:r>
            <a:endParaRPr lang="en-US" altLang="zh-TW" sz="1400" dirty="0" smtClean="0">
              <a:latin typeface="Montserrat" panose="02020500000000000000" charset="0"/>
              <a:ea typeface="標楷體" panose="03000509000000000000" pitchFamily="65" charset="-120"/>
            </a:endParaRPr>
          </a:p>
        </p:txBody>
      </p:sp>
      <p:sp>
        <p:nvSpPr>
          <p:cNvPr id="636" name="Shape 6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155861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spcBef>
                <a:spcPts val="600"/>
              </a:spcBef>
              <a:buClr>
                <a:schemeClr val="dk1"/>
              </a:buClr>
              <a:buSzPts val="1100"/>
            </a:pPr>
            <a:r>
              <a:rPr lang="zh-TW" altLang="en-US" dirty="0">
                <a:ea typeface="標楷體" panose="03000509000000000000" pitchFamily="65" charset="-120"/>
              </a:rPr>
              <a:t>看板三原則</a:t>
            </a:r>
            <a:r>
              <a:rPr lang="en-US" altLang="zh-TW" dirty="0">
                <a:ea typeface="標楷體" panose="03000509000000000000" pitchFamily="65" charset="-120"/>
              </a:rPr>
              <a:t>-</a:t>
            </a:r>
            <a:r>
              <a:rPr lang="zh-TW" altLang="en-US" dirty="0">
                <a:ea typeface="標楷體" panose="03000509000000000000" pitchFamily="65" charset="-120"/>
              </a:rPr>
              <a:t>限制</a:t>
            </a:r>
            <a:r>
              <a:rPr lang="en-US" altLang="zh-TW" dirty="0">
                <a:ea typeface="標楷體" panose="03000509000000000000" pitchFamily="65" charset="-120"/>
              </a:rPr>
              <a:t>WIP(Work In Progress)</a:t>
            </a:r>
          </a:p>
        </p:txBody>
      </p:sp>
      <p:sp>
        <p:nvSpPr>
          <p:cNvPr id="636" name="Shape 6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432" y="1899799"/>
            <a:ext cx="5458019" cy="2910232"/>
          </a:xfrm>
          <a:prstGeom prst="rect">
            <a:avLst/>
          </a:prstGeom>
        </p:spPr>
      </p:pic>
      <p:sp>
        <p:nvSpPr>
          <p:cNvPr id="11" name="左大括弧 10"/>
          <p:cNvSpPr/>
          <p:nvPr/>
        </p:nvSpPr>
        <p:spPr>
          <a:xfrm rot="5400000">
            <a:off x="3075039" y="1759690"/>
            <a:ext cx="287594" cy="567812"/>
          </a:xfrm>
          <a:prstGeom prst="leftBrace">
            <a:avLst>
              <a:gd name="adj1" fmla="val 28846"/>
              <a:gd name="adj2" fmla="val 50000"/>
            </a:avLst>
          </a:prstGeom>
          <a:ln>
            <a:solidFill>
              <a:srgbClr val="00B0F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TW" altLang="en-US"/>
          </a:p>
        </p:txBody>
      </p:sp>
      <p:sp>
        <p:nvSpPr>
          <p:cNvPr id="12" name="左大括弧 11"/>
          <p:cNvSpPr/>
          <p:nvPr/>
        </p:nvSpPr>
        <p:spPr>
          <a:xfrm rot="5400000">
            <a:off x="3893574" y="1759690"/>
            <a:ext cx="287594" cy="567812"/>
          </a:xfrm>
          <a:prstGeom prst="leftBrace">
            <a:avLst>
              <a:gd name="adj1" fmla="val 28846"/>
              <a:gd name="adj2" fmla="val 50000"/>
            </a:avLst>
          </a:prstGeom>
          <a:ln>
            <a:solidFill>
              <a:srgbClr val="00B0F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TW" altLang="en-US"/>
          </a:p>
        </p:txBody>
      </p:sp>
      <p:sp>
        <p:nvSpPr>
          <p:cNvPr id="15" name="左大括弧 14"/>
          <p:cNvSpPr/>
          <p:nvPr/>
        </p:nvSpPr>
        <p:spPr>
          <a:xfrm rot="5400000">
            <a:off x="4752611" y="1759690"/>
            <a:ext cx="287594" cy="567812"/>
          </a:xfrm>
          <a:prstGeom prst="leftBrace">
            <a:avLst>
              <a:gd name="adj1" fmla="val 28846"/>
              <a:gd name="adj2" fmla="val 50000"/>
            </a:avLst>
          </a:prstGeom>
          <a:ln>
            <a:solidFill>
              <a:srgbClr val="00B0F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TW" altLang="en-US"/>
          </a:p>
        </p:txBody>
      </p:sp>
      <p:sp>
        <p:nvSpPr>
          <p:cNvPr id="16" name="左大括弧 15"/>
          <p:cNvSpPr/>
          <p:nvPr/>
        </p:nvSpPr>
        <p:spPr>
          <a:xfrm rot="5400000">
            <a:off x="5565411" y="1759690"/>
            <a:ext cx="287594" cy="567812"/>
          </a:xfrm>
          <a:prstGeom prst="leftBrace">
            <a:avLst>
              <a:gd name="adj1" fmla="val 28846"/>
              <a:gd name="adj2" fmla="val 50000"/>
            </a:avLst>
          </a:prstGeom>
          <a:ln>
            <a:solidFill>
              <a:srgbClr val="00B0F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TW" altLang="en-US"/>
          </a:p>
        </p:txBody>
      </p:sp>
      <p:sp>
        <p:nvSpPr>
          <p:cNvPr id="17" name="文字方塊 16"/>
          <p:cNvSpPr txBox="1"/>
          <p:nvPr/>
        </p:nvSpPr>
        <p:spPr>
          <a:xfrm>
            <a:off x="2839372" y="1643486"/>
            <a:ext cx="758927" cy="400110"/>
          </a:xfrm>
          <a:prstGeom prst="rect">
            <a:avLst/>
          </a:prstGeom>
          <a:noFill/>
        </p:spPr>
        <p:txBody>
          <a:bodyPr wrap="square" rtlCol="0">
            <a:spAutoFit/>
          </a:bodyPr>
          <a:lstStyle/>
          <a:p>
            <a:r>
              <a:rPr lang="en-US" altLang="zh-TW" sz="1000" dirty="0" smtClean="0">
                <a:solidFill>
                  <a:srgbClr val="1C7DE1"/>
                </a:solidFill>
              </a:rPr>
              <a:t>WIP = 2</a:t>
            </a:r>
          </a:p>
          <a:p>
            <a:endParaRPr lang="zh-TW" altLang="en-US" sz="1000" dirty="0">
              <a:solidFill>
                <a:srgbClr val="1C7DE1"/>
              </a:solidFill>
            </a:endParaRPr>
          </a:p>
        </p:txBody>
      </p:sp>
      <p:sp>
        <p:nvSpPr>
          <p:cNvPr id="21" name="文字方塊 20"/>
          <p:cNvSpPr txBox="1"/>
          <p:nvPr/>
        </p:nvSpPr>
        <p:spPr>
          <a:xfrm>
            <a:off x="3683000" y="1643486"/>
            <a:ext cx="736600" cy="400110"/>
          </a:xfrm>
          <a:prstGeom prst="rect">
            <a:avLst/>
          </a:prstGeom>
          <a:noFill/>
        </p:spPr>
        <p:txBody>
          <a:bodyPr wrap="square" rtlCol="0">
            <a:spAutoFit/>
          </a:bodyPr>
          <a:lstStyle/>
          <a:p>
            <a:r>
              <a:rPr lang="en-US" altLang="zh-TW" sz="1000" dirty="0" smtClean="0">
                <a:solidFill>
                  <a:srgbClr val="1C7DE1"/>
                </a:solidFill>
              </a:rPr>
              <a:t>WIP = 6</a:t>
            </a:r>
          </a:p>
          <a:p>
            <a:endParaRPr lang="zh-TW" altLang="en-US" sz="1000" dirty="0">
              <a:solidFill>
                <a:srgbClr val="1C7DE1"/>
              </a:solidFill>
            </a:endParaRPr>
          </a:p>
        </p:txBody>
      </p:sp>
      <p:sp>
        <p:nvSpPr>
          <p:cNvPr id="22" name="文字方塊 21"/>
          <p:cNvSpPr txBox="1"/>
          <p:nvPr/>
        </p:nvSpPr>
        <p:spPr>
          <a:xfrm>
            <a:off x="4555324" y="1643486"/>
            <a:ext cx="736600" cy="400110"/>
          </a:xfrm>
          <a:prstGeom prst="rect">
            <a:avLst/>
          </a:prstGeom>
          <a:noFill/>
        </p:spPr>
        <p:txBody>
          <a:bodyPr wrap="square" rtlCol="0">
            <a:spAutoFit/>
          </a:bodyPr>
          <a:lstStyle/>
          <a:p>
            <a:r>
              <a:rPr lang="en-US" altLang="zh-TW" sz="1000" dirty="0" smtClean="0">
                <a:solidFill>
                  <a:srgbClr val="1C7DE1"/>
                </a:solidFill>
              </a:rPr>
              <a:t>WIP = 4</a:t>
            </a:r>
          </a:p>
          <a:p>
            <a:endParaRPr lang="zh-TW" altLang="en-US" sz="1000" dirty="0">
              <a:solidFill>
                <a:srgbClr val="1C7DE1"/>
              </a:solidFill>
            </a:endParaRPr>
          </a:p>
        </p:txBody>
      </p:sp>
      <p:sp>
        <p:nvSpPr>
          <p:cNvPr id="23" name="文字方塊 22"/>
          <p:cNvSpPr txBox="1"/>
          <p:nvPr/>
        </p:nvSpPr>
        <p:spPr>
          <a:xfrm>
            <a:off x="5373216" y="1643486"/>
            <a:ext cx="736600" cy="400110"/>
          </a:xfrm>
          <a:prstGeom prst="rect">
            <a:avLst/>
          </a:prstGeom>
          <a:noFill/>
        </p:spPr>
        <p:txBody>
          <a:bodyPr wrap="square" rtlCol="0">
            <a:spAutoFit/>
          </a:bodyPr>
          <a:lstStyle/>
          <a:p>
            <a:r>
              <a:rPr lang="en-US" altLang="zh-TW" sz="1000" dirty="0" smtClean="0">
                <a:solidFill>
                  <a:srgbClr val="1C7DE1"/>
                </a:solidFill>
              </a:rPr>
              <a:t>WIP = 2</a:t>
            </a:r>
          </a:p>
          <a:p>
            <a:endParaRPr lang="zh-TW" altLang="en-US" sz="1000" dirty="0">
              <a:solidFill>
                <a:srgbClr val="1C7DE1"/>
              </a:solidFill>
            </a:endParaRPr>
          </a:p>
        </p:txBody>
      </p:sp>
    </p:spTree>
    <p:extLst>
      <p:ext uri="{BB962C8B-B14F-4D97-AF65-F5344CB8AC3E}">
        <p14:creationId xmlns:p14="http://schemas.microsoft.com/office/powerpoint/2010/main" val="2892145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spcBef>
                <a:spcPts val="600"/>
              </a:spcBef>
              <a:buClr>
                <a:schemeClr val="dk1"/>
              </a:buClr>
              <a:buSzPts val="1100"/>
            </a:pPr>
            <a:r>
              <a:rPr lang="zh-TW" altLang="en-US" dirty="0">
                <a:ea typeface="標楷體" panose="03000509000000000000" pitchFamily="65" charset="-120"/>
              </a:rPr>
              <a:t>看板三原則</a:t>
            </a:r>
            <a:r>
              <a:rPr lang="en-US" altLang="zh-TW" dirty="0">
                <a:ea typeface="標楷體" panose="03000509000000000000" pitchFamily="65" charset="-120"/>
              </a:rPr>
              <a:t>-</a:t>
            </a:r>
            <a:r>
              <a:rPr lang="zh-TW" altLang="en-US" dirty="0">
                <a:ea typeface="標楷體" panose="03000509000000000000" pitchFamily="65" charset="-120"/>
              </a:rPr>
              <a:t>管理工作流</a:t>
            </a:r>
          </a:p>
        </p:txBody>
      </p:sp>
      <p:sp>
        <p:nvSpPr>
          <p:cNvPr id="633" name="Shape 633"/>
          <p:cNvSpPr txBox="1">
            <a:spLocks noGrp="1"/>
          </p:cNvSpPr>
          <p:nvPr>
            <p:ph type="body" idx="2"/>
          </p:nvPr>
        </p:nvSpPr>
        <p:spPr>
          <a:xfrm>
            <a:off x="5105400" y="1582625"/>
            <a:ext cx="3531276" cy="2955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altLang="zh-TW" sz="1400" b="1" dirty="0" smtClean="0"/>
              <a:t>Lead </a:t>
            </a:r>
            <a:r>
              <a:rPr lang="en-US" altLang="zh-TW" sz="1400" b="1" dirty="0"/>
              <a:t>Time</a:t>
            </a:r>
          </a:p>
          <a:p>
            <a:pPr marL="0" indent="0">
              <a:buClr>
                <a:schemeClr val="dk1"/>
              </a:buClr>
              <a:buSzPts val="1100"/>
              <a:buNone/>
            </a:pPr>
            <a:r>
              <a:rPr lang="zh-TW" altLang="en-US" sz="1400" b="1" dirty="0">
                <a:latin typeface="標楷體" panose="03000509000000000000" pitchFamily="65" charset="-120"/>
                <a:ea typeface="標楷體" panose="03000509000000000000" pitchFamily="65" charset="-120"/>
              </a:rPr>
              <a:t>則是指整個工作經過工作</a:t>
            </a:r>
            <a:r>
              <a:rPr lang="zh-TW" altLang="en-US" sz="1400" b="1" dirty="0" smtClean="0">
                <a:latin typeface="標楷體" panose="03000509000000000000" pitchFamily="65" charset="-120"/>
                <a:ea typeface="標楷體" panose="03000509000000000000" pitchFamily="65" charset="-120"/>
              </a:rPr>
              <a:t>流程所</a:t>
            </a:r>
            <a:r>
              <a:rPr lang="zh-TW" altLang="en-US" sz="1400" b="1" dirty="0">
                <a:latin typeface="標楷體" panose="03000509000000000000" pitchFamily="65" charset="-120"/>
                <a:ea typeface="標楷體" panose="03000509000000000000" pitchFamily="65" charset="-120"/>
              </a:rPr>
              <a:t>花的時間，</a:t>
            </a:r>
            <a:r>
              <a:rPr lang="zh-TW" altLang="en-US" sz="1400" b="1" dirty="0" smtClean="0">
                <a:latin typeface="標楷體" panose="03000509000000000000" pitchFamily="65" charset="-120"/>
                <a:ea typeface="標楷體" panose="03000509000000000000" pitchFamily="65" charset="-120"/>
              </a:rPr>
              <a:t>是</a:t>
            </a:r>
            <a:r>
              <a:rPr lang="en-US" altLang="zh-TW" sz="1400" b="1" dirty="0" smtClean="0">
                <a:latin typeface="標楷體" panose="03000509000000000000" pitchFamily="65" charset="-120"/>
                <a:ea typeface="標楷體" panose="03000509000000000000" pitchFamily="65" charset="-120"/>
              </a:rPr>
              <a:t>(</a:t>
            </a:r>
            <a:r>
              <a:rPr lang="en-US" altLang="zh-TW" sz="1400" b="1" dirty="0" smtClean="0">
                <a:latin typeface="Montserrat" panose="020B0604020202020204" charset="0"/>
                <a:ea typeface="標楷體" panose="03000509000000000000" pitchFamily="65" charset="-120"/>
              </a:rPr>
              <a:t>end-to-end</a:t>
            </a:r>
            <a:r>
              <a:rPr lang="zh-TW" altLang="en-US" sz="1400" b="1" dirty="0">
                <a:latin typeface="標楷體" panose="03000509000000000000" pitchFamily="65" charset="-120"/>
                <a:ea typeface="標楷體" panose="03000509000000000000" pitchFamily="65" charset="-120"/>
              </a:rPr>
              <a:t>的測量</a:t>
            </a:r>
            <a:r>
              <a:rPr lang="zh-TW" altLang="en-US" sz="1400" b="1" dirty="0" smtClean="0">
                <a:latin typeface="標楷體" panose="03000509000000000000" pitchFamily="65" charset="-120"/>
                <a:ea typeface="標楷體" panose="03000509000000000000" pitchFamily="65" charset="-120"/>
              </a:rPr>
              <a:t>單位</a:t>
            </a:r>
            <a:r>
              <a:rPr lang="en-US" altLang="zh-TW" sz="1400" b="1" dirty="0" smtClean="0">
                <a:latin typeface="標楷體" panose="03000509000000000000" pitchFamily="65" charset="-120"/>
                <a:ea typeface="標楷體" panose="03000509000000000000" pitchFamily="65" charset="-120"/>
              </a:rPr>
              <a:t>)</a:t>
            </a:r>
            <a:r>
              <a:rPr lang="zh-TW" altLang="en-US" sz="1400" b="1" dirty="0" smtClean="0">
                <a:latin typeface="標楷體" panose="03000509000000000000" pitchFamily="65" charset="-120"/>
                <a:ea typeface="標楷體" panose="03000509000000000000" pitchFamily="65" charset="-120"/>
              </a:rPr>
              <a:t>。</a:t>
            </a:r>
            <a:endParaRPr lang="zh-TW" altLang="en-US" sz="1400" b="1" dirty="0">
              <a:latin typeface="標楷體" panose="03000509000000000000" pitchFamily="65" charset="-120"/>
              <a:ea typeface="標楷體" panose="03000509000000000000" pitchFamily="65" charset="-120"/>
            </a:endParaRPr>
          </a:p>
        </p:txBody>
      </p:sp>
      <p:sp>
        <p:nvSpPr>
          <p:cNvPr id="634" name="Shape 634"/>
          <p:cNvSpPr txBox="1">
            <a:spLocks noGrp="1"/>
          </p:cNvSpPr>
          <p:nvPr>
            <p:ph type="body" idx="1"/>
          </p:nvPr>
        </p:nvSpPr>
        <p:spPr>
          <a:xfrm>
            <a:off x="1320024" y="1582625"/>
            <a:ext cx="3251975" cy="2955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altLang="zh-TW" sz="1400" b="1" dirty="0" smtClean="0"/>
              <a:t>C</a:t>
            </a:r>
            <a:r>
              <a:rPr lang="en-US" sz="1400" b="1" dirty="0" smtClean="0"/>
              <a:t>ycle </a:t>
            </a:r>
            <a:r>
              <a:rPr lang="en-US" altLang="zh-TW" sz="1400" b="1" dirty="0" smtClean="0"/>
              <a:t>T</a:t>
            </a:r>
            <a:r>
              <a:rPr lang="en-US" sz="1400" b="1" dirty="0" smtClean="0"/>
              <a:t>ime</a:t>
            </a:r>
          </a:p>
          <a:p>
            <a:pPr marL="0" lvl="0" indent="0">
              <a:buClr>
                <a:schemeClr val="dk1"/>
              </a:buClr>
              <a:buSzPts val="1100"/>
              <a:buNone/>
            </a:pPr>
            <a:r>
              <a:rPr lang="zh-TW" altLang="en-US" sz="1400" b="1" dirty="0" smtClean="0">
                <a:latin typeface="標楷體" panose="03000509000000000000" pitchFamily="65" charset="-120"/>
                <a:ea typeface="標楷體" panose="03000509000000000000" pitchFamily="65" charset="-120"/>
              </a:rPr>
              <a:t>進入與離開某個流程的時間，一個工作待在某個工作階段的時間。</a:t>
            </a:r>
            <a:endParaRPr lang="en" sz="1400" b="1" dirty="0">
              <a:latin typeface="標楷體" panose="03000509000000000000" pitchFamily="65" charset="-120"/>
              <a:ea typeface="標楷體" panose="03000509000000000000" pitchFamily="65" charset="-120"/>
            </a:endParaRPr>
          </a:p>
        </p:txBody>
      </p:sp>
      <p:sp>
        <p:nvSpPr>
          <p:cNvPr id="636" name="Shape 6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25" y="2502610"/>
            <a:ext cx="5786237" cy="2399591"/>
          </a:xfrm>
          <a:prstGeom prst="rect">
            <a:avLst/>
          </a:prstGeom>
        </p:spPr>
      </p:pic>
      <p:cxnSp>
        <p:nvCxnSpPr>
          <p:cNvPr id="4" name="直線單箭頭接點 3"/>
          <p:cNvCxnSpPr/>
          <p:nvPr/>
        </p:nvCxnSpPr>
        <p:spPr>
          <a:xfrm>
            <a:off x="2457450" y="3879850"/>
            <a:ext cx="863600"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2457450" y="4298950"/>
            <a:ext cx="2647950" cy="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2457451" y="3621254"/>
            <a:ext cx="863600" cy="246221"/>
          </a:xfrm>
          <a:prstGeom prst="rect">
            <a:avLst/>
          </a:prstGeom>
          <a:noFill/>
        </p:spPr>
        <p:txBody>
          <a:bodyPr wrap="square" rtlCol="0">
            <a:spAutoFit/>
          </a:bodyPr>
          <a:lstStyle/>
          <a:p>
            <a:r>
              <a:rPr lang="en-US" altLang="zh-TW" sz="1000" dirty="0" smtClean="0">
                <a:solidFill>
                  <a:srgbClr val="1C7DE1"/>
                </a:solidFill>
              </a:rPr>
              <a:t>Cycle Time</a:t>
            </a:r>
            <a:endParaRPr lang="zh-TW" altLang="en-US" sz="1000" dirty="0">
              <a:solidFill>
                <a:srgbClr val="1C7DE1"/>
              </a:solidFill>
            </a:endParaRPr>
          </a:p>
        </p:txBody>
      </p:sp>
      <p:sp>
        <p:nvSpPr>
          <p:cNvPr id="16" name="文字方塊 15"/>
          <p:cNvSpPr txBox="1"/>
          <p:nvPr/>
        </p:nvSpPr>
        <p:spPr>
          <a:xfrm>
            <a:off x="2457450" y="4035080"/>
            <a:ext cx="2616200" cy="246221"/>
          </a:xfrm>
          <a:prstGeom prst="rect">
            <a:avLst/>
          </a:prstGeom>
          <a:noFill/>
        </p:spPr>
        <p:txBody>
          <a:bodyPr wrap="square" rtlCol="0">
            <a:spAutoFit/>
          </a:bodyPr>
          <a:lstStyle/>
          <a:p>
            <a:pPr algn="ctr"/>
            <a:r>
              <a:rPr lang="en-US" altLang="zh-TW" sz="1000" dirty="0" smtClean="0">
                <a:solidFill>
                  <a:srgbClr val="1C7DE1"/>
                </a:solidFill>
              </a:rPr>
              <a:t>Lead Time</a:t>
            </a:r>
            <a:endParaRPr lang="zh-TW" altLang="en-US" sz="1000" dirty="0">
              <a:solidFill>
                <a:srgbClr val="1C7DE1"/>
              </a:solidFill>
            </a:endParaRPr>
          </a:p>
        </p:txBody>
      </p:sp>
    </p:spTree>
    <p:extLst>
      <p:ext uri="{BB962C8B-B14F-4D97-AF65-F5344CB8AC3E}">
        <p14:creationId xmlns:p14="http://schemas.microsoft.com/office/powerpoint/2010/main" val="4284779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1214</Words>
  <Application>Microsoft Office PowerPoint</Application>
  <PresentationFormat>如螢幕大小 (16:9)</PresentationFormat>
  <Paragraphs>87</Paragraphs>
  <Slides>11</Slides>
  <Notes>11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Montserrat</vt:lpstr>
      <vt:lpstr>Montserrat Light</vt:lpstr>
      <vt:lpstr>新細明體</vt:lpstr>
      <vt:lpstr>Arial</vt:lpstr>
      <vt:lpstr>Montserrat ExtraBold</vt:lpstr>
      <vt:lpstr>Times New Roman</vt:lpstr>
      <vt:lpstr>標楷體</vt:lpstr>
      <vt:lpstr>Wart template</vt:lpstr>
      <vt:lpstr>Kanban &amp; Trello</vt:lpstr>
      <vt:lpstr>Outline</vt:lpstr>
      <vt:lpstr>Kanban(看板)</vt:lpstr>
      <vt:lpstr>Kanban(看板)</vt:lpstr>
      <vt:lpstr>看板三原則-視覺化(工作流程)</vt:lpstr>
      <vt:lpstr>看板三原則-視覺化(工作流程)</vt:lpstr>
      <vt:lpstr>看板三原則-限制WIP(Work In Progress)</vt:lpstr>
      <vt:lpstr>看板三原則-限制WIP(Work In Progress)</vt:lpstr>
      <vt:lpstr>看板三原則-管理工作流</vt:lpstr>
      <vt:lpstr>Trello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Trello</dc:title>
  <cp:lastModifiedBy>Windows 使用者</cp:lastModifiedBy>
  <cp:revision>128</cp:revision>
  <dcterms:modified xsi:type="dcterms:W3CDTF">2018-05-09T13:37:49Z</dcterms:modified>
</cp:coreProperties>
</file>