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8" r:id="rId10"/>
    <p:sldId id="266" r:id="rId11"/>
    <p:sldId id="26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41980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254499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150690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2520005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169983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72388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20648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214451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398754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4051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60F3E04B-A196-4447-B525-B8EF4C51E9A2}" type="datetimeFigureOut">
              <a:rPr lang="zh-TW" altLang="en-US" smtClean="0"/>
              <a:t>2018/5/10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199276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3E04B-A196-4447-B525-B8EF4C51E9A2}" type="datetimeFigureOut">
              <a:rPr lang="zh-TW" altLang="en-US" smtClean="0"/>
              <a:t>2018/5/10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423268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smtClean="0">
                <a:latin typeface="Times New Roman" panose="02020603050405020304" pitchFamily="18" charset="0"/>
              </a:rPr>
              <a:t>Grap</a:t>
            </a:r>
            <a:r>
              <a:rPr lang="en-US" altLang="zh-TW" dirty="0" smtClean="0">
                <a:latin typeface="Times New Roman" panose="02020603050405020304" pitchFamily="18" charset="0"/>
              </a:rPr>
              <a:t> Your Time</a:t>
            </a:r>
            <a:endParaRPr lang="zh-TW" altLang="en-US" dirty="0">
              <a:latin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4187861968"/>
              </p:ext>
            </p:extLst>
          </p:nvPr>
        </p:nvGraphicFramePr>
        <p:xfrm>
          <a:off x="2032000" y="363871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4109142"/>
                    </a:ext>
                  </a:extLst>
                </a:gridCol>
                <a:gridCol w="4064000">
                  <a:extLst>
                    <a:ext uri="{9D8B030D-6E8A-4147-A177-3AD203B41FA5}">
                      <a16:colId xmlns:a16="http://schemas.microsoft.com/office/drawing/2014/main" val="2860226656"/>
                    </a:ext>
                  </a:extLst>
                </a:gridCol>
              </a:tblGrid>
              <a:tr h="370840">
                <a:tc>
                  <a:txBody>
                    <a:bodyPr/>
                    <a:lstStyle/>
                    <a:p>
                      <a:pPr algn="ctr"/>
                      <a:r>
                        <a:rPr lang="zh-TW" altLang="en-US" baseline="0" dirty="0" smtClean="0">
                          <a:latin typeface="Times New Roman" panose="02020603050405020304" pitchFamily="18" charset="0"/>
                          <a:ea typeface="標楷體" panose="03000509000000000000" pitchFamily="65" charset="-120"/>
                        </a:rPr>
                        <a:t>姓名</a:t>
                      </a:r>
                      <a:endParaRPr lang="zh-TW" altLang="en-US" baseline="0" dirty="0">
                        <a:latin typeface="Times New Roman" panose="02020603050405020304" pitchFamily="18" charset="0"/>
                        <a:ea typeface="標楷體" panose="03000509000000000000" pitchFamily="65" charset="-120"/>
                      </a:endParaRPr>
                    </a:p>
                  </a:txBody>
                  <a:tcPr/>
                </a:tc>
                <a:tc>
                  <a:txBody>
                    <a:bodyPr/>
                    <a:lstStyle/>
                    <a:p>
                      <a:pPr algn="ctr"/>
                      <a:r>
                        <a:rPr lang="zh-TW" altLang="en-US" baseline="0" dirty="0" smtClean="0">
                          <a:latin typeface="Times New Roman" panose="02020603050405020304" pitchFamily="18" charset="0"/>
                          <a:ea typeface="標楷體" panose="03000509000000000000" pitchFamily="65" charset="-120"/>
                        </a:rPr>
                        <a:t>學號</a:t>
                      </a:r>
                      <a:endParaRPr lang="zh-TW" altLang="en-US" baseline="0" dirty="0">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4238944374"/>
                  </a:ext>
                </a:extLst>
              </a:tr>
              <a:tr h="370840">
                <a:tc>
                  <a:txBody>
                    <a:bodyPr/>
                    <a:lstStyle/>
                    <a:p>
                      <a:pPr marL="0" algn="ctr" defTabSz="914400" rtl="0" eaLnBrk="1" latinLnBrk="0" hangingPunct="1">
                        <a:spcAft>
                          <a:spcPts val="0"/>
                        </a:spcAft>
                      </a:pPr>
                      <a:r>
                        <a:rPr lang="zh-TW" sz="2000" kern="1200" baseline="0" dirty="0" smtClean="0">
                          <a:solidFill>
                            <a:schemeClr val="dk1"/>
                          </a:solidFill>
                          <a:effectLst/>
                          <a:latin typeface="Times New Roman" panose="02020603050405020304" pitchFamily="18" charset="0"/>
                          <a:ea typeface="標楷體" panose="03000509000000000000" pitchFamily="65" charset="-120"/>
                          <a:cs typeface="+mn-cs"/>
                        </a:rPr>
                        <a:t>鍾承翰</a:t>
                      </a:r>
                      <a:r>
                        <a:rPr lang="en-US" altLang="zh-TW" sz="2000" kern="1200" baseline="0" dirty="0" smtClean="0">
                          <a:solidFill>
                            <a:schemeClr val="dk1"/>
                          </a:solidFill>
                          <a:effectLst/>
                          <a:latin typeface="Times New Roman" panose="02020603050405020304" pitchFamily="18" charset="0"/>
                          <a:ea typeface="標楷體" panose="03000509000000000000" pitchFamily="65" charset="-120"/>
                          <a:cs typeface="+mn-cs"/>
                        </a:rPr>
                        <a:t>(Hank)</a:t>
                      </a:r>
                      <a:endParaRPr lang="zh-TW" sz="2000" kern="12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tc>
                <a:tc>
                  <a:txBody>
                    <a:bodyPr/>
                    <a:lstStyle/>
                    <a:p>
                      <a:pPr marL="0" algn="ctr" defTabSz="914400" rtl="0" eaLnBrk="1" latinLnBrk="0" hangingPunct="1">
                        <a:spcAft>
                          <a:spcPts val="0"/>
                        </a:spcAft>
                      </a:pPr>
                      <a:r>
                        <a:rPr lang="en-US" sz="2000" kern="1200" baseline="0" dirty="0">
                          <a:solidFill>
                            <a:schemeClr val="dk1"/>
                          </a:solidFill>
                          <a:effectLst/>
                          <a:latin typeface="Times New Roman" panose="02020603050405020304" pitchFamily="18" charset="0"/>
                          <a:ea typeface="標楷體" panose="03000509000000000000" pitchFamily="65" charset="-120"/>
                          <a:cs typeface="+mn-cs"/>
                        </a:rPr>
                        <a:t>106598024</a:t>
                      </a:r>
                      <a:endParaRPr lang="zh-TW" sz="2000" kern="12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tc>
                <a:extLst>
                  <a:ext uri="{0D108BD9-81ED-4DB2-BD59-A6C34878D82A}">
                    <a16:rowId xmlns:a16="http://schemas.microsoft.com/office/drawing/2014/main" val="1335225343"/>
                  </a:ext>
                </a:extLst>
              </a:tr>
              <a:tr h="370840">
                <a:tc>
                  <a:txBody>
                    <a:bodyPr/>
                    <a:lstStyle/>
                    <a:p>
                      <a:pPr algn="ctr">
                        <a:spcAft>
                          <a:spcPts val="0"/>
                        </a:spcAft>
                      </a:pPr>
                      <a:r>
                        <a:rPr lang="zh-TW" sz="2000" baseline="0" dirty="0">
                          <a:effectLst/>
                          <a:latin typeface="Times New Roman" panose="02020603050405020304" pitchFamily="18" charset="0"/>
                          <a:ea typeface="標楷體" panose="03000509000000000000" pitchFamily="65" charset="-120"/>
                        </a:rPr>
                        <a:t>楊子</a:t>
                      </a:r>
                      <a:r>
                        <a:rPr lang="zh-TW" sz="2000" baseline="0" dirty="0" smtClean="0">
                          <a:effectLst/>
                          <a:latin typeface="Times New Roman" panose="02020603050405020304" pitchFamily="18" charset="0"/>
                          <a:ea typeface="標楷體" panose="03000509000000000000" pitchFamily="65" charset="-120"/>
                        </a:rPr>
                        <a:t>冊</a:t>
                      </a:r>
                      <a:r>
                        <a:rPr lang="en-US" altLang="zh-TW" sz="2000" baseline="0" dirty="0" smtClean="0">
                          <a:effectLst/>
                          <a:latin typeface="Times New Roman" panose="02020603050405020304" pitchFamily="18" charset="0"/>
                          <a:ea typeface="標楷體" panose="03000509000000000000" pitchFamily="65" charset="-120"/>
                        </a:rPr>
                        <a:t>(Andy)</a:t>
                      </a:r>
                      <a:endParaRPr lang="zh-TW" sz="1200" baseline="0" dirty="0">
                        <a:solidFill>
                          <a:srgbClr val="00000A"/>
                        </a:solidFill>
                        <a:effectLst/>
                        <a:latin typeface="Times New Roman" panose="02020603050405020304" pitchFamily="18" charset="0"/>
                        <a:ea typeface="標楷體" panose="03000509000000000000" pitchFamily="65" charset="-120"/>
                        <a:cs typeface="Calibri" panose="020F0502020204030204" pitchFamily="34" charset="0"/>
                      </a:endParaRPr>
                    </a:p>
                  </a:txBody>
                  <a:tcPr marL="68580" marR="68580" marT="0" marB="0"/>
                </a:tc>
                <a:tc>
                  <a:txBody>
                    <a:bodyPr/>
                    <a:lstStyle/>
                    <a:p>
                      <a:pPr algn="ctr">
                        <a:spcAft>
                          <a:spcPts val="0"/>
                        </a:spcAft>
                      </a:pPr>
                      <a:r>
                        <a:rPr lang="en-US" sz="2000" baseline="0" dirty="0">
                          <a:effectLst/>
                          <a:latin typeface="Times New Roman" panose="02020603050405020304" pitchFamily="18" charset="0"/>
                          <a:ea typeface="標楷體" panose="03000509000000000000" pitchFamily="65" charset="-120"/>
                        </a:rPr>
                        <a:t>106598054</a:t>
                      </a:r>
                      <a:endParaRPr lang="zh-TW" sz="1200" baseline="0" dirty="0">
                        <a:solidFill>
                          <a:srgbClr val="00000A"/>
                        </a:solidFill>
                        <a:effectLst/>
                        <a:latin typeface="Times New Roman" panose="02020603050405020304" pitchFamily="18" charset="0"/>
                        <a:ea typeface="標楷體" panose="03000509000000000000" pitchFamily="65" charset="-120"/>
                        <a:cs typeface="Calibri" panose="020F0502020204030204" pitchFamily="34" charset="0"/>
                      </a:endParaRPr>
                    </a:p>
                  </a:txBody>
                  <a:tcPr marL="68580" marR="68580" marT="0" marB="0"/>
                </a:tc>
                <a:extLst>
                  <a:ext uri="{0D108BD9-81ED-4DB2-BD59-A6C34878D82A}">
                    <a16:rowId xmlns:a16="http://schemas.microsoft.com/office/drawing/2014/main" val="3598208347"/>
                  </a:ext>
                </a:extLst>
              </a:tr>
              <a:tr h="370840">
                <a:tc>
                  <a:txBody>
                    <a:bodyPr/>
                    <a:lstStyle/>
                    <a:p>
                      <a:pPr algn="ctr">
                        <a:spcAft>
                          <a:spcPts val="0"/>
                        </a:spcAft>
                      </a:pPr>
                      <a:r>
                        <a:rPr lang="zh-TW" sz="2000" baseline="0" dirty="0" smtClean="0">
                          <a:effectLst/>
                          <a:latin typeface="Times New Roman" panose="02020603050405020304" pitchFamily="18" charset="0"/>
                          <a:ea typeface="標楷體" panose="03000509000000000000" pitchFamily="65" charset="-120"/>
                        </a:rPr>
                        <a:t>吳彥銘</a:t>
                      </a:r>
                      <a:r>
                        <a:rPr lang="en-US" altLang="zh-TW" sz="2000" baseline="0" dirty="0" smtClean="0">
                          <a:effectLst/>
                          <a:latin typeface="Times New Roman" panose="02020603050405020304" pitchFamily="18" charset="0"/>
                          <a:ea typeface="標楷體" panose="03000509000000000000" pitchFamily="65" charset="-120"/>
                        </a:rPr>
                        <a:t>(Johnson)</a:t>
                      </a:r>
                      <a:endParaRPr lang="zh-TW" sz="1200" baseline="0" dirty="0">
                        <a:solidFill>
                          <a:srgbClr val="00000A"/>
                        </a:solidFill>
                        <a:effectLst/>
                        <a:latin typeface="Times New Roman" panose="02020603050405020304" pitchFamily="18" charset="0"/>
                        <a:ea typeface="標楷體" panose="03000509000000000000" pitchFamily="65" charset="-120"/>
                        <a:cs typeface="Calibri" panose="020F0502020204030204" pitchFamily="34" charset="0"/>
                      </a:endParaRPr>
                    </a:p>
                  </a:txBody>
                  <a:tcPr marL="68580" marR="68580" marT="0" marB="0"/>
                </a:tc>
                <a:tc>
                  <a:txBody>
                    <a:bodyPr/>
                    <a:lstStyle/>
                    <a:p>
                      <a:pPr algn="ctr">
                        <a:spcAft>
                          <a:spcPts val="0"/>
                        </a:spcAft>
                      </a:pPr>
                      <a:r>
                        <a:rPr lang="en-US" sz="2000" baseline="0" dirty="0">
                          <a:effectLst/>
                          <a:latin typeface="Times New Roman" panose="02020603050405020304" pitchFamily="18" charset="0"/>
                          <a:ea typeface="標楷體" panose="03000509000000000000" pitchFamily="65" charset="-120"/>
                        </a:rPr>
                        <a:t>106598060</a:t>
                      </a:r>
                      <a:endParaRPr lang="zh-TW" sz="1200" baseline="0" dirty="0">
                        <a:solidFill>
                          <a:srgbClr val="00000A"/>
                        </a:solidFill>
                        <a:effectLst/>
                        <a:latin typeface="Times New Roman" panose="02020603050405020304" pitchFamily="18" charset="0"/>
                        <a:ea typeface="標楷體" panose="03000509000000000000" pitchFamily="65" charset="-120"/>
                        <a:cs typeface="Calibri" panose="020F0502020204030204" pitchFamily="34" charset="0"/>
                      </a:endParaRPr>
                    </a:p>
                  </a:txBody>
                  <a:tcPr marL="68580" marR="68580" marT="0" marB="0"/>
                </a:tc>
                <a:extLst>
                  <a:ext uri="{0D108BD9-81ED-4DB2-BD59-A6C34878D82A}">
                    <a16:rowId xmlns:a16="http://schemas.microsoft.com/office/drawing/2014/main" val="1963305694"/>
                  </a:ext>
                </a:extLst>
              </a:tr>
            </a:tbl>
          </a:graphicData>
        </a:graphic>
      </p:graphicFrame>
    </p:spTree>
    <p:extLst>
      <p:ext uri="{BB962C8B-B14F-4D97-AF65-F5344CB8AC3E}">
        <p14:creationId xmlns:p14="http://schemas.microsoft.com/office/powerpoint/2010/main" val="1967533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Implementation</a:t>
            </a:r>
            <a:endParaRPr lang="zh-TW" altLang="en-US" dirty="0"/>
          </a:p>
        </p:txBody>
      </p:sp>
      <p:sp>
        <p:nvSpPr>
          <p:cNvPr id="3" name="內容版面配置區 2"/>
          <p:cNvSpPr>
            <a:spLocks noGrp="1"/>
          </p:cNvSpPr>
          <p:nvPr>
            <p:ph idx="1"/>
          </p:nvPr>
        </p:nvSpPr>
        <p:spPr/>
        <p:txBody>
          <a:bodyPr/>
          <a:lstStyle/>
          <a:p>
            <a:r>
              <a:rPr lang="en-US" altLang="zh-TW" dirty="0" smtClean="0"/>
              <a:t>Design Class Diagram (add Event)</a:t>
            </a:r>
            <a:endParaRPr lang="zh-TW" altLang="en-US" dirty="0" smtClean="0"/>
          </a:p>
          <a:p>
            <a:endParaRPr lang="zh-TW" altLang="en-US" dirty="0"/>
          </a:p>
        </p:txBody>
      </p:sp>
    </p:spTree>
    <p:extLst>
      <p:ext uri="{BB962C8B-B14F-4D97-AF65-F5344CB8AC3E}">
        <p14:creationId xmlns:p14="http://schemas.microsoft.com/office/powerpoint/2010/main" val="2569593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Implementation</a:t>
            </a:r>
            <a:endParaRPr lang="zh-TW" altLang="en-US" dirty="0"/>
          </a:p>
        </p:txBody>
      </p:sp>
      <p:sp>
        <p:nvSpPr>
          <p:cNvPr id="3" name="內容版面配置區 2"/>
          <p:cNvSpPr>
            <a:spLocks noGrp="1"/>
          </p:cNvSpPr>
          <p:nvPr>
            <p:ph idx="1"/>
          </p:nvPr>
        </p:nvSpPr>
        <p:spPr/>
        <p:txBody>
          <a:bodyPr/>
          <a:lstStyle/>
          <a:p>
            <a:r>
              <a:rPr lang="en-US" altLang="zh-TW" dirty="0" smtClean="0"/>
              <a:t>Design Class Diagram (add Event)</a:t>
            </a:r>
            <a:endParaRPr lang="zh-TW" altLang="en-US" dirty="0" smtClean="0"/>
          </a:p>
          <a:p>
            <a:endParaRPr lang="zh-TW" altLang="en-US" dirty="0"/>
          </a:p>
        </p:txBody>
      </p:sp>
    </p:spTree>
    <p:extLst>
      <p:ext uri="{BB962C8B-B14F-4D97-AF65-F5344CB8AC3E}">
        <p14:creationId xmlns:p14="http://schemas.microsoft.com/office/powerpoint/2010/main" val="575013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Problem Statement</a:t>
            </a:r>
          </a:p>
          <a:p>
            <a:r>
              <a:rPr lang="en-US" altLang="zh-TW" dirty="0" smtClean="0"/>
              <a:t>Use Case Diagram</a:t>
            </a:r>
          </a:p>
          <a:p>
            <a:r>
              <a:rPr lang="en-US" altLang="zh-TW" dirty="0" smtClean="0"/>
              <a:t>Demo Use Case </a:t>
            </a:r>
          </a:p>
          <a:p>
            <a:r>
              <a:rPr lang="en-US" altLang="zh-TW" dirty="0" smtClean="0"/>
              <a:t>Project Information</a:t>
            </a:r>
          </a:p>
          <a:p>
            <a:r>
              <a:rPr lang="en-US" altLang="zh-TW" dirty="0" smtClean="0"/>
              <a:t>Design And Implement</a:t>
            </a:r>
          </a:p>
          <a:p>
            <a:r>
              <a:rPr lang="en-US" altLang="zh-TW" dirty="0" smtClean="0"/>
              <a:t>Lessons Learn</a:t>
            </a:r>
            <a:endParaRPr lang="zh-TW" altLang="en-US" dirty="0"/>
          </a:p>
        </p:txBody>
      </p:sp>
    </p:spTree>
    <p:extLst>
      <p:ext uri="{BB962C8B-B14F-4D97-AF65-F5344CB8AC3E}">
        <p14:creationId xmlns:p14="http://schemas.microsoft.com/office/powerpoint/2010/main" val="23205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p:txBody>
          <a:bodyPr>
            <a:normAutofit lnSpcReduction="10000"/>
          </a:bodyPr>
          <a:lstStyle/>
          <a:p>
            <a:r>
              <a:rPr lang="zh-TW" altLang="zh-TW" dirty="0" smtClean="0"/>
              <a:t>在</a:t>
            </a:r>
            <a:r>
              <a:rPr lang="zh-TW" altLang="zh-TW" dirty="0"/>
              <a:t>求學過程中，我們往往不知道該如何有效運用時間，而最根本的原因就是不確定將時間花在哪裡，而渾渾噩噩地過著日復一日的生活。因此我們需要有一個軟體能夠幫我們紀錄除了上課時間之外還做了哪些事情，並最後可以用簡單的圖表來呈現讓使用者可以知道時間都花在甚麼事情上，進一步去調整每件事情時間的分配。</a:t>
            </a:r>
          </a:p>
          <a:p>
            <a:r>
              <a:rPr lang="zh-TW" altLang="zh-TW" dirty="0" smtClean="0"/>
              <a:t>對於</a:t>
            </a:r>
            <a:r>
              <a:rPr lang="zh-TW" altLang="en-US" dirty="0" smtClean="0"/>
              <a:t>學</a:t>
            </a:r>
            <a:r>
              <a:rPr lang="zh-TW" altLang="en-US" dirty="0"/>
              <a:t>生</a:t>
            </a:r>
            <a:r>
              <a:rPr lang="zh-TW" altLang="zh-TW" dirty="0" smtClean="0"/>
              <a:t>們</a:t>
            </a:r>
            <a:r>
              <a:rPr lang="zh-TW" altLang="zh-TW" dirty="0"/>
              <a:t>來說，可以藉由此軟體記錄下自己做的事情及時間。如果你想知道每段時間做了什麼，花了多少時間，只要設定日期範圍，即可產生相對應的圖表。</a:t>
            </a:r>
          </a:p>
          <a:p>
            <a:r>
              <a:rPr lang="zh-TW" altLang="zh-TW" dirty="0"/>
              <a:t>圖表顯示出這段時間內每項事情及其所花費的時數，藉此思考事情的規劃到底是不是有效率的。 </a:t>
            </a:r>
          </a:p>
          <a:p>
            <a:pPr marL="0" indent="0">
              <a:buNone/>
            </a:pPr>
            <a:endParaRPr lang="zh-TW" altLang="en-US" dirty="0"/>
          </a:p>
        </p:txBody>
      </p:sp>
    </p:spTree>
    <p:extLst>
      <p:ext uri="{BB962C8B-B14F-4D97-AF65-F5344CB8AC3E}">
        <p14:creationId xmlns:p14="http://schemas.microsoft.com/office/powerpoint/2010/main" val="2474541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969" y="1690688"/>
            <a:ext cx="3727206" cy="4683090"/>
          </a:xfrm>
        </p:spPr>
      </p:pic>
    </p:spTree>
    <p:extLst>
      <p:ext uri="{BB962C8B-B14F-4D97-AF65-F5344CB8AC3E}">
        <p14:creationId xmlns:p14="http://schemas.microsoft.com/office/powerpoint/2010/main" val="1035102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Use Case </a:t>
            </a:r>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957107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Project Information</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037658694"/>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75728932"/>
                    </a:ext>
                  </a:extLst>
                </a:gridCol>
                <a:gridCol w="5257800">
                  <a:extLst>
                    <a:ext uri="{9D8B030D-6E8A-4147-A177-3AD203B41FA5}">
                      <a16:colId xmlns:a16="http://schemas.microsoft.com/office/drawing/2014/main" val="1277425961"/>
                    </a:ext>
                  </a:extLst>
                </a:gridCol>
              </a:tblGrid>
              <a:tr h="370840">
                <a:tc>
                  <a:txBody>
                    <a:bodyPr/>
                    <a:lstStyle/>
                    <a:p>
                      <a:r>
                        <a:rPr lang="en-US" altLang="zh-TW" dirty="0" smtClean="0"/>
                        <a:t>Project</a:t>
                      </a:r>
                      <a:r>
                        <a:rPr lang="en-US" altLang="zh-TW" baseline="0" dirty="0" smtClean="0"/>
                        <a:t> Information</a:t>
                      </a:r>
                      <a:endParaRPr lang="zh-TW" altLang="en-US" dirty="0"/>
                    </a:p>
                  </a:txBody>
                  <a:tcPr/>
                </a:tc>
                <a:tc>
                  <a:txBody>
                    <a:bodyPr/>
                    <a:lstStyle/>
                    <a:p>
                      <a:endParaRPr lang="zh-TW" altLang="en-US"/>
                    </a:p>
                  </a:txBody>
                  <a:tcPr/>
                </a:tc>
                <a:extLst>
                  <a:ext uri="{0D108BD9-81ED-4DB2-BD59-A6C34878D82A}">
                    <a16:rowId xmlns:a16="http://schemas.microsoft.com/office/drawing/2014/main" val="1029807462"/>
                  </a:ext>
                </a:extLst>
              </a:tr>
              <a:tr h="370840">
                <a:tc>
                  <a:txBody>
                    <a:bodyPr/>
                    <a:lstStyle/>
                    <a:p>
                      <a:r>
                        <a:rPr lang="en-US" altLang="zh-TW" dirty="0" smtClean="0"/>
                        <a:t>LOC of production code</a:t>
                      </a:r>
                      <a:endParaRPr lang="zh-TW" altLang="en-US" dirty="0"/>
                    </a:p>
                  </a:txBody>
                  <a:tcPr/>
                </a:tc>
                <a:tc>
                  <a:txBody>
                    <a:bodyPr/>
                    <a:lstStyle/>
                    <a:p>
                      <a:endParaRPr lang="zh-TW" altLang="en-US" dirty="0"/>
                    </a:p>
                  </a:txBody>
                  <a:tcPr/>
                </a:tc>
                <a:extLst>
                  <a:ext uri="{0D108BD9-81ED-4DB2-BD59-A6C34878D82A}">
                    <a16:rowId xmlns:a16="http://schemas.microsoft.com/office/drawing/2014/main" val="381385659"/>
                  </a:ext>
                </a:extLst>
              </a:tr>
              <a:tr h="370840">
                <a:tc>
                  <a:txBody>
                    <a:bodyPr/>
                    <a:lstStyle/>
                    <a:p>
                      <a:r>
                        <a:rPr lang="en-US" altLang="zh-TW" dirty="0" smtClean="0"/>
                        <a:t>The number Classes of production code </a:t>
                      </a:r>
                      <a:endParaRPr lang="zh-TW" altLang="en-US" dirty="0"/>
                    </a:p>
                  </a:txBody>
                  <a:tcPr/>
                </a:tc>
                <a:tc>
                  <a:txBody>
                    <a:bodyPr/>
                    <a:lstStyle/>
                    <a:p>
                      <a:endParaRPr lang="zh-TW" altLang="en-US" dirty="0"/>
                    </a:p>
                  </a:txBody>
                  <a:tcPr/>
                </a:tc>
                <a:extLst>
                  <a:ext uri="{0D108BD9-81ED-4DB2-BD59-A6C34878D82A}">
                    <a16:rowId xmlns:a16="http://schemas.microsoft.com/office/drawing/2014/main" val="545350636"/>
                  </a:ext>
                </a:extLst>
              </a:tr>
              <a:tr h="370840">
                <a:tc>
                  <a:txBody>
                    <a:bodyPr/>
                    <a:lstStyle/>
                    <a:p>
                      <a:r>
                        <a:rPr lang="en-US" altLang="zh-TW" dirty="0" smtClean="0"/>
                        <a:t>The number of Methods of production code X</a:t>
                      </a:r>
                      <a:endParaRPr lang="zh-TW" altLang="en-US" dirty="0"/>
                    </a:p>
                  </a:txBody>
                  <a:tcPr/>
                </a:tc>
                <a:tc>
                  <a:txBody>
                    <a:bodyPr/>
                    <a:lstStyle/>
                    <a:p>
                      <a:endParaRPr lang="zh-TW" altLang="en-US" dirty="0"/>
                    </a:p>
                  </a:txBody>
                  <a:tcPr/>
                </a:tc>
                <a:extLst>
                  <a:ext uri="{0D108BD9-81ED-4DB2-BD59-A6C34878D82A}">
                    <a16:rowId xmlns:a16="http://schemas.microsoft.com/office/drawing/2014/main" val="229686208"/>
                  </a:ext>
                </a:extLst>
              </a:tr>
              <a:tr h="370840">
                <a:tc>
                  <a:txBody>
                    <a:bodyPr/>
                    <a:lstStyle/>
                    <a:p>
                      <a:r>
                        <a:rPr lang="en-US" altLang="zh-TW" dirty="0" smtClean="0"/>
                        <a:t>The number of unit tests (</a:t>
                      </a:r>
                      <a:r>
                        <a:rPr lang="en-US" altLang="zh-TW" dirty="0" err="1" smtClean="0"/>
                        <a:t>testXXX</a:t>
                      </a:r>
                      <a:r>
                        <a:rPr lang="en-US" altLang="zh-TW" dirty="0" smtClean="0"/>
                        <a:t>)</a:t>
                      </a:r>
                      <a:endParaRPr lang="zh-TW" altLang="en-US" dirty="0"/>
                    </a:p>
                  </a:txBody>
                  <a:tcPr/>
                </a:tc>
                <a:tc>
                  <a:txBody>
                    <a:bodyPr/>
                    <a:lstStyle/>
                    <a:p>
                      <a:endParaRPr lang="zh-TW" altLang="en-US" dirty="0"/>
                    </a:p>
                  </a:txBody>
                  <a:tcPr/>
                </a:tc>
                <a:extLst>
                  <a:ext uri="{0D108BD9-81ED-4DB2-BD59-A6C34878D82A}">
                    <a16:rowId xmlns:a16="http://schemas.microsoft.com/office/drawing/2014/main" val="1938956252"/>
                  </a:ext>
                </a:extLst>
              </a:tr>
              <a:tr h="370840">
                <a:tc>
                  <a:txBody>
                    <a:bodyPr/>
                    <a:lstStyle/>
                    <a:p>
                      <a:r>
                        <a:rPr lang="en-US" altLang="zh-TW" dirty="0" smtClean="0"/>
                        <a:t>LOC of test code</a:t>
                      </a:r>
                      <a:endParaRPr lang="zh-TW" altLang="en-US" dirty="0"/>
                    </a:p>
                  </a:txBody>
                  <a:tcPr/>
                </a:tc>
                <a:tc>
                  <a:txBody>
                    <a:bodyPr/>
                    <a:lstStyle/>
                    <a:p>
                      <a:endParaRPr lang="zh-TW" altLang="en-US" dirty="0"/>
                    </a:p>
                  </a:txBody>
                  <a:tcPr/>
                </a:tc>
                <a:extLst>
                  <a:ext uri="{0D108BD9-81ED-4DB2-BD59-A6C34878D82A}">
                    <a16:rowId xmlns:a16="http://schemas.microsoft.com/office/drawing/2014/main" val="2819166538"/>
                  </a:ext>
                </a:extLst>
              </a:tr>
              <a:tr h="370840">
                <a:tc>
                  <a:txBody>
                    <a:bodyPr/>
                    <a:lstStyle/>
                    <a:p>
                      <a:r>
                        <a:rPr lang="en-US" altLang="zh-TW" dirty="0" smtClean="0"/>
                        <a:t>Team member Johnson time efforts (hours)</a:t>
                      </a:r>
                      <a:endParaRPr lang="zh-TW" altLang="en-US" dirty="0"/>
                    </a:p>
                  </a:txBody>
                  <a:tcPr/>
                </a:tc>
                <a:tc>
                  <a:txBody>
                    <a:bodyPr/>
                    <a:lstStyle/>
                    <a:p>
                      <a:r>
                        <a:rPr lang="en-US" altLang="zh-TW" dirty="0" smtClean="0"/>
                        <a:t>84</a:t>
                      </a:r>
                      <a:endParaRPr lang="zh-TW" altLang="en-US" dirty="0"/>
                    </a:p>
                  </a:txBody>
                  <a:tcPr/>
                </a:tc>
                <a:extLst>
                  <a:ext uri="{0D108BD9-81ED-4DB2-BD59-A6C34878D82A}">
                    <a16:rowId xmlns:a16="http://schemas.microsoft.com/office/drawing/2014/main" val="2011678234"/>
                  </a:ext>
                </a:extLst>
              </a:tr>
              <a:tr h="370840">
                <a:tc>
                  <a:txBody>
                    <a:bodyPr/>
                    <a:lstStyle/>
                    <a:p>
                      <a:r>
                        <a:rPr lang="en-US" altLang="zh-TW" dirty="0" smtClean="0"/>
                        <a:t>Team member Hank time efforts (hours)</a:t>
                      </a:r>
                      <a:endParaRPr lang="zh-TW" altLang="en-US" dirty="0"/>
                    </a:p>
                  </a:txBody>
                  <a:tcPr/>
                </a:tc>
                <a:tc>
                  <a:txBody>
                    <a:bodyPr/>
                    <a:lstStyle/>
                    <a:p>
                      <a:r>
                        <a:rPr lang="en-US" altLang="zh-TW" dirty="0" smtClean="0"/>
                        <a:t>98</a:t>
                      </a:r>
                      <a:endParaRPr lang="zh-TW" altLang="en-US" dirty="0"/>
                    </a:p>
                  </a:txBody>
                  <a:tcPr/>
                </a:tc>
                <a:extLst>
                  <a:ext uri="{0D108BD9-81ED-4DB2-BD59-A6C34878D82A}">
                    <a16:rowId xmlns:a16="http://schemas.microsoft.com/office/drawing/2014/main" val="2124212657"/>
                  </a:ext>
                </a:extLst>
              </a:tr>
              <a:tr h="370840">
                <a:tc>
                  <a:txBody>
                    <a:bodyPr/>
                    <a:lstStyle/>
                    <a:p>
                      <a:r>
                        <a:rPr lang="en-US" altLang="zh-TW" dirty="0" smtClean="0"/>
                        <a:t>Team member Andy time efforts (hours)</a:t>
                      </a:r>
                      <a:endParaRPr lang="zh-TW" altLang="en-US" dirty="0"/>
                    </a:p>
                  </a:txBody>
                  <a:tcPr/>
                </a:tc>
                <a:tc>
                  <a:txBody>
                    <a:bodyPr/>
                    <a:lstStyle/>
                    <a:p>
                      <a:r>
                        <a:rPr lang="en-US" altLang="zh-TW" dirty="0" smtClean="0"/>
                        <a:t>75</a:t>
                      </a:r>
                      <a:endParaRPr lang="zh-TW" altLang="en-US" dirty="0"/>
                    </a:p>
                  </a:txBody>
                  <a:tcPr/>
                </a:tc>
                <a:extLst>
                  <a:ext uri="{0D108BD9-81ED-4DB2-BD59-A6C34878D82A}">
                    <a16:rowId xmlns:a16="http://schemas.microsoft.com/office/drawing/2014/main" val="34731165"/>
                  </a:ext>
                </a:extLst>
              </a:tr>
              <a:tr h="370840">
                <a:tc>
                  <a:txBody>
                    <a:bodyPr/>
                    <a:lstStyle/>
                    <a:p>
                      <a:r>
                        <a:rPr lang="en-US" altLang="zh-TW" dirty="0" smtClean="0"/>
                        <a:t>Total time efforts (hours) </a:t>
                      </a:r>
                      <a:endParaRPr lang="zh-TW" altLang="en-US" dirty="0"/>
                    </a:p>
                  </a:txBody>
                  <a:tcPr/>
                </a:tc>
                <a:tc>
                  <a:txBody>
                    <a:bodyPr/>
                    <a:lstStyle/>
                    <a:p>
                      <a:r>
                        <a:rPr lang="en-US" altLang="zh-TW" dirty="0" smtClean="0"/>
                        <a:t>227</a:t>
                      </a:r>
                      <a:endParaRPr lang="zh-TW" altLang="en-US" dirty="0"/>
                    </a:p>
                  </a:txBody>
                  <a:tcPr/>
                </a:tc>
                <a:extLst>
                  <a:ext uri="{0D108BD9-81ED-4DB2-BD59-A6C34878D82A}">
                    <a16:rowId xmlns:a16="http://schemas.microsoft.com/office/drawing/2014/main" val="4064318483"/>
                  </a:ext>
                </a:extLst>
              </a:tr>
            </a:tbl>
          </a:graphicData>
        </a:graphic>
      </p:graphicFrame>
    </p:spTree>
    <p:extLst>
      <p:ext uri="{BB962C8B-B14F-4D97-AF65-F5344CB8AC3E}">
        <p14:creationId xmlns:p14="http://schemas.microsoft.com/office/powerpoint/2010/main" val="2838962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
            </a:r>
            <a:endParaRPr lang="zh-TW" altLang="en-US" dirty="0"/>
          </a:p>
        </p:txBody>
      </p:sp>
      <p:sp>
        <p:nvSpPr>
          <p:cNvPr id="3" name="內容版面配置區 2"/>
          <p:cNvSpPr>
            <a:spLocks noGrp="1"/>
          </p:cNvSpPr>
          <p:nvPr>
            <p:ph idx="1"/>
          </p:nvPr>
        </p:nvSpPr>
        <p:spPr/>
        <p:txBody>
          <a:bodyPr/>
          <a:lstStyle/>
          <a:p>
            <a:r>
              <a:rPr lang="en-US" altLang="zh-TW" dirty="0" smtClean="0"/>
              <a:t>Design Class Diagram</a:t>
            </a:r>
            <a:endParaRPr lang="zh-TW" altLang="en-US" dirty="0" smtClean="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78" y="365125"/>
            <a:ext cx="9919650" cy="6285177"/>
          </a:xfrm>
          <a:prstGeom prst="rect">
            <a:avLst/>
          </a:prstGeom>
        </p:spPr>
      </p:pic>
    </p:spTree>
    <p:extLst>
      <p:ext uri="{BB962C8B-B14F-4D97-AF65-F5344CB8AC3E}">
        <p14:creationId xmlns:p14="http://schemas.microsoft.com/office/powerpoint/2010/main" val="2320473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Implementation</a:t>
            </a:r>
            <a:endParaRPr lang="zh-TW" altLang="en-US" dirty="0"/>
          </a:p>
        </p:txBody>
      </p:sp>
      <p:sp>
        <p:nvSpPr>
          <p:cNvPr id="3" name="內容版面配置區 2"/>
          <p:cNvSpPr>
            <a:spLocks noGrp="1"/>
          </p:cNvSpPr>
          <p:nvPr>
            <p:ph idx="1"/>
          </p:nvPr>
        </p:nvSpPr>
        <p:spPr/>
        <p:txBody>
          <a:bodyPr/>
          <a:lstStyle/>
          <a:p>
            <a:r>
              <a:rPr lang="en-US" altLang="zh-TW" dirty="0" smtClean="0"/>
              <a:t>Design Class Diagram (add Event)</a:t>
            </a:r>
            <a:endParaRPr lang="zh-TW" altLang="en-US" dirty="0" smtClean="0"/>
          </a:p>
          <a:p>
            <a:endParaRPr lang="zh-TW" altLang="en-US" dirty="0"/>
          </a:p>
        </p:txBody>
      </p:sp>
    </p:spTree>
    <p:extLst>
      <p:ext uri="{BB962C8B-B14F-4D97-AF65-F5344CB8AC3E}">
        <p14:creationId xmlns:p14="http://schemas.microsoft.com/office/powerpoint/2010/main" val="4082114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Implementation</a:t>
            </a:r>
            <a:endParaRPr lang="zh-TW" altLang="en-US" dirty="0"/>
          </a:p>
        </p:txBody>
      </p:sp>
      <p:sp>
        <p:nvSpPr>
          <p:cNvPr id="3" name="內容版面配置區 2"/>
          <p:cNvSpPr>
            <a:spLocks noGrp="1"/>
          </p:cNvSpPr>
          <p:nvPr>
            <p:ph idx="1"/>
          </p:nvPr>
        </p:nvSpPr>
        <p:spPr/>
        <p:txBody>
          <a:bodyPr/>
          <a:lstStyle/>
          <a:p>
            <a:r>
              <a:rPr lang="en-US" altLang="zh-TW" dirty="0" smtClean="0"/>
              <a:t>Design Sequence Diagram (add Event)</a:t>
            </a:r>
            <a:endParaRPr lang="zh-TW" altLang="en-US" dirty="0" smtClean="0"/>
          </a:p>
          <a:p>
            <a:endParaRPr lang="zh-TW" altLang="en-US" dirty="0"/>
          </a:p>
        </p:txBody>
      </p:sp>
    </p:spTree>
    <p:extLst>
      <p:ext uri="{BB962C8B-B14F-4D97-AF65-F5344CB8AC3E}">
        <p14:creationId xmlns:p14="http://schemas.microsoft.com/office/powerpoint/2010/main" val="4262266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3">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327</Words>
  <Application>Microsoft Office PowerPoint</Application>
  <PresentationFormat>寬螢幕</PresentationFormat>
  <Paragraphs>47</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標楷體</vt:lpstr>
      <vt:lpstr>Arial</vt:lpstr>
      <vt:lpstr>Calibri</vt:lpstr>
      <vt:lpstr>Times New Roman</vt:lpstr>
      <vt:lpstr>Office 佈景主題</vt:lpstr>
      <vt:lpstr>Grap Your Time</vt:lpstr>
      <vt:lpstr>Outline</vt:lpstr>
      <vt:lpstr>Problem Statement</vt:lpstr>
      <vt:lpstr>Use Case Diagram</vt:lpstr>
      <vt:lpstr>Demo Use Case </vt:lpstr>
      <vt:lpstr>Project Information</vt:lpstr>
      <vt:lpstr>Design And Implement</vt:lpstr>
      <vt:lpstr>Design And Implementation</vt:lpstr>
      <vt:lpstr>Design And Implementation</vt:lpstr>
      <vt:lpstr>Design And Implementation</vt:lpstr>
      <vt:lpstr>Design And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 Your Time</dc:title>
  <dc:creator>Windows 使用者</dc:creator>
  <cp:lastModifiedBy>Windows 使用者</cp:lastModifiedBy>
  <cp:revision>20</cp:revision>
  <dcterms:created xsi:type="dcterms:W3CDTF">2018-05-09T11:31:41Z</dcterms:created>
  <dcterms:modified xsi:type="dcterms:W3CDTF">2018-05-10T12:48:11Z</dcterms:modified>
</cp:coreProperties>
</file>