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9" r:id="rId4"/>
    <p:sldId id="270" r:id="rId5"/>
    <p:sldId id="271" r:id="rId6"/>
    <p:sldId id="272" r:id="rId7"/>
    <p:sldId id="284" r:id="rId8"/>
    <p:sldId id="285" r:id="rId9"/>
    <p:sldId id="286" r:id="rId10"/>
    <p:sldId id="287" r:id="rId11"/>
    <p:sldId id="274" r:id="rId12"/>
    <p:sldId id="275" r:id="rId13"/>
    <p:sldId id="291" r:id="rId14"/>
    <p:sldId id="290" r:id="rId15"/>
    <p:sldId id="294" r:id="rId16"/>
    <p:sldId id="292" r:id="rId17"/>
    <p:sldId id="296" r:id="rId18"/>
    <p:sldId id="293" r:id="rId19"/>
    <p:sldId id="295" r:id="rId20"/>
    <p:sldId id="297" r:id="rId21"/>
    <p:sldId id="276" r:id="rId22"/>
    <p:sldId id="282" r:id="rId23"/>
    <p:sldId id="277" r:id="rId24"/>
    <p:sldId id="299" r:id="rId25"/>
    <p:sldId id="278" r:id="rId26"/>
    <p:sldId id="279" r:id="rId27"/>
    <p:sldId id="280" r:id="rId28"/>
    <p:sldId id="281" r:id="rId29"/>
    <p:sldId id="268" r:id="rId30"/>
  </p:sldIdLst>
  <p:sldSz cx="9144000" cy="5143500" type="screen16x9"/>
  <p:notesSz cx="6858000" cy="9144000"/>
  <p:embeddedFontLst>
    <p:embeddedFont>
      <p:font typeface="Roboto Slab" panose="02020500000000000000" charset="0"/>
      <p:regular r:id="rId33"/>
      <p:bold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標楷體" panose="03000509000000000000" pitchFamily="65" charset="-120"/>
      <p:regular r:id="rId39"/>
    </p:embeddedFont>
    <p:embeddedFont>
      <p:font typeface="Nixie One" panose="02020500000000000000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1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BF7210-B6BD-411A-9250-96871AA75DA7}">
  <a:tblStyle styleId="{5BBF7210-B6BD-411A-9250-96871AA75D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D3812-1CB0-40EA-8A99-ADA007E8EE2D}" type="datetimeFigureOut">
              <a:rPr lang="zh-TW" altLang="en-US" smtClean="0"/>
              <a:t>2018/5/11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1C882-4A3B-4B21-AF1D-E6D7F6322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232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195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9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853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989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725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57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621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345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927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81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089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863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189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803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6362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852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546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879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961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66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07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38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26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183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65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31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solidFill>
                <a:srgbClr val="114454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46" name="Shape 4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B3F6-344C-43CD-ADCE-F2EDBE9BD6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B3F6-344C-43CD-ADCE-F2EDBE9BD6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47121" y="801553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Midterm Review</a:t>
            </a:r>
            <a:endParaRPr dirty="0"/>
          </a:p>
        </p:txBody>
      </p:sp>
      <p:grpSp>
        <p:nvGrpSpPr>
          <p:cNvPr id="99" name="Shape 99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176052" y="3380370"/>
            <a:ext cx="16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106598024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鍾承翰</a:t>
            </a:r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</a:br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106598054</a:t>
            </a:r>
            <a:r>
              <a:rPr lang="zh-TW" altLang="en-US" dirty="0" smtClean="0">
                <a:solidFill>
                  <a:schemeClr val="bg1"/>
                </a:solidFill>
                <a:latin typeface="Roboto Slab" panose="02020500000000000000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楊子冊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106598060</a:t>
            </a:r>
            <a:r>
              <a:rPr lang="zh-TW" altLang="en-US" dirty="0" smtClean="0">
                <a:solidFill>
                  <a:schemeClr val="bg1"/>
                </a:solidFill>
                <a:latin typeface="Roboto Slab" panose="02020500000000000000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吳彥銘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319670" y="2347696"/>
            <a:ext cx="361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Grab Your Time</a:t>
            </a:r>
            <a:endParaRPr lang="zh-TW" altLang="en-US" sz="3600" dirty="0">
              <a:solidFill>
                <a:schemeClr val="bg1"/>
              </a:solidFill>
              <a:latin typeface="Roboto Slab" panose="0202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3768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400" dirty="0"/>
              <a:t>Significant Use </a:t>
            </a:r>
            <a:r>
              <a:rPr lang="en-US" altLang="zh-TW" sz="2400" dirty="0" smtClean="0"/>
              <a:t>Cases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0" y="0"/>
            <a:ext cx="4907280" cy="5171744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6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Domain Model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200" y="768548"/>
            <a:ext cx="5013580" cy="415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370" y="1482749"/>
            <a:ext cx="5018371" cy="3584551"/>
          </a:xfrm>
          <a:prstGeom prst="rect">
            <a:avLst/>
          </a:prstGeom>
        </p:spPr>
      </p:pic>
      <p:sp>
        <p:nvSpPr>
          <p:cNvPr id="13" name="Shape 111"/>
          <p:cNvSpPr txBox="1">
            <a:spLocks/>
          </p:cNvSpPr>
          <p:nvPr/>
        </p:nvSpPr>
        <p:spPr>
          <a:xfrm>
            <a:off x="4939128" y="530725"/>
            <a:ext cx="447289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SSD-Manage Event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5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370" y="1482749"/>
            <a:ext cx="5018371" cy="3584550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939128" y="530725"/>
            <a:ext cx="447289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SSD-Manage Type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4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370" y="1775633"/>
            <a:ext cx="5018371" cy="2998782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939128" y="530725"/>
            <a:ext cx="447289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SSD-Present Calendar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" y="1597815"/>
            <a:ext cx="8221980" cy="3539511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939128" y="530725"/>
            <a:ext cx="447289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D-Delete Event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9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32" y="1657329"/>
            <a:ext cx="8136346" cy="3268646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939128" y="530725"/>
            <a:ext cx="447289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D-Add Event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23" y="1657329"/>
            <a:ext cx="6436563" cy="3268645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939128" y="530725"/>
            <a:ext cx="447289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D-Get </a:t>
            </a:r>
            <a:r>
              <a:rPr lang="en-US" altLang="zh-TW" dirty="0" err="1" smtClean="0">
                <a:solidFill>
                  <a:schemeClr val="tx1"/>
                </a:solidFill>
              </a:rPr>
              <a:t>EventList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24" y="1657329"/>
            <a:ext cx="7625161" cy="3268646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939128" y="530725"/>
            <a:ext cx="447289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D-Add Type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23" y="1657329"/>
            <a:ext cx="6436563" cy="3268646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939128" y="530725"/>
            <a:ext cx="447289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D-Delete Type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 smtClean="0"/>
              <a:t>Outline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00081" y="2286001"/>
            <a:ext cx="46581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System Context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Use Case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Demonstration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Significant Use Case_1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Significant </a:t>
            </a:r>
            <a:r>
              <a:rPr lang="en-US" altLang="zh-TW" dirty="0"/>
              <a:t>Use </a:t>
            </a:r>
            <a:r>
              <a:rPr lang="en-US" altLang="zh-TW" dirty="0" smtClean="0"/>
              <a:t>Case_2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Domain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Use Case Realizations with GRASP Patterns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358221" y="2286001"/>
            <a:ext cx="29209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Design Class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Implementation Class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Significant Functionality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Unit Tests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Significant Test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Project </a:t>
            </a:r>
            <a:r>
              <a:rPr lang="en-US" altLang="zh-TW" dirty="0" smtClean="0"/>
              <a:t>Information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24" y="1657329"/>
            <a:ext cx="6436561" cy="3268645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939128" y="530725"/>
            <a:ext cx="447289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D-Get </a:t>
            </a:r>
            <a:r>
              <a:rPr lang="en-US" altLang="zh-TW" dirty="0" err="1" smtClean="0">
                <a:solidFill>
                  <a:schemeClr val="tx1"/>
                </a:solidFill>
              </a:rPr>
              <a:t>TypeList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dirty="0" smtClean="0"/>
              <a:t>Design Class Diagram</a:t>
            </a:r>
            <a:endParaRPr sz="12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8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94" y="0"/>
            <a:ext cx="6473820" cy="5143500"/>
          </a:xfrm>
          <a:prstGeom prst="rect">
            <a:avLst/>
          </a:prstGeom>
        </p:spPr>
      </p:pic>
      <p:sp>
        <p:nvSpPr>
          <p:cNvPr id="5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</p:spPr>
        <p:txBody>
          <a:bodyPr/>
          <a:lstStyle/>
          <a:p>
            <a:fld id="{C71D2D38-94C7-476F-A39D-778F2E14DC4F}" type="slidenum">
              <a:rPr lang="zh-TW" altLang="en-US" smtClean="0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2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4000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Implementation Class Diagram</a:t>
            </a:r>
            <a:endParaRPr sz="105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8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94" y="0"/>
            <a:ext cx="6473820" cy="5143500"/>
          </a:xfrm>
          <a:prstGeom prst="rect">
            <a:avLst/>
          </a:prstGeom>
        </p:spPr>
      </p:pic>
      <p:sp>
        <p:nvSpPr>
          <p:cNvPr id="5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</p:spPr>
        <p:txBody>
          <a:bodyPr/>
          <a:lstStyle/>
          <a:p>
            <a:fld id="{C71D2D38-94C7-476F-A39D-778F2E14DC4F}" type="slidenum">
              <a:rPr lang="zh-TW" altLang="en-US" smtClean="0"/>
              <a:t>24</a:t>
            </a:fld>
            <a:endParaRPr lang="zh-TW" altLang="en-US" dirty="0"/>
          </a:p>
        </p:txBody>
      </p:sp>
      <p:sp>
        <p:nvSpPr>
          <p:cNvPr id="6" name="乘號 5"/>
          <p:cNvSpPr/>
          <p:nvPr/>
        </p:nvSpPr>
        <p:spPr>
          <a:xfrm>
            <a:off x="6560820" y="-125730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6560820" y="1055370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1737360" y="2358390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3393522" y="-201930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9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Significant Functionality</a:t>
            </a:r>
            <a:endParaRPr sz="20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1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Unit Test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0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Significant Test Case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9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Project Information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3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169154"/>
              </p:ext>
            </p:extLst>
          </p:nvPr>
        </p:nvGraphicFramePr>
        <p:xfrm>
          <a:off x="1285462" y="579509"/>
          <a:ext cx="6506816" cy="392623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229429">
                  <a:extLst>
                    <a:ext uri="{9D8B030D-6E8A-4147-A177-3AD203B41FA5}">
                      <a16:colId xmlns:a16="http://schemas.microsoft.com/office/drawing/2014/main" val="395655269"/>
                    </a:ext>
                  </a:extLst>
                </a:gridCol>
                <a:gridCol w="2277387">
                  <a:extLst>
                    <a:ext uri="{9D8B030D-6E8A-4147-A177-3AD203B41FA5}">
                      <a16:colId xmlns:a16="http://schemas.microsoft.com/office/drawing/2014/main" val="2951768356"/>
                    </a:ext>
                  </a:extLst>
                </a:gridCol>
              </a:tblGrid>
              <a:tr h="39262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Project Information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37594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LOC of production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684251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The number classes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of production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808296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The number of methods of production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606911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The number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of unit tests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784977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LOC of test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771871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Team member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Hank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98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839110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Team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member Andy time efforts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84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533474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Team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member Johnson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75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618367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Total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257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845577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354330" y="4652963"/>
            <a:ext cx="400050" cy="284797"/>
          </a:xfrm>
          <a:prstGeom prst="rect">
            <a:avLst/>
          </a:prstGeom>
        </p:spPr>
        <p:txBody>
          <a:bodyPr/>
          <a:lstStyle/>
          <a:p>
            <a:fld id="{EC3EB3F6-344C-43CD-ADCE-F2EDBE9BD694}" type="slidenum">
              <a:rPr lang="zh-TW" altLang="en-US" smtClean="0"/>
              <a:t>29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 smtClean="0"/>
              <a:t>Problem Statement</a:t>
            </a:r>
            <a:endParaRPr sz="1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106268" y="1828549"/>
            <a:ext cx="726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在人生中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我們往往不知道該如何有效運用時間，而最根本的原因就是不確定將時間花在哪裡，而渾渾噩噩地過著日復一日的生活。因此我們需要有一個軟體能夠幫我們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除了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工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之外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做了哪些事情，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且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用簡單的圖表來呈現讓使用者可以知道時間都花在甚麼事情上，進一步去調整每件事情時間的分配。</a:t>
            </a:r>
          </a:p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對於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說，可以藉由此軟體記錄下自己做的事情及時間。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如果想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知道每段時間做了什麼，花了多少時間，只要設定日期範圍，即可產生相對應的圖表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。圖表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顯示出這段時間內每項事情及其所花費的時數，藉此思考事情的規劃到底是不是有效率的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/>
              <a:t>System Context Diagram</a:t>
            </a:r>
            <a:endParaRPr sz="11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21" y="1858247"/>
            <a:ext cx="8302913" cy="245533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 smtClean="0"/>
              <a:t>Use Case Diagram</a:t>
            </a:r>
            <a:endParaRPr sz="1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30" y="398602"/>
            <a:ext cx="3727206" cy="46830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2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Demonstration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1482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400" dirty="0"/>
              <a:t>Significant Use </a:t>
            </a:r>
            <a:r>
              <a:rPr lang="en-US" altLang="zh-TW" sz="2400" dirty="0" smtClean="0"/>
              <a:t>Cases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6174" y="2130925"/>
          <a:ext cx="8382000" cy="1920240"/>
        </p:xfrm>
        <a:graphic>
          <a:graphicData uri="http://schemas.openxmlformats.org/drawingml/2006/table">
            <a:tbl>
              <a:tblPr firstRow="1" firstCol="1" bandRow="1">
                <a:tableStyleId>{5BBF7210-B6BD-411A-9250-96871AA75DA7}</a:tableStyleId>
              </a:tblPr>
              <a:tblGrid>
                <a:gridCol w="3867683">
                  <a:extLst>
                    <a:ext uri="{9D8B030D-6E8A-4147-A177-3AD203B41FA5}">
                      <a16:colId xmlns:a16="http://schemas.microsoft.com/office/drawing/2014/main" val="837811942"/>
                    </a:ext>
                  </a:extLst>
                </a:gridCol>
                <a:gridCol w="4514317">
                  <a:extLst>
                    <a:ext uri="{9D8B030D-6E8A-4147-A177-3AD203B41FA5}">
                      <a16:colId xmlns:a16="http://schemas.microsoft.com/office/drawing/2014/main" val="3040092781"/>
                    </a:ext>
                  </a:extLst>
                </a:gridCol>
              </a:tblGrid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ID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3098374885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Name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</a:t>
                      </a:r>
                      <a:r>
                        <a:rPr lang="zh-TW" sz="14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事件</a:t>
                      </a:r>
                      <a:endParaRPr lang="en-US" altLang="zh-TW" sz="14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936368947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Scope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Timelog</a:t>
                      </a: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System.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955637595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Level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 goal.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433124196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Primary Actor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User.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527010666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Stakeholders and Interests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</a:t>
                      </a: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：使用者想管理事件。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2790594865"/>
                  </a:ext>
                </a:extLst>
              </a:tr>
              <a:tr h="2029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Preconditions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登入</a:t>
                      </a:r>
                      <a:r>
                        <a:rPr lang="zh-TW" sz="14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系統</a:t>
                      </a:r>
                      <a:r>
                        <a:rPr lang="zh-TW" altLang="zh-TW" sz="14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14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修改與刪除至少一筆事件。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13347906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Success Guarantee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系統成功紀錄在事件清單中。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99663111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7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1482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400" dirty="0"/>
              <a:t>Significant Use </a:t>
            </a:r>
            <a:r>
              <a:rPr lang="en-US" altLang="zh-TW" sz="2400" dirty="0" smtClean="0"/>
              <a:t>Cases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52" y="164964"/>
            <a:ext cx="4428508" cy="4865892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4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1482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400" dirty="0"/>
              <a:t>Significant Use </a:t>
            </a:r>
            <a:r>
              <a:rPr lang="en-US" altLang="zh-TW" sz="2400" dirty="0" smtClean="0"/>
              <a:t>Cases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2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68362" y="1860550"/>
          <a:ext cx="7239318" cy="2665476"/>
        </p:xfrm>
        <a:graphic>
          <a:graphicData uri="http://schemas.openxmlformats.org/drawingml/2006/table">
            <a:tbl>
              <a:tblPr firstRow="1" firstCol="1" bandRow="1">
                <a:tableStyleId>{5BBF7210-B6BD-411A-9250-96871AA75DA7}</a:tableStyleId>
              </a:tblPr>
              <a:tblGrid>
                <a:gridCol w="2690178">
                  <a:extLst>
                    <a:ext uri="{9D8B030D-6E8A-4147-A177-3AD203B41FA5}">
                      <a16:colId xmlns:a16="http://schemas.microsoft.com/office/drawing/2014/main" val="3509931902"/>
                    </a:ext>
                  </a:extLst>
                </a:gridCol>
                <a:gridCol w="4549140">
                  <a:extLst>
                    <a:ext uri="{9D8B030D-6E8A-4147-A177-3AD203B41FA5}">
                      <a16:colId xmlns:a16="http://schemas.microsoft.com/office/drawing/2014/main" val="3902675017"/>
                    </a:ext>
                  </a:extLst>
                </a:gridCol>
              </a:tblGrid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ID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2. </a:t>
                      </a:r>
                      <a:endParaRPr lang="zh-TW" alt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2518501439"/>
                  </a:ext>
                </a:extLst>
              </a:tr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Name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管理類別。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240785887"/>
                  </a:ext>
                </a:extLst>
              </a:tr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Scope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Timelog System.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4130174878"/>
                  </a:ext>
                </a:extLst>
              </a:tr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Level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 goal.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2437475773"/>
                  </a:ext>
                </a:extLst>
              </a:tr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Primary Actor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User.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113603382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Stakeholders and Interests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：使用者想管理類別</a:t>
                      </a:r>
                      <a:r>
                        <a:rPr lang="zh-TW" sz="12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3423073543"/>
                  </a:ext>
                </a:extLst>
              </a:tr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Preconditions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1. </a:t>
                      </a:r>
                      <a:r>
                        <a:rPr lang="zh-TW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登入系統</a:t>
                      </a:r>
                      <a:r>
                        <a:rPr lang="zh-TW" altLang="zh-TW" sz="14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zh-TW" sz="1400" b="0" i="0" u="none" strike="noStrike" cap="none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2. </a:t>
                      </a:r>
                      <a:r>
                        <a:rPr lang="zh-TW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修改與刪除至少一筆事件。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699971411"/>
                  </a:ext>
                </a:extLst>
              </a:tr>
              <a:tr h="5407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Success Guarantee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系統成功更新類別清單。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286987430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2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</TotalTime>
  <Words>494</Words>
  <Application>Microsoft Office PowerPoint</Application>
  <PresentationFormat>如螢幕大小 (16:9)</PresentationFormat>
  <Paragraphs>130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Roboto Slab</vt:lpstr>
      <vt:lpstr>Wingdings</vt:lpstr>
      <vt:lpstr>Calibri</vt:lpstr>
      <vt:lpstr>新細明體</vt:lpstr>
      <vt:lpstr>Arial</vt:lpstr>
      <vt:lpstr>Times New Roman</vt:lpstr>
      <vt:lpstr>標楷體</vt:lpstr>
      <vt:lpstr>Nixie One</vt:lpstr>
      <vt:lpstr>Warwick template</vt:lpstr>
      <vt:lpstr>Midterm Review</vt:lpstr>
      <vt:lpstr>Outline</vt:lpstr>
      <vt:lpstr>Problem Statement</vt:lpstr>
      <vt:lpstr>System Context Diagram</vt:lpstr>
      <vt:lpstr>Use Case Diagram</vt:lpstr>
      <vt:lpstr>Demonstration</vt:lpstr>
      <vt:lpstr>Significant Use Cases 1</vt:lpstr>
      <vt:lpstr>Significant Use Cases 1</vt:lpstr>
      <vt:lpstr>Significant Use Cases 2</vt:lpstr>
      <vt:lpstr>Significant Use Cases 2</vt:lpstr>
      <vt:lpstr>Domain Model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Design Class Diagram</vt:lpstr>
      <vt:lpstr>PowerPoint 簡報</vt:lpstr>
      <vt:lpstr>Implementation Class Diagram</vt:lpstr>
      <vt:lpstr>PowerPoint 簡報</vt:lpstr>
      <vt:lpstr>Significant Functionality</vt:lpstr>
      <vt:lpstr>Unit Test</vt:lpstr>
      <vt:lpstr>Significant Test Case</vt:lpstr>
      <vt:lpstr>Project Information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cp:lastModifiedBy>Windows 使用者</cp:lastModifiedBy>
  <cp:revision>59</cp:revision>
  <dcterms:modified xsi:type="dcterms:W3CDTF">2018-05-11T04:23:59Z</dcterms:modified>
</cp:coreProperties>
</file>