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81" r:id="rId3"/>
    <p:sldId id="257" r:id="rId4"/>
    <p:sldId id="283" r:id="rId5"/>
    <p:sldId id="290" r:id="rId6"/>
    <p:sldId id="284" r:id="rId7"/>
    <p:sldId id="291" r:id="rId8"/>
    <p:sldId id="285" r:id="rId9"/>
    <p:sldId id="262" r:id="rId10"/>
    <p:sldId id="278" r:id="rId11"/>
  </p:sldIdLst>
  <p:sldSz cx="9144000" cy="5143500" type="screen16x9"/>
  <p:notesSz cx="6858000" cy="9144000"/>
  <p:embeddedFontLst>
    <p:embeddedFont>
      <p:font typeface="Montserrat Light" panose="02020500000000000000" charset="0"/>
      <p:regular r:id="rId13"/>
      <p:bold r:id="rId14"/>
      <p:italic r:id="rId15"/>
      <p:boldItalic r:id="rId16"/>
    </p:embeddedFont>
    <p:embeddedFont>
      <p:font typeface="Montserrat" panose="02020500000000000000" charset="0"/>
      <p:regular r:id="rId17"/>
      <p:bold r:id="rId18"/>
      <p:italic r:id="rId19"/>
      <p:boldItalic r:id="rId20"/>
    </p:embeddedFont>
    <p:embeddedFont>
      <p:font typeface="Montserrat ExtraBold" panose="02020500000000000000" charset="0"/>
      <p:bold r:id="rId21"/>
      <p:boldItalic r:id="rId22"/>
    </p:embeddedFont>
    <p:embeddedFont>
      <p:font typeface="標楷體" panose="03000509000000000000" pitchFamily="65" charset="-12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DE1"/>
    <a:srgbClr val="E4B43C"/>
    <a:srgbClr val="53C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A4F4F7-486B-4304-B6BB-FC2BEC31653D}">
  <a:tblStyle styleId="{92A4F4F7-486B-4304-B6BB-FC2BEC3165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14" autoAdjust="0"/>
  </p:normalViewPr>
  <p:slideViewPr>
    <p:cSldViewPr snapToGrid="0">
      <p:cViewPr varScale="1">
        <p:scale>
          <a:sx n="130" d="100"/>
          <a:sy n="130" d="100"/>
        </p:scale>
        <p:origin x="10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Shape 8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232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1100" b="1" dirty="0" smtClean="0"/>
              <a:t>Kanban Card®</a:t>
            </a:r>
            <a:endParaRPr lang="en-US" altLang="zh-TW" sz="1100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1100" dirty="0" smtClean="0"/>
              <a:t>Click on the button under the presentation preview that says </a:t>
            </a:r>
            <a:r>
              <a:rPr lang="en-US" altLang="zh-TW" sz="1100" b="1" dirty="0" smtClean="0"/>
              <a:t>"Download as PowerPoint template"</a:t>
            </a:r>
            <a:r>
              <a:rPr lang="en-US" altLang="zh-TW" sz="1100" dirty="0" smtClean="0"/>
              <a:t>. You will get a .</a:t>
            </a:r>
            <a:r>
              <a:rPr lang="en-US" altLang="zh-TW" sz="1100" dirty="0" err="1" smtClean="0"/>
              <a:t>pptx</a:t>
            </a:r>
            <a:r>
              <a:rPr lang="en-US" altLang="zh-TW" sz="1100" dirty="0" smtClean="0"/>
              <a:t> file that you can edit in PowerPoint.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1100" dirty="0" smtClean="0"/>
              <a:t>Remember to download and install the fonts used in this presentation (you’ll find the links to the font files needed in the </a:t>
            </a:r>
            <a:r>
              <a:rPr lang="en-US" altLang="zh-TW" sz="1100" u="sng" dirty="0" smtClean="0">
                <a:hlinkClick r:id="" action="ppaction://noaction"/>
              </a:rPr>
              <a:t>Presentation design slide</a:t>
            </a:r>
            <a:r>
              <a:rPr lang="en-US" altLang="zh-TW" sz="1100" dirty="0" smtClean="0"/>
              <a:t>)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zh-TW" sz="1100" b="1" dirty="0" smtClean="0"/>
          </a:p>
          <a:p>
            <a:r>
              <a:rPr lang="zh-TW" altLang="en-US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實踐看板方法的第一步是將工作項目（</a:t>
            </a:r>
            <a:r>
              <a:rPr lang="en-US" altLang="zh-TW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 item</a:t>
            </a:r>
            <a:r>
              <a:rPr lang="zh-TW" altLang="en-US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）與工作流程（</a:t>
            </a:r>
            <a:r>
              <a:rPr lang="en-US" altLang="zh-TW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r>
              <a:rPr lang="zh-TW" altLang="en-US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）可視化、視覺化、或目視化，以便得知現有工作的現況，做為日後持續改善的基礎。</a:t>
            </a:r>
          </a:p>
          <a:p>
            <a:r>
              <a:rPr lang="zh-TW" altLang="en-US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做到可視化的第一步，就是將</a:t>
            </a:r>
            <a:r>
              <a:rPr lang="zh-TW" altLang="en-US" sz="11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現有工作流程</a:t>
            </a:r>
            <a:r>
              <a:rPr lang="zh-TW" altLang="en-US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畫出來，請注意</a:t>
            </a:r>
            <a:r>
              <a:rPr lang="zh-TW" altLang="en-US" sz="11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現有</a:t>
            </a:r>
            <a:r>
              <a:rPr lang="zh-TW" altLang="en-US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這兩個字，</a:t>
            </a:r>
            <a:r>
              <a:rPr lang="zh-TW" altLang="en-US" sz="11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採用看板方法的第一步，不是要設計一個新的流程，而是先了解自己團隊的現有工作流程，並將其畫出來</a:t>
            </a:r>
            <a:r>
              <a:rPr lang="zh-TW" altLang="en-US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。這個現有流程，不是公司文件書面規定的標準流程，而是團隊成員</a:t>
            </a:r>
            <a:r>
              <a:rPr lang="zh-TW" altLang="en-US" sz="11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真正做事的流程</a:t>
            </a:r>
            <a:r>
              <a:rPr lang="zh-TW" altLang="en-US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。畫出流程的時候要找整個團隊成員一起參與討論，而不是讓主管一個人是畫出他心目中理想的</a:t>
            </a: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lang="zh-TW" altLang="en-US" sz="1100" dirty="0" smtClean="0">
              <a:solidFill>
                <a:srgbClr val="E8062F"/>
              </a:solidFill>
            </a:endParaRPr>
          </a:p>
          <a:p>
            <a:endParaRPr lang="en-US" altLang="zh-TW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en-US" altLang="zh-TW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en-US" altLang="zh-TW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踐看板方法的第一步是將工作項目（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work item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）與工作流程（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workflow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）可視化、視覺化、或目視化，以便得知現有工作的現況，做為日後持續改善的基礎。</a:t>
            </a:r>
          </a:p>
          <a:p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做到可視化的第一步，就是將</a:t>
            </a:r>
            <a:r>
              <a:rPr lang="zh-TW" alt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現有工作流程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畫出來，請注意</a:t>
            </a:r>
            <a:r>
              <a:rPr lang="zh-TW" alt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現有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這兩個字，</a:t>
            </a:r>
            <a:r>
              <a:rPr lang="zh-TW" alt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採用看板方法的第一步，不是要設計一個新的流程，而是先了解自己團隊的現有工作流程，並將其畫出來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。這個現有流程，不是公司文件書面規定的標準流程，而是團隊成員</a:t>
            </a:r>
            <a:r>
              <a:rPr lang="zh-TW" alt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真正做事的流程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。畫出流程的時候要找整個團隊成員一起參與討論，而不是讓主管一個人是畫出他心目中理想的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>
              <a:spcBef>
                <a:spcPts val="1000"/>
              </a:spcBef>
              <a:buNone/>
            </a:pPr>
            <a:r>
              <a:rPr lang="zh-TW" altLang="en-US" sz="1100" b="1" dirty="0" smtClean="0">
                <a:solidFill>
                  <a:srgbClr val="E8062F"/>
                </a:solidFill>
              </a:rPr>
              <a:t>測量與縮短交期（</a:t>
            </a:r>
            <a:r>
              <a:rPr lang="en-US" altLang="zh-TW" sz="1100" b="1" dirty="0" smtClean="0">
                <a:solidFill>
                  <a:srgbClr val="E8062F"/>
                </a:solidFill>
              </a:rPr>
              <a:t>lead time</a:t>
            </a:r>
            <a:r>
              <a:rPr lang="zh-TW" altLang="en-US" sz="1100" b="1" dirty="0" smtClean="0">
                <a:solidFill>
                  <a:srgbClr val="E8062F"/>
                </a:solidFill>
              </a:rPr>
              <a:t>，完成一件工作所花的時間）</a:t>
            </a:r>
          </a:p>
          <a:p>
            <a:pPr marL="0" lvl="0" indent="0">
              <a:spcBef>
                <a:spcPts val="1000"/>
              </a:spcBef>
              <a:buNone/>
            </a:pPr>
            <a:r>
              <a:rPr lang="zh-TW" altLang="en-US" sz="1100" b="1" dirty="0" smtClean="0">
                <a:solidFill>
                  <a:srgbClr val="E8062F"/>
                </a:solidFill>
              </a:rPr>
              <a:t>透過累積流量圖觀察工作流動是否順利</a:t>
            </a:r>
          </a:p>
          <a:p>
            <a:pPr marL="0" lvl="0" indent="0">
              <a:spcBef>
                <a:spcPts val="1000"/>
              </a:spcBef>
              <a:buNone/>
            </a:pPr>
            <a:r>
              <a:rPr lang="zh-TW" altLang="en-US" sz="1100" b="1" dirty="0" smtClean="0">
                <a:solidFill>
                  <a:srgbClr val="E8062F"/>
                </a:solidFill>
              </a:rPr>
              <a:t>發現瓶頸、最大化瓶頸使用率、配合瓶頸、突破瓶頸</a:t>
            </a:r>
          </a:p>
          <a:p>
            <a:pPr marL="0" lvl="0" indent="0">
              <a:spcBef>
                <a:spcPts val="1000"/>
              </a:spcBef>
              <a:buNone/>
            </a:pPr>
            <a:r>
              <a:rPr lang="zh-TW" altLang="en-US" sz="1100" b="1" dirty="0" smtClean="0">
                <a:solidFill>
                  <a:srgbClr val="E8062F"/>
                </a:solidFill>
              </a:rPr>
              <a:t>從全面（系統性）的角度重新思考現有工作流程的合理性與效率</a:t>
            </a:r>
          </a:p>
          <a:p>
            <a:pPr marL="0" lvl="0" indent="0">
              <a:spcBef>
                <a:spcPts val="1000"/>
              </a:spcBef>
              <a:buNone/>
            </a:pPr>
            <a:r>
              <a:rPr lang="zh-TW" altLang="en-US" sz="1100" b="1" dirty="0" smtClean="0">
                <a:solidFill>
                  <a:srgbClr val="E8062F"/>
                </a:solidFill>
              </a:rPr>
              <a:t>透過消除浪費達到流程改善</a:t>
            </a:r>
          </a:p>
          <a:p>
            <a:pPr marL="0" lvl="0" indent="0">
              <a:spcBef>
                <a:spcPts val="1000"/>
              </a:spcBef>
              <a:buNone/>
            </a:pPr>
            <a:r>
              <a:rPr lang="zh-TW" altLang="en-US" sz="1100" b="1" dirty="0" smtClean="0">
                <a:solidFill>
                  <a:srgbClr val="E8062F"/>
                </a:solidFill>
              </a:rPr>
              <a:t>提高延遲承諾（</a:t>
            </a:r>
            <a:r>
              <a:rPr lang="en-US" altLang="zh-TW" sz="1100" b="1" dirty="0" smtClean="0">
                <a:solidFill>
                  <a:srgbClr val="E8062F"/>
                </a:solidFill>
              </a:rPr>
              <a:t>defer commitment</a:t>
            </a:r>
            <a:r>
              <a:rPr lang="zh-TW" altLang="en-US" sz="1100" b="1" dirty="0" smtClean="0">
                <a:solidFill>
                  <a:srgbClr val="E8062F"/>
                </a:solidFill>
              </a:rPr>
              <a:t>）與快速交付（</a:t>
            </a:r>
            <a:r>
              <a:rPr lang="en-US" altLang="zh-TW" sz="1100" b="1" dirty="0" smtClean="0">
                <a:solidFill>
                  <a:srgbClr val="E8062F"/>
                </a:solidFill>
              </a:rPr>
              <a:t>deliver fast</a:t>
            </a:r>
            <a:r>
              <a:rPr lang="zh-TW" altLang="en-US" sz="1100" b="1" dirty="0" smtClean="0">
                <a:solidFill>
                  <a:srgbClr val="E8062F"/>
                </a:solidFill>
              </a:rPr>
              <a:t>）的能力</a:t>
            </a:r>
            <a:endParaRPr lang="zh-TW" altLang="en-US" sz="1100" dirty="0" smtClean="0">
              <a:solidFill>
                <a:srgbClr val="E8062F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lang="zh-TW" altLang="en-US" sz="1100" dirty="0" smtClean="0">
              <a:solidFill>
                <a:srgbClr val="E8062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9006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1100" b="1" dirty="0" smtClean="0"/>
              <a:t>Kanban Card®</a:t>
            </a:r>
            <a:endParaRPr lang="en-US" altLang="zh-TW" sz="1100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1100" dirty="0" smtClean="0"/>
              <a:t>http://www.velaction.com/kanban-card/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zh-TW" sz="1100" b="1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zh-TW" sz="1100" b="1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zh-TW" sz="1100" b="1" dirty="0" smtClean="0"/>
          </a:p>
          <a:p>
            <a:r>
              <a:rPr lang="zh-TW" altLang="en-US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實踐看板方法的第一步是將工作項目（</a:t>
            </a:r>
            <a:r>
              <a:rPr lang="en-US" altLang="zh-TW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 item</a:t>
            </a:r>
            <a:r>
              <a:rPr lang="zh-TW" altLang="en-US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）與工作流程（</a:t>
            </a:r>
            <a:r>
              <a:rPr lang="en-US" altLang="zh-TW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r>
              <a:rPr lang="zh-TW" altLang="en-US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）可視化、視覺化、或目視化，以便得知現有工作的現況，做為日後持續改善的基礎。</a:t>
            </a:r>
          </a:p>
          <a:p>
            <a:r>
              <a:rPr lang="zh-TW" altLang="en-US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做到可視化的第一步，就是將</a:t>
            </a:r>
            <a:r>
              <a:rPr lang="zh-TW" altLang="en-US" sz="11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現有工作流程</a:t>
            </a:r>
            <a:r>
              <a:rPr lang="zh-TW" altLang="en-US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畫出來，請注意</a:t>
            </a:r>
            <a:r>
              <a:rPr lang="zh-TW" altLang="en-US" sz="11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現有</a:t>
            </a:r>
            <a:r>
              <a:rPr lang="zh-TW" altLang="en-US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這兩個字，</a:t>
            </a:r>
            <a:r>
              <a:rPr lang="zh-TW" altLang="en-US" sz="11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採用看板方法的第一步，不是要設計一個新的流程，而是先了解自己團隊的現有工作流程，並將其畫出來</a:t>
            </a:r>
            <a:r>
              <a:rPr lang="zh-TW" altLang="en-US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。這個現有流程，不是公司文件書面規定的標準流程，而是團隊成員</a:t>
            </a:r>
            <a:r>
              <a:rPr lang="zh-TW" altLang="en-US" sz="11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真正做事的流程</a:t>
            </a:r>
            <a:r>
              <a:rPr lang="zh-TW" altLang="en-US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。畫出流程的時候要找整個團隊成員一起參與討論，而不是讓主管一個人是畫出他心目中理想的</a:t>
            </a: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lang="zh-TW" altLang="en-US" sz="1100" dirty="0" smtClean="0">
              <a:solidFill>
                <a:srgbClr val="E8062F"/>
              </a:solidFill>
            </a:endParaRPr>
          </a:p>
          <a:p>
            <a:endParaRPr lang="en-US" altLang="zh-TW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en-US" altLang="zh-TW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en-US" altLang="zh-TW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踐看板方法的第一步是將工作項目（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work item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）與工作流程（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workflow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）可視化、視覺化、或目視化，以便得知現有工作的現況，做為日後持續改善的基礎。</a:t>
            </a:r>
          </a:p>
          <a:p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做到可視化的第一步，就是將</a:t>
            </a:r>
            <a:r>
              <a:rPr lang="zh-TW" alt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現有工作流程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畫出來，請注意</a:t>
            </a:r>
            <a:r>
              <a:rPr lang="zh-TW" alt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現有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這兩個字，</a:t>
            </a:r>
            <a:r>
              <a:rPr lang="zh-TW" alt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採用看板方法的第一步，不是要設計一個新的流程，而是先了解自己團隊的現有工作流程，並將其畫出來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。這個現有流程，不是公司文件書面規定的標準流程，而是團隊成員</a:t>
            </a:r>
            <a:r>
              <a:rPr lang="zh-TW" alt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真正做事的流程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。畫出流程的時候要找整個團隊成員一起參與討論，而不是讓主管一個人是畫出他心目中理想的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>
              <a:spcBef>
                <a:spcPts val="1000"/>
              </a:spcBef>
              <a:buNone/>
            </a:pPr>
            <a:r>
              <a:rPr lang="zh-TW" altLang="en-US" sz="1100" b="1" dirty="0" smtClean="0">
                <a:solidFill>
                  <a:srgbClr val="E8062F"/>
                </a:solidFill>
              </a:rPr>
              <a:t>測量與縮短交期（</a:t>
            </a:r>
            <a:r>
              <a:rPr lang="en-US" altLang="zh-TW" sz="1100" b="1" dirty="0" smtClean="0">
                <a:solidFill>
                  <a:srgbClr val="E8062F"/>
                </a:solidFill>
              </a:rPr>
              <a:t>lead time</a:t>
            </a:r>
            <a:r>
              <a:rPr lang="zh-TW" altLang="en-US" sz="1100" b="1" dirty="0" smtClean="0">
                <a:solidFill>
                  <a:srgbClr val="E8062F"/>
                </a:solidFill>
              </a:rPr>
              <a:t>，完成一件工作所花的時間）</a:t>
            </a:r>
          </a:p>
          <a:p>
            <a:pPr marL="0" lvl="0" indent="0">
              <a:spcBef>
                <a:spcPts val="1000"/>
              </a:spcBef>
              <a:buNone/>
            </a:pPr>
            <a:r>
              <a:rPr lang="zh-TW" altLang="en-US" sz="1100" b="1" dirty="0" smtClean="0">
                <a:solidFill>
                  <a:srgbClr val="E8062F"/>
                </a:solidFill>
              </a:rPr>
              <a:t>透過累積流量圖觀察工作流動是否順利</a:t>
            </a:r>
          </a:p>
          <a:p>
            <a:pPr marL="0" lvl="0" indent="0">
              <a:spcBef>
                <a:spcPts val="1000"/>
              </a:spcBef>
              <a:buNone/>
            </a:pPr>
            <a:r>
              <a:rPr lang="zh-TW" altLang="en-US" sz="1100" b="1" dirty="0" smtClean="0">
                <a:solidFill>
                  <a:srgbClr val="E8062F"/>
                </a:solidFill>
              </a:rPr>
              <a:t>發現瓶頸、最大化瓶頸使用率、配合瓶頸、突破瓶頸</a:t>
            </a:r>
          </a:p>
          <a:p>
            <a:pPr marL="0" lvl="0" indent="0">
              <a:spcBef>
                <a:spcPts val="1000"/>
              </a:spcBef>
              <a:buNone/>
            </a:pPr>
            <a:r>
              <a:rPr lang="zh-TW" altLang="en-US" sz="1100" b="1" dirty="0" smtClean="0">
                <a:solidFill>
                  <a:srgbClr val="E8062F"/>
                </a:solidFill>
              </a:rPr>
              <a:t>從全面（系統性）的角度重新思考現有工作流程的合理性與效率</a:t>
            </a:r>
          </a:p>
          <a:p>
            <a:pPr marL="0" lvl="0" indent="0">
              <a:spcBef>
                <a:spcPts val="1000"/>
              </a:spcBef>
              <a:buNone/>
            </a:pPr>
            <a:r>
              <a:rPr lang="zh-TW" altLang="en-US" sz="1100" b="1" dirty="0" smtClean="0">
                <a:solidFill>
                  <a:srgbClr val="E8062F"/>
                </a:solidFill>
              </a:rPr>
              <a:t>透過消除浪費達到流程改善</a:t>
            </a:r>
          </a:p>
          <a:p>
            <a:pPr marL="0" lvl="0" indent="0">
              <a:spcBef>
                <a:spcPts val="1000"/>
              </a:spcBef>
              <a:buNone/>
            </a:pPr>
            <a:r>
              <a:rPr lang="zh-TW" altLang="en-US" sz="1100" b="1" dirty="0" smtClean="0">
                <a:solidFill>
                  <a:srgbClr val="E8062F"/>
                </a:solidFill>
              </a:rPr>
              <a:t>提高延遲承諾（</a:t>
            </a:r>
            <a:r>
              <a:rPr lang="en-US" altLang="zh-TW" sz="1100" b="1" dirty="0" smtClean="0">
                <a:solidFill>
                  <a:srgbClr val="E8062F"/>
                </a:solidFill>
              </a:rPr>
              <a:t>defer commitment</a:t>
            </a:r>
            <a:r>
              <a:rPr lang="zh-TW" altLang="en-US" sz="1100" b="1" dirty="0" smtClean="0">
                <a:solidFill>
                  <a:srgbClr val="E8062F"/>
                </a:solidFill>
              </a:rPr>
              <a:t>）與快速交付（</a:t>
            </a:r>
            <a:r>
              <a:rPr lang="en-US" altLang="zh-TW" sz="1100" b="1" dirty="0" smtClean="0">
                <a:solidFill>
                  <a:srgbClr val="E8062F"/>
                </a:solidFill>
              </a:rPr>
              <a:t>deliver fast</a:t>
            </a:r>
            <a:r>
              <a:rPr lang="zh-TW" altLang="en-US" sz="1100" b="1" dirty="0" smtClean="0">
                <a:solidFill>
                  <a:srgbClr val="E8062F"/>
                </a:solidFill>
              </a:rPr>
              <a:t>）的能力</a:t>
            </a:r>
            <a:endParaRPr lang="zh-TW" altLang="en-US" sz="1100" dirty="0" smtClean="0">
              <a:solidFill>
                <a:srgbClr val="E8062F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lang="zh-TW" altLang="en-US" sz="1100" dirty="0" smtClean="0">
              <a:solidFill>
                <a:srgbClr val="E8062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090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4660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962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3443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Shape 11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4" name="Shape 24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Shape 25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Shape 79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Shape 80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0" t="0" r="0" b="0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0" t="0" r="0" b="0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Shape 304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05" name="Shape 305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Shape 328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29" name="Shape 329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0" t="0" r="0" b="0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0" t="0" r="0" b="0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Shape 343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Shape 535"/>
          <p:cNvGrpSpPr/>
          <p:nvPr/>
        </p:nvGrpSpPr>
        <p:grpSpPr>
          <a:xfrm>
            <a:off x="6109812" y="-11"/>
            <a:ext cx="3037586" cy="5146816"/>
            <a:chOff x="6109812" y="-11"/>
            <a:chExt cx="3037586" cy="5146816"/>
          </a:xfrm>
        </p:grpSpPr>
        <p:sp>
          <p:nvSpPr>
            <p:cNvPr id="536" name="Shape 536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Shape 5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BLANK_2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Shape 573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574" name="Shape 574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646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Trello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846" name="Shape 846"/>
          <p:cNvSpPr txBox="1">
            <a:spLocks noGrp="1"/>
          </p:cNvSpPr>
          <p:nvPr>
            <p:ph type="ctrTitle" idx="4294967295"/>
          </p:nvPr>
        </p:nvSpPr>
        <p:spPr>
          <a:xfrm>
            <a:off x="685800" y="1126150"/>
            <a:ext cx="39549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64646"/>
                </a:solidFill>
              </a:rPr>
              <a:t>Thanks!</a:t>
            </a:r>
            <a:endParaRPr sz="6000">
              <a:solidFill>
                <a:srgbClr val="F64646"/>
              </a:solidFill>
            </a:endParaRPr>
          </a:p>
        </p:txBody>
      </p:sp>
      <p:sp>
        <p:nvSpPr>
          <p:cNvPr id="847" name="Shape 847"/>
          <p:cNvSpPr txBox="1">
            <a:spLocks noGrp="1"/>
          </p:cNvSpPr>
          <p:nvPr>
            <p:ph type="subTitle" idx="4294967295"/>
          </p:nvPr>
        </p:nvSpPr>
        <p:spPr>
          <a:xfrm>
            <a:off x="685800" y="2109249"/>
            <a:ext cx="3954900" cy="25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ontserrat"/>
                <a:ea typeface="Montserrat"/>
                <a:cs typeface="Montserrat"/>
                <a:sym typeface="Montserrat"/>
              </a:rPr>
              <a:t>Any </a:t>
            </a:r>
            <a:r>
              <a:rPr lang="en" sz="1800" b="1" dirty="0" smtClean="0">
                <a:latin typeface="Montserrat"/>
                <a:ea typeface="Montserrat"/>
                <a:cs typeface="Montserrat"/>
                <a:sym typeface="Montserrat"/>
              </a:rPr>
              <a:t>questions</a:t>
            </a:r>
            <a:r>
              <a:rPr lang="en" sz="1800" b="1" dirty="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Outline</a:t>
            </a:r>
            <a:endParaRPr dirty="0"/>
          </a:p>
        </p:txBody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1414375" y="1589251"/>
            <a:ext cx="6361350" cy="2923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 smtClean="0"/>
              <a:t>Kanban</a:t>
            </a:r>
            <a:r>
              <a:rPr lang="en-US" altLang="zh-TW" sz="1600" b="1" dirty="0" smtClean="0"/>
              <a:t>(</a:t>
            </a:r>
            <a:r>
              <a:rPr lang="zh-TW" altLang="en-US" sz="1600" b="1" dirty="0" smtClean="0"/>
              <a:t>看板方法</a:t>
            </a:r>
            <a:r>
              <a:rPr lang="en-US" altLang="zh-TW" sz="1600" b="1" dirty="0" smtClean="0"/>
              <a:t>)</a:t>
            </a:r>
          </a:p>
          <a:p>
            <a:pPr marL="457200" lvl="1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600" b="1" dirty="0" smtClean="0"/>
              <a:t>看板三原則</a:t>
            </a:r>
            <a:r>
              <a:rPr lang="en-US" altLang="zh-TW" sz="1600" b="1" dirty="0" smtClean="0"/>
              <a:t>-</a:t>
            </a:r>
            <a:r>
              <a:rPr lang="zh-TW" altLang="en-US" sz="1600" b="1" dirty="0" smtClean="0"/>
              <a:t>視覺化</a:t>
            </a:r>
            <a:r>
              <a:rPr lang="en-US" altLang="zh-TW" sz="1600" b="1" dirty="0" smtClean="0"/>
              <a:t>(</a:t>
            </a:r>
            <a:r>
              <a:rPr lang="zh-TW" altLang="en-US" sz="1600" b="1" dirty="0" smtClean="0"/>
              <a:t>工作流程</a:t>
            </a:r>
            <a:r>
              <a:rPr lang="en-US" altLang="zh-TW" sz="1600" b="1" dirty="0" smtClean="0"/>
              <a:t>)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zh-TW" altLang="en-US" sz="1600" b="1" dirty="0"/>
              <a:t>看板三原則</a:t>
            </a:r>
            <a:r>
              <a:rPr lang="en-US" altLang="zh-TW" sz="1600" b="1" dirty="0" smtClean="0"/>
              <a:t>-</a:t>
            </a:r>
            <a:r>
              <a:rPr lang="zh-TW" altLang="en-US" sz="1600" b="1" dirty="0" smtClean="0"/>
              <a:t>限制</a:t>
            </a:r>
            <a:r>
              <a:rPr lang="en-US" altLang="zh-TW" sz="1600" b="1" dirty="0"/>
              <a:t>WIP(Work In Progress)</a:t>
            </a:r>
            <a:endParaRPr lang="en-US" altLang="zh-TW" sz="1600" b="1" dirty="0" smtClean="0"/>
          </a:p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zh-TW" altLang="en-US" sz="1600" b="1" dirty="0"/>
              <a:t>看板三原則</a:t>
            </a:r>
            <a:r>
              <a:rPr lang="en-US" altLang="zh-TW" sz="1600" b="1" dirty="0" smtClean="0"/>
              <a:t>-</a:t>
            </a:r>
            <a:r>
              <a:rPr lang="zh-TW" altLang="en-US" sz="1600" b="1" dirty="0" smtClean="0"/>
              <a:t>管理工作流</a:t>
            </a:r>
            <a:endParaRPr lang="en-US" altLang="zh-TW" sz="1600" b="1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1600" b="1" dirty="0" smtClean="0"/>
              <a:t>Trello</a:t>
            </a:r>
          </a:p>
          <a:p>
            <a:pPr marL="457200" lvl="1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600" b="1" dirty="0" smtClean="0"/>
              <a:t>建立看板、卡片、流程</a:t>
            </a:r>
            <a:endParaRPr lang="en-US" altLang="zh-TW" sz="1600" b="1" dirty="0" smtClean="0"/>
          </a:p>
        </p:txBody>
      </p:sp>
      <p:sp>
        <p:nvSpPr>
          <p:cNvPr id="636" name="Shape 6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280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zh-TW" dirty="0" smtClean="0">
                <a:ea typeface="標楷體" panose="03000509000000000000" pitchFamily="65" charset="-120"/>
              </a:rPr>
              <a:t>Kanban(</a:t>
            </a:r>
            <a:r>
              <a:rPr lang="zh-TW" altLang="en-US" dirty="0" smtClean="0">
                <a:ea typeface="標楷體" panose="03000509000000000000" pitchFamily="65" charset="-120"/>
              </a:rPr>
              <a:t>看板方法</a:t>
            </a:r>
            <a:r>
              <a:rPr lang="en-US" altLang="zh-TW" dirty="0" smtClean="0">
                <a:ea typeface="標楷體" panose="03000509000000000000" pitchFamily="65" charset="-120"/>
              </a:rPr>
              <a:t>)</a:t>
            </a:r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1320024" y="1582625"/>
            <a:ext cx="6280097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1400" b="1" dirty="0" smtClean="0"/>
              <a:t>Agile Development </a:t>
            </a:r>
            <a:r>
              <a:rPr lang="zh-TW" altLang="en-US" sz="1400" b="1" dirty="0" smtClean="0"/>
              <a:t>中有</a:t>
            </a:r>
            <a:r>
              <a:rPr lang="en-US" altLang="zh-TW" sz="1400" b="1" dirty="0" smtClean="0"/>
              <a:t>Scrum</a:t>
            </a:r>
            <a:r>
              <a:rPr lang="zh-TW" altLang="en-US" sz="1400" b="1" dirty="0" smtClean="0"/>
              <a:t>、 </a:t>
            </a:r>
            <a:r>
              <a:rPr lang="en-US" altLang="zh-TW" sz="1400" b="1" dirty="0" smtClean="0"/>
              <a:t>XP</a:t>
            </a:r>
            <a:r>
              <a:rPr lang="zh-TW" altLang="en-US" sz="1400" b="1" dirty="0" smtClean="0"/>
              <a:t>、 </a:t>
            </a:r>
            <a:r>
              <a:rPr lang="en-US" altLang="zh-TW" sz="1400" b="1" dirty="0" smtClean="0"/>
              <a:t>Kanban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TW" sz="1400" b="1" dirty="0" err="1" smtClean="0"/>
              <a:t>kanban</a:t>
            </a:r>
            <a:r>
              <a:rPr lang="zh-TW" altLang="en-US" sz="1400" b="1" dirty="0"/>
              <a:t>原本就是一張卡片，用來指示生產線上的物料取用、移動、與生產的種類和數量等資訊</a:t>
            </a:r>
            <a:r>
              <a:rPr lang="zh-TW" altLang="en-US" sz="1400" b="1" dirty="0" smtClean="0"/>
              <a:t>。卡片</a:t>
            </a:r>
            <a:r>
              <a:rPr lang="zh-TW" altLang="en-US" sz="1400" b="1" dirty="0"/>
              <a:t>會跟著工作在一起，當卡片所代表的工作完成之後，卡片就被「釋出」</a:t>
            </a:r>
            <a:r>
              <a:rPr lang="zh-TW" altLang="en-US" sz="1400" b="1" dirty="0" smtClean="0"/>
              <a:t>。</a:t>
            </a:r>
            <a:endParaRPr lang="en-US" altLang="zh-TW" sz="1400" b="1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" sz="1400" b="1" dirty="0" smtClean="0"/>
          </a:p>
        </p:txBody>
      </p:sp>
      <p:sp>
        <p:nvSpPr>
          <p:cNvPr id="636" name="Shape 6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看板三原則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視覺化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工作流程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633" name="Shape 633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 smtClean="0">
                <a:latin typeface="Montserrat" panose="02020500000000000000" charset="0"/>
              </a:rPr>
              <a:t>Kanban Card</a:t>
            </a:r>
            <a:endParaRPr lang="en" sz="1400" b="1" dirty="0">
              <a:latin typeface="Montserrat" panose="02020500000000000000" charset="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/>
          </a:p>
        </p:txBody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 smtClean="0">
                <a:latin typeface="Montserrat" panose="02020500000000000000" charset="0"/>
              </a:rPr>
              <a:t>Kanban </a:t>
            </a:r>
            <a:r>
              <a:rPr lang="en-US" altLang="zh-TW" sz="1400" b="1" dirty="0" err="1" smtClean="0">
                <a:latin typeface="Montserrat" panose="02020500000000000000" charset="0"/>
              </a:rPr>
              <a:t>Bord</a:t>
            </a:r>
            <a:endParaRPr sz="1400" dirty="0" smtClean="0">
              <a:latin typeface="Montserrat" panose="02020500000000000000" charset="0"/>
            </a:endParaRPr>
          </a:p>
        </p:txBody>
      </p:sp>
      <p:sp>
        <p:nvSpPr>
          <p:cNvPr id="635" name="Shape 635"/>
          <p:cNvSpPr txBox="1">
            <a:spLocks noGrp="1"/>
          </p:cNvSpPr>
          <p:nvPr>
            <p:ph type="body" idx="2"/>
          </p:nvPr>
        </p:nvSpPr>
        <p:spPr>
          <a:xfrm>
            <a:off x="1127661" y="3526791"/>
            <a:ext cx="6651727" cy="1419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1400" dirty="0">
                <a:solidFill>
                  <a:srgbClr val="000000"/>
                </a:solidFill>
                <a:latin typeface="Montserrat" panose="02020500000000000000" charset="0"/>
                <a:ea typeface="標楷體" panose="03000509000000000000" pitchFamily="65" charset="-120"/>
                <a:cs typeface="Arial"/>
                <a:sym typeface="Arial"/>
              </a:rPr>
              <a:t>實踐看板方法的第一步是將工作項目（</a:t>
            </a:r>
            <a:r>
              <a:rPr lang="en-US" altLang="zh-TW" sz="1400" dirty="0">
                <a:solidFill>
                  <a:srgbClr val="000000"/>
                </a:solidFill>
                <a:latin typeface="Montserrat" panose="02020500000000000000" charset="0"/>
                <a:ea typeface="標楷體" panose="03000509000000000000" pitchFamily="65" charset="-120"/>
                <a:cs typeface="Arial"/>
                <a:sym typeface="Arial"/>
              </a:rPr>
              <a:t>work item</a:t>
            </a:r>
            <a:r>
              <a:rPr lang="zh-TW" altLang="en-US" sz="1400" dirty="0">
                <a:solidFill>
                  <a:srgbClr val="000000"/>
                </a:solidFill>
                <a:latin typeface="Montserrat" panose="02020500000000000000" charset="0"/>
                <a:ea typeface="標楷體" panose="03000509000000000000" pitchFamily="65" charset="-120"/>
                <a:cs typeface="Arial"/>
                <a:sym typeface="Arial"/>
              </a:rPr>
              <a:t>）與工作流程（</a:t>
            </a:r>
            <a:r>
              <a:rPr lang="en-US" altLang="zh-TW" sz="1400" dirty="0">
                <a:solidFill>
                  <a:srgbClr val="000000"/>
                </a:solidFill>
                <a:latin typeface="Montserrat" panose="02020500000000000000" charset="0"/>
                <a:ea typeface="標楷體" panose="03000509000000000000" pitchFamily="65" charset="-120"/>
                <a:cs typeface="Arial"/>
                <a:sym typeface="Arial"/>
              </a:rPr>
              <a:t>workflow</a:t>
            </a:r>
            <a:r>
              <a:rPr lang="zh-TW" altLang="en-US" sz="1400" dirty="0">
                <a:solidFill>
                  <a:srgbClr val="000000"/>
                </a:solidFill>
                <a:latin typeface="Montserrat" panose="02020500000000000000" charset="0"/>
                <a:ea typeface="標楷體" panose="03000509000000000000" pitchFamily="65" charset="-120"/>
                <a:cs typeface="Arial"/>
                <a:sym typeface="Arial"/>
              </a:rPr>
              <a:t>）可視</a:t>
            </a:r>
            <a:r>
              <a:rPr lang="zh-TW" altLang="en-US" sz="1400" dirty="0" smtClean="0">
                <a:solidFill>
                  <a:srgbClr val="000000"/>
                </a:solidFill>
                <a:latin typeface="Montserrat" panose="02020500000000000000" charset="0"/>
                <a:ea typeface="標楷體" panose="03000509000000000000" pitchFamily="65" charset="-120"/>
                <a:cs typeface="Arial"/>
                <a:sym typeface="Arial"/>
              </a:rPr>
              <a:t>化。</a:t>
            </a:r>
            <a:endParaRPr lang="zh-TW" altLang="en-US" sz="1400" dirty="0">
              <a:solidFill>
                <a:srgbClr val="000000"/>
              </a:solidFill>
              <a:latin typeface="Montserrat" panose="02020500000000000000" charset="0"/>
              <a:ea typeface="標楷體" panose="03000509000000000000" pitchFamily="65" charset="-120"/>
              <a:cs typeface="Arial"/>
              <a:sym typeface="Arial"/>
            </a:endParaRPr>
          </a:p>
          <a:p>
            <a:r>
              <a:rPr lang="zh-TW" altLang="en-US" sz="1400" dirty="0">
                <a:solidFill>
                  <a:srgbClr val="000000"/>
                </a:solidFill>
                <a:latin typeface="Montserrat" panose="02020500000000000000" charset="0"/>
                <a:ea typeface="標楷體" panose="03000509000000000000" pitchFamily="65" charset="-120"/>
                <a:cs typeface="Arial"/>
                <a:sym typeface="Arial"/>
              </a:rPr>
              <a:t>做到可視化的第一步，就是將</a:t>
            </a:r>
            <a:r>
              <a:rPr lang="zh-TW" altLang="en-US" sz="1400" b="1" dirty="0">
                <a:solidFill>
                  <a:srgbClr val="000000"/>
                </a:solidFill>
                <a:latin typeface="Montserrat" panose="02020500000000000000" charset="0"/>
                <a:ea typeface="標楷體" panose="03000509000000000000" pitchFamily="65" charset="-120"/>
                <a:cs typeface="Arial"/>
                <a:sym typeface="Arial"/>
              </a:rPr>
              <a:t>現有工作流程</a:t>
            </a:r>
            <a:r>
              <a:rPr lang="zh-TW" altLang="en-US" sz="1400" dirty="0">
                <a:solidFill>
                  <a:srgbClr val="000000"/>
                </a:solidFill>
                <a:latin typeface="Montserrat" panose="02020500000000000000" charset="0"/>
                <a:ea typeface="標楷體" panose="03000509000000000000" pitchFamily="65" charset="-120"/>
                <a:cs typeface="Arial"/>
                <a:sym typeface="Arial"/>
              </a:rPr>
              <a:t>畫出來，請注意</a:t>
            </a:r>
            <a:r>
              <a:rPr lang="zh-TW" altLang="en-US" sz="1400" b="1" dirty="0">
                <a:solidFill>
                  <a:srgbClr val="000000"/>
                </a:solidFill>
                <a:latin typeface="Montserrat" panose="02020500000000000000" charset="0"/>
                <a:ea typeface="標楷體" panose="03000509000000000000" pitchFamily="65" charset="-120"/>
                <a:cs typeface="Arial"/>
                <a:sym typeface="Arial"/>
              </a:rPr>
              <a:t>現有</a:t>
            </a:r>
            <a:r>
              <a:rPr lang="zh-TW" altLang="en-US" sz="1400" dirty="0">
                <a:solidFill>
                  <a:srgbClr val="000000"/>
                </a:solidFill>
                <a:latin typeface="Montserrat" panose="02020500000000000000" charset="0"/>
                <a:ea typeface="標楷體" panose="03000509000000000000" pitchFamily="65" charset="-120"/>
                <a:cs typeface="Arial"/>
                <a:sym typeface="Arial"/>
              </a:rPr>
              <a:t>這兩個字，</a:t>
            </a:r>
            <a:r>
              <a:rPr lang="zh-TW" altLang="en-US" sz="1400" b="1" dirty="0">
                <a:solidFill>
                  <a:srgbClr val="000000"/>
                </a:solidFill>
                <a:latin typeface="Montserrat" panose="02020500000000000000" charset="0"/>
                <a:ea typeface="標楷體" panose="03000509000000000000" pitchFamily="65" charset="-120"/>
                <a:cs typeface="Arial"/>
                <a:sym typeface="Arial"/>
              </a:rPr>
              <a:t>採用看板方法的第一步，不是要設計一個新的流程，而是先了解自己團隊的現有工作流程，並將其畫出來</a:t>
            </a:r>
            <a:r>
              <a:rPr lang="zh-TW" altLang="en-US" sz="1400" dirty="0">
                <a:solidFill>
                  <a:srgbClr val="000000"/>
                </a:solidFill>
                <a:latin typeface="Montserrat" panose="02020500000000000000" charset="0"/>
                <a:ea typeface="標楷體" panose="03000509000000000000" pitchFamily="65" charset="-120"/>
                <a:cs typeface="Arial"/>
                <a:sym typeface="Arial"/>
              </a:rPr>
              <a:t>。這個現有流程，不是公司文件書面規定的標準流程，而是團隊成員</a:t>
            </a:r>
            <a:r>
              <a:rPr lang="zh-TW" altLang="en-US" sz="1400" b="1" dirty="0">
                <a:solidFill>
                  <a:srgbClr val="000000"/>
                </a:solidFill>
                <a:latin typeface="Montserrat" panose="02020500000000000000" charset="0"/>
                <a:ea typeface="標楷體" panose="03000509000000000000" pitchFamily="65" charset="-120"/>
                <a:cs typeface="Arial"/>
                <a:sym typeface="Arial"/>
              </a:rPr>
              <a:t>真正做事的流程</a:t>
            </a:r>
            <a:r>
              <a:rPr lang="zh-TW" altLang="en-US" sz="1400" dirty="0">
                <a:solidFill>
                  <a:srgbClr val="000000"/>
                </a:solidFill>
                <a:latin typeface="Montserrat" panose="02020500000000000000" charset="0"/>
                <a:ea typeface="標楷體" panose="03000509000000000000" pitchFamily="65" charset="-120"/>
                <a:cs typeface="Arial"/>
                <a:sym typeface="Arial"/>
              </a:rPr>
              <a:t>。畫出流程的時候要找整個團隊成員一起參與討論，而不是讓主管一個人是畫出他心目中理想的</a:t>
            </a: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E8062F"/>
              </a:solidFill>
              <a:latin typeface="Montserrat" panose="02020500000000000000" charset="0"/>
              <a:ea typeface="標楷體" panose="03000509000000000000" pitchFamily="65" charset="-120"/>
            </a:endParaRPr>
          </a:p>
        </p:txBody>
      </p:sp>
      <p:sp>
        <p:nvSpPr>
          <p:cNvPr id="636" name="Shape 6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1" y="2068079"/>
            <a:ext cx="1951006" cy="146137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875" y="1998662"/>
            <a:ext cx="2867025" cy="1590675"/>
          </a:xfrm>
          <a:prstGeom prst="rect">
            <a:avLst/>
          </a:prstGeom>
        </p:spPr>
      </p:pic>
      <p:sp>
        <p:nvSpPr>
          <p:cNvPr id="10" name="Shape 635"/>
          <p:cNvSpPr txBox="1">
            <a:spLocks/>
          </p:cNvSpPr>
          <p:nvPr/>
        </p:nvSpPr>
        <p:spPr>
          <a:xfrm>
            <a:off x="3797846" y="2184877"/>
            <a:ext cx="256639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Montserrat Light"/>
              <a:buChar char="◂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Montserrat Light"/>
              <a:buChar char="◂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Montserrat Light"/>
              <a:buChar char="◂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Montserrat Light"/>
              <a:buChar char="◂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○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■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●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○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■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spcBef>
                <a:spcPts val="1000"/>
              </a:spcBef>
              <a:spcAft>
                <a:spcPts val="1000"/>
              </a:spcAft>
              <a:buFont typeface="Montserrat Light"/>
              <a:buNone/>
            </a:pPr>
            <a:r>
              <a:rPr lang="en-US" altLang="zh-TW" sz="6000" dirty="0" smtClean="0">
                <a:solidFill>
                  <a:srgbClr val="E8062F"/>
                </a:solidFill>
              </a:rPr>
              <a:t>+</a:t>
            </a:r>
            <a:endParaRPr lang="zh-TW" altLang="en-US" sz="6000" dirty="0">
              <a:solidFill>
                <a:srgbClr val="E806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69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zh-TW" altLang="en-US" dirty="0">
                <a:ea typeface="標楷體" panose="03000509000000000000" pitchFamily="65" charset="-120"/>
              </a:rPr>
              <a:t>看板三原則</a:t>
            </a:r>
            <a:r>
              <a:rPr lang="en-US" altLang="zh-TW" dirty="0">
                <a:ea typeface="標楷體" panose="03000509000000000000" pitchFamily="65" charset="-120"/>
              </a:rPr>
              <a:t>-</a:t>
            </a:r>
            <a:r>
              <a:rPr lang="zh-TW" altLang="en-US" dirty="0">
                <a:ea typeface="標楷體" panose="03000509000000000000" pitchFamily="65" charset="-120"/>
              </a:rPr>
              <a:t>視覺化</a:t>
            </a:r>
            <a:r>
              <a:rPr lang="en-US" altLang="zh-TW" dirty="0">
                <a:ea typeface="標楷體" panose="03000509000000000000" pitchFamily="65" charset="-120"/>
              </a:rPr>
              <a:t>(</a:t>
            </a:r>
            <a:r>
              <a:rPr lang="zh-TW" altLang="en-US" dirty="0">
                <a:ea typeface="標楷體" panose="03000509000000000000" pitchFamily="65" charset="-120"/>
              </a:rPr>
              <a:t>工作流程</a:t>
            </a:r>
            <a:r>
              <a:rPr lang="en-US" altLang="zh-TW" dirty="0"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636" name="Shape 6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30" y="1905935"/>
            <a:ext cx="8230677" cy="236372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781810" y="4503630"/>
            <a:ext cx="4945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Montserrat" panose="02020500000000000000" charset="0"/>
                <a:ea typeface="標楷體" panose="03000509000000000000" pitchFamily="65" charset="-120"/>
              </a:rPr>
              <a:t>圖片出處：</a:t>
            </a:r>
            <a:r>
              <a:rPr lang="en-US" altLang="zh-TW" sz="1000" dirty="0">
                <a:latin typeface="Montserrat" panose="02020500000000000000" charset="0"/>
                <a:ea typeface="標楷體" panose="03000509000000000000" pitchFamily="65" charset="-120"/>
              </a:rPr>
              <a:t>https://leankit.com/learn/kanban/kanban-card/</a:t>
            </a:r>
            <a:endParaRPr lang="zh-TW" altLang="en-US" sz="1000" dirty="0">
              <a:latin typeface="Montserrat" panose="02020500000000000000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734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zh-TW" altLang="en-US" dirty="0">
                <a:ea typeface="標楷體" panose="03000509000000000000" pitchFamily="65" charset="-120"/>
              </a:rPr>
              <a:t>看板三原則</a:t>
            </a:r>
            <a:r>
              <a:rPr lang="en-US" altLang="zh-TW" dirty="0">
                <a:ea typeface="標楷體" panose="03000509000000000000" pitchFamily="65" charset="-120"/>
              </a:rPr>
              <a:t>-</a:t>
            </a:r>
            <a:r>
              <a:rPr lang="zh-TW" altLang="en-US" dirty="0"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ea typeface="標楷體" panose="03000509000000000000" pitchFamily="65" charset="-120"/>
              </a:rPr>
              <a:t>WIP(Work In Progress)</a:t>
            </a:r>
          </a:p>
        </p:txBody>
      </p:sp>
      <p:sp>
        <p:nvSpPr>
          <p:cNvPr id="633" name="Shape 633"/>
          <p:cNvSpPr txBox="1">
            <a:spLocks noGrp="1"/>
          </p:cNvSpPr>
          <p:nvPr>
            <p:ph type="body" idx="2"/>
          </p:nvPr>
        </p:nvSpPr>
        <p:spPr>
          <a:xfrm>
            <a:off x="4642225" y="1796026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400" b="1" dirty="0" smtClean="0">
                <a:latin typeface="Montserrat" panose="02020500000000000000" charset="0"/>
                <a:ea typeface="標楷體" panose="03000509000000000000" pitchFamily="65" charset="-120"/>
              </a:rPr>
              <a:t>限制</a:t>
            </a:r>
            <a:r>
              <a:rPr lang="en-US" altLang="zh-TW" sz="1400" b="1" dirty="0" smtClean="0">
                <a:latin typeface="Montserrat" panose="02020500000000000000" charset="0"/>
                <a:ea typeface="標楷體" panose="03000509000000000000" pitchFamily="65" charset="-120"/>
              </a:rPr>
              <a:t>WIP</a:t>
            </a:r>
            <a:r>
              <a:rPr lang="zh-TW" altLang="en-US" sz="1400" b="1" dirty="0" smtClean="0">
                <a:latin typeface="Montserrat" panose="02020500000000000000" charset="0"/>
                <a:ea typeface="標楷體" panose="03000509000000000000" pitchFamily="65" charset="-120"/>
              </a:rPr>
              <a:t>公式：</a:t>
            </a:r>
            <a:endParaRPr lang="en-US" altLang="zh-TW" sz="1400" b="1" dirty="0" smtClean="0">
              <a:latin typeface="Montserrat" panose="02020500000000000000" charset="0"/>
              <a:ea typeface="標楷體" panose="03000509000000000000" pitchFamily="65" charset="-12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 smtClean="0">
                <a:latin typeface="Montserrat" panose="02020500000000000000" charset="0"/>
                <a:ea typeface="標楷體" panose="03000509000000000000" pitchFamily="65" charset="-120"/>
              </a:rPr>
              <a:t>WIP by Team</a:t>
            </a: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zh-TW" altLang="en-US" sz="1400" b="1" dirty="0" smtClean="0">
                <a:latin typeface="Montserrat" panose="02020500000000000000" charset="0"/>
                <a:ea typeface="標楷體" panose="03000509000000000000" pitchFamily="65" charset="-120"/>
              </a:rPr>
              <a:t>人數 </a:t>
            </a:r>
            <a:r>
              <a:rPr lang="en-US" altLang="zh-TW" sz="1400" b="1" dirty="0" smtClean="0">
                <a:latin typeface="Montserrat" panose="02020500000000000000" charset="0"/>
                <a:ea typeface="標楷體" panose="03000509000000000000" pitchFamily="65" charset="-120"/>
              </a:rPr>
              <a:t>x</a:t>
            </a:r>
            <a:r>
              <a:rPr lang="zh-TW" altLang="en-US" sz="1400" b="1" dirty="0" smtClean="0">
                <a:latin typeface="Montserrat" panose="02020500000000000000" charset="0"/>
                <a:ea typeface="標楷體" panose="03000509000000000000" pitchFamily="65" charset="-120"/>
              </a:rPr>
              <a:t> </a:t>
            </a:r>
            <a:r>
              <a:rPr lang="en-US" altLang="zh-TW" sz="1400" b="1" dirty="0" smtClean="0">
                <a:latin typeface="Montserrat" panose="02020500000000000000" charset="0"/>
                <a:ea typeface="標楷體" panose="03000509000000000000" pitchFamily="65" charset="-120"/>
              </a:rPr>
              <a:t>2</a:t>
            </a: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zh-TW" altLang="en-US" sz="1400" b="1" dirty="0" smtClean="0">
                <a:latin typeface="Montserrat" panose="02020500000000000000" charset="0"/>
                <a:ea typeface="標楷體" panose="03000509000000000000" pitchFamily="65" charset="-120"/>
              </a:rPr>
              <a:t>人數 </a:t>
            </a:r>
            <a:r>
              <a:rPr lang="en-US" altLang="zh-TW" sz="1400" b="1" dirty="0" smtClean="0">
                <a:latin typeface="Montserrat" panose="02020500000000000000" charset="0"/>
                <a:ea typeface="標楷體" panose="03000509000000000000" pitchFamily="65" charset="-120"/>
              </a:rPr>
              <a:t>/</a:t>
            </a:r>
            <a:r>
              <a:rPr lang="zh-TW" altLang="en-US" sz="1400" b="1" dirty="0" smtClean="0">
                <a:latin typeface="Montserrat" panose="02020500000000000000" charset="0"/>
                <a:ea typeface="標楷體" panose="03000509000000000000" pitchFamily="65" charset="-120"/>
              </a:rPr>
              <a:t> </a:t>
            </a:r>
            <a:r>
              <a:rPr lang="en-US" altLang="zh-TW" sz="1400" b="1" dirty="0" smtClean="0">
                <a:latin typeface="Montserrat" panose="02020500000000000000" charset="0"/>
                <a:ea typeface="標楷體" panose="03000509000000000000" pitchFamily="65" charset="-120"/>
              </a:rPr>
              <a:t>N</a:t>
            </a:r>
            <a:r>
              <a:rPr lang="zh-TW" altLang="en-US" sz="1400" b="1" dirty="0" smtClean="0">
                <a:latin typeface="Montserrat" panose="02020500000000000000" charset="0"/>
                <a:ea typeface="標楷體" panose="03000509000000000000" pitchFamily="65" charset="-120"/>
              </a:rPr>
              <a:t> </a:t>
            </a:r>
            <a:endParaRPr lang="en-US" altLang="zh-TW" sz="1400" b="1" dirty="0" smtClean="0">
              <a:latin typeface="Montserrat" panose="02020500000000000000" charset="0"/>
              <a:ea typeface="標楷體" panose="03000509000000000000" pitchFamily="65" charset="-120"/>
            </a:endParaRP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400" b="1" dirty="0" smtClean="0">
                <a:latin typeface="Montserrat" panose="02020500000000000000" charset="0"/>
                <a:ea typeface="標楷體" panose="03000509000000000000" pitchFamily="65" charset="-120"/>
              </a:rPr>
              <a:t>-</a:t>
            </a:r>
            <a:r>
              <a:rPr lang="zh-TW" altLang="en-US" sz="1400" b="1" dirty="0" smtClean="0">
                <a:latin typeface="Montserrat" panose="02020500000000000000" charset="0"/>
                <a:ea typeface="標楷體" panose="03000509000000000000" pitchFamily="65" charset="-120"/>
              </a:rPr>
              <a:t>目前 </a:t>
            </a:r>
            <a:r>
              <a:rPr lang="en-US" altLang="zh-TW" sz="1400" b="1" dirty="0" smtClean="0">
                <a:latin typeface="Montserrat" panose="02020500000000000000" charset="0"/>
                <a:ea typeface="標楷體" panose="03000509000000000000" pitchFamily="65" charset="-120"/>
              </a:rPr>
              <a:t>WIP</a:t>
            </a:r>
            <a:r>
              <a:rPr lang="zh-TW" altLang="en-US" sz="1400" b="1" dirty="0" smtClean="0">
                <a:latin typeface="Montserrat" panose="02020500000000000000" charset="0"/>
                <a:ea typeface="標楷體" panose="03000509000000000000" pitchFamily="65" charset="-120"/>
              </a:rPr>
              <a:t> </a:t>
            </a:r>
            <a:r>
              <a:rPr lang="en-US" altLang="zh-TW" sz="1400" b="1" dirty="0" smtClean="0">
                <a:latin typeface="Montserrat" panose="02020500000000000000" charset="0"/>
                <a:ea typeface="標楷體" panose="03000509000000000000" pitchFamily="65" charset="-120"/>
              </a:rPr>
              <a:t>x 2   </a:t>
            </a:r>
            <a:r>
              <a:rPr lang="zh-TW" altLang="en-US" sz="1400" b="1" dirty="0" smtClean="0">
                <a:latin typeface="Montserrat" panose="02020500000000000000" charset="0"/>
                <a:ea typeface="標楷體" panose="03000509000000000000" pitchFamily="65" charset="-120"/>
              </a:rPr>
              <a:t>，然後逐次下降</a:t>
            </a:r>
            <a:r>
              <a:rPr lang="en-US" altLang="zh-TW" sz="1400" b="1" dirty="0" smtClean="0">
                <a:latin typeface="Montserrat" panose="02020500000000000000" charset="0"/>
                <a:ea typeface="標楷體" panose="03000509000000000000" pitchFamily="65" charset="-120"/>
              </a:rPr>
              <a:t>20%</a:t>
            </a: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zh-TW" altLang="en-US" sz="1400" b="1" dirty="0" smtClean="0">
                <a:latin typeface="Montserrat" panose="02020500000000000000" charset="0"/>
                <a:ea typeface="標楷體" panose="03000509000000000000" pitchFamily="65" charset="-120"/>
              </a:rPr>
              <a:t>每人</a:t>
            </a:r>
            <a:r>
              <a:rPr lang="en-US" altLang="zh-TW" sz="1400" b="1" dirty="0" smtClean="0">
                <a:latin typeface="Montserrat" panose="02020500000000000000" charset="0"/>
                <a:ea typeface="標楷體" panose="03000509000000000000" pitchFamily="65" charset="-120"/>
              </a:rPr>
              <a:t>/</a:t>
            </a:r>
            <a:r>
              <a:rPr lang="zh-TW" altLang="en-US" sz="1400" b="1" dirty="0" smtClean="0">
                <a:latin typeface="Montserrat" panose="02020500000000000000" charset="0"/>
                <a:ea typeface="標楷體" panose="03000509000000000000" pitchFamily="65" charset="-120"/>
              </a:rPr>
              <a:t>每隊 </a:t>
            </a:r>
            <a:r>
              <a:rPr lang="en-US" altLang="zh-TW" sz="1400" b="1" dirty="0" smtClean="0">
                <a:latin typeface="Montserrat" panose="02020500000000000000" charset="0"/>
                <a:ea typeface="標楷體" panose="03000509000000000000" pitchFamily="65" charset="-120"/>
              </a:rPr>
              <a:t>1~3</a:t>
            </a: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sz="1400" b="1" dirty="0">
              <a:latin typeface="Montserrat" panose="02020500000000000000" charset="0"/>
              <a:ea typeface="標楷體" panose="03000509000000000000" pitchFamily="65" charset="-120"/>
            </a:endParaRPr>
          </a:p>
        </p:txBody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1414375" y="1796026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 smtClean="0">
                <a:latin typeface="Montserrat" panose="02020500000000000000" charset="0"/>
                <a:ea typeface="標楷體" panose="03000509000000000000" pitchFamily="65" charset="-120"/>
              </a:rPr>
              <a:t>What is WIP</a:t>
            </a:r>
            <a:endParaRPr sz="1400" dirty="0" smtClean="0">
              <a:latin typeface="Montserrat" panose="02020500000000000000" charset="0"/>
              <a:ea typeface="標楷體" panose="03000509000000000000" pitchFamily="65" charset="-12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400" dirty="0" smtClean="0">
                <a:latin typeface="Montserrat" panose="02020500000000000000" charset="0"/>
                <a:ea typeface="標楷體" panose="03000509000000000000" pitchFamily="65" charset="-120"/>
              </a:rPr>
              <a:t>工作流中，所放置的</a:t>
            </a:r>
            <a:r>
              <a:rPr lang="en-US" altLang="zh-TW" sz="1400" dirty="0" smtClean="0">
                <a:latin typeface="Montserrat" panose="02020500000000000000" charset="0"/>
                <a:ea typeface="標楷體" panose="03000509000000000000" pitchFamily="65" charset="-120"/>
              </a:rPr>
              <a:t>Kanban</a:t>
            </a:r>
            <a:r>
              <a:rPr lang="zh-TW" altLang="en-US" sz="1400" dirty="0" smtClean="0">
                <a:latin typeface="Montserrat" panose="02020500000000000000" charset="0"/>
                <a:ea typeface="標楷體" panose="03000509000000000000" pitchFamily="65" charset="-120"/>
              </a:rPr>
              <a:t> </a:t>
            </a:r>
            <a:r>
              <a:rPr lang="en-US" altLang="zh-TW" sz="1400" dirty="0" smtClean="0">
                <a:latin typeface="Montserrat" panose="02020500000000000000" charset="0"/>
                <a:ea typeface="標楷體" panose="03000509000000000000" pitchFamily="65" charset="-120"/>
              </a:rPr>
              <a:t>Card</a:t>
            </a:r>
            <a:r>
              <a:rPr lang="zh-TW" altLang="en-US" sz="1400" dirty="0" smtClean="0">
                <a:latin typeface="Montserrat" panose="02020500000000000000" charset="0"/>
                <a:ea typeface="標楷體" panose="03000509000000000000" pitchFamily="65" charset="-120"/>
              </a:rPr>
              <a:t>。他也代表你這時間內，你手頭上的工作量</a:t>
            </a:r>
            <a:endParaRPr lang="en-US" altLang="zh-TW" sz="1400" dirty="0" smtClean="0">
              <a:latin typeface="Montserrat" panose="02020500000000000000" charset="0"/>
              <a:ea typeface="標楷體" panose="03000509000000000000" pitchFamily="65" charset="-12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zh-TW" sz="1400" dirty="0" smtClean="0">
              <a:latin typeface="Montserrat" panose="02020500000000000000" charset="0"/>
              <a:ea typeface="標楷體" panose="03000509000000000000" pitchFamily="65" charset="-12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400" b="1" dirty="0" smtClean="0">
                <a:latin typeface="Montserrat" panose="02020500000000000000" charset="0"/>
                <a:ea typeface="標楷體" panose="03000509000000000000" pitchFamily="65" charset="-120"/>
              </a:rPr>
              <a:t>為什麼需要限制</a:t>
            </a:r>
            <a:endParaRPr lang="en-US" altLang="zh-TW" sz="1400" b="1" dirty="0" smtClean="0">
              <a:latin typeface="Montserrat" panose="02020500000000000000" charset="0"/>
              <a:ea typeface="標楷體" panose="03000509000000000000" pitchFamily="65" charset="-12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400" dirty="0" smtClean="0">
                <a:latin typeface="Montserrat" panose="02020500000000000000" charset="0"/>
                <a:ea typeface="標楷體" panose="03000509000000000000" pitchFamily="65" charset="-120"/>
              </a:rPr>
              <a:t>讓團員更專注在手邊工作，避免工作切換時的浪費。因而增加工作完成的時間。</a:t>
            </a:r>
            <a:endParaRPr lang="en-US" altLang="zh-TW" sz="1400" dirty="0" smtClean="0">
              <a:latin typeface="Montserrat" panose="02020500000000000000" charset="0"/>
              <a:ea typeface="標楷體" panose="03000509000000000000" pitchFamily="65" charset="-120"/>
            </a:endParaRPr>
          </a:p>
        </p:txBody>
      </p:sp>
      <p:sp>
        <p:nvSpPr>
          <p:cNvPr id="636" name="Shape 6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586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zh-TW" altLang="en-US" dirty="0">
                <a:ea typeface="標楷體" panose="03000509000000000000" pitchFamily="65" charset="-120"/>
              </a:rPr>
              <a:t>看板三原則</a:t>
            </a:r>
            <a:r>
              <a:rPr lang="en-US" altLang="zh-TW" dirty="0">
                <a:ea typeface="標楷體" panose="03000509000000000000" pitchFamily="65" charset="-120"/>
              </a:rPr>
              <a:t>-</a:t>
            </a:r>
            <a:r>
              <a:rPr lang="zh-TW" altLang="en-US" dirty="0"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ea typeface="標楷體" panose="03000509000000000000" pitchFamily="65" charset="-120"/>
              </a:rPr>
              <a:t>WIP(Work In Progress)</a:t>
            </a:r>
          </a:p>
        </p:txBody>
      </p:sp>
      <p:sp>
        <p:nvSpPr>
          <p:cNvPr id="636" name="Shape 6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432" y="1899799"/>
            <a:ext cx="5458019" cy="2910232"/>
          </a:xfrm>
          <a:prstGeom prst="rect">
            <a:avLst/>
          </a:prstGeom>
        </p:spPr>
      </p:pic>
      <p:sp>
        <p:nvSpPr>
          <p:cNvPr id="11" name="左大括弧 10"/>
          <p:cNvSpPr/>
          <p:nvPr/>
        </p:nvSpPr>
        <p:spPr>
          <a:xfrm rot="5400000">
            <a:off x="3075039" y="1759690"/>
            <a:ext cx="287594" cy="567812"/>
          </a:xfrm>
          <a:prstGeom prst="leftBrace">
            <a:avLst>
              <a:gd name="adj1" fmla="val 28846"/>
              <a:gd name="adj2" fmla="val 50000"/>
            </a:avLst>
          </a:prstGeom>
          <a:ln>
            <a:solidFill>
              <a:srgbClr val="00B0F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左大括弧 11"/>
          <p:cNvSpPr/>
          <p:nvPr/>
        </p:nvSpPr>
        <p:spPr>
          <a:xfrm rot="5400000">
            <a:off x="3893574" y="1759690"/>
            <a:ext cx="287594" cy="567812"/>
          </a:xfrm>
          <a:prstGeom prst="leftBrace">
            <a:avLst>
              <a:gd name="adj1" fmla="val 28846"/>
              <a:gd name="adj2" fmla="val 50000"/>
            </a:avLst>
          </a:prstGeom>
          <a:ln>
            <a:solidFill>
              <a:srgbClr val="00B0F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左大括弧 14"/>
          <p:cNvSpPr/>
          <p:nvPr/>
        </p:nvSpPr>
        <p:spPr>
          <a:xfrm rot="5400000">
            <a:off x="4752611" y="1759690"/>
            <a:ext cx="287594" cy="567812"/>
          </a:xfrm>
          <a:prstGeom prst="leftBrace">
            <a:avLst>
              <a:gd name="adj1" fmla="val 28846"/>
              <a:gd name="adj2" fmla="val 50000"/>
            </a:avLst>
          </a:prstGeom>
          <a:ln>
            <a:solidFill>
              <a:srgbClr val="00B0F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左大括弧 15"/>
          <p:cNvSpPr/>
          <p:nvPr/>
        </p:nvSpPr>
        <p:spPr>
          <a:xfrm rot="5400000">
            <a:off x="5565411" y="1759690"/>
            <a:ext cx="287594" cy="567812"/>
          </a:xfrm>
          <a:prstGeom prst="leftBrace">
            <a:avLst>
              <a:gd name="adj1" fmla="val 28846"/>
              <a:gd name="adj2" fmla="val 50000"/>
            </a:avLst>
          </a:prstGeom>
          <a:ln>
            <a:solidFill>
              <a:srgbClr val="00B0F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839372" y="1643486"/>
            <a:ext cx="758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1C7DE1"/>
                </a:solidFill>
              </a:rPr>
              <a:t>WIP = 2</a:t>
            </a:r>
          </a:p>
          <a:p>
            <a:endParaRPr lang="zh-TW" altLang="en-US" sz="1000" dirty="0">
              <a:solidFill>
                <a:srgbClr val="1C7DE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683000" y="1643486"/>
            <a:ext cx="73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1C7DE1"/>
                </a:solidFill>
              </a:rPr>
              <a:t>WIP = 6</a:t>
            </a:r>
          </a:p>
          <a:p>
            <a:endParaRPr lang="zh-TW" altLang="en-US" sz="1000" dirty="0">
              <a:solidFill>
                <a:srgbClr val="1C7DE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55324" y="1643486"/>
            <a:ext cx="73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1C7DE1"/>
                </a:solidFill>
              </a:rPr>
              <a:t>WIP = 4</a:t>
            </a:r>
          </a:p>
          <a:p>
            <a:endParaRPr lang="zh-TW" altLang="en-US" sz="1000" dirty="0">
              <a:solidFill>
                <a:srgbClr val="1C7DE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373216" y="1643486"/>
            <a:ext cx="73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1C7DE1"/>
                </a:solidFill>
              </a:rPr>
              <a:t>WIP = 2</a:t>
            </a:r>
          </a:p>
          <a:p>
            <a:endParaRPr lang="zh-TW" altLang="en-US" sz="1000" dirty="0">
              <a:solidFill>
                <a:srgbClr val="1C7D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14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zh-TW" altLang="en-US" dirty="0">
                <a:ea typeface="標楷體" panose="03000509000000000000" pitchFamily="65" charset="-120"/>
              </a:rPr>
              <a:t>看板三原則</a:t>
            </a:r>
            <a:r>
              <a:rPr lang="en-US" altLang="zh-TW" dirty="0">
                <a:ea typeface="標楷體" panose="03000509000000000000" pitchFamily="65" charset="-120"/>
              </a:rPr>
              <a:t>-</a:t>
            </a:r>
            <a:r>
              <a:rPr lang="zh-TW" altLang="en-US" dirty="0">
                <a:ea typeface="標楷體" panose="03000509000000000000" pitchFamily="65" charset="-120"/>
              </a:rPr>
              <a:t>管理工作流</a:t>
            </a:r>
          </a:p>
        </p:txBody>
      </p:sp>
      <p:sp>
        <p:nvSpPr>
          <p:cNvPr id="633" name="Shape 633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TW" sz="1400" b="1" dirty="0" smtClean="0"/>
              <a:t>Lead </a:t>
            </a:r>
            <a:r>
              <a:rPr lang="en-US" altLang="zh-TW" sz="1400" b="1" dirty="0"/>
              <a:t>Time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TW" altLang="en-US" sz="1400" b="1" dirty="0"/>
              <a:t>則是指整工作經過個工作</a:t>
            </a:r>
            <a:r>
              <a:rPr lang="zh-TW" altLang="en-US" sz="1400" b="1" dirty="0" smtClean="0"/>
              <a:t>流程所</a:t>
            </a:r>
            <a:r>
              <a:rPr lang="zh-TW" altLang="en-US" sz="1400" b="1" dirty="0"/>
              <a:t>花的時間，</a:t>
            </a:r>
            <a:r>
              <a:rPr lang="zh-TW" altLang="en-US" sz="1400" b="1" dirty="0" smtClean="0"/>
              <a:t>是</a:t>
            </a:r>
            <a:r>
              <a:rPr lang="en-US" altLang="zh-TW" sz="1400" b="1" dirty="0" smtClean="0"/>
              <a:t>(end-to-end</a:t>
            </a:r>
            <a:r>
              <a:rPr lang="zh-TW" altLang="en-US" sz="1400" b="1" dirty="0"/>
              <a:t>的測量</a:t>
            </a:r>
            <a:r>
              <a:rPr lang="zh-TW" altLang="en-US" sz="1400" b="1" dirty="0" smtClean="0"/>
              <a:t>單位</a:t>
            </a:r>
            <a:r>
              <a:rPr lang="en-US" altLang="zh-TW" sz="1400" b="1" dirty="0"/>
              <a:t>)</a:t>
            </a:r>
            <a:endParaRPr lang="zh-TW" altLang="en-US" sz="1400" b="1" dirty="0"/>
          </a:p>
        </p:txBody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TW" sz="1400" b="1" dirty="0" smtClean="0"/>
              <a:t>C</a:t>
            </a:r>
            <a:r>
              <a:rPr lang="en-US" sz="1400" b="1" dirty="0" smtClean="0"/>
              <a:t>ycle </a:t>
            </a:r>
            <a:r>
              <a:rPr lang="en-US" altLang="zh-TW" sz="1400" b="1" dirty="0" smtClean="0"/>
              <a:t>T</a:t>
            </a:r>
            <a:r>
              <a:rPr lang="en-US" sz="1400" b="1" dirty="0" smtClean="0"/>
              <a:t>ime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zh-TW" altLang="en-US" sz="1400" b="1" dirty="0" smtClean="0"/>
              <a:t>進入與離開某個流程的時間，一個工作待在某個工作階段的時間。</a:t>
            </a:r>
            <a:endParaRPr lang="en" sz="1400" b="1" dirty="0"/>
          </a:p>
        </p:txBody>
      </p:sp>
      <p:sp>
        <p:nvSpPr>
          <p:cNvPr id="636" name="Shape 6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025" y="2502610"/>
            <a:ext cx="5786237" cy="2399591"/>
          </a:xfrm>
          <a:prstGeom prst="rect">
            <a:avLst/>
          </a:prstGeom>
        </p:spPr>
      </p:pic>
      <p:cxnSp>
        <p:nvCxnSpPr>
          <p:cNvPr id="4" name="直線單箭頭接點 3"/>
          <p:cNvCxnSpPr/>
          <p:nvPr/>
        </p:nvCxnSpPr>
        <p:spPr>
          <a:xfrm>
            <a:off x="2457450" y="3879850"/>
            <a:ext cx="86360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2457450" y="4298950"/>
            <a:ext cx="2647950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2457451" y="3621254"/>
            <a:ext cx="86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1C7DE1"/>
                </a:solidFill>
              </a:rPr>
              <a:t>Cycle Time</a:t>
            </a:r>
            <a:endParaRPr lang="zh-TW" altLang="en-US" sz="1000" dirty="0">
              <a:solidFill>
                <a:srgbClr val="1C7DE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457450" y="4035080"/>
            <a:ext cx="261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>
                <a:solidFill>
                  <a:srgbClr val="1C7DE1"/>
                </a:solidFill>
              </a:rPr>
              <a:t>Lead Time</a:t>
            </a:r>
            <a:endParaRPr lang="zh-TW" altLang="en-US" sz="1000" dirty="0">
              <a:solidFill>
                <a:srgbClr val="1C7D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77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ctrTitle" idx="4294967295"/>
          </p:nvPr>
        </p:nvSpPr>
        <p:spPr>
          <a:xfrm>
            <a:off x="772251" y="1991017"/>
            <a:ext cx="405179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6000" dirty="0" smtClean="0">
                <a:solidFill>
                  <a:srgbClr val="FFA400"/>
                </a:solidFill>
              </a:rPr>
              <a:t>Trello </a:t>
            </a:r>
            <a:r>
              <a:rPr lang="en-US" altLang="zh-TW" sz="6000" dirty="0" err="1" smtClean="0">
                <a:solidFill>
                  <a:srgbClr val="FFA400"/>
                </a:solidFill>
              </a:rPr>
              <a:t>Dmeo</a:t>
            </a:r>
            <a:endParaRPr sz="6000" dirty="0">
              <a:solidFill>
                <a:srgbClr val="FFA400"/>
              </a:solidFill>
            </a:endParaRPr>
          </a:p>
        </p:txBody>
      </p:sp>
      <p:sp>
        <p:nvSpPr>
          <p:cNvPr id="670" name="Shape 670"/>
          <p:cNvSpPr/>
          <p:nvPr/>
        </p:nvSpPr>
        <p:spPr>
          <a:xfrm>
            <a:off x="7232940" y="3100648"/>
            <a:ext cx="322302" cy="3077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Shape 671"/>
          <p:cNvGrpSpPr/>
          <p:nvPr/>
        </p:nvGrpSpPr>
        <p:grpSpPr>
          <a:xfrm>
            <a:off x="6832935" y="1372348"/>
            <a:ext cx="1380753" cy="1381083"/>
            <a:chOff x="6654650" y="3665275"/>
            <a:chExt cx="409100" cy="409125"/>
          </a:xfrm>
        </p:grpSpPr>
        <p:sp>
          <p:nvSpPr>
            <p:cNvPr id="672" name="Shape 672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Shape 674"/>
          <p:cNvGrpSpPr/>
          <p:nvPr/>
        </p:nvGrpSpPr>
        <p:grpSpPr>
          <a:xfrm rot="1057018">
            <a:off x="5502169" y="2458457"/>
            <a:ext cx="912227" cy="912336"/>
            <a:chOff x="570875" y="4322250"/>
            <a:chExt cx="443300" cy="443325"/>
          </a:xfrm>
        </p:grpSpPr>
        <p:sp>
          <p:nvSpPr>
            <p:cNvPr id="675" name="Shape 675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9" name="Shape 679"/>
          <p:cNvSpPr/>
          <p:nvPr/>
        </p:nvSpPr>
        <p:spPr>
          <a:xfrm rot="2466753">
            <a:off x="5604599" y="1640213"/>
            <a:ext cx="447786" cy="42756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Shape 680"/>
          <p:cNvSpPr/>
          <p:nvPr/>
        </p:nvSpPr>
        <p:spPr>
          <a:xfrm rot="-1609436">
            <a:off x="6259477" y="1909225"/>
            <a:ext cx="322261" cy="30770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Shape 681"/>
          <p:cNvSpPr/>
          <p:nvPr/>
        </p:nvSpPr>
        <p:spPr>
          <a:xfrm rot="2926308">
            <a:off x="8213348" y="2152989"/>
            <a:ext cx="241328" cy="23042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Shape 682"/>
          <p:cNvSpPr/>
          <p:nvPr/>
        </p:nvSpPr>
        <p:spPr>
          <a:xfrm rot="-1609163">
            <a:off x="7209104" y="609346"/>
            <a:ext cx="217420" cy="20760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Shape 6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9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1260</Words>
  <Application>Microsoft Office PowerPoint</Application>
  <PresentationFormat>如螢幕大小 (16:9)</PresentationFormat>
  <Paragraphs>98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Montserrat Light</vt:lpstr>
      <vt:lpstr>Montserrat</vt:lpstr>
      <vt:lpstr>新細明體</vt:lpstr>
      <vt:lpstr>Montserrat ExtraBold</vt:lpstr>
      <vt:lpstr>Arial</vt:lpstr>
      <vt:lpstr>Times New Roman</vt:lpstr>
      <vt:lpstr>標楷體</vt:lpstr>
      <vt:lpstr>Wart template</vt:lpstr>
      <vt:lpstr>Trello</vt:lpstr>
      <vt:lpstr>Outline</vt:lpstr>
      <vt:lpstr>Kanban(看板方法)</vt:lpstr>
      <vt:lpstr>看板三原則-視覺化(工作流程)</vt:lpstr>
      <vt:lpstr>看板三原則-視覺化(工作流程)</vt:lpstr>
      <vt:lpstr>看板三原則-限制WIP(Work In Progress)</vt:lpstr>
      <vt:lpstr>看板三原則-限制WIP(Work In Progress)</vt:lpstr>
      <vt:lpstr>看板三原則-管理工作流</vt:lpstr>
      <vt:lpstr>Trello Dmeo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Trello</dc:title>
  <cp:lastModifiedBy>Windows 使用者</cp:lastModifiedBy>
  <cp:revision>80</cp:revision>
  <dcterms:modified xsi:type="dcterms:W3CDTF">2018-05-08T12:44:39Z</dcterms:modified>
</cp:coreProperties>
</file>