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84" r:id="rId8"/>
    <p:sldId id="304" r:id="rId9"/>
    <p:sldId id="286" r:id="rId10"/>
    <p:sldId id="305" r:id="rId11"/>
    <p:sldId id="274" r:id="rId12"/>
    <p:sldId id="275" r:id="rId13"/>
    <p:sldId id="291" r:id="rId14"/>
    <p:sldId id="290" r:id="rId15"/>
    <p:sldId id="300" r:id="rId16"/>
    <p:sldId id="292" r:id="rId17"/>
    <p:sldId id="296" r:id="rId18"/>
    <p:sldId id="293" r:id="rId19"/>
    <p:sldId id="295" r:id="rId20"/>
    <p:sldId id="297" r:id="rId21"/>
    <p:sldId id="306" r:id="rId22"/>
    <p:sldId id="282" r:id="rId23"/>
    <p:sldId id="307" r:id="rId24"/>
    <p:sldId id="299" r:id="rId25"/>
    <p:sldId id="278" r:id="rId26"/>
    <p:sldId id="309" r:id="rId27"/>
    <p:sldId id="301" r:id="rId28"/>
    <p:sldId id="281" r:id="rId29"/>
    <p:sldId id="302" r:id="rId30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ixie One" panose="02000503080000020004" pitchFamily="2" charset="0"/>
      <p:regular r:id="rId37"/>
    </p:embeddedFont>
    <p:embeddedFont>
      <p:font typeface="Roboto Slab" pitchFamily="2" charset="0"/>
      <p:regular r:id="rId38"/>
      <p:bold r:id="rId39"/>
    </p:embeddedFont>
    <p:embeddedFont>
      <p:font typeface="標楷體" panose="02010601000101010101" pitchFamily="2" charset="-12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73"/>
  </p:normalViewPr>
  <p:slideViewPr>
    <p:cSldViewPr snapToGrid="0">
      <p:cViewPr varScale="1">
        <p:scale>
          <a:sx n="143" d="100"/>
          <a:sy n="143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3812-1CB0-40EA-8A99-ADA007E8EE2D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C882-4A3B-4B21-AF1D-E6D7F632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32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8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5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8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62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4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2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16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3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36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66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55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8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1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solidFill>
                <a:srgbClr val="114454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-1" y="500625"/>
            <a:ext cx="4354826" cy="63547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1136095"/>
            <a:ext cx="247200" cy="1950011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01666" y="530700"/>
            <a:ext cx="3553159" cy="60539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2" name="Shape 112"/>
          <p:cNvGrpSpPr/>
          <p:nvPr userDrawn="1"/>
        </p:nvGrpSpPr>
        <p:grpSpPr>
          <a:xfrm>
            <a:off x="333623" y="650178"/>
            <a:ext cx="366458" cy="366437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aJLbkmrWAt6nXO60C7LJNoB6KczAaRF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b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065098-47AF-3E41-9F86-2181AEC9B426}"/>
              </a:ext>
            </a:extLst>
          </p:cNvPr>
          <p:cNvSpPr txBox="1"/>
          <p:nvPr/>
        </p:nvSpPr>
        <p:spPr>
          <a:xfrm>
            <a:off x="861156" y="3811257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hlinkClick r:id="rId3"/>
              </a:rPr>
              <a:t>影片連結 </a:t>
            </a:r>
            <a:r>
              <a:rPr kumimoji="1" lang="en" altLang="zh-TW" dirty="0">
                <a:solidFill>
                  <a:schemeClr val="bg1"/>
                </a:solidFill>
                <a:hlinkClick r:id="rId3"/>
              </a:rPr>
              <a:t>google drive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108939"/>
            <a:ext cx="4570711" cy="48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5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28261" y="530725"/>
            <a:ext cx="3538330" cy="575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Domain Model</a:t>
            </a:r>
            <a:endParaRPr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49" y="1181705"/>
            <a:ext cx="4591878" cy="38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  <a:endParaRPr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" y="1133061"/>
            <a:ext cx="6421072" cy="4013015"/>
          </a:xfrm>
          <a:prstGeom prst="rect">
            <a:avLst/>
          </a:prstGeom>
        </p:spPr>
      </p:pic>
      <p:sp>
        <p:nvSpPr>
          <p:cNvPr id="13" name="Shape 111"/>
          <p:cNvSpPr txBox="1">
            <a:spLocks/>
          </p:cNvSpPr>
          <p:nvPr/>
        </p:nvSpPr>
        <p:spPr>
          <a:xfrm>
            <a:off x="2416576" y="898793"/>
            <a:ext cx="4592167" cy="10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SSD-Manage Event</a:t>
            </a:r>
          </a:p>
        </p:txBody>
      </p: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1113183"/>
            <a:ext cx="6584795" cy="403031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583886" y="921367"/>
            <a:ext cx="45656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SSD-Manage Type</a:t>
            </a:r>
          </a:p>
        </p:txBody>
      </p:sp>
      <p:sp>
        <p:nvSpPr>
          <p:cNvPr id="15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5840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8" y="1186709"/>
            <a:ext cx="6429452" cy="388942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398119" y="977947"/>
            <a:ext cx="4562681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SSD-Present Calendar</a:t>
            </a:r>
          </a:p>
        </p:txBody>
      </p:sp>
      <p:sp>
        <p:nvSpPr>
          <p:cNvPr id="14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</a:p>
        </p:txBody>
      </p:sp>
    </p:spTree>
    <p:extLst>
      <p:ext uri="{BB962C8B-B14F-4D97-AF65-F5344CB8AC3E}">
        <p14:creationId xmlns:p14="http://schemas.microsoft.com/office/powerpoint/2010/main" val="5099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567110"/>
            <a:ext cx="8420100" cy="3576390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981595" y="845784"/>
            <a:ext cx="4572288" cy="104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altLang="zh-TW" dirty="0">
                <a:solidFill>
                  <a:schemeClr val="tx1"/>
                </a:solidFill>
              </a:rPr>
              <a:t>D-Add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3033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981595" y="834977"/>
            <a:ext cx="456537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   SD-Delete Event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23890"/>
            <a:ext cx="7976152" cy="3719610"/>
          </a:xfrm>
          <a:prstGeom prst="rect">
            <a:avLst/>
          </a:prstGeom>
        </p:spPr>
      </p:pic>
      <p:sp>
        <p:nvSpPr>
          <p:cNvPr id="15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</a:p>
        </p:txBody>
      </p:sp>
    </p:spTree>
    <p:extLst>
      <p:ext uri="{BB962C8B-B14F-4D97-AF65-F5344CB8AC3E}">
        <p14:creationId xmlns:p14="http://schemas.microsoft.com/office/powerpoint/2010/main" val="103878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4" y="1559425"/>
            <a:ext cx="8384275" cy="363528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761112" y="858717"/>
            <a:ext cx="458255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altLang="zh-TW" dirty="0">
                <a:solidFill>
                  <a:schemeClr val="tx1"/>
                </a:solidFill>
              </a:rPr>
              <a:t>D-Get </a:t>
            </a:r>
            <a:r>
              <a:rPr lang="en-US" altLang="zh-TW" dirty="0" err="1">
                <a:solidFill>
                  <a:schemeClr val="tx1"/>
                </a:solidFill>
              </a:rPr>
              <a:t>EventList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9327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7" y="1559425"/>
            <a:ext cx="8483843" cy="351229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755018" y="845784"/>
            <a:ext cx="4594745" cy="108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altLang="zh-TW" dirty="0">
                <a:solidFill>
                  <a:schemeClr val="tx1"/>
                </a:solidFill>
              </a:rPr>
              <a:t>D-Add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0540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463290"/>
            <a:ext cx="8420100" cy="3829309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764424" y="845784"/>
            <a:ext cx="4575933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altLang="zh-TW" dirty="0">
                <a:solidFill>
                  <a:schemeClr val="tx1"/>
                </a:solidFill>
              </a:rPr>
              <a:t>D-Delete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/>
              <a:t>Use Case </a:t>
            </a:r>
            <a:r>
              <a:rPr lang="en-US" altLang="zh-TW" sz="2000"/>
              <a:t>R</a:t>
            </a:r>
            <a:r>
              <a:rPr lang="en-US" sz="2000"/>
              <a:t>ealizations </a:t>
            </a:r>
            <a:br>
              <a:rPr lang="en-US" sz="2000"/>
            </a:br>
            <a:r>
              <a:rPr lang="en-US" sz="2000"/>
              <a:t>	with GRASP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02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1666" y="530700"/>
            <a:ext cx="3545047" cy="622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Outline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650178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436521" y="1421312"/>
            <a:ext cx="4658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Significant Use Case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Significant </a:t>
            </a:r>
            <a:r>
              <a:rPr lang="en-US" altLang="zh-TW" sz="1800"/>
              <a:t>Use Case 2</a:t>
            </a:r>
            <a:endParaRPr lang="en-US" altLang="zh-TW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18386" y="1474321"/>
            <a:ext cx="3627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Project Information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0" y="1451925"/>
            <a:ext cx="8750229" cy="379877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643809" y="845784"/>
            <a:ext cx="4578981" cy="98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altLang="zh-TW" dirty="0">
                <a:solidFill>
                  <a:schemeClr val="tx1"/>
                </a:solidFill>
              </a:rPr>
              <a:t>D-Get </a:t>
            </a:r>
            <a:r>
              <a:rPr lang="en-US" altLang="zh-TW" dirty="0" err="1">
                <a:solidFill>
                  <a:schemeClr val="tx1"/>
                </a:solidFill>
              </a:rPr>
              <a:t>TypeList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/>
              <a:t>Use Case </a:t>
            </a:r>
            <a:r>
              <a:rPr lang="en-US" altLang="zh-TW" sz="2000" dirty="0"/>
              <a:t>R</a:t>
            </a:r>
            <a:r>
              <a:rPr lang="en-US" sz="2000" dirty="0"/>
              <a:t>ealizations </a:t>
            </a:r>
            <a:br>
              <a:rPr lang="en-US" sz="2000" dirty="0"/>
            </a:br>
            <a:r>
              <a:rPr lang="en-US" sz="2000" dirty="0"/>
              <a:t>	with GRASP Patterns</a:t>
            </a:r>
          </a:p>
        </p:txBody>
      </p:sp>
    </p:spTree>
    <p:extLst>
      <p:ext uri="{BB962C8B-B14F-4D97-AF65-F5344CB8AC3E}">
        <p14:creationId xmlns:p14="http://schemas.microsoft.com/office/powerpoint/2010/main" val="240022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1119808" y="2043152"/>
            <a:ext cx="7401339" cy="13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Design Class Diagram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1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4" y="0"/>
            <a:ext cx="7070035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90939" y="2043152"/>
            <a:ext cx="8620539" cy="137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Implementation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5178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0"/>
            <a:ext cx="7268817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7136755" y="-138982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7196924" y="1004018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730734" y="2437903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3817591" y="-188677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9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3266949" cy="582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Significant Functionality</a:t>
            </a:r>
            <a:endParaRPr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4" y="1217899"/>
            <a:ext cx="8151424" cy="35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1119808" y="2043152"/>
            <a:ext cx="7401339" cy="13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Demo Unit Test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3227193" cy="569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Significant Test Case</a:t>
            </a:r>
            <a:endParaRPr sz="11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84852"/>
            <a:ext cx="8234570" cy="34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4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3253697" cy="589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Project Information</a:t>
            </a:r>
            <a:endParaRPr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45639"/>
              </p:ext>
            </p:extLst>
          </p:nvPr>
        </p:nvGraphicFramePr>
        <p:xfrm>
          <a:off x="1186068" y="1223750"/>
          <a:ext cx="7030277" cy="37618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569678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460599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761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Project Information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number classes</a:t>
                      </a:r>
                      <a:r>
                        <a:rPr lang="en-US" altLang="zh-TW" baseline="0" dirty="0"/>
                        <a:t>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number of methods of production</a:t>
                      </a:r>
                      <a:r>
                        <a:rPr lang="en-US" altLang="zh-TW" baseline="0" dirty="0"/>
                        <a:t>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number</a:t>
                      </a:r>
                      <a:r>
                        <a:rPr lang="en-US" altLang="zh-TW" baseline="0" dirty="0"/>
                        <a:t> of unit tests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 of test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Team member</a:t>
                      </a:r>
                      <a:r>
                        <a:rPr lang="en-US" altLang="zh-TW" baseline="0" dirty="0"/>
                        <a:t> Hank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Team</a:t>
                      </a:r>
                      <a:r>
                        <a:rPr lang="en-US" altLang="zh-TW" baseline="0" dirty="0"/>
                        <a:t> member Andy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84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Team</a:t>
                      </a:r>
                      <a:r>
                        <a:rPr lang="en-US" altLang="zh-TW" baseline="0" dirty="0"/>
                        <a:t> member Johnson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</a:t>
                      </a:r>
                      <a:r>
                        <a:rPr lang="en-US" altLang="zh-TW" baseline="0" dirty="0"/>
                        <a:t>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257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1460" y="195772"/>
            <a:ext cx="4594860" cy="185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768" y="1830262"/>
            <a:ext cx="4380131" cy="1994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solidFill>
                  <a:schemeClr val="tx1"/>
                </a:solidFill>
              </a:rPr>
              <a:t>Thank You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9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1758" y="503583"/>
            <a:ext cx="3544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Problem Statement</a:t>
            </a:r>
            <a:endParaRPr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940904" y="1563756"/>
            <a:ext cx="7586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在人生中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，我們往往不知道該如何有效運用時間，而最根本的原因就是不確定將時間花在哪裡，而渾渾噩噩地過著日復一日的生活。因此我們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需要有一個軟體能夠幫我們紀錄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上工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時間之外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還做了哪些事情，並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可以用簡單的圖表來呈現讓使用者可以知道時間都花在甚麼事情上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，進一步去調整每件事情時間的分配。</a:t>
            </a: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來說，可以藉由此軟體記錄下自己做的事情及時間。如果想知道每段時間做了什麼，花了多少時間，只要設定日期範圍，即可產生相對應的圖表。圖表顯示出這段時間內每項事情及其所花費的時數，藉此思考事情的規劃到底是不是有效率的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31898" y="530087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System Context Diagram</a:t>
            </a:r>
            <a:endParaRPr sz="11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58" y="1611243"/>
            <a:ext cx="7512158" cy="24325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87896" y="530726"/>
            <a:ext cx="3448355" cy="575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000" dirty="0"/>
              <a:t>Use Case Diagram</a:t>
            </a:r>
            <a:endParaRPr sz="2000" dirty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0" y="1189560"/>
            <a:ext cx="3050641" cy="383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045184" y="1778416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Demonstration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74644" y="530726"/>
            <a:ext cx="3485322" cy="582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Significant Use Cases 1</a:t>
            </a:r>
            <a:endParaRPr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174" y="2130925"/>
          <a:ext cx="8382000" cy="1920240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3867683">
                  <a:extLst>
                    <a:ext uri="{9D8B030D-6E8A-4147-A177-3AD203B41FA5}">
                      <a16:colId xmlns:a16="http://schemas.microsoft.com/office/drawing/2014/main" val="837811942"/>
                    </a:ext>
                  </a:extLst>
                </a:gridCol>
                <a:gridCol w="4514317">
                  <a:extLst>
                    <a:ext uri="{9D8B030D-6E8A-4147-A177-3AD203B41FA5}">
                      <a16:colId xmlns:a16="http://schemas.microsoft.com/office/drawing/2014/main" val="3040092781"/>
                    </a:ext>
                  </a:extLst>
                </a:gridCol>
              </a:tblGrid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309837488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管理事件</a:t>
                      </a:r>
                      <a:endParaRPr lang="en-US" altLang="zh-TW" sz="14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36368947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</a:t>
                      </a: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System.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95563759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43312419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52701066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2790594865"/>
                  </a:ext>
                </a:extLst>
              </a:tr>
              <a:tr h="202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登入系統</a:t>
                      </a:r>
                      <a:r>
                        <a:rPr lang="zh-TW" alt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修改與刪除至少一筆事件。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1334790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系統成功紀錄在事件清單中。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966311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0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17" y="60083"/>
            <a:ext cx="4428508" cy="48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68362" y="523461"/>
            <a:ext cx="3471725" cy="589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Significant Use Cases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endParaRPr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8604"/>
              </p:ext>
            </p:extLst>
          </p:nvPr>
        </p:nvGraphicFramePr>
        <p:xfrm>
          <a:off x="616227" y="1928189"/>
          <a:ext cx="8269356" cy="2166731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2112748">
                  <a:extLst>
                    <a:ext uri="{9D8B030D-6E8A-4147-A177-3AD203B41FA5}">
                      <a16:colId xmlns:a16="http://schemas.microsoft.com/office/drawing/2014/main" val="3763191059"/>
                    </a:ext>
                  </a:extLst>
                </a:gridCol>
                <a:gridCol w="6156608">
                  <a:extLst>
                    <a:ext uri="{9D8B030D-6E8A-4147-A177-3AD203B41FA5}">
                      <a16:colId xmlns:a16="http://schemas.microsoft.com/office/drawing/2014/main" val="2262190799"/>
                    </a:ext>
                  </a:extLst>
                </a:gridCol>
              </a:tblGrid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2753470445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管理類別。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3237915888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 System.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2253623215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901620735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3668019901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：使用者想管理類別。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1332442103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None.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1932751127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系統成功更新類別清單。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41564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21992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495</Words>
  <Application>Microsoft Macintosh PowerPoint</Application>
  <PresentationFormat>如螢幕大小 (16:9)</PresentationFormat>
  <Paragraphs>134</Paragraphs>
  <Slides>29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Calibri</vt:lpstr>
      <vt:lpstr>Nixie One</vt:lpstr>
      <vt:lpstr>Arial</vt:lpstr>
      <vt:lpstr>Wingdings</vt:lpstr>
      <vt:lpstr>新細明體</vt:lpstr>
      <vt:lpstr>Roboto Slab</vt:lpstr>
      <vt:lpstr>Times New Roman</vt:lpstr>
      <vt:lpstr>標楷體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PowerPoint 簡報</vt:lpstr>
      <vt:lpstr>Significant Use Cases 1</vt:lpstr>
      <vt:lpstr>PowerPoint 簡報</vt:lpstr>
      <vt:lpstr>Significant Use Cases 2</vt:lpstr>
      <vt:lpstr>PowerPoint 簡報</vt:lpstr>
      <vt:lpstr>Domain Model</vt:lpstr>
      <vt:lpstr>Use Case Realizations   with GRASP Patterns</vt:lpstr>
      <vt:lpstr>Use Case Realizations   with GRASP Patterns</vt:lpstr>
      <vt:lpstr>PowerPoint 簡報</vt:lpstr>
      <vt:lpstr>Use Case Realizations   with GRASP Patterns</vt:lpstr>
      <vt:lpstr>PowerPoint 簡報</vt:lpstr>
      <vt:lpstr>Use Case Realizations   with GRASP Patterns</vt:lpstr>
      <vt:lpstr>Use Case Realizations   with GRASP Patterns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Significant Functionality</vt:lpstr>
      <vt:lpstr>PowerPoint 簡報</vt:lpstr>
      <vt:lpstr>Significant Test Case</vt:lpstr>
      <vt:lpstr>Project Information</vt:lpstr>
      <vt:lpstr>Thank You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彥銘 吳</cp:lastModifiedBy>
  <cp:revision>135</cp:revision>
  <cp:lastPrinted>2018-05-16T06:36:22Z</cp:lastPrinted>
  <dcterms:modified xsi:type="dcterms:W3CDTF">2018-05-22T09:39:11Z</dcterms:modified>
</cp:coreProperties>
</file>