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8"/>
  </p:notesMasterIdLst>
  <p:handoutMasterIdLst>
    <p:handoutMasterId r:id="rId9"/>
  </p:handoutMasterIdLst>
  <p:sldIdLst>
    <p:sldId id="256" r:id="rId6"/>
    <p:sldId id="258"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25/03/2023</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3/25/2023</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370E1B22-2DBE-1B42-9AD7-8EA3C1BAF1FD}" type="slidenum">
              <a:rPr lang="en-US" smtClean="0"/>
              <a:t>2</a:t>
            </a:fld>
            <a:endParaRPr lang="en-US"/>
          </a:p>
        </p:txBody>
      </p:sp>
    </p:spTree>
    <p:extLst>
      <p:ext uri="{BB962C8B-B14F-4D97-AF65-F5344CB8AC3E}">
        <p14:creationId xmlns:p14="http://schemas.microsoft.com/office/powerpoint/2010/main" val="2649465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25/03/2023</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25/03/2023</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heforage.com/virtual-internships/NjynCWzGSaWXQCxS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a:xfrm>
            <a:off x="1136073" y="4128655"/>
            <a:ext cx="9531927" cy="1056485"/>
          </a:xfrm>
        </p:spPr>
        <p:txBody>
          <a:bodyPr>
            <a:normAutofit/>
          </a:bodyPr>
          <a:lstStyle/>
          <a:p>
            <a:r>
              <a:rPr lang="en-US" sz="2000" b="1" dirty="0" err="1"/>
              <a:t>TASk</a:t>
            </a:r>
            <a:r>
              <a:rPr lang="en-US" sz="2000" b="1" dirty="0"/>
              <a:t> 2 : model development using </a:t>
            </a:r>
            <a:r>
              <a:rPr lang="en-US" sz="2000" b="1" dirty="0" err="1"/>
              <a:t>automl</a:t>
            </a:r>
            <a:endParaRPr lang="en-US" sz="2000" b="1" dirty="0"/>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p:txBody>
          <a:bodyPr/>
          <a:lstStyle/>
          <a:p>
            <a:r>
              <a:rPr lang="en-GB" sz="1600" dirty="0"/>
              <a:t>20/11/2022</a:t>
            </a:r>
          </a:p>
        </p:txBody>
      </p:sp>
      <p:pic>
        <p:nvPicPr>
          <p:cNvPr id="1026" name="Picture 2" descr="British Airways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994" y="2482910"/>
            <a:ext cx="679730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3D1F-16F1-7771-CEA6-EDE4CBC2C18C}"/>
              </a:ext>
            </a:extLst>
          </p:cNvPr>
          <p:cNvSpPr>
            <a:spLocks noGrp="1"/>
          </p:cNvSpPr>
          <p:nvPr>
            <p:ph type="title"/>
          </p:nvPr>
        </p:nvSpPr>
        <p:spPr>
          <a:xfrm>
            <a:off x="650239" y="120922"/>
            <a:ext cx="10687685" cy="956038"/>
          </a:xfrm>
        </p:spPr>
        <p:txBody>
          <a:bodyPr/>
          <a:lstStyle/>
          <a:p>
            <a:r>
              <a:rPr lang="en-US" sz="2000" dirty="0">
                <a:solidFill>
                  <a:srgbClr val="7030A0"/>
                </a:solidFill>
              </a:rPr>
              <a:t>Summary of task 2: Predicting customer bookings</a:t>
            </a:r>
            <a:endParaRPr lang="fr-FR" sz="2000" dirty="0">
              <a:solidFill>
                <a:srgbClr val="7030A0"/>
              </a:solidFill>
            </a:endParaRPr>
          </a:p>
        </p:txBody>
      </p:sp>
      <p:sp>
        <p:nvSpPr>
          <p:cNvPr id="3" name="Content Placeholder 2">
            <a:extLst>
              <a:ext uri="{FF2B5EF4-FFF2-40B4-BE49-F238E27FC236}">
                <a16:creationId xmlns:a16="http://schemas.microsoft.com/office/drawing/2014/main" id="{8AF5AE32-3668-1BA5-71C6-28E793D995B2}"/>
              </a:ext>
            </a:extLst>
          </p:cNvPr>
          <p:cNvSpPr>
            <a:spLocks noGrp="1"/>
          </p:cNvSpPr>
          <p:nvPr>
            <p:ph idx="11"/>
          </p:nvPr>
        </p:nvSpPr>
        <p:spPr>
          <a:xfrm>
            <a:off x="447675" y="1209040"/>
            <a:ext cx="10687685" cy="5394960"/>
          </a:xfrm>
        </p:spPr>
        <p:txBody>
          <a:bodyPr/>
          <a:lstStyle/>
          <a:p>
            <a:pPr marL="285750" indent="-285750">
              <a:buFont typeface="Arial" panose="020B0604020202020204" pitchFamily="34" charset="0"/>
              <a:buChar char="•"/>
            </a:pPr>
            <a:r>
              <a:rPr lang="en-US" dirty="0"/>
              <a:t>After training and testing several ML models using  </a:t>
            </a:r>
            <a:r>
              <a:rPr lang="en-US" dirty="0" err="1"/>
              <a:t>Pycaret</a:t>
            </a:r>
            <a:r>
              <a:rPr lang="en-US" dirty="0"/>
              <a:t>, the famous </a:t>
            </a:r>
            <a:r>
              <a:rPr lang="en-US" dirty="0" err="1"/>
              <a:t>AutoML</a:t>
            </a:r>
            <a:r>
              <a:rPr lang="en-US" dirty="0"/>
              <a:t> library, the results show that random forest classifier (RFC) outperformed other machine learning models in terms of accuracy, precision, recall, and area under the curve (AUC) score. The table below shows our final findings. </a:t>
            </a:r>
            <a:endParaRPr lang="fr-FR" dirty="0"/>
          </a:p>
          <a:p>
            <a:pPr marL="285750" indent="-285750">
              <a:buFont typeface="Arial" panose="020B0604020202020204" pitchFamily="34" charset="0"/>
              <a:buChar char="•"/>
            </a:pPr>
            <a:r>
              <a:rPr lang="fr-FR" dirty="0"/>
              <a:t>The </a:t>
            </a:r>
            <a:r>
              <a:rPr lang="fr-FR" dirty="0" err="1"/>
              <a:t>results</a:t>
            </a:r>
            <a:r>
              <a:rPr lang="fr-FR" dirty="0"/>
              <a:t> </a:t>
            </a:r>
            <a:r>
              <a:rPr lang="fr-FR" dirty="0" err="1"/>
              <a:t>might</a:t>
            </a:r>
            <a:r>
              <a:rPr lang="fr-FR" dirty="0"/>
              <a:t> look a bit </a:t>
            </a:r>
            <a:r>
              <a:rPr lang="fr-FR" dirty="0" err="1"/>
              <a:t>unsatifsfied</a:t>
            </a:r>
            <a:r>
              <a:rPr lang="fr-FR" dirty="0"/>
              <a:t> for the </a:t>
            </a:r>
            <a:r>
              <a:rPr lang="fr-FR" dirty="0" err="1"/>
              <a:t>company</a:t>
            </a:r>
            <a:r>
              <a:rPr lang="fr-FR" dirty="0"/>
              <a:t> </a:t>
            </a:r>
            <a:r>
              <a:rPr lang="fr-FR" dirty="0" err="1"/>
              <a:t>because</a:t>
            </a:r>
            <a:r>
              <a:rPr lang="fr-FR" dirty="0"/>
              <a:t> the </a:t>
            </a:r>
            <a:r>
              <a:rPr lang="fr-FR" dirty="0" err="1"/>
              <a:t>dataset</a:t>
            </a:r>
            <a:r>
              <a:rPr lang="fr-FR" dirty="0"/>
              <a:t> </a:t>
            </a:r>
            <a:r>
              <a:rPr lang="fr-FR" dirty="0" err="1"/>
              <a:t>we</a:t>
            </a:r>
            <a:r>
              <a:rPr lang="fr-FR" dirty="0"/>
              <a:t> have  </a:t>
            </a:r>
            <a:r>
              <a:rPr lang="fr-FR" dirty="0" err="1"/>
              <a:t>is</a:t>
            </a:r>
            <a:r>
              <a:rPr lang="fr-FR" dirty="0"/>
              <a:t> </a:t>
            </a:r>
            <a:r>
              <a:rPr lang="fr-FR" dirty="0" err="1"/>
              <a:t>very</a:t>
            </a:r>
            <a:r>
              <a:rPr lang="fr-FR" dirty="0"/>
              <a:t> </a:t>
            </a:r>
            <a:r>
              <a:rPr lang="fr-FR" dirty="0" err="1"/>
              <a:t>impalanced</a:t>
            </a:r>
            <a:r>
              <a:rPr lang="fr-FR" dirty="0"/>
              <a:t>. The </a:t>
            </a:r>
            <a:r>
              <a:rPr lang="fr-FR" dirty="0" err="1"/>
              <a:t>majority</a:t>
            </a:r>
            <a:r>
              <a:rPr lang="fr-FR" dirty="0"/>
              <a:t> of observations (85%) </a:t>
            </a:r>
            <a:r>
              <a:rPr lang="fr-FR" dirty="0" err="1"/>
              <a:t>represents</a:t>
            </a:r>
            <a:r>
              <a:rPr lang="fr-FR" dirty="0"/>
              <a:t> </a:t>
            </a:r>
            <a:r>
              <a:rPr lang="fr-FR" dirty="0" err="1"/>
              <a:t>customers</a:t>
            </a:r>
            <a:r>
              <a:rPr lang="fr-FR" dirty="0"/>
              <a:t> </a:t>
            </a:r>
            <a:r>
              <a:rPr lang="fr-FR" dirty="0" err="1"/>
              <a:t>who</a:t>
            </a:r>
            <a:r>
              <a:rPr lang="fr-FR" dirty="0"/>
              <a:t> have not made </a:t>
            </a:r>
            <a:r>
              <a:rPr lang="fr-FR" dirty="0" err="1"/>
              <a:t>their</a:t>
            </a:r>
            <a:r>
              <a:rPr lang="fr-FR" dirty="0"/>
              <a:t> </a:t>
            </a:r>
            <a:r>
              <a:rPr lang="fr-FR" dirty="0" err="1"/>
              <a:t>bookings</a:t>
            </a:r>
            <a:r>
              <a:rPr lang="fr-FR" dirty="0"/>
              <a:t>. So </a:t>
            </a:r>
            <a:r>
              <a:rPr lang="fr-FR" dirty="0" err="1"/>
              <a:t>we</a:t>
            </a:r>
            <a:r>
              <a:rPr lang="fr-FR" dirty="0"/>
              <a:t> </a:t>
            </a:r>
            <a:r>
              <a:rPr lang="fr-FR" dirty="0" err="1"/>
              <a:t>may</a:t>
            </a:r>
            <a:r>
              <a:rPr lang="fr-FR" dirty="0"/>
              <a:t> </a:t>
            </a:r>
            <a:r>
              <a:rPr lang="fr-FR" dirty="0" err="1"/>
              <a:t>think</a:t>
            </a:r>
            <a:r>
              <a:rPr lang="fr-FR" dirty="0"/>
              <a:t> of </a:t>
            </a:r>
            <a:r>
              <a:rPr lang="fr-FR" dirty="0" err="1"/>
              <a:t>another</a:t>
            </a:r>
            <a:r>
              <a:rPr lang="fr-FR" dirty="0"/>
              <a:t> </a:t>
            </a:r>
            <a:r>
              <a:rPr lang="fr-FR" dirty="0" err="1"/>
              <a:t>strategy</a:t>
            </a:r>
            <a:r>
              <a:rPr lang="fr-FR" dirty="0"/>
              <a:t> to balance the </a:t>
            </a:r>
            <a:r>
              <a:rPr lang="fr-FR" dirty="0" err="1"/>
              <a:t>dataset</a:t>
            </a:r>
            <a:r>
              <a:rPr lang="fr-FR" dirty="0"/>
              <a:t> </a:t>
            </a:r>
            <a:r>
              <a:rPr lang="fr-FR" dirty="0" err="1"/>
              <a:t>such</a:t>
            </a:r>
            <a:r>
              <a:rPr lang="fr-FR" dirty="0"/>
              <a:t> as </a:t>
            </a:r>
            <a:r>
              <a:rPr lang="fr-FR" dirty="0" err="1"/>
              <a:t>augmentating</a:t>
            </a:r>
            <a:r>
              <a:rPr lang="fr-FR" dirty="0"/>
              <a:t> data for the </a:t>
            </a:r>
            <a:r>
              <a:rPr lang="fr-FR" dirty="0" err="1"/>
              <a:t>minority</a:t>
            </a:r>
            <a:r>
              <a:rPr lang="fr-FR" dirty="0"/>
              <a:t> class or </a:t>
            </a:r>
            <a:r>
              <a:rPr lang="fr-FR" dirty="0" err="1"/>
              <a:t>undersampling</a:t>
            </a:r>
            <a:r>
              <a:rPr lang="fr-FR" dirty="0"/>
              <a:t>.   </a:t>
            </a:r>
          </a:p>
          <a:p>
            <a:pPr marL="285750" indent="-285750">
              <a:buFont typeface="Arial" panose="020B0604020202020204" pitchFamily="34" charset="0"/>
              <a:buChar char="•"/>
            </a:pPr>
            <a:r>
              <a:rPr lang="fr-FR" dirty="0"/>
              <a:t>The graph </a:t>
            </a:r>
            <a:r>
              <a:rPr lang="fr-FR" dirty="0" err="1"/>
              <a:t>below</a:t>
            </a:r>
            <a:r>
              <a:rPr lang="fr-FR" dirty="0"/>
              <a:t> shows the </a:t>
            </a:r>
            <a:r>
              <a:rPr lang="fr-FR" dirty="0" err="1"/>
              <a:t>most</a:t>
            </a:r>
            <a:r>
              <a:rPr lang="fr-FR" dirty="0"/>
              <a:t> important </a:t>
            </a:r>
            <a:r>
              <a:rPr lang="fr-FR" dirty="0" err="1"/>
              <a:t>features</a:t>
            </a:r>
            <a:r>
              <a:rPr lang="fr-FR" dirty="0"/>
              <a:t> to </a:t>
            </a:r>
            <a:r>
              <a:rPr lang="fr-FR" dirty="0" err="1"/>
              <a:t>consider</a:t>
            </a:r>
            <a:r>
              <a:rPr lang="fr-FR" dirty="0"/>
              <a:t> for </a:t>
            </a:r>
            <a:r>
              <a:rPr lang="fr-FR" dirty="0" err="1"/>
              <a:t>booking</a:t>
            </a:r>
            <a:r>
              <a:rPr lang="fr-FR" dirty="0"/>
              <a:t> </a:t>
            </a:r>
            <a:r>
              <a:rPr lang="fr-FR" dirty="0" err="1"/>
              <a:t>prediction</a:t>
            </a:r>
            <a:r>
              <a:rPr lang="fr-FR" dirty="0"/>
              <a:t>.</a:t>
            </a:r>
          </a:p>
          <a:p>
            <a:pPr marL="285750" indent="-285750">
              <a:buFont typeface="Arial" panose="020B0604020202020204" pitchFamily="34" charset="0"/>
              <a:buChar char="•"/>
            </a:pPr>
            <a:endParaRPr lang="fr-FR" dirty="0"/>
          </a:p>
        </p:txBody>
      </p:sp>
      <p:graphicFrame>
        <p:nvGraphicFramePr>
          <p:cNvPr id="4" name="Table 4">
            <a:extLst>
              <a:ext uri="{FF2B5EF4-FFF2-40B4-BE49-F238E27FC236}">
                <a16:creationId xmlns:a16="http://schemas.microsoft.com/office/drawing/2014/main" id="{86475AB0-C429-02C3-09DD-399C6CBBB908}"/>
              </a:ext>
            </a:extLst>
          </p:cNvPr>
          <p:cNvGraphicFramePr>
            <a:graphicFrameLocks noGrp="1"/>
          </p:cNvGraphicFramePr>
          <p:nvPr>
            <p:extLst>
              <p:ext uri="{D42A27DB-BD31-4B8C-83A1-F6EECF244321}">
                <p14:modId xmlns:p14="http://schemas.microsoft.com/office/powerpoint/2010/main" val="407386087"/>
              </p:ext>
            </p:extLst>
          </p:nvPr>
        </p:nvGraphicFramePr>
        <p:xfrm>
          <a:off x="650240" y="4185920"/>
          <a:ext cx="4460240" cy="1259840"/>
        </p:xfrm>
        <a:graphic>
          <a:graphicData uri="http://schemas.openxmlformats.org/drawingml/2006/table">
            <a:tbl>
              <a:tblPr firstRow="1" bandRow="1">
                <a:tableStyleId>{5C22544A-7EE6-4342-B048-85BDC9FD1C3A}</a:tableStyleId>
              </a:tblPr>
              <a:tblGrid>
                <a:gridCol w="1115060">
                  <a:extLst>
                    <a:ext uri="{9D8B030D-6E8A-4147-A177-3AD203B41FA5}">
                      <a16:colId xmlns:a16="http://schemas.microsoft.com/office/drawing/2014/main" val="1628070794"/>
                    </a:ext>
                  </a:extLst>
                </a:gridCol>
                <a:gridCol w="1115060">
                  <a:extLst>
                    <a:ext uri="{9D8B030D-6E8A-4147-A177-3AD203B41FA5}">
                      <a16:colId xmlns:a16="http://schemas.microsoft.com/office/drawing/2014/main" val="3308219011"/>
                    </a:ext>
                  </a:extLst>
                </a:gridCol>
                <a:gridCol w="1115060">
                  <a:extLst>
                    <a:ext uri="{9D8B030D-6E8A-4147-A177-3AD203B41FA5}">
                      <a16:colId xmlns:a16="http://schemas.microsoft.com/office/drawing/2014/main" val="3947346626"/>
                    </a:ext>
                  </a:extLst>
                </a:gridCol>
                <a:gridCol w="1115060">
                  <a:extLst>
                    <a:ext uri="{9D8B030D-6E8A-4147-A177-3AD203B41FA5}">
                      <a16:colId xmlns:a16="http://schemas.microsoft.com/office/drawing/2014/main" val="1985875723"/>
                    </a:ext>
                  </a:extLst>
                </a:gridCol>
              </a:tblGrid>
              <a:tr h="728154">
                <a:tc>
                  <a:txBody>
                    <a:bodyPr/>
                    <a:lstStyle/>
                    <a:p>
                      <a:r>
                        <a:rPr lang="en-US" dirty="0"/>
                        <a:t>Accuracy</a:t>
                      </a:r>
                      <a:endParaRPr lang="fr-FR" dirty="0"/>
                    </a:p>
                  </a:txBody>
                  <a:tcPr/>
                </a:tc>
                <a:tc>
                  <a:txBody>
                    <a:bodyPr/>
                    <a:lstStyle/>
                    <a:p>
                      <a:r>
                        <a:rPr lang="en-US" dirty="0"/>
                        <a:t>Precision</a:t>
                      </a:r>
                      <a:endParaRPr lang="fr-FR" dirty="0"/>
                    </a:p>
                  </a:txBody>
                  <a:tcPr/>
                </a:tc>
                <a:tc>
                  <a:txBody>
                    <a:bodyPr/>
                    <a:lstStyle/>
                    <a:p>
                      <a:r>
                        <a:rPr lang="en-US" dirty="0"/>
                        <a:t>Recall</a:t>
                      </a:r>
                      <a:endParaRPr lang="fr-FR" dirty="0"/>
                    </a:p>
                  </a:txBody>
                  <a:tcPr/>
                </a:tc>
                <a:tc>
                  <a:txBody>
                    <a:bodyPr/>
                    <a:lstStyle/>
                    <a:p>
                      <a:r>
                        <a:rPr lang="en-US" dirty="0"/>
                        <a:t>AUC Score</a:t>
                      </a:r>
                      <a:endParaRPr lang="fr-FR" dirty="0"/>
                    </a:p>
                  </a:txBody>
                  <a:tcPr/>
                </a:tc>
                <a:extLst>
                  <a:ext uri="{0D108BD9-81ED-4DB2-BD59-A6C34878D82A}">
                    <a16:rowId xmlns:a16="http://schemas.microsoft.com/office/drawing/2014/main" val="624619243"/>
                  </a:ext>
                </a:extLst>
              </a:tr>
              <a:tr h="531686">
                <a:tc>
                  <a:txBody>
                    <a:bodyPr/>
                    <a:lstStyle/>
                    <a:p>
                      <a:r>
                        <a:rPr lang="fr-FR" sz="1800" b="0" i="0" kern="1200" dirty="0">
                          <a:solidFill>
                            <a:schemeClr val="dk1"/>
                          </a:solidFill>
                          <a:effectLst/>
                          <a:latin typeface="+mn-lt"/>
                          <a:ea typeface="+mn-ea"/>
                          <a:cs typeface="+mn-cs"/>
                        </a:rPr>
                        <a:t>0.7838</a:t>
                      </a:r>
                      <a:endParaRPr lang="fr-FR" dirty="0"/>
                    </a:p>
                  </a:txBody>
                  <a:tcPr/>
                </a:tc>
                <a:tc>
                  <a:txBody>
                    <a:bodyPr/>
                    <a:lstStyle/>
                    <a:p>
                      <a:r>
                        <a:rPr lang="fr-FR" sz="1800" b="0" i="0" kern="1200" dirty="0">
                          <a:solidFill>
                            <a:schemeClr val="dk1"/>
                          </a:solidFill>
                          <a:effectLst/>
                          <a:latin typeface="+mn-lt"/>
                          <a:ea typeface="+mn-ea"/>
                          <a:cs typeface="+mn-cs"/>
                        </a:rPr>
                        <a:t>0.3453</a:t>
                      </a:r>
                      <a:endParaRPr lang="fr-FR" dirty="0"/>
                    </a:p>
                  </a:txBody>
                  <a:tcPr/>
                </a:tc>
                <a:tc>
                  <a:txBody>
                    <a:bodyPr/>
                    <a:lstStyle/>
                    <a:p>
                      <a:r>
                        <a:rPr lang="fr-FR" sz="1800" b="0" i="0" kern="1200" dirty="0">
                          <a:solidFill>
                            <a:schemeClr val="dk1"/>
                          </a:solidFill>
                          <a:effectLst/>
                          <a:latin typeface="+mn-lt"/>
                          <a:ea typeface="+mn-ea"/>
                          <a:cs typeface="+mn-cs"/>
                        </a:rPr>
                        <a:t>0.4961</a:t>
                      </a:r>
                      <a:endParaRPr lang="fr-FR" dirty="0"/>
                    </a:p>
                  </a:txBody>
                  <a:tcPr/>
                </a:tc>
                <a:tc>
                  <a:txBody>
                    <a:bodyPr/>
                    <a:lstStyle/>
                    <a:p>
                      <a:r>
                        <a:rPr lang="fr-FR" sz="1800" b="0" i="0" kern="1200" dirty="0">
                          <a:solidFill>
                            <a:schemeClr val="dk1"/>
                          </a:solidFill>
                          <a:effectLst/>
                          <a:latin typeface="+mn-lt"/>
                          <a:ea typeface="+mn-ea"/>
                          <a:cs typeface="+mn-cs"/>
                        </a:rPr>
                        <a:t>0.7665</a:t>
                      </a:r>
                      <a:endParaRPr lang="fr-FR" dirty="0"/>
                    </a:p>
                  </a:txBody>
                  <a:tcPr/>
                </a:tc>
                <a:extLst>
                  <a:ext uri="{0D108BD9-81ED-4DB2-BD59-A6C34878D82A}">
                    <a16:rowId xmlns:a16="http://schemas.microsoft.com/office/drawing/2014/main" val="1856648006"/>
                  </a:ext>
                </a:extLst>
              </a:tr>
            </a:tbl>
          </a:graphicData>
        </a:graphic>
      </p:graphicFrame>
      <p:pic>
        <p:nvPicPr>
          <p:cNvPr id="6" name="Picture 5">
            <a:extLst>
              <a:ext uri="{FF2B5EF4-FFF2-40B4-BE49-F238E27FC236}">
                <a16:creationId xmlns:a16="http://schemas.microsoft.com/office/drawing/2014/main" id="{265EF000-3C4D-8C29-08A0-F643A7986F71}"/>
              </a:ext>
            </a:extLst>
          </p:cNvPr>
          <p:cNvPicPr>
            <a:picLocks noChangeAspect="1"/>
          </p:cNvPicPr>
          <p:nvPr/>
        </p:nvPicPr>
        <p:blipFill rotWithShape="1">
          <a:blip r:embed="rId3"/>
          <a:srcRect l="2607" t="1139" r="7218" b="3822"/>
          <a:stretch/>
        </p:blipFill>
        <p:spPr>
          <a:xfrm>
            <a:off x="5679440" y="3338631"/>
            <a:ext cx="6156960" cy="3268805"/>
          </a:xfrm>
          <a:prstGeom prst="rect">
            <a:avLst/>
          </a:prstGeom>
        </p:spPr>
      </p:pic>
    </p:spTree>
    <p:extLst>
      <p:ext uri="{BB962C8B-B14F-4D97-AF65-F5344CB8AC3E}">
        <p14:creationId xmlns:p14="http://schemas.microsoft.com/office/powerpoint/2010/main" val="258064259"/>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0A2C6C-ACEB-4D76-A29E-B1C9FEC52B8B}">
  <ds:schemaRefs>
    <ds:schemaRef ds:uri="http://purl.org/dc/elements/1.1/"/>
    <ds:schemaRef ds:uri="http://schemas.openxmlformats.org/package/2006/metadata/core-properties"/>
    <ds:schemaRef ds:uri="86177072-acf3-469b-be5f-1201de6410bb"/>
    <ds:schemaRef ds:uri="http://schemas.microsoft.com/office/2006/documentManagement/types"/>
    <ds:schemaRef ds:uri="http://purl.org/dc/dcmitype/"/>
    <ds:schemaRef ds:uri="http://schemas.microsoft.com/office/infopath/2007/PartnerControls"/>
    <ds:schemaRef ds:uri="http://purl.org/dc/terms/"/>
    <ds:schemaRef ds:uri="81b85e46-be1c-4d4d-af3f-3ff4749bae0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73D82A4-28C2-4B97-A470-A3247BBF4BEB}">
  <ds:schemaRefs>
    <ds:schemaRef ds:uri="http://schemas.microsoft.com/sharepoint/v3/contenttype/forms"/>
  </ds:schemaRefs>
</ds:datastoreItem>
</file>

<file path=customXml/itemProps3.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1561</TotalTime>
  <Words>154</Words>
  <Application>Microsoft Office PowerPoint</Application>
  <PresentationFormat>Widescreen</PresentationFormat>
  <Paragraphs>15</Paragraphs>
  <Slides>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Mylius Modern</vt:lpstr>
      <vt:lpstr>Section Heading</vt:lpstr>
      <vt:lpstr>Slide Body - Curious Blue (ABBA)</vt:lpstr>
      <vt:lpstr>PowerPoint Presentation</vt:lpstr>
      <vt:lpstr>Summary of task 2: Predicting customer bookings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MUSTAPHA</cp:lastModifiedBy>
  <cp:revision>15</cp:revision>
  <cp:lastPrinted>2022-06-09T07:44:13Z</cp:lastPrinted>
  <dcterms:created xsi:type="dcterms:W3CDTF">2022-02-22T07:39:05Z</dcterms:created>
  <dcterms:modified xsi:type="dcterms:W3CDTF">2023-03-26T13:42:56Z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