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48" r:id="rId3"/>
  </p:sldMasterIdLst>
  <p:notesMasterIdLst>
    <p:notesMasterId r:id="rId29"/>
  </p:notesMasterIdLst>
  <p:sldIdLst>
    <p:sldId id="256" r:id="rId4"/>
    <p:sldId id="258" r:id="rId5"/>
    <p:sldId id="321" r:id="rId6"/>
    <p:sldId id="370" r:id="rId7"/>
    <p:sldId id="368" r:id="rId8"/>
    <p:sldId id="334" r:id="rId9"/>
    <p:sldId id="331" r:id="rId10"/>
    <p:sldId id="360" r:id="rId11"/>
    <p:sldId id="361" r:id="rId12"/>
    <p:sldId id="333" r:id="rId13"/>
    <p:sldId id="376" r:id="rId14"/>
    <p:sldId id="369" r:id="rId15"/>
    <p:sldId id="377" r:id="rId16"/>
    <p:sldId id="362" r:id="rId17"/>
    <p:sldId id="363" r:id="rId18"/>
    <p:sldId id="365" r:id="rId19"/>
    <p:sldId id="366" r:id="rId20"/>
    <p:sldId id="381" r:id="rId21"/>
    <p:sldId id="372" r:id="rId22"/>
    <p:sldId id="373" r:id="rId23"/>
    <p:sldId id="374" r:id="rId24"/>
    <p:sldId id="378" r:id="rId25"/>
    <p:sldId id="379" r:id="rId26"/>
    <p:sldId id="380" r:id="rId27"/>
    <p:sldId id="375" r:id="rId28"/>
  </p:sldIdLst>
  <p:sldSz cx="9144000" cy="6858000" type="screen4x3"/>
  <p:notesSz cx="6645275" cy="97774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AFBFE"/>
    <a:srgbClr val="80F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286" autoAdjust="0"/>
  </p:normalViewPr>
  <p:slideViewPr>
    <p:cSldViewPr>
      <p:cViewPr varScale="1">
        <p:scale>
          <a:sx n="135" d="100"/>
          <a:sy n="135" d="100"/>
        </p:scale>
        <p:origin x="9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2F024-D3E3-4B83-AC22-B2AC3A43B19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4528" y="4644271"/>
            <a:ext cx="5316220" cy="43998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64118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83090-2A2E-42A3-8D2D-8BA38E4F2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1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83090-2A2E-42A3-8D2D-8BA38E4F27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83090-2A2E-42A3-8D2D-8BA38E4F27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83090-2A2E-42A3-8D2D-8BA38E4F27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83090-2A2E-42A3-8D2D-8BA38E4F27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83090-2A2E-42A3-8D2D-8BA38E4F27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81C5-EB99-49D0-AFB8-5DBF817A9235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BB11-49EC-46A4-B923-D44362F73AD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BC42-0940-4FC3-966D-87F4F1502E3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7836" y="868360"/>
            <a:ext cx="5128327" cy="584775"/>
          </a:xfrm>
          <a:solidFill>
            <a:srgbClr val="80F8A5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zh-CN" altLang="en-US" sz="32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971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6381328"/>
            <a:ext cx="2133600" cy="365125"/>
          </a:xfrm>
        </p:spPr>
        <p:txBody>
          <a:bodyPr/>
          <a:lstStyle/>
          <a:p>
            <a:fld id="{64842656-8DEA-41DF-8B7C-AF9248AAA055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2875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6237312"/>
            <a:ext cx="542884" cy="365125"/>
          </a:xfrm>
        </p:spPr>
        <p:txBody>
          <a:bodyPr/>
          <a:lstStyle/>
          <a:p>
            <a:r>
              <a:rPr lang="en-US" altLang="zh-CN" dirty="0"/>
              <a:t>&lt;</a:t>
            </a:r>
            <a:fld id="{0FE227F1-8F74-41B5-8154-488A3A0793D4}" type="slidenum">
              <a:rPr lang="zh-CN" altLang="en-US" smtClean="0"/>
              <a:pPr/>
              <a:t>‹#›</a:t>
            </a:fld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590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64704"/>
            <a:ext cx="7488832" cy="720080"/>
          </a:xfrm>
        </p:spPr>
        <p:txBody>
          <a:bodyPr>
            <a:normAutofit/>
          </a:bodyPr>
          <a:lstStyle>
            <a:lvl1pPr algn="l">
              <a:defRPr kumimoji="1" lang="zh-CN" altLang="en-US" sz="3600" b="1" kern="12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971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6381328"/>
            <a:ext cx="2133600" cy="365125"/>
          </a:xfrm>
        </p:spPr>
        <p:txBody>
          <a:bodyPr/>
          <a:lstStyle/>
          <a:p>
            <a:fld id="{3D98585D-1A01-4B76-B4A3-7946C5B76F36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2875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6237312"/>
            <a:ext cx="542884" cy="365125"/>
          </a:xfrm>
        </p:spPr>
        <p:txBody>
          <a:bodyPr/>
          <a:lstStyle/>
          <a:p>
            <a:r>
              <a:rPr lang="en-US" altLang="zh-CN" dirty="0"/>
              <a:t>&lt;</a:t>
            </a:r>
            <a:fld id="{0FE227F1-8F74-41B5-8154-488A3A0793D4}" type="slidenum">
              <a:rPr lang="zh-CN" altLang="en-US" smtClean="0"/>
              <a:pPr/>
              <a:t>‹#›</a:t>
            </a:fld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353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64704"/>
            <a:ext cx="7488832" cy="720080"/>
          </a:xfrm>
        </p:spPr>
        <p:txBody>
          <a:bodyPr>
            <a:normAutofit/>
          </a:bodyPr>
          <a:lstStyle>
            <a:lvl1pPr algn="l">
              <a:defRPr kumimoji="1" lang="zh-CN" altLang="en-US" sz="28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971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6381328"/>
            <a:ext cx="2133600" cy="365125"/>
          </a:xfrm>
        </p:spPr>
        <p:txBody>
          <a:bodyPr/>
          <a:lstStyle/>
          <a:p>
            <a:fld id="{6A5A4E85-BEEA-4F42-9002-8E48C0F2EF17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2875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6237312"/>
            <a:ext cx="542884" cy="365125"/>
          </a:xfrm>
        </p:spPr>
        <p:txBody>
          <a:bodyPr/>
          <a:lstStyle/>
          <a:p>
            <a:r>
              <a:rPr lang="en-US" altLang="zh-CN" dirty="0"/>
              <a:t>&lt;</a:t>
            </a:r>
            <a:fld id="{0FE227F1-8F74-41B5-8154-488A3A0793D4}" type="slidenum">
              <a:rPr lang="zh-CN" altLang="en-US" smtClean="0"/>
              <a:pPr/>
              <a:t>‹#›</a:t>
            </a:fld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2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8A65-AE2B-4014-8F20-859E9DBB479E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8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9F73-03F3-4D3D-BB76-D6B8B00CF1BF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7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56F-A1AD-4707-B7EC-B42AAAF78825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8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CA25-07B3-4DF5-ACC2-1C34D212C0F6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40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F39-3062-419C-AF67-F7D37E4F28F2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04AB-52D0-495E-9058-DBBDAED41FB5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06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70F-FB3A-493E-908A-9A76B254E3B3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09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299C-4D07-4BAB-9361-5D806B0A84E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36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6887-DACF-4A2A-A77B-1FE44C27EBF3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57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B802-F076-41B8-BCE8-56830D73A4C8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17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F72-D2B9-4128-AD54-045E7E2B628C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5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488832" cy="720080"/>
          </a:xfrm>
        </p:spPr>
        <p:txBody>
          <a:bodyPr>
            <a:normAutofit/>
          </a:bodyPr>
          <a:lstStyle>
            <a:lvl1pPr algn="l">
              <a:defRPr kumimoji="1" lang="zh-CN" altLang="en-US" sz="3600" b="1" kern="12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6381328"/>
            <a:ext cx="2133600" cy="365125"/>
          </a:xfrm>
        </p:spPr>
        <p:txBody>
          <a:bodyPr/>
          <a:lstStyle/>
          <a:p>
            <a:fld id="{3D98585D-1A01-4B76-B4A3-7946C5B76F36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2875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6237312"/>
            <a:ext cx="542884" cy="365125"/>
          </a:xfrm>
        </p:spPr>
        <p:txBody>
          <a:bodyPr/>
          <a:lstStyle/>
          <a:p>
            <a:r>
              <a:rPr lang="en-US" altLang="zh-CN" dirty="0"/>
              <a:t>&lt;</a:t>
            </a:r>
            <a:fld id="{0FE227F1-8F74-41B5-8154-488A3A0793D4}" type="slidenum">
              <a:rPr lang="zh-CN" altLang="en-US" smtClean="0"/>
              <a:pPr/>
              <a:t>‹#›</a:t>
            </a:fld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0302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488832" cy="7200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6381328"/>
            <a:ext cx="2133600" cy="365125"/>
          </a:xfrm>
        </p:spPr>
        <p:txBody>
          <a:bodyPr/>
          <a:lstStyle/>
          <a:p>
            <a:fld id="{3D98585D-1A01-4B76-B4A3-7946C5B76F36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2875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6237312"/>
            <a:ext cx="542884" cy="365125"/>
          </a:xfrm>
        </p:spPr>
        <p:txBody>
          <a:bodyPr/>
          <a:lstStyle/>
          <a:p>
            <a:r>
              <a:rPr lang="en-US" altLang="zh-CN" dirty="0"/>
              <a:t>&lt;</a:t>
            </a:r>
            <a:fld id="{0FE227F1-8F74-41B5-8154-488A3A0793D4}" type="slidenum">
              <a:rPr lang="zh-CN" altLang="en-US" smtClean="0"/>
              <a:pPr/>
              <a:t>‹#›</a:t>
            </a:fld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958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6381328"/>
            <a:ext cx="2133600" cy="365125"/>
          </a:xfrm>
        </p:spPr>
        <p:txBody>
          <a:bodyPr/>
          <a:lstStyle/>
          <a:p>
            <a:fld id="{3D98585D-1A01-4B76-B4A3-7946C5B76F36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2875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6237312"/>
            <a:ext cx="542884" cy="365125"/>
          </a:xfrm>
        </p:spPr>
        <p:txBody>
          <a:bodyPr/>
          <a:lstStyle/>
          <a:p>
            <a:r>
              <a:rPr lang="en-US" altLang="zh-CN" dirty="0"/>
              <a:t>&lt;</a:t>
            </a:r>
            <a:fld id="{0FE227F1-8F74-41B5-8154-488A3A0793D4}" type="slidenum">
              <a:rPr lang="zh-CN" altLang="en-US" smtClean="0"/>
              <a:pPr/>
              <a:t>‹#›</a:t>
            </a:fld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760640" cy="648072"/>
          </a:xfrm>
          <a:solidFill>
            <a:srgbClr val="7AFBFE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0762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661A-ED0C-48B7-8C95-1D5FA6342487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8C79-CCA5-4928-BA08-DF4712BF3C7C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C0B1-5BA3-4DB2-A133-A74CBADAFF5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45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08C3-BB7D-4E6E-BD38-DBC1CFFCA180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18A9-B93F-4EF9-AD30-7CA2A25D722E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559-2E15-4DCE-B58C-EB1C8DA3E8BF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5A76-3208-43AB-B332-763502B84F4D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1046-506E-458E-8552-C205D3615FAC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2233-44AB-4DF4-9B61-D6B8FF50DEF6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51A7-64D1-4785-9B7B-B29DA3963280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2056-C128-40E8-9D42-48274CF0D598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8321-1631-4843-88B7-099DE548ED53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3B0B-7150-41B0-8E53-6EB5846E61D5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C902-0A5F-46F2-AF3C-03874E8C27F4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3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08B-64BA-4201-9736-711A514E25D9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5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C91-322C-476C-A91D-4E484FDEF97E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C10-2B0E-4B61-8C0F-CCDDFD28265E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4F14-56FB-466A-9CCE-0C8FAFBCFFC1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823F-1B94-4E40-8270-10F91CDF45F1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7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E58F-A62E-413E-9D3B-17060B7257C6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27F1-8F74-41B5-8154-488A3A079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8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84" r:id="rId3"/>
    <p:sldLayoutId id="2147483673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EFC5-2A6B-44CA-B103-13E65D59E60F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0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7F1-8F74-41B5-8154-488A3A0793D4}" type="slidenum">
              <a:rPr lang="zh-CN" altLang="en-US" b="1" smtClean="0"/>
              <a:t>1</a:t>
            </a:fld>
            <a:endParaRPr lang="zh-CN" altLang="en-US" b="1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352928" cy="2232248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计算机程序设计基础</a:t>
            </a:r>
            <a:br>
              <a:rPr lang="en-US" altLang="zh-CN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b="1" dirty="0">
                <a:solidFill>
                  <a:srgbClr val="FF0000"/>
                </a:solidFill>
                <a:latin typeface="+mj-ea"/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  <a:latin typeface="+mj-ea"/>
              </a:rPr>
              <a:t>3</a:t>
            </a:r>
            <a:r>
              <a:rPr lang="zh-CN" altLang="en-US" sz="4000" b="1" dirty="0">
                <a:solidFill>
                  <a:srgbClr val="FF0000"/>
                </a:solidFill>
                <a:latin typeface="+mj-ea"/>
              </a:rPr>
              <a:t>讲 顺序程序设计与</a:t>
            </a:r>
            <a:br>
              <a:rPr lang="en-US" altLang="zh-CN" sz="4000" b="1" dirty="0">
                <a:solidFill>
                  <a:srgbClr val="FF0000"/>
                </a:solidFill>
                <a:latin typeface="+mj-ea"/>
              </a:rPr>
            </a:br>
            <a:r>
              <a:rPr lang="en-US" altLang="zh-CN" sz="4000" b="1" dirty="0">
                <a:solidFill>
                  <a:srgbClr val="FF0000"/>
                </a:solidFill>
                <a:latin typeface="+mj-ea"/>
              </a:rPr>
              <a:t>        </a:t>
            </a:r>
            <a:r>
              <a:rPr lang="zh-CN" altLang="en-US" sz="4000" b="1" dirty="0">
                <a:solidFill>
                  <a:srgbClr val="FF0000"/>
                </a:solidFill>
                <a:latin typeface="+mj-ea"/>
              </a:rPr>
              <a:t>基本数据类型（二）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39552" y="3212976"/>
            <a:ext cx="64008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algn="ctr">
              <a:spcBef>
                <a:spcPct val="20000"/>
              </a:spcBef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3000" b="1" dirty="0">
                <a:solidFill>
                  <a:schemeClr val="folHlink"/>
                </a:solidFill>
                <a:ea typeface="楷体_GB2312" pitchFamily="49" charset="-122"/>
              </a:rPr>
              <a:t>沈瑜（</a:t>
            </a:r>
            <a:r>
              <a:rPr lang="en-US" altLang="zh-CN" sz="3000" b="1" dirty="0">
                <a:solidFill>
                  <a:schemeClr val="folHlink"/>
                </a:solidFill>
                <a:ea typeface="楷体_GB2312" pitchFamily="49" charset="-122"/>
              </a:rPr>
              <a:t>010-62782951</a:t>
            </a:r>
            <a:r>
              <a:rPr lang="zh-CN" altLang="en-US" sz="3000" b="1" dirty="0">
                <a:solidFill>
                  <a:schemeClr val="folHlink"/>
                </a:solidFill>
                <a:ea typeface="楷体_GB2312" pitchFamily="49" charset="-122"/>
              </a:rPr>
              <a:t>）</a:t>
            </a:r>
            <a:r>
              <a:rPr lang="zh-CN" altLang="en-US" sz="3000" b="1" dirty="0">
                <a:solidFill>
                  <a:schemeClr val="folHlink"/>
                </a:solidFill>
              </a:rPr>
              <a:t> </a:t>
            </a:r>
            <a:r>
              <a:rPr lang="en-US" altLang="zh-CN" sz="3000" b="1" dirty="0">
                <a:solidFill>
                  <a:schemeClr val="folHlink"/>
                </a:solidFill>
              </a:rPr>
              <a:t>shenyu@tsinghua.edu.cn</a:t>
            </a:r>
          </a:p>
          <a:p>
            <a:r>
              <a:rPr lang="zh-CN" altLang="en-US" sz="3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清华大学电机系</a:t>
            </a:r>
            <a:endParaRPr lang="en-US" altLang="zh-CN" sz="30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3000" b="1" dirty="0">
                <a:solidFill>
                  <a:schemeClr val="folHlink"/>
                </a:solidFill>
                <a:ea typeface="楷体_GB2312" pitchFamily="49" charset="-122"/>
              </a:rPr>
              <a:t>2021.9.28</a:t>
            </a:r>
          </a:p>
        </p:txBody>
      </p:sp>
      <p:sp>
        <p:nvSpPr>
          <p:cNvPr id="6" name="矩形 5"/>
          <p:cNvSpPr/>
          <p:nvPr/>
        </p:nvSpPr>
        <p:spPr>
          <a:xfrm>
            <a:off x="3146616" y="-27384"/>
            <a:ext cx="6054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ea typeface="楷体_GB2312" pitchFamily="49" charset="-122"/>
              </a:rPr>
              <a:t>腾讯会议 </a:t>
            </a:r>
            <a:r>
              <a:rPr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ID</a:t>
            </a:r>
            <a:r>
              <a:rPr lang="zh-CN" altLang="en-US" sz="3200" b="1" dirty="0">
                <a:solidFill>
                  <a:schemeClr val="folHlink"/>
                </a:solidFill>
                <a:ea typeface="楷体_GB2312" pitchFamily="49" charset="-122"/>
              </a:rPr>
              <a:t>：</a:t>
            </a:r>
            <a:r>
              <a:rPr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 437 138 149 / 2021</a:t>
            </a:r>
          </a:p>
        </p:txBody>
      </p:sp>
    </p:spTree>
    <p:extLst>
      <p:ext uri="{BB962C8B-B14F-4D97-AF65-F5344CB8AC3E}">
        <p14:creationId xmlns:p14="http://schemas.microsoft.com/office/powerpoint/2010/main" val="14043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b="1" dirty="0">
                <a:ea typeface="宋体" charset="-122"/>
              </a:rPr>
              <a:t>一对双引号括起来的字符序列。</a:t>
            </a:r>
            <a:r>
              <a:rPr lang="en-US" altLang="zh-CN" b="1" dirty="0">
                <a:ea typeface="宋体" charset="-122"/>
              </a:rPr>
              <a:t>”China”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ea typeface="宋体" charset="-122"/>
              </a:rPr>
              <a:t>注意：</a:t>
            </a:r>
            <a:r>
              <a:rPr lang="en-US" altLang="zh-CN" b="1" dirty="0">
                <a:ea typeface="宋体" charset="-122"/>
              </a:rPr>
              <a:t>C</a:t>
            </a:r>
            <a:r>
              <a:rPr lang="zh-CN" altLang="en-US" b="1" dirty="0">
                <a:ea typeface="宋体" charset="-122"/>
              </a:rPr>
              <a:t>在每个字符串结尾处加上字符   </a:t>
            </a:r>
            <a:r>
              <a:rPr lang="en-US" altLang="zh-CN" b="1" dirty="0">
                <a:ea typeface="宋体" charset="-122"/>
              </a:rPr>
              <a:t>’\0’ </a:t>
            </a:r>
          </a:p>
          <a:p>
            <a:pPr lvl="1">
              <a:lnSpc>
                <a:spcPct val="90000"/>
              </a:lnSpc>
            </a:pPr>
            <a:endParaRPr lang="en-US" altLang="zh-CN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ea typeface="宋体" charset="-122"/>
              </a:rPr>
              <a:t>因此，</a:t>
            </a:r>
            <a:r>
              <a:rPr lang="en-US" altLang="zh-CN" b="1" dirty="0">
                <a:ea typeface="宋体" charset="-122"/>
              </a:rPr>
              <a:t>”a” </a:t>
            </a:r>
            <a:r>
              <a:rPr lang="zh-CN" altLang="en-US" b="1" dirty="0">
                <a:ea typeface="宋体" charset="-122"/>
              </a:rPr>
              <a:t>包括两个字符：</a:t>
            </a:r>
            <a:r>
              <a:rPr lang="en-US" altLang="zh-CN" b="1" dirty="0">
                <a:ea typeface="宋体" charset="-122"/>
              </a:rPr>
              <a:t>’a’    ’\0’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”China”</a:t>
            </a:r>
            <a:r>
              <a:rPr lang="zh-CN" altLang="en-US" b="1" dirty="0">
                <a:ea typeface="宋体" charset="-122"/>
              </a:rPr>
              <a:t>包括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6</a:t>
            </a:r>
            <a:r>
              <a:rPr lang="zh-CN" altLang="en-US" b="1" dirty="0">
                <a:ea typeface="宋体" charset="-122"/>
              </a:rPr>
              <a:t>个字符：</a:t>
            </a:r>
            <a:endParaRPr lang="en-US" altLang="zh-CN" b="1" dirty="0">
              <a:ea typeface="宋体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>
                <a:ea typeface="宋体" charset="-122"/>
              </a:rPr>
              <a:t>                  ’C’     ’h’      ’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’     ’n’      ’a’      ’\0’</a:t>
            </a:r>
          </a:p>
          <a:p>
            <a:pPr marL="57150" indent="0">
              <a:buClr>
                <a:srgbClr val="0000FF"/>
              </a:buClr>
              <a:buNone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10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sz="3200" dirty="0"/>
              <a:t>3. </a:t>
            </a:r>
            <a:r>
              <a:rPr lang="zh-CN" altLang="en-US" sz="3200" dirty="0"/>
              <a:t>字符串常量</a:t>
            </a:r>
            <a:r>
              <a:rPr lang="en-US" altLang="zh-CN" sz="3200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73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11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sz="3200" dirty="0"/>
              <a:t>4. </a:t>
            </a:r>
            <a:r>
              <a:rPr lang="zh-CN" altLang="en-US" sz="3200" dirty="0"/>
              <a:t>字符变量的赋值和运算</a:t>
            </a:r>
            <a:endParaRPr lang="en-US" sz="3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字符的本质是整数 （ </a:t>
            </a:r>
            <a:r>
              <a:rPr lang="en-US" altLang="zh-CN" b="1" dirty="0"/>
              <a:t>-128~127</a:t>
            </a:r>
            <a:r>
              <a:rPr lang="zh-CN" altLang="en-US" b="1" dirty="0"/>
              <a:t> 或 </a:t>
            </a:r>
            <a:r>
              <a:rPr lang="en-US" altLang="zh-CN" b="1" dirty="0"/>
              <a:t>0~255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：字符赋值和运算示例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char c = ‘K’;</a:t>
            </a: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定义字符变量</a:t>
            </a:r>
            <a:r>
              <a:rPr lang="en-US" altLang="zh-CN" b="1" dirty="0">
                <a:solidFill>
                  <a:srgbClr val="00B050"/>
                </a:solidFill>
              </a:rPr>
              <a:t>c</a:t>
            </a:r>
            <a:r>
              <a:rPr lang="zh-CN" altLang="en-US" b="1" dirty="0">
                <a:solidFill>
                  <a:srgbClr val="00B050"/>
                </a:solidFill>
              </a:rPr>
              <a:t>，且初始化为</a:t>
            </a:r>
            <a:r>
              <a:rPr lang="en-US" altLang="zh-CN" b="1" dirty="0">
                <a:solidFill>
                  <a:srgbClr val="00B050"/>
                </a:solidFill>
              </a:rPr>
              <a:t> ’K’</a:t>
            </a:r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c++</a:t>
            </a:r>
            <a:r>
              <a:rPr lang="en-US" altLang="zh-CN" b="1" dirty="0">
                <a:solidFill>
                  <a:srgbClr val="0000FF"/>
                </a:solidFill>
              </a:rPr>
              <a:t>;                 </a:t>
            </a: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自增运算</a:t>
            </a:r>
            <a:endParaRPr lang="zh-CN" altLang="zh-CN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(”</a:t>
            </a:r>
            <a:r>
              <a:rPr lang="en-US" altLang="zh-CN" b="1" dirty="0">
                <a:solidFill>
                  <a:srgbClr val="FF0000"/>
                </a:solidFill>
              </a:rPr>
              <a:t>%d  %c</a:t>
            </a:r>
            <a:r>
              <a:rPr lang="en-US" altLang="zh-CN" b="1" dirty="0">
                <a:solidFill>
                  <a:srgbClr val="0000FF"/>
                </a:solidFill>
              </a:rPr>
              <a:t>\n”, c, c );</a:t>
            </a:r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 = c + 256;    </a:t>
            </a: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加法运算、赋值</a:t>
            </a:r>
            <a:endParaRPr lang="zh-CN" altLang="zh-CN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(”</a:t>
            </a:r>
            <a:r>
              <a:rPr lang="en-US" altLang="zh-CN" b="1" dirty="0">
                <a:solidFill>
                  <a:srgbClr val="FF0000"/>
                </a:solidFill>
              </a:rPr>
              <a:t>%d  %c</a:t>
            </a:r>
            <a:r>
              <a:rPr lang="en-US" altLang="zh-CN" b="1" dirty="0">
                <a:solidFill>
                  <a:srgbClr val="0000FF"/>
                </a:solidFill>
              </a:rPr>
              <a:t>\n”, c, c );</a:t>
            </a:r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 = c + 5;</a:t>
            </a:r>
            <a:endParaRPr lang="zh-CN" altLang="zh-CN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(”</a:t>
            </a:r>
            <a:r>
              <a:rPr lang="en-US" altLang="zh-CN" b="1" dirty="0">
                <a:solidFill>
                  <a:srgbClr val="FF0000"/>
                </a:solidFill>
              </a:rPr>
              <a:t>%d  %c</a:t>
            </a:r>
            <a:r>
              <a:rPr lang="en-US" altLang="zh-CN" b="1" dirty="0">
                <a:solidFill>
                  <a:srgbClr val="0000FF"/>
                </a:solidFill>
              </a:rPr>
              <a:t>\n”, c, c );</a:t>
            </a:r>
          </a:p>
          <a:p>
            <a:pPr marL="457200" lvl="1" indent="0">
              <a:buNone/>
            </a:pPr>
            <a:r>
              <a:rPr lang="zh-CN" altLang="zh-CN" b="1" dirty="0"/>
              <a:t>输出结果是：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          </a:t>
            </a:r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51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0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12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sz="3200" dirty="0"/>
              <a:t>字符处理的若干技巧</a:t>
            </a:r>
            <a:endParaRPr lang="en-US" sz="3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2</a:t>
            </a:r>
            <a:r>
              <a:rPr lang="zh-CN" altLang="en-US" b="1" dirty="0"/>
              <a:t>   技巧</a:t>
            </a:r>
            <a:r>
              <a:rPr lang="en-US" altLang="zh-CN" b="1" dirty="0"/>
              <a:t>1</a:t>
            </a:r>
            <a:r>
              <a:rPr lang="zh-CN" altLang="en-US" b="1" dirty="0"/>
              <a:t>：大小写字母转换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c = ‘m’ </a:t>
            </a:r>
            <a:r>
              <a:rPr lang="en-US" altLang="zh-CN" b="1" dirty="0">
                <a:solidFill>
                  <a:srgbClr val="FF0000"/>
                </a:solidFill>
              </a:rPr>
              <a:t>+ ‘A’ –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‘a’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CN" b="1" dirty="0"/>
              <a:t>     ‘m’</a:t>
            </a:r>
            <a:r>
              <a:rPr lang="zh-CN" altLang="en-US" b="1" dirty="0"/>
              <a:t>转换为</a:t>
            </a:r>
            <a:r>
              <a:rPr lang="en-US" altLang="zh-CN" b="1" dirty="0"/>
              <a:t> ‘M’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r>
              <a:rPr lang="zh-CN" altLang="en-US" b="1" dirty="0"/>
              <a:t>例</a:t>
            </a:r>
            <a:r>
              <a:rPr lang="en-US" altLang="zh-CN" b="1" dirty="0"/>
              <a:t>3   </a:t>
            </a:r>
            <a:r>
              <a:rPr lang="zh-CN" altLang="en-US" b="1" dirty="0"/>
              <a:t>技巧</a:t>
            </a:r>
            <a:r>
              <a:rPr lang="en-US" altLang="zh-CN" b="1" dirty="0"/>
              <a:t>2</a:t>
            </a:r>
            <a:r>
              <a:rPr lang="zh-CN" altLang="en-US" b="1" dirty="0"/>
              <a:t>：数字字符转换为相应的整数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k = ‘9’ </a:t>
            </a:r>
            <a:r>
              <a:rPr lang="en-US" altLang="zh-CN" b="1" dirty="0">
                <a:solidFill>
                  <a:srgbClr val="FF0000"/>
                </a:solidFill>
              </a:rPr>
              <a:t>– ‘0’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CN" b="1" dirty="0"/>
              <a:t>    ‘9’</a:t>
            </a:r>
            <a:r>
              <a:rPr lang="zh-CN" altLang="en-US" b="1" dirty="0"/>
              <a:t>转换为  </a:t>
            </a:r>
            <a:r>
              <a:rPr lang="en-US" altLang="zh-CN" b="1" dirty="0"/>
              <a:t>9</a:t>
            </a:r>
            <a:endParaRPr lang="zh-CN" altLang="en-US" b="1" dirty="0"/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13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sz="3200" dirty="0"/>
              <a:t>字符的运算</a:t>
            </a:r>
            <a:endParaRPr lang="en-US" sz="3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4</a:t>
            </a:r>
            <a:r>
              <a:rPr lang="zh-CN" altLang="en-US" b="1" dirty="0"/>
              <a:t>：计算</a:t>
            </a:r>
            <a:r>
              <a:rPr lang="en-US" altLang="zh-CN" b="1" dirty="0"/>
              <a:t>”CHINA”</a:t>
            </a:r>
            <a:r>
              <a:rPr lang="zh-CN" altLang="en-US" b="1" dirty="0"/>
              <a:t>中各字母的平均值</a:t>
            </a:r>
            <a:endParaRPr lang="en-US" altLang="zh-CN" b="1" dirty="0"/>
          </a:p>
          <a:p>
            <a:pPr marL="0" indent="0">
              <a:buNone/>
            </a:pPr>
            <a:r>
              <a:rPr lang="pt-BR" altLang="zh-CN" b="1" dirty="0">
                <a:solidFill>
                  <a:srgbClr val="0000FF"/>
                </a:solidFill>
              </a:rPr>
              <a:t>        printf("%.1f\n",  ('C'+'H' +'I' +'N' +'A')/5. );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zh-CN" altLang="zh-CN" b="1" dirty="0"/>
              <a:t>输出结果是：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       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如果按以下方法呢？试试结果、并做解释！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altLang="zh-CN" b="1" dirty="0"/>
              <a:t>    </a:t>
            </a:r>
            <a:r>
              <a:rPr lang="pt-BR" altLang="zh-CN" b="1" dirty="0">
                <a:solidFill>
                  <a:srgbClr val="0000FF"/>
                </a:solidFill>
              </a:rPr>
              <a:t>printf("%.1f\n",  ('C'+'H' +'I' +'N' +'A')/5 );</a:t>
            </a:r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0192"/>
            <a:ext cx="2686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5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7557" y="837582"/>
            <a:ext cx="6288902" cy="646331"/>
          </a:xfrm>
          <a:solidFill>
            <a:srgbClr val="80F8A5"/>
          </a:solidFill>
        </p:spPr>
        <p:txBody>
          <a:bodyPr wrap="none">
            <a:spAutoFit/>
          </a:bodyPr>
          <a:lstStyle/>
          <a:p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简单数据的输入输出（二）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14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712968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err="1"/>
              <a:t>printf</a:t>
            </a:r>
            <a:r>
              <a:rPr lang="en-US" altLang="zh-CN" b="1" dirty="0"/>
              <a:t> ( </a:t>
            </a:r>
            <a:r>
              <a:rPr lang="zh-CN" altLang="zh-CN" b="1" dirty="0"/>
              <a:t>格式控制</a:t>
            </a:r>
            <a:r>
              <a:rPr lang="en-US" altLang="zh-CN" b="1" dirty="0"/>
              <a:t>, </a:t>
            </a:r>
            <a:r>
              <a:rPr lang="zh-CN" altLang="zh-CN" b="1" dirty="0"/>
              <a:t>输出表列</a:t>
            </a:r>
            <a:r>
              <a:rPr lang="en-US" altLang="zh-CN" b="1" dirty="0"/>
              <a:t>) </a:t>
            </a:r>
          </a:p>
          <a:p>
            <a:pPr lvl="1"/>
            <a:r>
              <a:rPr lang="en-US" altLang="zh-CN" b="1" dirty="0"/>
              <a:t>c </a:t>
            </a:r>
            <a:r>
              <a:rPr lang="zh-CN" altLang="zh-CN" b="1" dirty="0"/>
              <a:t>格式符。用来输出一个字符</a:t>
            </a:r>
            <a:endParaRPr lang="en-US" altLang="zh-CN" b="1" dirty="0"/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0000FF"/>
                </a:solidFill>
              </a:rPr>
              <a:t>char </a:t>
            </a:r>
            <a:r>
              <a:rPr lang="en-US" altLang="zh-CN" b="1" dirty="0" err="1">
                <a:solidFill>
                  <a:srgbClr val="0000FF"/>
                </a:solidFill>
              </a:rPr>
              <a:t>ch</a:t>
            </a:r>
            <a:r>
              <a:rPr lang="en-US" altLang="zh-CN" b="1" dirty="0">
                <a:solidFill>
                  <a:srgbClr val="0000FF"/>
                </a:solidFill>
              </a:rPr>
              <a:t>=’a’;</a:t>
            </a:r>
            <a:r>
              <a:rPr lang="zh-CN" altLang="zh-CN" b="1" dirty="0"/>
              <a:t>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     </a:t>
            </a: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(”%c”,</a:t>
            </a:r>
            <a:r>
              <a:rPr lang="en-US" altLang="zh-CN" b="1" dirty="0" err="1">
                <a:solidFill>
                  <a:srgbClr val="0000FF"/>
                </a:solidFill>
              </a:rPr>
              <a:t>ch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  <a:r>
              <a:rPr lang="en-US" altLang="zh-CN" b="1" dirty="0"/>
              <a:t>   </a:t>
            </a:r>
            <a:r>
              <a:rPr lang="zh-CN" altLang="en-US" b="1" dirty="0"/>
              <a:t>或</a:t>
            </a:r>
            <a:endParaRPr lang="en-US" altLang="zh-CN" b="1" dirty="0"/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     </a:t>
            </a: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(”%5c”,ch);</a:t>
            </a:r>
          </a:p>
          <a:p>
            <a:pPr lvl="1"/>
            <a:r>
              <a:rPr lang="en-US" altLang="zh-CN" b="1" dirty="0"/>
              <a:t>s </a:t>
            </a:r>
            <a:r>
              <a:rPr lang="zh-CN" altLang="zh-CN" b="1" dirty="0"/>
              <a:t>格式符。用来输出一个字符串</a:t>
            </a:r>
            <a:endParaRPr lang="en-US" altLang="zh-CN" b="1" dirty="0"/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    </a:t>
            </a: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 ”%s”, ”CHINA” ); </a:t>
            </a:r>
            <a:r>
              <a:rPr lang="zh-CN" altLang="zh-CN" b="1" dirty="0"/>
              <a:t></a:t>
            </a:r>
          </a:p>
          <a:p>
            <a:pPr lvl="1">
              <a:buFont typeface="Wingdings" pitchFamily="2" charset="2"/>
              <a:buNone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1465620"/>
            <a:ext cx="4896544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sz="3200" dirty="0"/>
              <a:t>1. </a:t>
            </a:r>
            <a:r>
              <a:rPr lang="en-US" altLang="zh-CN" sz="3200" dirty="0" err="1"/>
              <a:t>printf</a:t>
            </a:r>
            <a:r>
              <a:rPr lang="zh-CN" altLang="en-US" sz="3200" dirty="0"/>
              <a:t>函数的用法</a:t>
            </a:r>
            <a:r>
              <a:rPr lang="en-US" altLang="zh-CN" sz="3200" dirty="0"/>
              <a:t>(</a:t>
            </a:r>
            <a:r>
              <a:rPr lang="zh-CN" altLang="en-US" sz="3200" dirty="0"/>
              <a:t>续</a:t>
            </a:r>
            <a:r>
              <a:rPr lang="en-US" altLang="zh-CN" sz="3200" dirty="0"/>
              <a:t>)	</a:t>
            </a:r>
            <a:endParaRPr lang="en-US" sz="32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59632" y="5759069"/>
            <a:ext cx="371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/>
              <a:t>输出字符串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CHINA</a:t>
            </a:r>
            <a:endParaRPr lang="zh-CN" altLang="en-US" sz="2800" b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52120" y="5157192"/>
            <a:ext cx="3384376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</a:rPr>
              <a:t>p74  </a:t>
            </a:r>
            <a:r>
              <a:rPr lang="zh-CN" altLang="en-US" sz="2800" b="1" dirty="0">
                <a:solidFill>
                  <a:srgbClr val="0000CC"/>
                </a:solidFill>
              </a:rPr>
              <a:t>表</a:t>
            </a:r>
            <a:r>
              <a:rPr lang="en-US" altLang="zh-CN" sz="2800" b="1" dirty="0">
                <a:solidFill>
                  <a:srgbClr val="0000CC"/>
                </a:solidFill>
              </a:rPr>
              <a:t>3.6, 3.7</a:t>
            </a:r>
            <a:r>
              <a:rPr lang="zh-CN" altLang="en-US" sz="2800" b="1" dirty="0">
                <a:solidFill>
                  <a:srgbClr val="0000CC"/>
                </a:solidFill>
              </a:rPr>
              <a:t>其他格式符，请自学</a:t>
            </a:r>
          </a:p>
        </p:txBody>
      </p:sp>
    </p:spTree>
    <p:extLst>
      <p:ext uri="{BB962C8B-B14F-4D97-AF65-F5344CB8AC3E}">
        <p14:creationId xmlns:p14="http://schemas.microsoft.com/office/powerpoint/2010/main" val="137656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Clr>
                <a:srgbClr val="0000FF"/>
              </a:buClr>
              <a:buNone/>
            </a:pPr>
            <a:r>
              <a:rPr lang="en-US" altLang="zh-CN" b="1" dirty="0" err="1"/>
              <a:t>scanf</a:t>
            </a:r>
            <a:r>
              <a:rPr lang="en-US" altLang="zh-CN" b="1" dirty="0"/>
              <a:t>(</a:t>
            </a:r>
            <a:r>
              <a:rPr lang="zh-CN" altLang="zh-CN" b="1" dirty="0"/>
              <a:t>格式控制，地址表列</a:t>
            </a:r>
            <a:r>
              <a:rPr lang="en-US" altLang="zh-CN" b="1" dirty="0"/>
              <a:t>)</a:t>
            </a:r>
          </a:p>
          <a:p>
            <a:pPr marL="57150" indent="0">
              <a:buClr>
                <a:srgbClr val="0000FF"/>
              </a:buClr>
              <a:buNone/>
            </a:pPr>
            <a:endParaRPr lang="en-US" altLang="zh-CN" b="1" dirty="0"/>
          </a:p>
          <a:p>
            <a:pPr marL="57150" indent="0">
              <a:buClr>
                <a:srgbClr val="0000FF"/>
              </a:buClr>
              <a:buNone/>
            </a:pPr>
            <a:endParaRPr lang="en-US" altLang="zh-CN" b="1" dirty="0"/>
          </a:p>
          <a:p>
            <a:pPr marL="57150" indent="0">
              <a:buClr>
                <a:srgbClr val="0000FF"/>
              </a:buClr>
              <a:buNone/>
            </a:pPr>
            <a:endParaRPr lang="en-US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scanf</a:t>
            </a:r>
            <a:r>
              <a:rPr lang="zh-CN" altLang="zh-CN" b="1" dirty="0"/>
              <a:t>函数中的格式声明</a:t>
            </a:r>
          </a:p>
          <a:p>
            <a:pPr lvl="1"/>
            <a:r>
              <a:rPr lang="zh-CN" altLang="zh-CN" b="1" dirty="0"/>
              <a:t>与</a:t>
            </a:r>
            <a:r>
              <a:rPr lang="en-US" altLang="zh-CN" b="1" dirty="0" err="1"/>
              <a:t>printf</a:t>
            </a:r>
            <a:r>
              <a:rPr lang="zh-CN" altLang="zh-CN" b="1" dirty="0"/>
              <a:t>函数中的格式声明相似</a:t>
            </a:r>
            <a:endParaRPr lang="en-US" altLang="zh-CN" b="1" dirty="0"/>
          </a:p>
          <a:p>
            <a:pPr lvl="1"/>
            <a:r>
              <a:rPr lang="zh-CN" altLang="zh-CN" b="1" dirty="0"/>
              <a:t>以％开始</a:t>
            </a:r>
            <a:r>
              <a:rPr lang="zh-CN" altLang="en-US" b="1" dirty="0"/>
              <a:t>，</a:t>
            </a:r>
            <a:r>
              <a:rPr lang="zh-CN" altLang="zh-CN" b="1" dirty="0"/>
              <a:t>以一个格式字符结束，中间可以插入附加的字符</a:t>
            </a:r>
            <a:endParaRPr lang="en-US" altLang="zh-CN" b="1" dirty="0"/>
          </a:p>
          <a:p>
            <a:pPr lvl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scanf</a:t>
            </a:r>
            <a:r>
              <a:rPr lang="en-US" altLang="zh-CN" b="1" dirty="0">
                <a:solidFill>
                  <a:srgbClr val="0000FF"/>
                </a:solidFill>
              </a:rPr>
              <a:t>("a=%</a:t>
            </a:r>
            <a:r>
              <a:rPr lang="en-US" altLang="zh-CN" b="1" dirty="0" err="1">
                <a:solidFill>
                  <a:srgbClr val="0000FF"/>
                </a:solidFill>
              </a:rPr>
              <a:t>f,b</a:t>
            </a:r>
            <a:r>
              <a:rPr lang="en-US" altLang="zh-CN" b="1" dirty="0">
                <a:solidFill>
                  <a:srgbClr val="0000FF"/>
                </a:solidFill>
              </a:rPr>
              <a:t>=%</a:t>
            </a:r>
            <a:r>
              <a:rPr lang="en-US" altLang="zh-CN" b="1" dirty="0" err="1">
                <a:solidFill>
                  <a:srgbClr val="0000FF"/>
                </a:solidFill>
              </a:rPr>
              <a:t>f,c</a:t>
            </a:r>
            <a:r>
              <a:rPr lang="en-US" altLang="zh-CN" b="1" dirty="0">
                <a:solidFill>
                  <a:srgbClr val="0000FF"/>
                </a:solidFill>
              </a:rPr>
              <a:t>=%</a:t>
            </a:r>
            <a:r>
              <a:rPr lang="en-US" altLang="zh-CN" b="1" dirty="0" err="1">
                <a:solidFill>
                  <a:srgbClr val="0000FF"/>
                </a:solidFill>
              </a:rPr>
              <a:t>f",&amp;a,&amp;b,&amp;c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</a:p>
          <a:p>
            <a:pPr marL="57150" indent="0">
              <a:buClr>
                <a:srgbClr val="0000FF"/>
              </a:buClr>
              <a:buNone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15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sz="3200" dirty="0"/>
              <a:t>2.  </a:t>
            </a:r>
            <a:r>
              <a:rPr lang="en-US" sz="3200" dirty="0" err="1"/>
              <a:t>scanf</a:t>
            </a:r>
            <a:r>
              <a:rPr lang="zh-CN" altLang="en-US" sz="3200" dirty="0"/>
              <a:t>函数的用法</a:t>
            </a:r>
            <a:endParaRPr lang="en-US" sz="3200" dirty="0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107504" y="2176144"/>
            <a:ext cx="3143250" cy="642938"/>
          </a:xfrm>
          <a:prstGeom prst="wedgeRoundRectCallout">
            <a:avLst>
              <a:gd name="adj1" fmla="val 17801"/>
              <a:gd name="adj2" fmla="val -16001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zh-CN" sz="2800" b="1" dirty="0">
                <a:solidFill>
                  <a:srgbClr val="FF0000"/>
                </a:solidFill>
              </a:rPr>
              <a:t>含义同</a:t>
            </a:r>
            <a:r>
              <a:rPr lang="en-US" altLang="zh-CN" sz="2800" b="1" dirty="0" err="1">
                <a:solidFill>
                  <a:srgbClr val="FF0000"/>
                </a:solidFill>
              </a:rPr>
              <a:t>printf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211960" y="1844824"/>
            <a:ext cx="3528392" cy="1051400"/>
          </a:xfrm>
          <a:prstGeom prst="wedgeRoundRectCallout">
            <a:avLst>
              <a:gd name="adj1" fmla="val -48116"/>
              <a:gd name="adj2" fmla="val -8006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FF0000"/>
                </a:solidFill>
                <a:latin typeface="Arial" charset="0"/>
              </a:rPr>
              <a:t>可以是变量的</a:t>
            </a:r>
            <a:r>
              <a:rPr lang="zh-CN" altLang="zh-CN" sz="2800" dirty="0">
                <a:solidFill>
                  <a:srgbClr val="0000FF"/>
                </a:solidFill>
                <a:latin typeface="Arial" charset="0"/>
              </a:rPr>
              <a:t>地址</a:t>
            </a:r>
            <a:r>
              <a:rPr lang="zh-CN" altLang="zh-CN" sz="2800" dirty="0">
                <a:solidFill>
                  <a:srgbClr val="FF0000"/>
                </a:solidFill>
                <a:latin typeface="Arial" charset="0"/>
              </a:rPr>
              <a:t>，或字符串的</a:t>
            </a:r>
            <a:r>
              <a:rPr lang="zh-CN" altLang="zh-CN" sz="2800" dirty="0">
                <a:solidFill>
                  <a:srgbClr val="0000FF"/>
                </a:solidFill>
                <a:latin typeface="Arial" charset="0"/>
              </a:rPr>
              <a:t>首地址</a:t>
            </a:r>
            <a:endParaRPr lang="zh-CN" altLang="en-US" sz="28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892480" cy="5616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在回车</a:t>
            </a:r>
            <a:r>
              <a:rPr lang="en-US" altLang="zh-CN" b="1" dirty="0"/>
              <a:t>ENTER</a:t>
            </a:r>
            <a:r>
              <a:rPr lang="zh-CN" altLang="en-US" b="1" dirty="0"/>
              <a:t>键之后，才正式输入；此前缓存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格式控制后，应给出变量地址，而不是变量名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scanf</a:t>
            </a:r>
            <a:r>
              <a:rPr lang="en-US" altLang="zh-CN" b="1" dirty="0">
                <a:solidFill>
                  <a:srgbClr val="0000FF"/>
                </a:solidFill>
              </a:rPr>
              <a:t>(“%</a:t>
            </a:r>
            <a:r>
              <a:rPr lang="en-US" altLang="zh-CN" b="1" dirty="0" err="1">
                <a:solidFill>
                  <a:srgbClr val="0000FF"/>
                </a:solidFill>
              </a:rPr>
              <a:t>f%f%f</a:t>
            </a:r>
            <a:r>
              <a:rPr lang="en-US" altLang="zh-CN" b="1" dirty="0">
                <a:solidFill>
                  <a:srgbClr val="0000FF"/>
                </a:solidFill>
              </a:rPr>
              <a:t>”,</a:t>
            </a:r>
            <a:r>
              <a:rPr lang="en-US" altLang="zh-CN" b="1" dirty="0" err="1">
                <a:solidFill>
                  <a:srgbClr val="0000FF"/>
                </a:solidFill>
              </a:rPr>
              <a:t>a,b,c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  <a:r>
              <a:rPr lang="en-US" altLang="zh-CN" b="1" dirty="0"/>
              <a:t>   //</a:t>
            </a:r>
            <a:r>
              <a:rPr lang="zh-CN" altLang="en-US" b="1" dirty="0">
                <a:solidFill>
                  <a:srgbClr val="FF0000"/>
                </a:solidFill>
              </a:rPr>
              <a:t>错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scanf</a:t>
            </a:r>
            <a:r>
              <a:rPr lang="en-US" altLang="zh-CN" b="1" dirty="0">
                <a:solidFill>
                  <a:srgbClr val="0000FF"/>
                </a:solidFill>
              </a:rPr>
              <a:t>(“%</a:t>
            </a:r>
            <a:r>
              <a:rPr lang="en-US" altLang="zh-CN" b="1" dirty="0" err="1">
                <a:solidFill>
                  <a:srgbClr val="0000FF"/>
                </a:solidFill>
              </a:rPr>
              <a:t>f%f%f</a:t>
            </a:r>
            <a:r>
              <a:rPr lang="en-US" altLang="zh-CN" b="1" dirty="0">
                <a:solidFill>
                  <a:srgbClr val="0000FF"/>
                </a:solidFill>
              </a:rPr>
              <a:t>”,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en-US" altLang="zh-CN" b="1" dirty="0" err="1">
                <a:solidFill>
                  <a:srgbClr val="0000FF"/>
                </a:solidFill>
              </a:rPr>
              <a:t>a,</a:t>
            </a:r>
            <a:r>
              <a:rPr lang="en-US" altLang="zh-CN" b="1" dirty="0" err="1">
                <a:solidFill>
                  <a:srgbClr val="FF0000"/>
                </a:solidFill>
              </a:rPr>
              <a:t>&amp;</a:t>
            </a:r>
            <a:r>
              <a:rPr lang="en-US" altLang="zh-CN" b="1" dirty="0" err="1">
                <a:solidFill>
                  <a:srgbClr val="0000FF"/>
                </a:solidFill>
              </a:rPr>
              <a:t>b,</a:t>
            </a:r>
            <a:r>
              <a:rPr lang="en-US" altLang="zh-CN" b="1" dirty="0" err="1">
                <a:solidFill>
                  <a:srgbClr val="FF0000"/>
                </a:solidFill>
              </a:rPr>
              <a:t>&amp;</a:t>
            </a:r>
            <a:r>
              <a:rPr lang="en-US" altLang="zh-CN" b="1" dirty="0" err="1">
                <a:solidFill>
                  <a:srgbClr val="0000FF"/>
                </a:solidFill>
              </a:rPr>
              <a:t>c</a:t>
            </a:r>
            <a:r>
              <a:rPr lang="en-US" altLang="zh-CN" b="1" dirty="0">
                <a:solidFill>
                  <a:srgbClr val="0000FF"/>
                </a:solidFill>
              </a:rPr>
              <a:t>);   </a:t>
            </a:r>
            <a:r>
              <a:rPr lang="en-US" altLang="zh-CN" b="1" dirty="0"/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对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%d</a:t>
            </a:r>
            <a:r>
              <a:rPr lang="zh-CN" altLang="en-US" b="1" dirty="0"/>
              <a:t>或</a:t>
            </a:r>
            <a:r>
              <a:rPr lang="en-US" altLang="zh-CN" b="1" dirty="0"/>
              <a:t>%f</a:t>
            </a:r>
            <a:r>
              <a:rPr lang="zh-CN" altLang="en-US" b="1" dirty="0"/>
              <a:t>格式控制输入时，需用空格或逗号分隔（默认</a:t>
            </a:r>
            <a:r>
              <a:rPr lang="en-US" altLang="zh-CN" b="1" dirty="0"/>
              <a:t>1</a:t>
            </a:r>
            <a:r>
              <a:rPr lang="zh-CN" altLang="en-US" b="1" dirty="0"/>
              <a:t>个或更多地空格）</a:t>
            </a:r>
            <a:endParaRPr lang="en-US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scanf</a:t>
            </a:r>
            <a:r>
              <a:rPr lang="en-US" altLang="zh-CN" b="1" dirty="0">
                <a:solidFill>
                  <a:srgbClr val="0000FF"/>
                </a:solidFill>
              </a:rPr>
              <a:t>(“%f%f%f”,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en-US" altLang="zh-CN" b="1" dirty="0">
                <a:solidFill>
                  <a:srgbClr val="0000FF"/>
                </a:solidFill>
              </a:rPr>
              <a:t>f1,</a:t>
            </a:r>
            <a:r>
              <a:rPr lang="en-US" altLang="zh-CN" b="1" dirty="0">
                <a:solidFill>
                  <a:srgbClr val="FF0000"/>
                </a:solidFill>
              </a:rPr>
              <a:t> &amp;</a:t>
            </a:r>
            <a:r>
              <a:rPr lang="en-US" altLang="zh-CN" b="1" dirty="0">
                <a:solidFill>
                  <a:srgbClr val="0000FF"/>
                </a:solidFill>
              </a:rPr>
              <a:t>f2,</a:t>
            </a:r>
            <a:r>
              <a:rPr lang="en-US" altLang="zh-CN" b="1" dirty="0">
                <a:solidFill>
                  <a:srgbClr val="FF0000"/>
                </a:solidFill>
              </a:rPr>
              <a:t> &amp;</a:t>
            </a:r>
            <a:r>
              <a:rPr lang="en-US" altLang="zh-CN" b="1" dirty="0">
                <a:solidFill>
                  <a:srgbClr val="0000FF"/>
                </a:solidFill>
              </a:rPr>
              <a:t>f3);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</a:t>
            </a:r>
            <a:r>
              <a:rPr lang="en-US" altLang="zh-CN" b="1" u="sng" dirty="0"/>
              <a:t>1 3 2</a:t>
            </a:r>
            <a:r>
              <a:rPr lang="zh-CN" altLang="zh-CN" b="1" u="sng" dirty="0"/>
              <a:t>↙</a:t>
            </a:r>
            <a:r>
              <a:rPr lang="en-US" altLang="zh-CN" b="1" dirty="0"/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对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       </a:t>
            </a:r>
            <a:r>
              <a:rPr lang="en-US" altLang="zh-CN" b="1" u="sng" dirty="0"/>
              <a:t>1</a:t>
            </a:r>
            <a:r>
              <a:rPr lang="en-US" altLang="zh-CN" b="1" u="sng" dirty="0">
                <a:solidFill>
                  <a:srgbClr val="00B050"/>
                </a:solidFill>
              </a:rPr>
              <a:t>,</a:t>
            </a:r>
            <a:r>
              <a:rPr lang="en-US" altLang="zh-CN" b="1" u="sng" dirty="0"/>
              <a:t>3</a:t>
            </a:r>
            <a:r>
              <a:rPr lang="en-US" altLang="zh-CN" b="1" u="sng" dirty="0">
                <a:solidFill>
                  <a:srgbClr val="00B050"/>
                </a:solidFill>
              </a:rPr>
              <a:t>,</a:t>
            </a:r>
            <a:r>
              <a:rPr lang="en-US" altLang="zh-CN" b="1" u="sng" dirty="0"/>
              <a:t>2</a:t>
            </a:r>
            <a:r>
              <a:rPr lang="zh-CN" altLang="zh-CN" b="1" u="sng" dirty="0"/>
              <a:t>↙</a:t>
            </a:r>
            <a:r>
              <a:rPr lang="en-US" altLang="zh-CN" b="1" dirty="0"/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错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7150" indent="0">
              <a:buClr>
                <a:srgbClr val="0000FF"/>
              </a:buClr>
              <a:buNone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16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sz="3200" dirty="0"/>
              <a:t>使用</a:t>
            </a:r>
            <a:r>
              <a:rPr lang="en-US" altLang="zh-CN" sz="3200" dirty="0" err="1"/>
              <a:t>scanf</a:t>
            </a:r>
            <a:r>
              <a:rPr lang="zh-CN" altLang="en-US" sz="3200" dirty="0"/>
              <a:t>函数时应注意的问题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27926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格式控制中的普通字符，需原样输入：</a:t>
            </a:r>
            <a:endParaRPr lang="en-US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scanf</a:t>
            </a:r>
            <a:r>
              <a:rPr lang="en-US" altLang="zh-CN" b="1" dirty="0">
                <a:solidFill>
                  <a:srgbClr val="0000FF"/>
                </a:solidFill>
              </a:rPr>
              <a:t>("a=%</a:t>
            </a:r>
            <a:r>
              <a:rPr lang="en-US" altLang="zh-CN" b="1" dirty="0" err="1">
                <a:solidFill>
                  <a:srgbClr val="0000FF"/>
                </a:solidFill>
              </a:rPr>
              <a:t>f,b</a:t>
            </a:r>
            <a:r>
              <a:rPr lang="en-US" altLang="zh-CN" b="1" dirty="0">
                <a:solidFill>
                  <a:srgbClr val="0000FF"/>
                </a:solidFill>
              </a:rPr>
              <a:t>=%</a:t>
            </a:r>
            <a:r>
              <a:rPr lang="en-US" altLang="zh-CN" b="1" dirty="0" err="1">
                <a:solidFill>
                  <a:srgbClr val="0000FF"/>
                </a:solidFill>
              </a:rPr>
              <a:t>f,c</a:t>
            </a:r>
            <a:r>
              <a:rPr lang="en-US" altLang="zh-CN" b="1" dirty="0">
                <a:solidFill>
                  <a:srgbClr val="0000FF"/>
                </a:solidFill>
              </a:rPr>
              <a:t>=%</a:t>
            </a:r>
            <a:r>
              <a:rPr lang="en-US" altLang="zh-CN" b="1" dirty="0" err="1">
                <a:solidFill>
                  <a:srgbClr val="0000FF"/>
                </a:solidFill>
              </a:rPr>
              <a:t>f",&amp;a,&amp;b,&amp;c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</a:t>
            </a:r>
            <a:r>
              <a:rPr lang="en-US" altLang="zh-CN" b="1" u="sng" dirty="0"/>
              <a:t>1 3 2</a:t>
            </a:r>
            <a:r>
              <a:rPr lang="zh-CN" altLang="zh-CN" b="1" u="sng" dirty="0"/>
              <a:t>↙</a:t>
            </a:r>
            <a:r>
              <a:rPr lang="en-US" altLang="zh-CN" b="1" dirty="0"/>
              <a:t>                     </a:t>
            </a:r>
            <a:r>
              <a:rPr lang="zh-CN" altLang="en-US" b="1" dirty="0">
                <a:solidFill>
                  <a:srgbClr val="FF0000"/>
                </a:solidFill>
              </a:rPr>
              <a:t>错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       </a:t>
            </a:r>
            <a:r>
              <a:rPr lang="en-US" altLang="zh-CN" b="1" u="sng" dirty="0">
                <a:solidFill>
                  <a:srgbClr val="00B050"/>
                </a:solidFill>
              </a:rPr>
              <a:t>a=</a:t>
            </a:r>
            <a:r>
              <a:rPr lang="en-US" altLang="zh-CN" b="1" u="sng" dirty="0"/>
              <a:t>1</a:t>
            </a:r>
            <a:r>
              <a:rPr lang="en-US" altLang="zh-CN" b="1" u="sng" dirty="0">
                <a:solidFill>
                  <a:srgbClr val="00B050"/>
                </a:solidFill>
              </a:rPr>
              <a:t>,b=</a:t>
            </a:r>
            <a:r>
              <a:rPr lang="en-US" altLang="zh-CN" b="1" u="sng" dirty="0"/>
              <a:t>3</a:t>
            </a:r>
            <a:r>
              <a:rPr lang="en-US" altLang="zh-CN" b="1" u="sng" dirty="0">
                <a:solidFill>
                  <a:srgbClr val="00B050"/>
                </a:solidFill>
              </a:rPr>
              <a:t>,c=</a:t>
            </a:r>
            <a:r>
              <a:rPr lang="en-US" altLang="zh-CN" b="1" u="sng" dirty="0"/>
              <a:t>2</a:t>
            </a:r>
            <a:r>
              <a:rPr lang="zh-CN" altLang="zh-CN" b="1" u="sng" dirty="0"/>
              <a:t>↙</a:t>
            </a:r>
            <a:r>
              <a:rPr lang="en-US" altLang="zh-CN" b="1" dirty="0"/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对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</a:t>
            </a:r>
            <a:r>
              <a:rPr lang="en-US" altLang="zh-CN" b="1" u="sng" dirty="0"/>
              <a:t>a=1 b=3 c=2</a:t>
            </a:r>
            <a:r>
              <a:rPr lang="zh-CN" altLang="zh-CN" b="1" u="sng" dirty="0"/>
              <a:t>↙</a:t>
            </a:r>
            <a:r>
              <a:rPr lang="en-US" altLang="zh-CN" b="1" dirty="0"/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错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%c </a:t>
            </a:r>
            <a:r>
              <a:rPr lang="zh-CN" altLang="en-US" b="1" dirty="0"/>
              <a:t>格式控制时，不要输入空格</a:t>
            </a:r>
            <a:endParaRPr lang="en-US" altLang="zh-CN" b="1" dirty="0"/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对于 </a:t>
            </a:r>
            <a:r>
              <a:rPr lang="en-US" altLang="zh-CN" b="1" dirty="0" err="1">
                <a:solidFill>
                  <a:srgbClr val="0000FF"/>
                </a:solidFill>
              </a:rPr>
              <a:t>scanf</a:t>
            </a:r>
            <a:r>
              <a:rPr lang="en-US" altLang="zh-CN" b="1" dirty="0">
                <a:solidFill>
                  <a:srgbClr val="0000FF"/>
                </a:solidFill>
              </a:rPr>
              <a:t>(”%c%c%c”,&amp;c1,&amp;c2,&amp;c3);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</a:t>
            </a:r>
            <a:r>
              <a:rPr lang="en-US" altLang="zh-CN" b="1" u="sng" dirty="0" err="1"/>
              <a:t>abc</a:t>
            </a:r>
            <a:r>
              <a:rPr lang="zh-CN" altLang="zh-CN" b="1" u="sng" dirty="0"/>
              <a:t>↙</a:t>
            </a:r>
            <a:r>
              <a:rPr lang="en-US" altLang="zh-CN" b="1" dirty="0"/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对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</a:t>
            </a:r>
            <a:r>
              <a:rPr lang="en-US" altLang="zh-CN" b="1" u="sng" dirty="0"/>
              <a:t>a b c</a:t>
            </a:r>
            <a:r>
              <a:rPr lang="zh-CN" altLang="zh-CN" b="1" u="sng" dirty="0"/>
              <a:t>↙</a:t>
            </a:r>
            <a:r>
              <a:rPr lang="en-US" altLang="zh-CN" b="1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错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对于 </a:t>
            </a:r>
            <a:r>
              <a:rPr lang="en-US" altLang="zh-CN" b="1" dirty="0" err="1">
                <a:solidFill>
                  <a:srgbClr val="0000FF"/>
                </a:solidFill>
              </a:rPr>
              <a:t>scanf</a:t>
            </a:r>
            <a:r>
              <a:rPr lang="en-US" altLang="zh-CN" b="1" dirty="0">
                <a:solidFill>
                  <a:srgbClr val="0000FF"/>
                </a:solidFill>
              </a:rPr>
              <a:t>(”%</a:t>
            </a:r>
            <a:r>
              <a:rPr lang="en-US" altLang="zh-CN" b="1" dirty="0" err="1">
                <a:solidFill>
                  <a:srgbClr val="0000FF"/>
                </a:solidFill>
              </a:rPr>
              <a:t>f</a:t>
            </a:r>
            <a:r>
              <a:rPr lang="en-US" altLang="zh-CN" b="1" dirty="0" err="1">
                <a:solidFill>
                  <a:srgbClr val="FF0000"/>
                </a:solidFill>
              </a:rPr>
              <a:t>%c</a:t>
            </a:r>
            <a:r>
              <a:rPr lang="en-US" altLang="zh-CN" b="1" dirty="0" err="1">
                <a:solidFill>
                  <a:srgbClr val="0000FF"/>
                </a:solidFill>
              </a:rPr>
              <a:t>%f</a:t>
            </a:r>
            <a:r>
              <a:rPr lang="en-US" altLang="zh-CN" b="1" dirty="0">
                <a:solidFill>
                  <a:srgbClr val="0000FF"/>
                </a:solidFill>
              </a:rPr>
              <a:t>”,&amp;</a:t>
            </a:r>
            <a:r>
              <a:rPr lang="en-US" altLang="zh-CN" b="1" dirty="0" err="1">
                <a:solidFill>
                  <a:srgbClr val="0000FF"/>
                </a:solidFill>
              </a:rPr>
              <a:t>a,&amp;b,&amp;c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zh-CN" altLang="zh-CN" b="1" dirty="0"/>
              <a:t>若输入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                    </a:t>
            </a:r>
            <a:r>
              <a:rPr lang="en-US" altLang="zh-CN" b="1" u="sng" dirty="0"/>
              <a:t>1234</a:t>
            </a:r>
            <a:r>
              <a:rPr lang="en-US" altLang="zh-CN" b="1" dirty="0"/>
              <a:t>+</a:t>
            </a:r>
            <a:r>
              <a:rPr lang="en-US" altLang="zh-CN" b="1" u="sng" dirty="0"/>
              <a:t>2345</a:t>
            </a:r>
            <a:r>
              <a:rPr lang="en-US" altLang="zh-CN" b="1" dirty="0"/>
              <a:t>.26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17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sz="3200" dirty="0" err="1"/>
              <a:t>scanf</a:t>
            </a:r>
            <a:endParaRPr lang="en-US" sz="32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79912" y="6020826"/>
            <a:ext cx="864096" cy="44174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charset="0"/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V="1">
            <a:off x="4067415" y="5516770"/>
            <a:ext cx="71723" cy="50405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流程图: 联系 7"/>
          <p:cNvSpPr>
            <a:spLocks noChangeArrowheads="1"/>
          </p:cNvSpPr>
          <p:nvPr/>
        </p:nvSpPr>
        <p:spPr bwMode="auto">
          <a:xfrm>
            <a:off x="3870392" y="5094420"/>
            <a:ext cx="537492" cy="441746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charset="0"/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H="1" flipV="1">
            <a:off x="4662480" y="5454460"/>
            <a:ext cx="72008" cy="57606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849168" y="6030524"/>
            <a:ext cx="1262708" cy="44174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charset="0"/>
            </a:endParaRPr>
          </a:p>
        </p:txBody>
      </p: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H="1" flipV="1">
            <a:off x="5420848" y="5422344"/>
            <a:ext cx="25218" cy="59848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338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457200">
              <a:buFont typeface="Wingdings" panose="05000000000000000000" pitchFamily="2" charset="2"/>
              <a:buChar char="u"/>
            </a:pPr>
            <a:r>
              <a:rPr lang="en-US" altLang="zh-CN" b="1" dirty="0" err="1"/>
              <a:t>printf</a:t>
            </a:r>
            <a:r>
              <a:rPr lang="zh-CN" altLang="en-US" b="1" dirty="0"/>
              <a:t>和</a:t>
            </a:r>
            <a:r>
              <a:rPr lang="en-US" altLang="zh-CN" b="1" dirty="0" err="1"/>
              <a:t>scanf</a:t>
            </a:r>
            <a:r>
              <a:rPr lang="zh-CN" altLang="en-US" b="1" dirty="0"/>
              <a:t>不检查</a:t>
            </a:r>
            <a:r>
              <a:rPr lang="zh-CN" altLang="zh-CN" b="1" dirty="0"/>
              <a:t>输出表列</a:t>
            </a:r>
            <a:r>
              <a:rPr lang="zh-CN" altLang="en-US" b="1" dirty="0"/>
              <a:t>的数目</a:t>
            </a:r>
            <a:endParaRPr lang="en-US" altLang="zh-CN" b="1" dirty="0"/>
          </a:p>
          <a:p>
            <a:pPr marL="457200" lvl="1" indent="0">
              <a:buClr>
                <a:srgbClr val="0000FF"/>
              </a:buClr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=3, j=5;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 “%d %d”, 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 );  /* WRONG   </a:t>
            </a:r>
            <a:r>
              <a:rPr lang="zh-CN" altLang="en-US" b="1" dirty="0">
                <a:solidFill>
                  <a:srgbClr val="0000FF"/>
                </a:solidFill>
              </a:rPr>
              <a:t>无意义的输出</a:t>
            </a:r>
            <a:r>
              <a:rPr lang="en-US" altLang="zh-CN" b="1" dirty="0">
                <a:solidFill>
                  <a:srgbClr val="0000FF"/>
                </a:solidFill>
              </a:rPr>
              <a:t>  */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 “%d”, 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, j, i+1, j+1 ); /* WRONG  </a:t>
            </a:r>
            <a:r>
              <a:rPr lang="zh-CN" altLang="en-US" b="1" dirty="0">
                <a:solidFill>
                  <a:srgbClr val="0000FF"/>
                </a:solidFill>
              </a:rPr>
              <a:t>少输出</a:t>
            </a:r>
            <a:r>
              <a:rPr lang="en-US" altLang="zh-CN" b="1" dirty="0">
                <a:solidFill>
                  <a:srgbClr val="0000FF"/>
                </a:solidFill>
              </a:rPr>
              <a:t> */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 err="1"/>
              <a:t>printf</a:t>
            </a:r>
            <a:r>
              <a:rPr lang="zh-CN" altLang="en-US" b="1" dirty="0"/>
              <a:t>和</a:t>
            </a:r>
            <a:r>
              <a:rPr lang="en-US" altLang="zh-CN" b="1" dirty="0" err="1"/>
              <a:t>scanf</a:t>
            </a:r>
            <a:r>
              <a:rPr lang="zh-CN" altLang="en-US" b="1" dirty="0"/>
              <a:t>不检查</a:t>
            </a:r>
            <a:r>
              <a:rPr lang="zh-CN" altLang="zh-CN" b="1" dirty="0"/>
              <a:t>输出</a:t>
            </a:r>
            <a:r>
              <a:rPr lang="zh-CN" altLang="en-US" b="1" dirty="0"/>
              <a:t>变量类型与占位符是否匹配</a:t>
            </a:r>
            <a:endParaRPr lang="en-US" altLang="zh-CN" b="1" dirty="0"/>
          </a:p>
          <a:p>
            <a:pPr marL="342900" lvl="1" indent="-342900">
              <a:buNone/>
            </a:pPr>
            <a:r>
              <a:rPr lang="en-US" altLang="zh-CN" b="1" dirty="0"/>
              <a:t>    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=3;   float j=5.0;</a:t>
            </a:r>
          </a:p>
          <a:p>
            <a:pPr marL="342900" lvl="1" indent="-34290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</a:t>
            </a: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 “%f %d”, 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, j );  /* WRONG  </a:t>
            </a:r>
            <a:r>
              <a:rPr lang="zh-CN" altLang="en-US" b="1" dirty="0">
                <a:solidFill>
                  <a:srgbClr val="0000FF"/>
                </a:solidFill>
              </a:rPr>
              <a:t>无意义的输出</a:t>
            </a:r>
            <a:r>
              <a:rPr lang="en-US" altLang="zh-CN" b="1" dirty="0">
                <a:solidFill>
                  <a:srgbClr val="0000FF"/>
                </a:solidFill>
              </a:rPr>
              <a:t> */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 err="1"/>
              <a:t>printf</a:t>
            </a:r>
            <a:r>
              <a:rPr lang="zh-CN" altLang="en-US" b="1" dirty="0"/>
              <a:t>和</a:t>
            </a:r>
            <a:r>
              <a:rPr lang="en-US" altLang="zh-CN" b="1" dirty="0" err="1"/>
              <a:t>scanf</a:t>
            </a:r>
            <a:r>
              <a:rPr lang="zh-CN" altLang="en-US" b="1" dirty="0"/>
              <a:t>的重要差别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 </a:t>
            </a:r>
            <a:r>
              <a:rPr lang="en-US" altLang="zh-CN" b="1" dirty="0" err="1"/>
              <a:t>printf</a:t>
            </a:r>
            <a:r>
              <a:rPr lang="en-US" altLang="zh-CN" b="1" dirty="0"/>
              <a:t> </a:t>
            </a:r>
            <a:r>
              <a:rPr lang="zh-CN" altLang="en-US" b="1" dirty="0"/>
              <a:t>往往以</a:t>
            </a:r>
            <a:r>
              <a:rPr lang="en-US" altLang="zh-CN" b="1" dirty="0"/>
              <a:t>’\n’</a:t>
            </a:r>
            <a:r>
              <a:rPr lang="zh-CN" altLang="en-US" b="1" dirty="0"/>
              <a:t>结尾，</a:t>
            </a:r>
            <a:r>
              <a:rPr lang="en-US" altLang="zh-CN" b="1" dirty="0" err="1"/>
              <a:t>scanf</a:t>
            </a:r>
            <a:r>
              <a:rPr lang="zh-CN" altLang="en-US" b="1" dirty="0"/>
              <a:t>不要有</a:t>
            </a:r>
            <a:r>
              <a:rPr lang="en-US" altLang="zh-CN" b="1" dirty="0"/>
              <a:t>’\n’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输入混乱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 </a:t>
            </a:r>
            <a:r>
              <a:rPr lang="en-US" altLang="zh-CN" b="1" dirty="0" err="1"/>
              <a:t>printf</a:t>
            </a:r>
            <a:r>
              <a:rPr lang="zh-CN" altLang="en-US" b="1" dirty="0"/>
              <a:t>用输出变量名</a:t>
            </a:r>
            <a:r>
              <a:rPr lang="en-US" altLang="zh-CN" b="1" dirty="0"/>
              <a:t>,  </a:t>
            </a:r>
            <a:r>
              <a:rPr lang="en-US" altLang="zh-CN" b="1" dirty="0" err="1"/>
              <a:t>scanf</a:t>
            </a:r>
            <a:r>
              <a:rPr lang="zh-CN" altLang="en-US" b="1" dirty="0"/>
              <a:t>要用变量地址  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18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sz="3200" dirty="0"/>
              <a:t>注意：编译程序不检查 表列数目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54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从计算机向显示器输出一个字符 </a:t>
            </a:r>
            <a:endParaRPr lang="en-US" altLang="zh-CN" b="1" dirty="0"/>
          </a:p>
          <a:p>
            <a:r>
              <a:rPr lang="en-US" altLang="zh-CN" b="1" dirty="0" err="1"/>
              <a:t>putchar</a:t>
            </a:r>
            <a:r>
              <a:rPr lang="zh-CN" altLang="zh-CN" b="1" dirty="0"/>
              <a:t>函数的一般形式为</a:t>
            </a:r>
            <a:r>
              <a:rPr lang="zh-CN" altLang="en-US" b="1" dirty="0"/>
              <a:t>：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</a:t>
            </a:r>
            <a:r>
              <a:rPr lang="en-US" altLang="zh-CN" b="1" dirty="0" err="1">
                <a:solidFill>
                  <a:srgbClr val="FF0000"/>
                </a:solidFill>
              </a:rPr>
              <a:t>putchar</a:t>
            </a:r>
            <a:r>
              <a:rPr lang="en-US" altLang="zh-CN" b="1" dirty="0">
                <a:solidFill>
                  <a:srgbClr val="FF0000"/>
                </a:solidFill>
              </a:rPr>
              <a:t>(c)</a:t>
            </a:r>
          </a:p>
          <a:p>
            <a:pPr>
              <a:buFont typeface="Wingdings" pitchFamily="2" charset="2"/>
              <a:buNone/>
            </a:pPr>
            <a:endParaRPr lang="en-US" altLang="zh-CN" b="1" dirty="0"/>
          </a:p>
          <a:p>
            <a:pPr>
              <a:buFont typeface="Wingdings" pitchFamily="2" charset="2"/>
              <a:buNone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19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sz="3200" dirty="0"/>
              <a:t>3. </a:t>
            </a:r>
            <a:r>
              <a:rPr lang="zh-CN" altLang="zh-CN" sz="3200" dirty="0"/>
              <a:t>用</a:t>
            </a:r>
            <a:r>
              <a:rPr lang="en-US" altLang="zh-CN" sz="3200" dirty="0" err="1"/>
              <a:t>putchar</a:t>
            </a:r>
            <a:r>
              <a:rPr lang="zh-CN" altLang="zh-CN" sz="3200" dirty="0"/>
              <a:t>函数输出一个字符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47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908720"/>
            <a:ext cx="2448106" cy="7694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kumimoji="1" lang="zh-CN" altLang="en-US" sz="4400" dirty="0"/>
              <a:t>主要内容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2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80784" y="1753072"/>
            <a:ext cx="8163215" cy="388843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简单的</a:t>
            </a:r>
            <a:r>
              <a:rPr lang="en-US" altLang="zh-CN" b="1" dirty="0"/>
              <a:t>C</a:t>
            </a:r>
            <a:r>
              <a:rPr lang="zh-CN" altLang="en-US" b="1" dirty="0"/>
              <a:t>程序设计举例（二）</a:t>
            </a:r>
            <a:endParaRPr lang="en-US" altLang="zh-CN" b="1" dirty="0">
              <a:latin typeface="+mj-ea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j-ea"/>
              </a:rPr>
              <a:t>顺序程序设计，实现简单的输入输出</a:t>
            </a:r>
            <a:endParaRPr lang="en-US" altLang="zh-CN" b="1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简单的数据类型（二）字符型数据</a:t>
            </a:r>
            <a:endParaRPr lang="en-US" altLang="zh-CN" b="1" dirty="0">
              <a:latin typeface="+mj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简单数据的输入输出（二）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j-ea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1" y="5661248"/>
            <a:ext cx="69847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《C</a:t>
            </a:r>
            <a:r>
              <a:rPr lang="zh-CN" altLang="en-US" dirty="0">
                <a:solidFill>
                  <a:srgbClr val="0000FF"/>
                </a:solidFill>
              </a:rPr>
              <a:t>程序设计（第五版）</a:t>
            </a:r>
            <a:r>
              <a:rPr lang="en-US" altLang="zh-CN" dirty="0">
                <a:solidFill>
                  <a:srgbClr val="0000FF"/>
                </a:solidFill>
              </a:rPr>
              <a:t>》</a:t>
            </a:r>
            <a:r>
              <a:rPr lang="zh-CN" altLang="en-US" dirty="0">
                <a:solidFill>
                  <a:srgbClr val="0000FF"/>
                </a:solidFill>
              </a:rPr>
              <a:t>第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章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《C</a:t>
            </a:r>
            <a:r>
              <a:rPr lang="zh-CN" altLang="en-US" dirty="0">
                <a:solidFill>
                  <a:srgbClr val="0000FF"/>
                </a:solidFill>
              </a:rPr>
              <a:t>语言程序设计</a:t>
            </a:r>
            <a:r>
              <a:rPr lang="en-US" altLang="zh-CN" dirty="0">
                <a:solidFill>
                  <a:srgbClr val="0000FF"/>
                </a:solidFill>
              </a:rPr>
              <a:t>:  </a:t>
            </a:r>
            <a:r>
              <a:rPr lang="zh-CN" altLang="en-US" dirty="0">
                <a:solidFill>
                  <a:srgbClr val="0000FF"/>
                </a:solidFill>
              </a:rPr>
              <a:t>现代方法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第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版</a:t>
            </a:r>
            <a:r>
              <a:rPr lang="en-US" altLang="zh-CN" dirty="0">
                <a:solidFill>
                  <a:srgbClr val="0000FF"/>
                </a:solidFill>
              </a:rPr>
              <a:t>)》</a:t>
            </a:r>
            <a:r>
              <a:rPr lang="zh-CN" altLang="en-US" dirty="0">
                <a:solidFill>
                  <a:srgbClr val="0000FF"/>
                </a:solidFill>
              </a:rPr>
              <a:t>第</a:t>
            </a:r>
            <a:r>
              <a:rPr lang="en-US" altLang="zh-CN" dirty="0">
                <a:solidFill>
                  <a:srgbClr val="0000FF"/>
                </a:solidFill>
              </a:rPr>
              <a:t>2,3,4,7</a:t>
            </a:r>
            <a:r>
              <a:rPr lang="zh-CN" altLang="en-US" dirty="0">
                <a:solidFill>
                  <a:srgbClr val="0000FF"/>
                </a:solidFill>
              </a:rPr>
              <a:t>章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872" y="4029366"/>
            <a:ext cx="4572000" cy="10495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7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#include &lt;</a:t>
            </a:r>
            <a:r>
              <a:rPr lang="en-US" altLang="zh-CN" b="1" dirty="0" err="1">
                <a:solidFill>
                  <a:srgbClr val="0000FF"/>
                </a:solidFill>
              </a:rPr>
              <a:t>stdio.h</a:t>
            </a:r>
            <a:r>
              <a:rPr lang="en-US" altLang="zh-CN" b="1" dirty="0">
                <a:solidFill>
                  <a:srgbClr val="0000FF"/>
                </a:solidFill>
              </a:rPr>
              <a:t>&gt;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main ( )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{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char a='</a:t>
            </a:r>
            <a:r>
              <a:rPr lang="en-US" altLang="zh-CN" b="1" dirty="0" err="1">
                <a:solidFill>
                  <a:srgbClr val="0000FF"/>
                </a:solidFill>
              </a:rPr>
              <a:t>B',b</a:t>
            </a:r>
            <a:r>
              <a:rPr lang="en-US" altLang="zh-CN" b="1" dirty="0">
                <a:solidFill>
                  <a:srgbClr val="0000FF"/>
                </a:solidFill>
              </a:rPr>
              <a:t>='</a:t>
            </a:r>
            <a:r>
              <a:rPr lang="en-US" altLang="zh-CN" b="1" dirty="0" err="1">
                <a:solidFill>
                  <a:srgbClr val="0000FF"/>
                </a:solidFill>
              </a:rPr>
              <a:t>O',c</a:t>
            </a:r>
            <a:r>
              <a:rPr lang="en-US" altLang="zh-CN" b="1" dirty="0">
                <a:solidFill>
                  <a:srgbClr val="0000FF"/>
                </a:solidFill>
              </a:rPr>
              <a:t>='Y';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(a);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(b);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(c);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 ('\n');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return 0;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}</a:t>
            </a:r>
            <a:endParaRPr lang="zh-CN" altLang="zh-CN" b="1" dirty="0">
              <a:solidFill>
                <a:srgbClr val="0000FF"/>
              </a:solidFill>
            </a:endParaRPr>
          </a:p>
          <a:p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20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zh-CN" sz="3200" dirty="0"/>
              <a:t>例</a:t>
            </a:r>
            <a:r>
              <a:rPr lang="zh-CN" altLang="en-US" sz="3200" dirty="0"/>
              <a:t>：</a:t>
            </a:r>
            <a:r>
              <a:rPr lang="en-US" altLang="zh-CN" sz="3200" dirty="0"/>
              <a:t> </a:t>
            </a:r>
            <a:r>
              <a:rPr lang="zh-CN" altLang="zh-CN" sz="3200" dirty="0"/>
              <a:t>先后输出</a:t>
            </a:r>
            <a:r>
              <a:rPr lang="en-US" altLang="zh-CN" sz="3200" dirty="0"/>
              <a:t>BOY</a:t>
            </a:r>
            <a:r>
              <a:rPr lang="zh-CN" altLang="zh-CN" sz="3200" dirty="0"/>
              <a:t>三个字符</a:t>
            </a:r>
            <a:endParaRPr lang="en-US" sz="32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19872" y="3068960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charset="0"/>
              </a:rPr>
              <a:t>//</a:t>
            </a:r>
            <a:r>
              <a:rPr lang="zh-CN" altLang="zh-CN" sz="2800" dirty="0">
                <a:solidFill>
                  <a:srgbClr val="00B050"/>
                </a:solidFill>
                <a:latin typeface="Arial" charset="0"/>
              </a:rPr>
              <a:t>向显示器输出字符</a:t>
            </a:r>
            <a:r>
              <a:rPr lang="en-US" altLang="zh-CN" sz="2800" dirty="0">
                <a:solidFill>
                  <a:srgbClr val="00B050"/>
                </a:solidFill>
                <a:latin typeface="Arial" charset="0"/>
              </a:rPr>
              <a:t>’B’</a:t>
            </a:r>
            <a:endParaRPr lang="zh-CN" altLang="en-US" sz="2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48968" y="4751757"/>
            <a:ext cx="407536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charset="0"/>
              </a:rPr>
              <a:t>//</a:t>
            </a:r>
            <a:r>
              <a:rPr lang="zh-CN" altLang="zh-CN" sz="2800" dirty="0">
                <a:solidFill>
                  <a:srgbClr val="00B050"/>
                </a:solidFill>
                <a:latin typeface="Arial" charset="0"/>
              </a:rPr>
              <a:t>向显示器输出换行符</a:t>
            </a:r>
            <a:endParaRPr lang="zh-CN" altLang="en-US" sz="2800" dirty="0">
              <a:solidFill>
                <a:srgbClr val="00B050"/>
              </a:solidFill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0"/>
            <a:ext cx="9032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#include &lt;</a:t>
            </a:r>
            <a:r>
              <a:rPr lang="en-US" altLang="zh-CN" b="1" dirty="0" err="1">
                <a:solidFill>
                  <a:srgbClr val="0000FF"/>
                </a:solidFill>
              </a:rPr>
              <a:t>stdio.h</a:t>
            </a:r>
            <a:r>
              <a:rPr lang="en-US" altLang="zh-CN" b="1" dirty="0">
                <a:solidFill>
                  <a:srgbClr val="0000FF"/>
                </a:solidFill>
              </a:rPr>
              <a:t>&gt;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main ( )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{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a=66,b=79,c=89;</a:t>
            </a:r>
            <a:r>
              <a:rPr lang="en-US" altLang="zh-CN" b="1" dirty="0">
                <a:solidFill>
                  <a:srgbClr val="00B050"/>
                </a:solidFill>
              </a:rPr>
              <a:t>//char a='</a:t>
            </a:r>
            <a:r>
              <a:rPr lang="en-US" altLang="zh-CN" b="1" dirty="0" err="1">
                <a:solidFill>
                  <a:srgbClr val="00B050"/>
                </a:solidFill>
              </a:rPr>
              <a:t>B',b</a:t>
            </a:r>
            <a:r>
              <a:rPr lang="en-US" altLang="zh-CN" b="1" dirty="0">
                <a:solidFill>
                  <a:srgbClr val="00B050"/>
                </a:solidFill>
              </a:rPr>
              <a:t>='</a:t>
            </a:r>
            <a:r>
              <a:rPr lang="en-US" altLang="zh-CN" b="1" dirty="0" err="1">
                <a:solidFill>
                  <a:srgbClr val="00B050"/>
                </a:solidFill>
              </a:rPr>
              <a:t>O',c</a:t>
            </a:r>
            <a:r>
              <a:rPr lang="en-US" altLang="zh-CN" b="1" dirty="0">
                <a:solidFill>
                  <a:srgbClr val="00B050"/>
                </a:solidFill>
              </a:rPr>
              <a:t>='Y'; </a:t>
            </a:r>
            <a:endParaRPr lang="zh-CN" altLang="zh-CN" b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(a);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(b);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(c);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 ('\n');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return 0;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}</a:t>
            </a:r>
            <a:endParaRPr lang="zh-CN" altLang="zh-CN" b="1" dirty="0">
              <a:solidFill>
                <a:srgbClr val="0000FF"/>
              </a:solidFill>
            </a:endParaRPr>
          </a:p>
          <a:p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21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sz="3200" dirty="0"/>
              <a:t>	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69047" y="3073766"/>
            <a:ext cx="3857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charset="0"/>
              </a:rPr>
              <a:t>//</a:t>
            </a:r>
            <a:r>
              <a:rPr lang="zh-CN" altLang="zh-CN" sz="2800" dirty="0">
                <a:solidFill>
                  <a:srgbClr val="00B050"/>
                </a:solidFill>
                <a:latin typeface="Arial" charset="0"/>
              </a:rPr>
              <a:t>向显示器输出字符</a:t>
            </a:r>
            <a:r>
              <a:rPr lang="en-US" altLang="zh-CN" sz="2800" dirty="0">
                <a:solidFill>
                  <a:srgbClr val="00B050"/>
                </a:solidFill>
                <a:latin typeface="Arial" charset="0"/>
              </a:rPr>
              <a:t>’B’</a:t>
            </a:r>
            <a:endParaRPr lang="zh-CN" altLang="en-US" sz="2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39952" y="4725144"/>
            <a:ext cx="38867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charset="0"/>
              </a:rPr>
              <a:t>//</a:t>
            </a:r>
            <a:r>
              <a:rPr lang="zh-CN" altLang="zh-CN" sz="2800" dirty="0">
                <a:solidFill>
                  <a:srgbClr val="00B050"/>
                </a:solidFill>
                <a:latin typeface="Arial" charset="0"/>
              </a:rPr>
              <a:t>向显示器输出换行符</a:t>
            </a:r>
            <a:endParaRPr lang="zh-CN" altLang="en-US" sz="2800" dirty="0">
              <a:solidFill>
                <a:srgbClr val="00B050"/>
              </a:solidFill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0"/>
            <a:ext cx="9032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3378993" y="1489918"/>
            <a:ext cx="4957763" cy="642938"/>
          </a:xfrm>
          <a:prstGeom prst="wedgeRoundRectCallout">
            <a:avLst>
              <a:gd name="adj1" fmla="val -36167"/>
              <a:gd name="adj2" fmla="val 10753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改为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 a=66,b=79,c=89;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zh-CN" b="1" dirty="0"/>
              <a:t>用</a:t>
            </a:r>
            <a:r>
              <a:rPr lang="en-US" altLang="zh-CN" b="1" dirty="0" err="1"/>
              <a:t>getchar</a:t>
            </a:r>
            <a:r>
              <a:rPr lang="zh-CN" altLang="zh-CN" b="1" dirty="0"/>
              <a:t>函数输入一个字符</a:t>
            </a:r>
            <a:r>
              <a:rPr lang="zh-CN" altLang="en-US" b="1" dirty="0"/>
              <a:t>：</a:t>
            </a:r>
            <a:endParaRPr lang="zh-CN" altLang="zh-CN" b="1" dirty="0"/>
          </a:p>
          <a:p>
            <a:r>
              <a:rPr lang="zh-CN" altLang="zh-CN" b="1" dirty="0"/>
              <a:t>向计算机输入一个字符</a:t>
            </a:r>
            <a:endParaRPr lang="en-US" altLang="zh-CN" b="1" dirty="0"/>
          </a:p>
          <a:p>
            <a:r>
              <a:rPr lang="en-US" altLang="zh-CN" b="1" dirty="0" err="1"/>
              <a:t>getchar</a:t>
            </a:r>
            <a:r>
              <a:rPr lang="zh-CN" altLang="zh-CN" b="1" dirty="0"/>
              <a:t>函数的一般形式为</a:t>
            </a:r>
            <a:r>
              <a:rPr lang="zh-CN" altLang="en-US" b="1" dirty="0"/>
              <a:t>：</a:t>
            </a:r>
            <a:r>
              <a:rPr lang="zh-CN" altLang="zh-CN" b="1" dirty="0"/>
              <a:t>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</a:t>
            </a:r>
            <a:r>
              <a:rPr lang="en-US" altLang="zh-CN" b="1" dirty="0" err="1">
                <a:solidFill>
                  <a:srgbClr val="FF0000"/>
                </a:solidFill>
              </a:rPr>
              <a:t>getchar</a:t>
            </a:r>
            <a:r>
              <a:rPr lang="en-US" altLang="zh-CN" b="1" dirty="0">
                <a:solidFill>
                  <a:srgbClr val="FF0000"/>
                </a:solidFill>
              </a:rPr>
              <a:t>( )</a:t>
            </a:r>
            <a:endParaRPr lang="zh-CN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b="1" dirty="0"/>
          </a:p>
          <a:p>
            <a:pPr>
              <a:buFont typeface="Wingdings" pitchFamily="2" charset="2"/>
              <a:buNone/>
            </a:pPr>
            <a:endParaRPr lang="en-US" altLang="zh-CN" b="1" dirty="0"/>
          </a:p>
          <a:p>
            <a:pPr>
              <a:buFont typeface="Wingdings" pitchFamily="2" charset="2"/>
              <a:buNone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22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sz="3200" dirty="0"/>
              <a:t>4</a:t>
            </a:r>
            <a:r>
              <a:rPr lang="en-US" sz="3200" dirty="0"/>
              <a:t>. </a:t>
            </a:r>
            <a:r>
              <a:rPr lang="zh-CN" altLang="zh-CN" sz="3200" dirty="0"/>
              <a:t>用</a:t>
            </a:r>
            <a:r>
              <a:rPr lang="en-US" altLang="zh-CN" sz="3200" dirty="0" err="1"/>
              <a:t>getchar</a:t>
            </a:r>
            <a:r>
              <a:rPr lang="zh-CN" altLang="zh-CN" sz="3200" dirty="0"/>
              <a:t>函数输</a:t>
            </a:r>
            <a:r>
              <a:rPr lang="zh-CN" altLang="en-US" sz="3200" dirty="0"/>
              <a:t>入</a:t>
            </a:r>
            <a:r>
              <a:rPr lang="zh-CN" altLang="zh-CN" sz="3200" dirty="0"/>
              <a:t>一个字符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2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3.9 </a:t>
            </a:r>
            <a:r>
              <a:rPr lang="zh-CN" altLang="zh-CN" b="1" dirty="0"/>
              <a:t>从键盘输入</a:t>
            </a:r>
            <a:r>
              <a:rPr lang="en-US" altLang="zh-CN" b="1" dirty="0"/>
              <a:t>BOY</a:t>
            </a:r>
            <a:r>
              <a:rPr lang="zh-CN" altLang="zh-CN" b="1" dirty="0"/>
              <a:t>三个字符，然后把它们输出到屏幕。</a:t>
            </a:r>
            <a:endParaRPr lang="en-US" altLang="zh-CN" b="1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#include &lt;</a:t>
            </a:r>
            <a:r>
              <a:rPr lang="en-US" altLang="zh-CN" b="1" dirty="0" err="1">
                <a:solidFill>
                  <a:srgbClr val="0000FF"/>
                </a:solidFill>
              </a:rPr>
              <a:t>stdio.h</a:t>
            </a:r>
            <a:r>
              <a:rPr lang="en-US" altLang="zh-CN" b="1" dirty="0">
                <a:solidFill>
                  <a:srgbClr val="0000FF"/>
                </a:solidFill>
              </a:rPr>
              <a:t>&gt;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 main ( )               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{ char </a:t>
            </a:r>
            <a:r>
              <a:rPr lang="en-US" altLang="zh-CN" b="1" dirty="0" err="1">
                <a:solidFill>
                  <a:srgbClr val="0000FF"/>
                </a:solidFill>
              </a:rPr>
              <a:t>a,b,c</a:t>
            </a:r>
            <a:r>
              <a:rPr lang="en-US" altLang="zh-CN" b="1" dirty="0">
                <a:solidFill>
                  <a:srgbClr val="0000FF"/>
                </a:solidFill>
              </a:rPr>
              <a:t>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a=</a:t>
            </a:r>
            <a:r>
              <a:rPr lang="en-US" altLang="zh-CN" b="1" dirty="0" err="1">
                <a:solidFill>
                  <a:srgbClr val="0000FF"/>
                </a:solidFill>
              </a:rPr>
              <a:t>getchar</a:t>
            </a:r>
            <a:r>
              <a:rPr lang="en-US" altLang="zh-CN" b="1" dirty="0">
                <a:solidFill>
                  <a:srgbClr val="0000FF"/>
                </a:solidFill>
              </a:rPr>
              <a:t>();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b=</a:t>
            </a:r>
            <a:r>
              <a:rPr lang="en-US" altLang="zh-CN" b="1" dirty="0" err="1">
                <a:solidFill>
                  <a:srgbClr val="0000FF"/>
                </a:solidFill>
              </a:rPr>
              <a:t>getchar</a:t>
            </a:r>
            <a:r>
              <a:rPr lang="en-US" altLang="zh-CN" b="1" dirty="0">
                <a:solidFill>
                  <a:srgbClr val="0000FF"/>
                </a:solidFill>
              </a:rPr>
              <a:t>();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c=</a:t>
            </a:r>
            <a:r>
              <a:rPr lang="en-US" altLang="zh-CN" b="1" dirty="0" err="1">
                <a:solidFill>
                  <a:srgbClr val="0000FF"/>
                </a:solidFill>
              </a:rPr>
              <a:t>getchar</a:t>
            </a:r>
            <a:r>
              <a:rPr lang="en-US" altLang="zh-CN" b="1" dirty="0">
                <a:solidFill>
                  <a:srgbClr val="0000FF"/>
                </a:solidFill>
              </a:rPr>
              <a:t>();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(a);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(b);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(c);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</a:rPr>
              <a:t>putchar</a:t>
            </a:r>
            <a:r>
              <a:rPr lang="en-US" altLang="zh-CN" b="1" dirty="0">
                <a:solidFill>
                  <a:srgbClr val="0000FF"/>
                </a:solidFill>
              </a:rPr>
              <a:t>('\n');               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return 0;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}</a:t>
            </a:r>
            <a:endParaRPr lang="zh-CN" altLang="zh-CN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&lt;</a:t>
            </a:r>
            <a:fld id="{0FE227F1-8F74-41B5-8154-488A3A0793D4}" type="slidenum">
              <a:rPr lang="zh-CN" altLang="en-US" smtClean="0"/>
              <a:pPr/>
              <a:t>23</a:t>
            </a:fld>
            <a:r>
              <a:rPr lang="en-US" altLang="zh-CN"/>
              <a:t>&gt;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35896" y="3121804"/>
            <a:ext cx="50405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charset="0"/>
              </a:rPr>
              <a:t>//</a:t>
            </a:r>
            <a:r>
              <a:rPr lang="zh-CN" altLang="zh-CN" sz="2800" dirty="0">
                <a:solidFill>
                  <a:srgbClr val="00B050"/>
                </a:solidFill>
                <a:latin typeface="Arial" charset="0"/>
              </a:rPr>
              <a:t>输入一个字符，送给</a:t>
            </a:r>
            <a:r>
              <a:rPr lang="zh-CN" altLang="en-US" sz="2800" dirty="0">
                <a:solidFill>
                  <a:srgbClr val="00B050"/>
                </a:solidFill>
                <a:latin typeface="Arial" charset="0"/>
              </a:rPr>
              <a:t>变量</a:t>
            </a:r>
            <a:r>
              <a:rPr lang="en-US" altLang="zh-CN" sz="2800" dirty="0">
                <a:solidFill>
                  <a:srgbClr val="00B050"/>
                </a:solidFill>
                <a:latin typeface="Arial" charset="0"/>
              </a:rPr>
              <a:t>a</a:t>
            </a:r>
            <a:endParaRPr lang="zh-CN" altLang="en-US" sz="2800" dirty="0">
              <a:solidFill>
                <a:srgbClr val="00B050"/>
              </a:solidFill>
              <a:latin typeface="Arial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91" y="4959640"/>
            <a:ext cx="5000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16" y="5785619"/>
            <a:ext cx="5000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4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3.9 </a:t>
            </a:r>
            <a:r>
              <a:rPr lang="zh-CN" altLang="zh-CN" b="1" dirty="0"/>
              <a:t>从键盘输入</a:t>
            </a:r>
            <a:r>
              <a:rPr lang="en-US" altLang="zh-CN" b="1" dirty="0"/>
              <a:t>BOY</a:t>
            </a:r>
            <a:r>
              <a:rPr lang="zh-CN" altLang="zh-CN" b="1" dirty="0"/>
              <a:t>三个字符，然后把它们输出到屏幕。</a:t>
            </a:r>
            <a:endParaRPr lang="en-US" altLang="zh-CN" b="1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#include &lt;</a:t>
            </a:r>
            <a:r>
              <a:rPr lang="en-US" altLang="zh-CN" b="1" dirty="0" err="1">
                <a:solidFill>
                  <a:srgbClr val="0000FF"/>
                </a:solidFill>
              </a:rPr>
              <a:t>stdio.h</a:t>
            </a:r>
            <a:r>
              <a:rPr lang="en-US" altLang="zh-CN" b="1" dirty="0">
                <a:solidFill>
                  <a:srgbClr val="0000FF"/>
                </a:solidFill>
              </a:rPr>
              <a:t>&gt;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 main ( )                </a:t>
            </a:r>
            <a:endParaRPr lang="zh-CN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{</a:t>
            </a:r>
          </a:p>
          <a:p>
            <a:pPr lvl="1">
              <a:buNone/>
            </a:pPr>
            <a:r>
              <a:rPr lang="en-US" altLang="zh-CN" sz="3200" b="1" dirty="0" err="1">
                <a:solidFill>
                  <a:srgbClr val="FF0000"/>
                </a:solidFill>
                <a:latin typeface="Arial" charset="0"/>
              </a:rPr>
              <a:t>putchar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Arial" charset="0"/>
              </a:rPr>
              <a:t>getchar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());</a:t>
            </a:r>
            <a:endParaRPr lang="zh-CN" altLang="en-US" sz="3200" b="1" dirty="0">
              <a:solidFill>
                <a:srgbClr val="FF0000"/>
              </a:solidFill>
              <a:latin typeface="Arial" charset="0"/>
            </a:endParaRPr>
          </a:p>
          <a:p>
            <a:pPr lvl="1">
              <a:buNone/>
            </a:pPr>
            <a:r>
              <a:rPr lang="en-US" altLang="zh-CN" sz="3200" b="1" dirty="0" err="1">
                <a:solidFill>
                  <a:srgbClr val="FF0000"/>
                </a:solidFill>
                <a:latin typeface="Arial" charset="0"/>
              </a:rPr>
              <a:t>putchar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Arial" charset="0"/>
              </a:rPr>
              <a:t>getchar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());</a:t>
            </a:r>
            <a:endParaRPr lang="zh-CN" altLang="en-US" sz="3200" b="1" dirty="0">
              <a:solidFill>
                <a:srgbClr val="FF0000"/>
              </a:solidFill>
              <a:latin typeface="Arial" charset="0"/>
            </a:endParaRPr>
          </a:p>
          <a:p>
            <a:pPr lvl="1">
              <a:buNone/>
            </a:pPr>
            <a:r>
              <a:rPr lang="en-US" altLang="zh-CN" sz="3200" b="1" dirty="0" err="1">
                <a:solidFill>
                  <a:srgbClr val="FF0000"/>
                </a:solidFill>
                <a:latin typeface="Arial" charset="0"/>
              </a:rPr>
              <a:t>putchar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Arial" charset="0"/>
              </a:rPr>
              <a:t>getchar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());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b="1" dirty="0" err="1">
                <a:solidFill>
                  <a:srgbClr val="0000FF"/>
                </a:solidFill>
              </a:rPr>
              <a:t>putchar</a:t>
            </a:r>
            <a:r>
              <a:rPr lang="en-US" altLang="zh-CN" sz="3200" b="1" dirty="0">
                <a:solidFill>
                  <a:srgbClr val="0000FF"/>
                </a:solidFill>
              </a:rPr>
              <a:t>('\n');                </a:t>
            </a:r>
            <a:endParaRPr lang="zh-CN" altLang="zh-CN" sz="3200" b="1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</a:rPr>
              <a:t>return 0;</a:t>
            </a:r>
            <a:endParaRPr lang="zh-CN" altLang="zh-CN" sz="3200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}</a:t>
            </a:r>
            <a:endParaRPr lang="zh-CN" altLang="zh-CN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&lt;</a:t>
            </a:r>
            <a:fld id="{0FE227F1-8F74-41B5-8154-488A3A0793D4}" type="slidenum">
              <a:rPr lang="zh-CN" altLang="en-US" smtClean="0"/>
              <a:pPr/>
              <a:t>24</a:t>
            </a:fld>
            <a:r>
              <a:rPr lang="en-US" altLang="zh-CN"/>
              <a:t>&gt;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214938"/>
            <a:ext cx="85725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25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4869160"/>
            <a:ext cx="8712968" cy="1872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为什么会少掉一行？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052736"/>
            <a:ext cx="537659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645024"/>
            <a:ext cx="26860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1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6" y="2060848"/>
            <a:ext cx="7390636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371" y="837582"/>
            <a:ext cx="6481262" cy="646331"/>
          </a:xfrm>
          <a:solidFill>
            <a:srgbClr val="80F8A5"/>
          </a:solidFill>
        </p:spPr>
        <p:txBody>
          <a:bodyPr wrap="none">
            <a:spAutoFit/>
          </a:bodyPr>
          <a:lstStyle/>
          <a:p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程序设计举例</a:t>
            </a:r>
            <a:r>
              <a:rPr lang="zh-CN" altLang="en-US" sz="3600" dirty="0"/>
              <a:t>（二）</a:t>
            </a:r>
            <a:endParaRPr lang="zh-CN" altLang="en-US" sz="34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3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例</a:t>
            </a:r>
            <a:r>
              <a:rPr lang="en-US" altLang="zh-CN" b="1" dirty="0"/>
              <a:t>1:  </a:t>
            </a:r>
            <a:r>
              <a:rPr lang="en-US" altLang="zh-CN" b="1" dirty="0" err="1"/>
              <a:t>TalkMachine</a:t>
            </a:r>
            <a:r>
              <a:rPr lang="en-US" altLang="zh-CN" b="1" dirty="0"/>
              <a:t> Ver1.0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b="1" dirty="0"/>
          </a:p>
          <a:p>
            <a:pPr>
              <a:lnSpc>
                <a:spcPct val="90000"/>
              </a:lnSpc>
            </a:pPr>
            <a:endParaRPr lang="en-US" altLang="zh-CN" b="1" dirty="0"/>
          </a:p>
          <a:p>
            <a:endParaRPr lang="zh-CN" altLang="en-US" b="1" dirty="0"/>
          </a:p>
          <a:p>
            <a:pPr lvl="1"/>
            <a:endParaRPr lang="zh-CN" altLang="en-US" b="1" u="sng" dirty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52936"/>
            <a:ext cx="4824536" cy="182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9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86303"/>
            <a:ext cx="7821882" cy="528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4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9512" y="907504"/>
            <a:ext cx="8712968" cy="4997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例</a:t>
            </a:r>
            <a:r>
              <a:rPr lang="en-US" altLang="zh-CN" b="1" dirty="0"/>
              <a:t>2:  </a:t>
            </a:r>
            <a:r>
              <a:rPr lang="zh-CN" altLang="en-US" b="1" dirty="0"/>
              <a:t>成绩的等级</a:t>
            </a:r>
            <a:endParaRPr lang="en-US" altLang="zh-CN" b="1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CN" b="1" dirty="0"/>
          </a:p>
          <a:p>
            <a:pPr>
              <a:lnSpc>
                <a:spcPct val="90000"/>
              </a:lnSpc>
            </a:pPr>
            <a:endParaRPr lang="en-US" altLang="zh-CN" b="1" dirty="0"/>
          </a:p>
          <a:p>
            <a:endParaRPr lang="zh-CN" altLang="en-US" b="1" dirty="0"/>
          </a:p>
          <a:p>
            <a:pPr lvl="1"/>
            <a:endParaRPr lang="zh-CN" altLang="en-US" b="1" u="sng" dirty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97187"/>
            <a:ext cx="5544616" cy="139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62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5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例</a:t>
            </a:r>
            <a:r>
              <a:rPr lang="en-US" altLang="zh-CN" b="1" dirty="0"/>
              <a:t>3:  </a:t>
            </a:r>
            <a:r>
              <a:rPr lang="zh-CN" altLang="en-US" b="1" dirty="0"/>
              <a:t>问题：字符，是怎么存储</a:t>
            </a:r>
            <a:r>
              <a:rPr lang="en-US" altLang="zh-CN" b="1" dirty="0"/>
              <a:t>/</a:t>
            </a:r>
            <a:r>
              <a:rPr lang="zh-CN" altLang="en-US" b="1" dirty="0"/>
              <a:t>使用的？</a:t>
            </a:r>
            <a:endParaRPr lang="en-US" altLang="zh-CN" b="1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CN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(“Hello!\n”);</a:t>
            </a:r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(“</a:t>
            </a:r>
            <a:r>
              <a:rPr lang="zh-CN" altLang="en-US" b="1" dirty="0">
                <a:solidFill>
                  <a:srgbClr val="0000FF"/>
                </a:solidFill>
              </a:rPr>
              <a:t>你好！</a:t>
            </a:r>
            <a:r>
              <a:rPr lang="en-US" altLang="zh-CN" b="1" dirty="0">
                <a:solidFill>
                  <a:srgbClr val="0000FF"/>
                </a:solidFill>
              </a:rPr>
              <a:t>\n”);</a:t>
            </a:r>
          </a:p>
          <a:p>
            <a:endParaRPr lang="zh-CN" altLang="en-US" b="1" dirty="0"/>
          </a:p>
          <a:p>
            <a:pPr lvl="1"/>
            <a:endParaRPr lang="zh-CN" altLang="en-US" b="1" u="sng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31778" y="868360"/>
            <a:ext cx="3480441" cy="584775"/>
          </a:xfrm>
        </p:spPr>
        <p:txBody>
          <a:bodyPr/>
          <a:lstStyle/>
          <a:p>
            <a:r>
              <a:rPr lang="zh-CN" altLang="en-US" dirty="0"/>
              <a:t>不识字的计算机？</a:t>
            </a:r>
          </a:p>
        </p:txBody>
      </p:sp>
    </p:spTree>
    <p:extLst>
      <p:ext uri="{BB962C8B-B14F-4D97-AF65-F5344CB8AC3E}">
        <p14:creationId xmlns:p14="http://schemas.microsoft.com/office/powerpoint/2010/main" val="8369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393" y="837582"/>
            <a:ext cx="7531229" cy="646331"/>
          </a:xfrm>
          <a:solidFill>
            <a:srgbClr val="80F8A5"/>
          </a:solidFill>
        </p:spPr>
        <p:txBody>
          <a:bodyPr wrap="none">
            <a:spAutoFit/>
          </a:bodyPr>
          <a:lstStyle/>
          <a:p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简单的数据类型（二）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字符型数据</a:t>
            </a:r>
            <a:endParaRPr lang="zh-CN" altLang="en-US" sz="34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6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712968" cy="499715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b="1" dirty="0"/>
              <a:t>大多数系统采用</a:t>
            </a:r>
            <a:r>
              <a:rPr lang="zh-CN" altLang="en-US" b="1" dirty="0">
                <a:hlinkClick r:id="rId2" action="ppaction://hlinksldjump"/>
              </a:rPr>
              <a:t>标准</a:t>
            </a:r>
            <a:r>
              <a:rPr lang="en-US" altLang="zh-CN" b="1" dirty="0">
                <a:hlinkClick r:id="rId2" action="ppaction://hlinksldjump"/>
              </a:rPr>
              <a:t>ASCII</a:t>
            </a:r>
            <a:r>
              <a:rPr lang="zh-CN" altLang="zh-CN" b="1" dirty="0">
                <a:hlinkClick r:id="rId2" action="ppaction://hlinksldjump"/>
              </a:rPr>
              <a:t>字符集</a:t>
            </a:r>
            <a:r>
              <a:rPr lang="zh-CN" altLang="en-US" b="1" dirty="0"/>
              <a:t>（</a:t>
            </a:r>
            <a:r>
              <a:rPr lang="zh-CN" altLang="en-US" b="1" dirty="0">
                <a:ea typeface="宋体" charset="-122"/>
              </a:rPr>
              <a:t>共</a:t>
            </a:r>
            <a:r>
              <a:rPr lang="en-US" altLang="zh-CN" b="1" dirty="0">
                <a:ea typeface="宋体" charset="-122"/>
              </a:rPr>
              <a:t>128</a:t>
            </a:r>
            <a:r>
              <a:rPr lang="zh-CN" altLang="en-US" b="1" dirty="0">
                <a:ea typeface="宋体" charset="-122"/>
              </a:rPr>
              <a:t>个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zh-CN" b="1" dirty="0"/>
              <a:t>字母：</a:t>
            </a:r>
            <a:r>
              <a:rPr lang="en-US" altLang="zh-CN" b="1" dirty="0"/>
              <a:t>A ~ Z   a ~ z</a:t>
            </a:r>
            <a:endParaRPr lang="zh-CN" altLang="zh-CN" b="1" dirty="0"/>
          </a:p>
          <a:p>
            <a:pPr lvl="1">
              <a:lnSpc>
                <a:spcPct val="100000"/>
              </a:lnSpc>
            </a:pPr>
            <a:r>
              <a:rPr lang="zh-CN" altLang="zh-CN" b="1" dirty="0"/>
              <a:t>数字：</a:t>
            </a:r>
            <a:r>
              <a:rPr lang="en-US" altLang="zh-CN" b="1" dirty="0"/>
              <a:t>0 ~ 9</a:t>
            </a:r>
            <a:endParaRPr lang="zh-CN" altLang="zh-CN" b="1" dirty="0"/>
          </a:p>
          <a:p>
            <a:pPr lvl="1">
              <a:lnSpc>
                <a:spcPct val="100000"/>
              </a:lnSpc>
            </a:pPr>
            <a:r>
              <a:rPr lang="zh-CN" altLang="zh-CN" b="1" dirty="0"/>
              <a:t>专门符号：</a:t>
            </a:r>
            <a:r>
              <a:rPr lang="en-US" altLang="zh-CN" b="1" dirty="0"/>
              <a:t>29</a:t>
            </a:r>
            <a:r>
              <a:rPr lang="zh-CN" altLang="zh-CN" b="1" dirty="0"/>
              <a:t>个：</a:t>
            </a:r>
            <a:r>
              <a:rPr lang="en-US" altLang="zh-CN" b="1" dirty="0"/>
              <a:t>!  ”  #  &amp;  ‘  (  )  *</a:t>
            </a:r>
            <a:r>
              <a:rPr lang="zh-CN" altLang="en-US" b="1" dirty="0"/>
              <a:t>等</a:t>
            </a:r>
            <a:endParaRPr lang="zh-CN" altLang="zh-CN" b="1" dirty="0"/>
          </a:p>
          <a:p>
            <a:pPr lvl="1">
              <a:lnSpc>
                <a:spcPct val="100000"/>
              </a:lnSpc>
            </a:pPr>
            <a:r>
              <a:rPr lang="zh-CN" altLang="zh-CN" b="1" dirty="0"/>
              <a:t>空格符：空格、水平</a:t>
            </a:r>
            <a:r>
              <a:rPr lang="en-US" altLang="zh-CN" b="1" dirty="0"/>
              <a:t>/</a:t>
            </a:r>
            <a:r>
              <a:rPr lang="zh-CN" altLang="en-US" b="1" dirty="0"/>
              <a:t>垂直</a:t>
            </a:r>
            <a:r>
              <a:rPr lang="zh-CN" altLang="zh-CN" b="1" dirty="0"/>
              <a:t>制表符、换行</a:t>
            </a:r>
            <a:r>
              <a:rPr lang="zh-CN" altLang="en-US" b="1" dirty="0"/>
              <a:t>、换页</a:t>
            </a:r>
            <a:endParaRPr lang="zh-CN" altLang="zh-CN" b="1" dirty="0"/>
          </a:p>
          <a:p>
            <a:pPr lvl="1">
              <a:lnSpc>
                <a:spcPct val="100000"/>
              </a:lnSpc>
            </a:pPr>
            <a:r>
              <a:rPr lang="zh-CN" altLang="zh-CN" b="1" dirty="0"/>
              <a:t>不能显示的字符：空</a:t>
            </a:r>
            <a:r>
              <a:rPr lang="en-US" altLang="zh-CN" b="1" dirty="0"/>
              <a:t>(null)</a:t>
            </a:r>
            <a:r>
              <a:rPr lang="zh-CN" altLang="zh-CN" b="1" dirty="0"/>
              <a:t>字符</a:t>
            </a:r>
            <a:r>
              <a:rPr lang="en-US" altLang="zh-CN" b="1" dirty="0"/>
              <a:t>(</a:t>
            </a:r>
            <a:r>
              <a:rPr lang="zh-CN" altLang="zh-CN" b="1" dirty="0"/>
              <a:t>以</a:t>
            </a:r>
            <a:r>
              <a:rPr lang="en-US" altLang="zh-CN" b="1" dirty="0"/>
              <a:t>‘\0’</a:t>
            </a:r>
            <a:r>
              <a:rPr lang="zh-CN" altLang="zh-CN" b="1" dirty="0"/>
              <a:t>表示</a:t>
            </a:r>
            <a:r>
              <a:rPr lang="en-US" altLang="zh-CN" b="1" dirty="0"/>
              <a:t>)</a:t>
            </a:r>
            <a:r>
              <a:rPr lang="zh-CN" altLang="zh-CN" b="1" dirty="0"/>
              <a:t>、警告</a:t>
            </a:r>
            <a:r>
              <a:rPr lang="en-US" altLang="zh-CN" b="1" dirty="0"/>
              <a:t>(</a:t>
            </a:r>
            <a:r>
              <a:rPr lang="zh-CN" altLang="zh-CN" b="1" dirty="0"/>
              <a:t>以</a:t>
            </a:r>
            <a:r>
              <a:rPr lang="en-US" altLang="zh-CN" b="1" dirty="0"/>
              <a:t>‘\a’</a:t>
            </a:r>
            <a:r>
              <a:rPr lang="zh-CN" altLang="zh-CN" b="1" dirty="0"/>
              <a:t>表示</a:t>
            </a:r>
            <a:r>
              <a:rPr lang="en-US" altLang="zh-CN" b="1" dirty="0"/>
              <a:t>)</a:t>
            </a:r>
            <a:r>
              <a:rPr lang="zh-CN" altLang="zh-CN" b="1" dirty="0"/>
              <a:t>、回车</a:t>
            </a:r>
            <a:r>
              <a:rPr lang="en-US" altLang="zh-CN" b="1" dirty="0"/>
              <a:t>(</a:t>
            </a:r>
            <a:r>
              <a:rPr lang="zh-CN" altLang="zh-CN" b="1" dirty="0"/>
              <a:t>以</a:t>
            </a:r>
            <a:r>
              <a:rPr lang="en-US" altLang="zh-CN" b="1" dirty="0"/>
              <a:t>‘\r’</a:t>
            </a:r>
            <a:r>
              <a:rPr lang="zh-CN" altLang="zh-CN" b="1" dirty="0"/>
              <a:t>表示</a:t>
            </a:r>
            <a:r>
              <a:rPr lang="en-US" altLang="zh-CN" b="1" dirty="0"/>
              <a:t>)</a:t>
            </a:r>
            <a:r>
              <a:rPr lang="zh-CN" altLang="en-US" b="1" dirty="0"/>
              <a:t>、换行</a:t>
            </a:r>
            <a:r>
              <a:rPr lang="en-US" altLang="zh-CN" b="1" dirty="0"/>
              <a:t>(</a:t>
            </a:r>
            <a:r>
              <a:rPr lang="zh-CN" altLang="zh-CN" b="1" dirty="0"/>
              <a:t>以</a:t>
            </a:r>
            <a:r>
              <a:rPr lang="en-US" altLang="zh-CN" b="1" dirty="0"/>
              <a:t>‘\n’</a:t>
            </a:r>
            <a:r>
              <a:rPr lang="zh-CN" altLang="zh-CN" b="1" dirty="0"/>
              <a:t>表示</a:t>
            </a:r>
            <a:r>
              <a:rPr lang="en-US" altLang="zh-CN" b="1" dirty="0"/>
              <a:t>)</a:t>
            </a:r>
            <a:r>
              <a:rPr lang="zh-CN" altLang="zh-CN" b="1" dirty="0"/>
              <a:t>等</a:t>
            </a:r>
            <a:endParaRPr lang="en-US" altLang="zh-CN" b="1" dirty="0"/>
          </a:p>
          <a:p>
            <a:r>
              <a:rPr lang="zh-CN" altLang="en-US" b="1" dirty="0"/>
              <a:t>每个字符在计算机内部用</a:t>
            </a:r>
            <a:r>
              <a:rPr lang="zh-CN" altLang="en-US" sz="4400" b="1" dirty="0">
                <a:solidFill>
                  <a:srgbClr val="FF0000"/>
                </a:solidFill>
              </a:rPr>
              <a:t>一个整数</a:t>
            </a:r>
            <a:r>
              <a:rPr lang="zh-CN" altLang="en-US" b="1" dirty="0"/>
              <a:t>表示，称为</a:t>
            </a:r>
            <a:r>
              <a:rPr lang="zh-CN" altLang="en-US" b="1" dirty="0">
                <a:solidFill>
                  <a:srgbClr val="FF0000"/>
                </a:solidFill>
              </a:rPr>
              <a:t>字符编码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>
                <a:ea typeface="宋体" charset="-122"/>
              </a:rPr>
              <a:t>参见</a:t>
            </a:r>
            <a:r>
              <a:rPr lang="en-US" altLang="zh-CN" b="1" dirty="0">
                <a:ea typeface="宋体" charset="-122"/>
              </a:rPr>
              <a:t>P.377 </a:t>
            </a:r>
            <a:r>
              <a:rPr lang="zh-CN" altLang="en-US" b="1" dirty="0">
                <a:ea typeface="宋体" charset="-122"/>
              </a:rPr>
              <a:t>的</a:t>
            </a:r>
            <a:r>
              <a:rPr lang="en-US" altLang="zh-CN" b="1" dirty="0">
                <a:ea typeface="宋体" charset="-122"/>
              </a:rPr>
              <a:t>ASCII</a:t>
            </a:r>
            <a:r>
              <a:rPr lang="zh-CN" altLang="en-US" b="1" dirty="0"/>
              <a:t>码</a:t>
            </a:r>
            <a:r>
              <a:rPr lang="zh-CN" altLang="en-US" b="1" dirty="0">
                <a:ea typeface="宋体" charset="-122"/>
              </a:rPr>
              <a:t>表 （标准</a:t>
            </a:r>
            <a:r>
              <a:rPr lang="en-US" altLang="zh-CN" b="1" dirty="0">
                <a:ea typeface="宋体" charset="-122"/>
              </a:rPr>
              <a:t>/</a:t>
            </a:r>
            <a:r>
              <a:rPr lang="zh-CN" altLang="en-US" b="1" dirty="0">
                <a:ea typeface="宋体" charset="-122"/>
              </a:rPr>
              <a:t>扩展）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1465620"/>
            <a:ext cx="4248472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sz="3200" dirty="0"/>
              <a:t>1. </a:t>
            </a:r>
            <a:r>
              <a:rPr lang="zh-CN" altLang="en-US" sz="3200" dirty="0"/>
              <a:t>字符与字符代码</a:t>
            </a:r>
            <a:endParaRPr 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2200F7-2BEF-446C-A140-53EB09DB2B2E}"/>
              </a:ext>
            </a:extLst>
          </p:cNvPr>
          <p:cNvSpPr/>
          <p:nvPr/>
        </p:nvSpPr>
        <p:spPr>
          <a:xfrm>
            <a:off x="3779912" y="1628800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merican 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tandard 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ode for 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nformation 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nterchange)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62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7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44" y="26152"/>
            <a:ext cx="9217456" cy="682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55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8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sz="3200" dirty="0"/>
              <a:t>字符的表示</a:t>
            </a:r>
            <a:endParaRPr lang="en-US" sz="3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a typeface="宋体" charset="-122"/>
              </a:rPr>
              <a:t>用单引号括起来一个字符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>
                <a:ea typeface="宋体" charset="-122"/>
              </a:rPr>
              <a:t>如：</a:t>
            </a:r>
            <a:r>
              <a:rPr lang="en-US" altLang="zh-CN" b="1" dirty="0">
                <a:ea typeface="宋体" charset="-122"/>
              </a:rPr>
              <a:t>’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’    ’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’    ’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.</a:t>
            </a:r>
            <a:r>
              <a:rPr lang="en-US" altLang="zh-CN" b="1" dirty="0">
                <a:ea typeface="宋体" charset="-122"/>
              </a:rPr>
              <a:t>’    ’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?</a:t>
            </a:r>
            <a:r>
              <a:rPr lang="en-US" altLang="zh-CN" b="1" dirty="0">
                <a:ea typeface="宋体" charset="-122"/>
              </a:rPr>
              <a:t>’    ‘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1</a:t>
            </a:r>
            <a:r>
              <a:rPr lang="en-US" altLang="zh-CN" b="1" dirty="0">
                <a:ea typeface="宋体" charset="-122"/>
              </a:rPr>
              <a:t>‘    ‘ ’</a:t>
            </a:r>
          </a:p>
          <a:p>
            <a:r>
              <a:rPr lang="zh-CN" altLang="en-US" b="1" dirty="0">
                <a:ea typeface="宋体" charset="-122"/>
              </a:rPr>
              <a:t>有的字符是不可见的，只能用特殊形式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转义字符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zh-CN" altLang="en-US" b="1" dirty="0">
                <a:ea typeface="宋体" charset="-122"/>
              </a:rPr>
              <a:t>表示。下面几个一定要牢记：</a:t>
            </a:r>
          </a:p>
          <a:p>
            <a:pPr lvl="1"/>
            <a:r>
              <a:rPr lang="zh-CN" altLang="en-US" b="1" dirty="0">
                <a:ea typeface="宋体" charset="-122"/>
              </a:rPr>
              <a:t>如： </a:t>
            </a:r>
            <a:r>
              <a:rPr lang="en-US" altLang="zh-CN" b="1" dirty="0">
                <a:ea typeface="宋体" charset="-122"/>
              </a:rPr>
              <a:t>‘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\n</a:t>
            </a:r>
            <a:r>
              <a:rPr lang="en-US" altLang="zh-CN" b="1" dirty="0">
                <a:ea typeface="宋体" charset="-122"/>
              </a:rPr>
              <a:t>’     ‘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\r</a:t>
            </a:r>
            <a:r>
              <a:rPr lang="en-US" altLang="zh-CN" b="1" dirty="0">
                <a:ea typeface="宋体" charset="-122"/>
              </a:rPr>
              <a:t>’     ‘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\t</a:t>
            </a:r>
            <a:r>
              <a:rPr lang="en-US" altLang="zh-CN" b="1" dirty="0">
                <a:ea typeface="宋体" charset="-122"/>
              </a:rPr>
              <a:t>’           ‘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\’</a:t>
            </a:r>
            <a:r>
              <a:rPr lang="en-US" altLang="zh-CN" b="1" dirty="0">
                <a:ea typeface="宋体" charset="-122"/>
              </a:rPr>
              <a:t>’     ‘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\”</a:t>
            </a:r>
            <a:r>
              <a:rPr lang="en-US" altLang="zh-CN" b="1" dirty="0">
                <a:ea typeface="宋体" charset="-122"/>
              </a:rPr>
              <a:t>’     ‘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\\</a:t>
            </a:r>
            <a:r>
              <a:rPr lang="en-US" altLang="zh-CN" b="1" dirty="0">
                <a:ea typeface="宋体" charset="-122"/>
              </a:rPr>
              <a:t>’</a:t>
            </a:r>
          </a:p>
          <a:p>
            <a:pPr lvl="1"/>
            <a:r>
              <a:rPr lang="zh-CN" altLang="en-US" b="1" dirty="0">
                <a:ea typeface="宋体" charset="-122"/>
              </a:rPr>
              <a:t>如：  </a:t>
            </a:r>
            <a:r>
              <a:rPr lang="en-US" altLang="zh-CN" b="1" dirty="0">
                <a:ea typeface="宋体" charset="-122"/>
              </a:rPr>
              <a:t>‘\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0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12</a:t>
            </a:r>
            <a:r>
              <a:rPr lang="en-US" altLang="zh-CN" b="1" dirty="0">
                <a:ea typeface="宋体" charset="-122"/>
              </a:rPr>
              <a:t>’     ‘\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x0A</a:t>
            </a:r>
            <a:r>
              <a:rPr lang="en-US" altLang="zh-CN" b="1" dirty="0">
                <a:ea typeface="宋体" charset="-122"/>
              </a:rPr>
              <a:t>’      </a:t>
            </a:r>
            <a:r>
              <a:rPr lang="zh-CN" altLang="en-US" b="1" dirty="0">
                <a:ea typeface="宋体" charset="-122"/>
              </a:rPr>
              <a:t>八进制、</a:t>
            </a:r>
            <a:r>
              <a:rPr lang="en-US" altLang="zh-CN" b="1" dirty="0">
                <a:ea typeface="宋体" charset="-122"/>
              </a:rPr>
              <a:t>16</a:t>
            </a:r>
            <a:r>
              <a:rPr lang="zh-CN" altLang="en-US" b="1" dirty="0">
                <a:ea typeface="宋体" charset="-122"/>
              </a:rPr>
              <a:t>进制表示</a:t>
            </a:r>
            <a:endParaRPr lang="en-US" altLang="zh-CN" b="1" dirty="0">
              <a:ea typeface="宋体" charset="-122"/>
            </a:endParaRPr>
          </a:p>
          <a:p>
            <a:r>
              <a:rPr lang="zh-CN" altLang="en-US" b="1" dirty="0">
                <a:ea typeface="宋体" charset="-122"/>
              </a:rPr>
              <a:t>字符</a:t>
            </a:r>
            <a:r>
              <a:rPr lang="en-US" altLang="zh-CN" b="1" dirty="0">
                <a:ea typeface="宋体" charset="-122"/>
              </a:rPr>
              <a:t>’1’</a:t>
            </a:r>
            <a:r>
              <a:rPr lang="zh-CN" altLang="en-US" b="1" dirty="0">
                <a:ea typeface="宋体" charset="-122"/>
              </a:rPr>
              <a:t>和</a:t>
            </a:r>
            <a:r>
              <a:rPr lang="zh-CN" altLang="zh-CN" b="1" dirty="0"/>
              <a:t>整数</a:t>
            </a:r>
            <a:r>
              <a:rPr lang="en-US" altLang="zh-CN" b="1" dirty="0">
                <a:ea typeface="宋体" charset="-122"/>
              </a:rPr>
              <a:t>1</a:t>
            </a:r>
            <a:r>
              <a:rPr lang="zh-CN" altLang="zh-CN" b="1" dirty="0"/>
              <a:t>是不同的概念</a:t>
            </a:r>
            <a:r>
              <a:rPr lang="zh-CN" altLang="en-US" b="1" dirty="0"/>
              <a:t>：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zh-CN" b="1" dirty="0"/>
              <a:t>字符</a:t>
            </a:r>
            <a:r>
              <a:rPr lang="en-US" altLang="zh-CN" b="1" dirty="0"/>
              <a:t>’1’</a:t>
            </a:r>
            <a:r>
              <a:rPr lang="zh-CN" altLang="zh-CN" b="1" dirty="0"/>
              <a:t>只是代表一个形状为</a:t>
            </a:r>
            <a:r>
              <a:rPr lang="en-US" altLang="zh-CN" b="1" dirty="0"/>
              <a:t>’1’</a:t>
            </a:r>
            <a:r>
              <a:rPr lang="zh-CN" altLang="zh-CN" b="1" dirty="0"/>
              <a:t>的符号，需要时按原样输出</a:t>
            </a:r>
            <a:r>
              <a:rPr lang="zh-CN" altLang="en-US" b="1" dirty="0"/>
              <a:t>，</a:t>
            </a:r>
            <a:r>
              <a:rPr lang="zh-CN" altLang="zh-CN" b="1" dirty="0"/>
              <a:t>在内存中以</a:t>
            </a:r>
            <a:r>
              <a:rPr lang="en-US" altLang="zh-CN" b="1" dirty="0"/>
              <a:t>ASCII</a:t>
            </a:r>
            <a:r>
              <a:rPr lang="zh-CN" altLang="zh-CN" b="1" dirty="0"/>
              <a:t>码形式存储</a:t>
            </a:r>
            <a:r>
              <a:rPr lang="zh-CN" altLang="en-US" b="1" dirty="0"/>
              <a:t>，占</a:t>
            </a:r>
            <a:r>
              <a:rPr lang="en-US" altLang="zh-CN" b="1" dirty="0"/>
              <a:t>1</a:t>
            </a:r>
            <a:r>
              <a:rPr lang="zh-CN" altLang="en-US" b="1" dirty="0"/>
              <a:t>字节 </a:t>
            </a:r>
            <a:r>
              <a:rPr lang="en-US" altLang="zh-CN" sz="1900" b="1" dirty="0">
                <a:solidFill>
                  <a:srgbClr val="00B050"/>
                </a:solidFill>
              </a:rPr>
              <a:t>//</a:t>
            </a:r>
            <a:r>
              <a:rPr lang="zh-CN" altLang="en-US" sz="1900" b="1" dirty="0">
                <a:solidFill>
                  <a:srgbClr val="00B050"/>
                </a:solidFill>
              </a:rPr>
              <a:t>值为</a:t>
            </a:r>
            <a:r>
              <a:rPr lang="en-US" altLang="zh-CN" sz="1900" b="1" dirty="0">
                <a:solidFill>
                  <a:srgbClr val="00B050"/>
                </a:solidFill>
              </a:rPr>
              <a:t>49</a:t>
            </a:r>
          </a:p>
          <a:p>
            <a:pPr lvl="1"/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zh-CN" b="1" dirty="0"/>
              <a:t>整数</a:t>
            </a:r>
            <a:r>
              <a:rPr lang="en-US" altLang="zh-CN" b="1" dirty="0"/>
              <a:t>1</a:t>
            </a:r>
            <a:r>
              <a:rPr lang="zh-CN" altLang="zh-CN" b="1" dirty="0"/>
              <a:t>是以整数存储方式</a:t>
            </a:r>
            <a:r>
              <a:rPr lang="en-US" altLang="zh-CN" b="1" dirty="0"/>
              <a:t>(</a:t>
            </a:r>
            <a:r>
              <a:rPr lang="zh-CN" altLang="zh-CN" b="1" dirty="0"/>
              <a:t>二进制补码方式</a:t>
            </a:r>
            <a:r>
              <a:rPr lang="en-US" altLang="zh-CN" b="1" dirty="0"/>
              <a:t>)</a:t>
            </a:r>
            <a:r>
              <a:rPr lang="zh-CN" altLang="zh-CN" b="1" dirty="0"/>
              <a:t>存储的，占</a:t>
            </a:r>
            <a:r>
              <a:rPr lang="en-US" altLang="zh-CN" b="1" dirty="0"/>
              <a:t>2</a:t>
            </a:r>
            <a:r>
              <a:rPr lang="zh-CN" altLang="zh-CN" b="1" dirty="0"/>
              <a:t>个或</a:t>
            </a:r>
            <a:r>
              <a:rPr lang="en-US" altLang="zh-CN" b="1" dirty="0"/>
              <a:t>4</a:t>
            </a:r>
            <a:r>
              <a:rPr lang="zh-CN" altLang="zh-CN" b="1" dirty="0"/>
              <a:t>个字节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0386"/>
              </p:ext>
            </p:extLst>
          </p:nvPr>
        </p:nvGraphicFramePr>
        <p:xfrm>
          <a:off x="611560" y="5013176"/>
          <a:ext cx="2928938" cy="428625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楷体_GB2312"/>
                          <a:cs typeface="Courier New"/>
                        </a:rPr>
                        <a:t>0 0 1 1 0 0 0 1 </a:t>
                      </a:r>
                      <a:endParaRPr lang="zh-CN" sz="28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73696"/>
              </p:ext>
            </p:extLst>
          </p:nvPr>
        </p:nvGraphicFramePr>
        <p:xfrm>
          <a:off x="611560" y="6242640"/>
          <a:ext cx="5857876" cy="426720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楷体_GB2312"/>
                          <a:cs typeface="Courier New"/>
                        </a:rPr>
                        <a:t>0 0 0 0 0 0 0 0</a:t>
                      </a:r>
                      <a:endParaRPr lang="zh-CN" sz="28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楷体_GB2312"/>
                          <a:ea typeface="宋体"/>
                        </a:rPr>
                        <a:t>0 0 0 0 0 0 0 1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/>
              <a:t>&lt;</a:t>
            </a:r>
            <a:fld id="{0FE227F1-8F74-41B5-8154-488A3A0793D4}" type="slidenum">
              <a:rPr lang="zh-CN" altLang="en-US" b="1" smtClean="0"/>
              <a:pPr/>
              <a:t>9</a:t>
            </a:fld>
            <a:r>
              <a:rPr lang="en-US" altLang="zh-CN" b="1"/>
              <a:t>&gt;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sz="3200" dirty="0"/>
              <a:t>2. </a:t>
            </a:r>
            <a:r>
              <a:rPr lang="zh-CN" altLang="en-US" sz="3200" dirty="0"/>
              <a:t>字符变量</a:t>
            </a:r>
            <a:endParaRPr lang="en-US" sz="3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>
            <a:normAutofit/>
          </a:bodyPr>
          <a:lstStyle/>
          <a:p>
            <a:r>
              <a:rPr lang="zh-CN" altLang="zh-CN" b="1" dirty="0"/>
              <a:t>用类型符</a:t>
            </a:r>
            <a:r>
              <a:rPr lang="en-US" altLang="zh-CN" b="1" dirty="0"/>
              <a:t>char</a:t>
            </a:r>
            <a:r>
              <a:rPr lang="zh-CN" altLang="zh-CN" b="1" dirty="0"/>
              <a:t>定义字符变量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char c = ’?’;</a:t>
            </a:r>
            <a:endParaRPr lang="zh-CN" altLang="zh-CN" b="1" dirty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dirty="0"/>
              <a:t>     定义字符变量</a:t>
            </a:r>
            <a:r>
              <a:rPr lang="en-US" altLang="zh-CN" b="1" dirty="0"/>
              <a:t>c</a:t>
            </a:r>
            <a:r>
              <a:rPr lang="zh-CN" altLang="en-US" b="1" dirty="0"/>
              <a:t>，且初始化为</a:t>
            </a:r>
            <a:r>
              <a:rPr lang="en-US" altLang="zh-CN" b="1" dirty="0"/>
              <a:t> ’?’</a:t>
            </a:r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</a:rPr>
              <a:t>(”</a:t>
            </a:r>
            <a:r>
              <a:rPr lang="en-US" altLang="zh-CN" b="1" dirty="0">
                <a:solidFill>
                  <a:srgbClr val="FF0000"/>
                </a:solidFill>
              </a:rPr>
              <a:t>%d</a:t>
            </a:r>
            <a:r>
              <a:rPr lang="en-US" altLang="zh-CN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%c</a:t>
            </a:r>
            <a:r>
              <a:rPr lang="en-US" altLang="zh-CN" b="1" dirty="0">
                <a:solidFill>
                  <a:srgbClr val="0000FF"/>
                </a:solidFill>
              </a:rPr>
              <a:t>\n”, c, c );</a:t>
            </a:r>
            <a:endParaRPr lang="zh-CN" altLang="zh-CN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     </a:t>
            </a:r>
            <a:r>
              <a:rPr lang="zh-CN" altLang="zh-CN" b="1" dirty="0"/>
              <a:t>输出结果是：</a:t>
            </a:r>
          </a:p>
          <a:p>
            <a:pPr marL="4572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26574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7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1833</Words>
  <Application>Microsoft Office PowerPoint</Application>
  <PresentationFormat>全屏显示(4:3)</PresentationFormat>
  <Paragraphs>239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楷体_GB2312</vt:lpstr>
      <vt:lpstr>宋体</vt:lpstr>
      <vt:lpstr>Arial</vt:lpstr>
      <vt:lpstr>Calibri</vt:lpstr>
      <vt:lpstr>Courier New</vt:lpstr>
      <vt:lpstr>Times New Roman</vt:lpstr>
      <vt:lpstr>Wingdings</vt:lpstr>
      <vt:lpstr>自定义设计方案</vt:lpstr>
      <vt:lpstr>1_自定义设计方案</vt:lpstr>
      <vt:lpstr>Office 主题</vt:lpstr>
      <vt:lpstr>计算机程序设计基础 第3讲 顺序程序设计与         基本数据类型（二） </vt:lpstr>
      <vt:lpstr>主要内容</vt:lpstr>
      <vt:lpstr>3.1 简单的C程序设计举例（二）</vt:lpstr>
      <vt:lpstr>PowerPoint 演示文稿</vt:lpstr>
      <vt:lpstr>不识字的计算机？</vt:lpstr>
      <vt:lpstr>3.2 简单的数据类型（二）字符型数据</vt:lpstr>
      <vt:lpstr>PowerPoint 演示文稿</vt:lpstr>
      <vt:lpstr>字符的表示</vt:lpstr>
      <vt:lpstr>2. 字符变量</vt:lpstr>
      <vt:lpstr>3. 字符串常量 </vt:lpstr>
      <vt:lpstr>4. 字符变量的赋值和运算</vt:lpstr>
      <vt:lpstr>字符处理的若干技巧</vt:lpstr>
      <vt:lpstr>字符的运算</vt:lpstr>
      <vt:lpstr>3.3简单数据的输入输出（二）</vt:lpstr>
      <vt:lpstr>2.  scanf函数的用法</vt:lpstr>
      <vt:lpstr>使用scanf函数时应注意的问题</vt:lpstr>
      <vt:lpstr>scanf</vt:lpstr>
      <vt:lpstr>注意：编译程序不检查 表列数目</vt:lpstr>
      <vt:lpstr>3. 用putchar函数输出一个字符</vt:lpstr>
      <vt:lpstr>例： 先后输出BOY三个字符</vt:lpstr>
      <vt:lpstr> </vt:lpstr>
      <vt:lpstr>4. 用getchar函数输入一个字符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shenyu</dc:creator>
  <cp:lastModifiedBy>ThinkpadX1</cp:lastModifiedBy>
  <cp:revision>447</cp:revision>
  <cp:lastPrinted>2020-10-07T15:43:40Z</cp:lastPrinted>
  <dcterms:created xsi:type="dcterms:W3CDTF">2013-09-17T12:28:24Z</dcterms:created>
  <dcterms:modified xsi:type="dcterms:W3CDTF">2021-09-27T15:01:06Z</dcterms:modified>
</cp:coreProperties>
</file>