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CC1D-DE1E-4080-8771-09D6396D525E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D6A-A0CA-4FB9-998A-FC3025B0F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53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CC1D-DE1E-4080-8771-09D6396D525E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D6A-A0CA-4FB9-998A-FC3025B0F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77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CC1D-DE1E-4080-8771-09D6396D525E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D6A-A0CA-4FB9-998A-FC3025B0F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48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CC1D-DE1E-4080-8771-09D6396D525E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D6A-A0CA-4FB9-998A-FC3025B0F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43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CC1D-DE1E-4080-8771-09D6396D525E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D6A-A0CA-4FB9-998A-FC3025B0F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7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CC1D-DE1E-4080-8771-09D6396D525E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D6A-A0CA-4FB9-998A-FC3025B0F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6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CC1D-DE1E-4080-8771-09D6396D525E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D6A-A0CA-4FB9-998A-FC3025B0F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66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CC1D-DE1E-4080-8771-09D6396D525E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D6A-A0CA-4FB9-998A-FC3025B0F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62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CC1D-DE1E-4080-8771-09D6396D525E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D6A-A0CA-4FB9-998A-FC3025B0F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29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CC1D-DE1E-4080-8771-09D6396D525E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D6A-A0CA-4FB9-998A-FC3025B0F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94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CC1D-DE1E-4080-8771-09D6396D525E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D6A-A0CA-4FB9-998A-FC3025B0F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48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DCC1D-DE1E-4080-8771-09D6396D525E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04D6A-A0CA-4FB9-998A-FC3025B0F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65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0" y="908050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ea typeface="隶书" panose="02010509060101010101" pitchFamily="49" charset="-122"/>
              </a:rPr>
              <a:t>6.1 </a:t>
            </a:r>
            <a:r>
              <a:rPr lang="zh-CN" altLang="en-US" sz="6000">
                <a:ea typeface="隶书" panose="02010509060101010101" pitchFamily="49" charset="-122"/>
              </a:rPr>
              <a:t>平面</a:t>
            </a:r>
            <a:r>
              <a:rPr lang="en-US" altLang="en-US" sz="6000">
                <a:ea typeface="隶书" panose="02010509060101010101" pitchFamily="49" charset="-122"/>
              </a:rPr>
              <a:t>体与</a:t>
            </a:r>
            <a:r>
              <a:rPr lang="zh-CN" altLang="en-US" sz="6000">
                <a:ea typeface="隶书" panose="02010509060101010101" pitchFamily="49" charset="-122"/>
              </a:rPr>
              <a:t>回转</a:t>
            </a:r>
            <a:r>
              <a:rPr lang="en-US" altLang="en-US" sz="6000">
                <a:ea typeface="隶书" panose="02010509060101010101" pitchFamily="49" charset="-122"/>
              </a:rPr>
              <a:t>体相交</a:t>
            </a:r>
            <a:endParaRPr lang="zh-CN" altLang="en-US" sz="6000"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4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908050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ea typeface="隶书" panose="02010509060101010101" pitchFamily="49" charset="-122"/>
              </a:rPr>
              <a:t>6.2 </a:t>
            </a:r>
            <a:r>
              <a:rPr lang="zh-CN" altLang="en-US" sz="6000">
                <a:ea typeface="隶书" panose="02010509060101010101" pitchFamily="49" charset="-122"/>
              </a:rPr>
              <a:t>回转</a:t>
            </a:r>
            <a:r>
              <a:rPr lang="en-US" altLang="en-US" sz="6000">
                <a:ea typeface="隶书" panose="02010509060101010101" pitchFamily="49" charset="-122"/>
              </a:rPr>
              <a:t>体与</a:t>
            </a:r>
            <a:r>
              <a:rPr lang="zh-CN" altLang="en-US" sz="6000">
                <a:ea typeface="隶书" panose="02010509060101010101" pitchFamily="49" charset="-122"/>
              </a:rPr>
              <a:t>回转</a:t>
            </a:r>
            <a:r>
              <a:rPr lang="en-US" altLang="en-US" sz="6000">
                <a:ea typeface="隶书" panose="02010509060101010101" pitchFamily="49" charset="-122"/>
              </a:rPr>
              <a:t>体相交</a:t>
            </a:r>
            <a:endParaRPr lang="zh-CN" altLang="en-US" sz="6000"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84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847725"/>
            <a:ext cx="4246562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anose="02010600030101010101" pitchFamily="2" charset="-122"/>
              </a:rPr>
              <a:t>1. 求作主视图，并标出交线上特殊点的三投影。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09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anose="02010600030101010101" pitchFamily="2" charset="-122"/>
              </a:rPr>
              <a:t>1. 求作主视图，并标出交线上特殊点的三投影。</a:t>
            </a:r>
            <a:endParaRPr lang="zh-CN" altLang="en-US">
              <a:latin typeface="宋体" panose="02010600030101010101" pitchFamily="2" charset="-122"/>
            </a:endParaRPr>
          </a:p>
        </p:txBody>
      </p:sp>
      <p:pic>
        <p:nvPicPr>
          <p:cNvPr id="1495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1260475"/>
            <a:ext cx="3375025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77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830263"/>
            <a:ext cx="439102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1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anose="02010600030101010101" pitchFamily="2" charset="-122"/>
              </a:rPr>
              <a:t>2. 求作俯视图，并标出交线上特殊点的三投影。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28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anose="02010600030101010101" pitchFamily="2" charset="-122"/>
              </a:rPr>
              <a:t>2. 求作俯视图，并标出交线上特殊点的三投影。</a:t>
            </a:r>
            <a:endParaRPr lang="zh-CN" altLang="en-US">
              <a:latin typeface="宋体" panose="02010600030101010101" pitchFamily="2" charset="-122"/>
            </a:endParaRPr>
          </a:p>
        </p:txBody>
      </p:sp>
      <p:pic>
        <p:nvPicPr>
          <p:cNvPr id="1515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5" y="1025525"/>
            <a:ext cx="4132263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53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869950"/>
            <a:ext cx="4070350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579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anose="02010600030101010101" pitchFamily="2" charset="-122"/>
              </a:rPr>
              <a:t>3. 求作主视图，并标出交线上特殊点的三投影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34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anose="02010600030101010101" pitchFamily="2" charset="-122"/>
              </a:rPr>
              <a:t>3. 求作主视图，并标出交线上特殊点的三投影</a:t>
            </a:r>
            <a:endParaRPr lang="zh-CN" altLang="en-US">
              <a:latin typeface="宋体" panose="02010600030101010101" pitchFamily="2" charset="-122"/>
            </a:endParaRPr>
          </a:p>
        </p:txBody>
      </p:sp>
      <p:pic>
        <p:nvPicPr>
          <p:cNvPr id="1536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0" y="1433513"/>
            <a:ext cx="4970463" cy="302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844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746125"/>
            <a:ext cx="4772025" cy="424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627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anose="02010600030101010101" pitchFamily="2" charset="-122"/>
              </a:rPr>
              <a:t>4. 求作俯视图，并标出交线上特殊点的三投影。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317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anose="02010600030101010101" pitchFamily="2" charset="-122"/>
              </a:rPr>
              <a:t>4. 求作俯视图，并标出交线上特殊点的三投影。</a:t>
            </a:r>
            <a:endParaRPr lang="zh-CN" altLang="en-US">
              <a:latin typeface="宋体" panose="02010600030101010101" pitchFamily="2" charset="-122"/>
            </a:endParaRPr>
          </a:p>
        </p:txBody>
      </p:sp>
      <p:pic>
        <p:nvPicPr>
          <p:cNvPr id="1556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8" t="34038" r="17378" b="29916"/>
          <a:stretch>
            <a:fillRect/>
          </a:stretch>
        </p:blipFill>
        <p:spPr bwMode="auto">
          <a:xfrm>
            <a:off x="1258888" y="1662113"/>
            <a:ext cx="6392862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56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anose="02010600030101010101" pitchFamily="2" charset="-122"/>
              </a:rPr>
              <a:t>5. 求作俯视图。</a:t>
            </a:r>
            <a:endParaRPr lang="zh-CN" altLang="en-US">
              <a:latin typeface="宋体" panose="02010600030101010101" pitchFamily="2" charset="-122"/>
            </a:endParaRPr>
          </a:p>
        </p:txBody>
      </p:sp>
      <p:pic>
        <p:nvPicPr>
          <p:cNvPr id="1566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741363"/>
            <a:ext cx="563562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20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anose="02010600030101010101" pitchFamily="2" charset="-122"/>
              </a:rPr>
              <a:t>1. 求作主视图。</a:t>
            </a:r>
            <a:endParaRPr lang="zh-CN" altLang="en-US">
              <a:latin typeface="宋体" panose="02010600030101010101" pitchFamily="2" charset="-122"/>
            </a:endParaRPr>
          </a:p>
        </p:txBody>
      </p:sp>
      <p:pic>
        <p:nvPicPr>
          <p:cNvPr id="1392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0" y="765175"/>
            <a:ext cx="4308475" cy="419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50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anose="02010600030101010101" pitchFamily="2" charset="-122"/>
              </a:rPr>
              <a:t>5. 求作俯视图。</a:t>
            </a:r>
            <a:endParaRPr lang="zh-CN" altLang="en-US">
              <a:latin typeface="宋体" panose="02010600030101010101" pitchFamily="2" charset="-122"/>
            </a:endParaRPr>
          </a:p>
        </p:txBody>
      </p:sp>
      <p:pic>
        <p:nvPicPr>
          <p:cNvPr id="157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123950"/>
            <a:ext cx="5038725" cy="314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9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768350"/>
            <a:ext cx="5865812" cy="423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23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anose="02010600030101010101" pitchFamily="2" charset="-122"/>
              </a:rPr>
              <a:t>6. 求作主视图。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59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anose="02010600030101010101" pitchFamily="2" charset="-122"/>
              </a:rPr>
              <a:t>6. 求作主视图。</a:t>
            </a:r>
            <a:endParaRPr lang="zh-CN" altLang="en-US">
              <a:latin typeface="宋体" panose="02010600030101010101" pitchFamily="2" charset="-122"/>
            </a:endParaRPr>
          </a:p>
        </p:txBody>
      </p:sp>
      <p:pic>
        <p:nvPicPr>
          <p:cNvPr id="1597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1238250"/>
            <a:ext cx="4873625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72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anose="02010600030101010101" pitchFamily="2" charset="-122"/>
              </a:rPr>
              <a:t>*</a:t>
            </a:r>
            <a:r>
              <a:rPr lang="en-US" altLang="zh-CN" sz="800">
                <a:latin typeface="宋体" panose="02010600030101010101" pitchFamily="2" charset="-122"/>
              </a:rPr>
              <a:t> </a:t>
            </a:r>
            <a:r>
              <a:rPr lang="en-US" altLang="en-US">
                <a:latin typeface="宋体" panose="02010600030101010101" pitchFamily="2" charset="-122"/>
              </a:rPr>
              <a:t>7. 作两圆柱偏交后的主视图，并标出交线上特殊点的三投影。</a:t>
            </a:r>
            <a:endParaRPr lang="zh-CN" altLang="en-US">
              <a:latin typeface="宋体" panose="02010600030101010101" pitchFamily="2" charset="-122"/>
            </a:endParaRPr>
          </a:p>
        </p:txBody>
      </p:sp>
      <p:pic>
        <p:nvPicPr>
          <p:cNvPr id="16077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25" y="612775"/>
            <a:ext cx="4343400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32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anose="02010600030101010101" pitchFamily="2" charset="-122"/>
              </a:rPr>
              <a:t>*</a:t>
            </a:r>
            <a:r>
              <a:rPr lang="en-US" altLang="zh-CN" sz="800">
                <a:latin typeface="宋体" panose="02010600030101010101" pitchFamily="2" charset="-122"/>
              </a:rPr>
              <a:t> </a:t>
            </a:r>
            <a:r>
              <a:rPr lang="en-US" altLang="en-US">
                <a:latin typeface="宋体" panose="02010600030101010101" pitchFamily="2" charset="-122"/>
              </a:rPr>
              <a:t>7. 作两圆柱偏交后的主视图，并标出交线上特殊点的三投影。</a:t>
            </a:r>
            <a:endParaRPr lang="zh-CN" altLang="en-US">
              <a:latin typeface="宋体" panose="02010600030101010101" pitchFamily="2" charset="-122"/>
            </a:endParaRPr>
          </a:p>
        </p:txBody>
      </p:sp>
      <p:pic>
        <p:nvPicPr>
          <p:cNvPr id="1617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1350963"/>
            <a:ext cx="3786188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8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ChangeArrowheads="1"/>
          </p:cNvSpPr>
          <p:nvPr/>
        </p:nvSpPr>
        <p:spPr bwMode="auto">
          <a:xfrm>
            <a:off x="0" y="908050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ea typeface="隶书" panose="02010509060101010101" pitchFamily="49" charset="-122"/>
              </a:rPr>
              <a:t>6.3 </a:t>
            </a:r>
            <a:r>
              <a:rPr lang="zh-CN" altLang="en-US" sz="6000">
                <a:ea typeface="隶书" panose="02010509060101010101" pitchFamily="49" charset="-122"/>
              </a:rPr>
              <a:t>多形体</a:t>
            </a:r>
            <a:r>
              <a:rPr lang="en-US" altLang="en-US" sz="6000">
                <a:ea typeface="隶书" panose="02010509060101010101" pitchFamily="49" charset="-122"/>
              </a:rPr>
              <a:t>相交</a:t>
            </a:r>
            <a:endParaRPr lang="zh-CN" altLang="en-US" sz="6000"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526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3" y="620713"/>
            <a:ext cx="4102100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43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anose="02010600030101010101" pitchFamily="2" charset="-122"/>
              </a:rPr>
              <a:t>1. 补全主视图中所缺的线。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1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anose="02010600030101010101" pitchFamily="2" charset="-122"/>
              </a:rPr>
              <a:t>1. 补全主视图中所缺的线。</a:t>
            </a:r>
            <a:endParaRPr lang="zh-CN" altLang="en-US">
              <a:latin typeface="宋体" panose="02010600030101010101" pitchFamily="2" charset="-122"/>
            </a:endParaRPr>
          </a:p>
        </p:txBody>
      </p:sp>
      <p:pic>
        <p:nvPicPr>
          <p:cNvPr id="1648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88" y="1246188"/>
            <a:ext cx="3195637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555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660400"/>
            <a:ext cx="466407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1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anose="02010600030101010101" pitchFamily="2" charset="-122"/>
              </a:rPr>
              <a:t>*</a:t>
            </a:r>
            <a:r>
              <a:rPr lang="en-US" altLang="zh-CN" sz="800">
                <a:latin typeface="宋体" panose="02010600030101010101" pitchFamily="2" charset="-122"/>
              </a:rPr>
              <a:t> </a:t>
            </a:r>
            <a:r>
              <a:rPr lang="en-US" altLang="en-US">
                <a:latin typeface="宋体" panose="02010600030101010101" pitchFamily="2" charset="-122"/>
              </a:rPr>
              <a:t>2. 补全主视图、俯视图中所缺的线。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4867275" y="4908550"/>
            <a:ext cx="42767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交线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Ⅲ-Ⅳ</a:t>
            </a: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为侧垂线。</a:t>
            </a:r>
          </a:p>
          <a:p>
            <a:pPr eaLnBrk="1" hangingPunct="1"/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求解顺序为： </a:t>
            </a:r>
          </a:p>
          <a:p>
            <a:pPr eaLnBrk="1" hangingPunct="1"/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3″,4″→ 4(→ 4′)→ 3→ 3′</a:t>
            </a:r>
          </a:p>
          <a:p>
            <a:pPr eaLnBrk="1" hangingPunct="1"/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或 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4′→ 4 → 3 → 3′</a:t>
            </a:r>
          </a:p>
        </p:txBody>
      </p:sp>
    </p:spTree>
    <p:extLst>
      <p:ext uri="{BB962C8B-B14F-4D97-AF65-F5344CB8AC3E}">
        <p14:creationId xmlns:p14="http://schemas.microsoft.com/office/powerpoint/2010/main" val="33848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anose="02010600030101010101" pitchFamily="2" charset="-122"/>
              </a:rPr>
              <a:t>*</a:t>
            </a:r>
            <a:r>
              <a:rPr lang="en-US" altLang="zh-CN" sz="800">
                <a:latin typeface="宋体" panose="02010600030101010101" pitchFamily="2" charset="-122"/>
              </a:rPr>
              <a:t> </a:t>
            </a:r>
            <a:r>
              <a:rPr lang="en-US" altLang="en-US">
                <a:latin typeface="宋体" panose="02010600030101010101" pitchFamily="2" charset="-122"/>
              </a:rPr>
              <a:t>2. 补全主视图、俯视图中所缺的线。</a:t>
            </a:r>
            <a:endParaRPr lang="zh-CN" altLang="en-US">
              <a:latin typeface="宋体" panose="02010600030101010101" pitchFamily="2" charset="-122"/>
            </a:endParaRPr>
          </a:p>
        </p:txBody>
      </p:sp>
      <p:pic>
        <p:nvPicPr>
          <p:cNvPr id="1669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1227138"/>
            <a:ext cx="3144838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6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anose="02010600030101010101" pitchFamily="2" charset="-122"/>
              </a:rPr>
              <a:t>1. 求作主视图。</a:t>
            </a:r>
            <a:endParaRPr lang="zh-CN" altLang="en-US">
              <a:latin typeface="宋体" panose="02010600030101010101" pitchFamily="2" charset="-122"/>
            </a:endParaRPr>
          </a:p>
        </p:txBody>
      </p:sp>
      <p:pic>
        <p:nvPicPr>
          <p:cNvPr id="1402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3" y="1331913"/>
            <a:ext cx="3357562" cy="344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92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anose="02010600030101010101" pitchFamily="2" charset="-122"/>
              </a:rPr>
              <a:t>2. 求作俯视图。</a:t>
            </a:r>
            <a:endParaRPr lang="zh-CN" altLang="en-US">
              <a:latin typeface="宋体" panose="02010600030101010101" pitchFamily="2" charset="-122"/>
            </a:endParaRPr>
          </a:p>
        </p:txBody>
      </p:sp>
      <p:pic>
        <p:nvPicPr>
          <p:cNvPr id="141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016000"/>
            <a:ext cx="4376737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57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anose="02010600030101010101" pitchFamily="2" charset="-122"/>
              </a:rPr>
              <a:t>2. 求作俯视图。</a:t>
            </a:r>
            <a:endParaRPr lang="zh-CN" altLang="en-US">
              <a:latin typeface="宋体" panose="02010600030101010101" pitchFamily="2" charset="-122"/>
            </a:endParaRPr>
          </a:p>
        </p:txBody>
      </p:sp>
      <p:pic>
        <p:nvPicPr>
          <p:cNvPr id="142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450" y="1443038"/>
            <a:ext cx="3667125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1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5" y="763588"/>
            <a:ext cx="4246563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3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anose="02010600030101010101" pitchFamily="2" charset="-122"/>
              </a:rPr>
              <a:t>3. 求作主视图。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35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anose="02010600030101010101" pitchFamily="2" charset="-122"/>
              </a:rPr>
              <a:t>3. 求作主视图。</a:t>
            </a:r>
            <a:endParaRPr lang="zh-CN" altLang="en-US">
              <a:latin typeface="宋体" panose="02010600030101010101" pitchFamily="2" charset="-122"/>
            </a:endParaRPr>
          </a:p>
        </p:txBody>
      </p:sp>
      <p:pic>
        <p:nvPicPr>
          <p:cNvPr id="1443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13" y="1243013"/>
            <a:ext cx="3922712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80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993775"/>
            <a:ext cx="4660900" cy="420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anose="02010600030101010101" pitchFamily="2" charset="-122"/>
              </a:rPr>
              <a:t>4. 完成主视图，求作左视图。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422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anose="02010600030101010101" pitchFamily="2" charset="-122"/>
              </a:rPr>
              <a:t>4. 完成主视图，求作左视图。</a:t>
            </a:r>
            <a:endParaRPr lang="zh-CN" altLang="en-US">
              <a:latin typeface="宋体" panose="02010600030101010101" pitchFamily="2" charset="-122"/>
            </a:endParaRPr>
          </a:p>
        </p:txBody>
      </p:sp>
      <p:pic>
        <p:nvPicPr>
          <p:cNvPr id="1464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127125"/>
            <a:ext cx="3419475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94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184</Words>
  <Application>Microsoft Office PowerPoint</Application>
  <PresentationFormat>On-screen Show (4:3)</PresentationFormat>
  <Paragraphs>33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等线</vt:lpstr>
      <vt:lpstr>等线 Light</vt:lpstr>
      <vt:lpstr>隶书</vt:lpstr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邵 珠峰</dc:creator>
  <cp:lastModifiedBy>邵 珠峰</cp:lastModifiedBy>
  <cp:revision>1</cp:revision>
  <dcterms:created xsi:type="dcterms:W3CDTF">2019-10-30T02:27:54Z</dcterms:created>
  <dcterms:modified xsi:type="dcterms:W3CDTF">2019-10-30T02:28:48Z</dcterms:modified>
</cp:coreProperties>
</file>