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45"/>
  </p:notesMasterIdLst>
  <p:handoutMasterIdLst>
    <p:handoutMasterId r:id="rId46"/>
  </p:handoutMasterIdLst>
  <p:sldIdLst>
    <p:sldId id="261" r:id="rId2"/>
    <p:sldId id="256" r:id="rId3"/>
    <p:sldId id="260" r:id="rId4"/>
    <p:sldId id="259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7" r:id="rId20"/>
    <p:sldId id="275" r:id="rId21"/>
    <p:sldId id="276" r:id="rId22"/>
    <p:sldId id="277" r:id="rId23"/>
    <p:sldId id="278" r:id="rId24"/>
    <p:sldId id="283" r:id="rId25"/>
    <p:sldId id="280" r:id="rId26"/>
    <p:sldId id="279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73AA98FE-A528-4D07-89D0-3B9A94FAF17E}">
          <p14:sldIdLst>
            <p14:sldId id="261"/>
          </p14:sldIdLst>
        </p14:section>
        <p14:section name="Co je to Architektura PC" id="{364962AF-D60C-49F8-9F28-FCD7553EE0FF}">
          <p14:sldIdLst>
            <p14:sldId id="256"/>
            <p14:sldId id="260"/>
          </p14:sldIdLst>
        </p14:section>
        <p14:section name="Instrukční sady" id="{B9407667-26DA-4ADE-8A52-C377127D4EAB}">
          <p14:sldIdLst>
            <p14:sldId id="259"/>
          </p14:sldIdLst>
        </p14:section>
        <p14:section name="Instrukční cyklus Animace" id="{E827B0A0-1771-43C2-9EAC-EF767E793E0D}">
          <p14:sldIdLst>
            <p14:sldId id="258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CISC a RISC" id="{57C8254D-B852-4DCE-879A-1713917CF2DE}">
          <p14:sldIdLst>
            <p14:sldId id="257"/>
            <p14:sldId id="275"/>
            <p14:sldId id="276"/>
            <p14:sldId id="277"/>
            <p14:sldId id="278"/>
            <p14:sldId id="283"/>
            <p14:sldId id="280"/>
          </p14:sldIdLst>
        </p14:section>
        <p14:section name="Srovnání" id="{16DEA939-5FE8-4B1E-8206-A5C29332D223}">
          <p14:sldIdLst>
            <p14:sldId id="279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ke Matej" initials="HM" lastIdx="1" clrIdx="0">
    <p:extLst>
      <p:ext uri="{19B8F6BF-5375-455C-9EA6-DF929625EA0E}">
        <p15:presenceInfo xmlns:p15="http://schemas.microsoft.com/office/powerpoint/2012/main" userId="Hanke Mate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2791FD-D70B-4634-AF74-65809644B4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F0261-7BA3-4541-94A9-4673F62172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7A71B-1D7D-4A0A-812E-C4AFC78862C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4CF1D-BA36-457C-BC2A-5651AA8E40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5F3FC-7F27-49EF-BD26-D2290FBAB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C69DD-3E76-45DF-9E26-21ABED7A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812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957C9-6F4C-4461-846C-A24FE1177DF7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BDDC0-B782-4E65-9385-59CFED3EA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010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C5881A0-21D8-440F-B7CA-637E1BE3F474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26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A0A3-E0A2-4C4F-8946-A013BE9711E7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5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CF9B-AE7B-4DD7-B944-91648BFBD57B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02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4FCB-0117-4BC5-843B-B8B43E431CA2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958098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527C-CA9F-4A6F-BCCD-C9AD8360B03A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0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2C5F-47ED-4B9D-A504-36A49DC7461A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95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C42D-69DE-4A73-BC52-FEC22232F886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13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3D05-DED8-4E3E-848A-41077FC85CF0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488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CB9F-133E-42E8-B6C3-A10809AEF763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3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3D3C-287F-4B2B-A3B4-1198AA3AFEB6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1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DA45-96AD-4FD9-9085-20FEA09978A0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1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FD13-8C18-49E0-9DBA-765DC3631146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2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076C-C52F-43F5-9E87-7533E1A365A5}" type="datetime1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07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C6B9-0326-4041-87C6-CC9B4D09E9B2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B48E-4018-421C-8E4A-2143C4708A62}" type="datetime1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75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C14-A338-4EE7-8280-3A9171A5173E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43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FF0A-4855-4AAC-9DA2-AA694DA5C05D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F30A-C5E9-450B-BF8A-B138B8760FA4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1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  <p:sldLayoutId id="214748377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B6FF6A-AFB0-4293-A72F-9736D9239108}"/>
              </a:ext>
            </a:extLst>
          </p:cNvPr>
          <p:cNvSpPr txBox="1"/>
          <p:nvPr/>
        </p:nvSpPr>
        <p:spPr>
          <a:xfrm>
            <a:off x="2976033" y="507537"/>
            <a:ext cx="623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u="sng" dirty="0">
                <a:latin typeface="Consolas" panose="020B0609020204030204" pitchFamily="49" charset="0"/>
              </a:rPr>
              <a:t>Na co se dnes podíváme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B017E2-C2C4-4DC2-B21C-BFB068E9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Hanke Matěj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391E6F-128C-478A-9C84-59AB6767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E2F3D-3D2C-4D46-8E0E-742B81835DAE}"/>
              </a:ext>
            </a:extLst>
          </p:cNvPr>
          <p:cNvSpPr txBox="1"/>
          <p:nvPr/>
        </p:nvSpPr>
        <p:spPr>
          <a:xfrm>
            <a:off x="3458476" y="1850873"/>
            <a:ext cx="5275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cs-CZ" sz="2000" dirty="0"/>
              <a:t>Co je to pojem architektura PC</a:t>
            </a:r>
          </a:p>
          <a:p>
            <a:pPr marL="342900" indent="-342900">
              <a:buAutoNum type="arabicPeriod"/>
            </a:pPr>
            <a:r>
              <a:rPr lang="cs-CZ" sz="2000" dirty="0"/>
              <a:t>Co je to RISC a CISC</a:t>
            </a:r>
          </a:p>
          <a:p>
            <a:pPr marL="342900" indent="-342900">
              <a:buFontTx/>
              <a:buAutoNum type="arabicPeriod"/>
            </a:pPr>
            <a:r>
              <a:rPr lang="cs-CZ" sz="2000" dirty="0"/>
              <a:t>Praktická ukázka obou architektur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cs-CZ" sz="2000" dirty="0"/>
              <a:t>Srovnání RISC a CISC</a:t>
            </a:r>
          </a:p>
          <a:p>
            <a:pPr marL="342900" indent="-342900">
              <a:buAutoNum type="arabicPeriod"/>
            </a:pPr>
            <a:endParaRPr lang="cs-CZ" sz="2000" dirty="0"/>
          </a:p>
          <a:p>
            <a:pPr marL="342900" indent="-342900">
              <a:buAutoNum type="arabicPeriod"/>
            </a:pPr>
            <a:r>
              <a:rPr lang="cs-CZ" sz="2000" dirty="0" err="1"/>
              <a:t>Chipsety</a:t>
            </a:r>
            <a:r>
              <a:rPr lang="cs-CZ" sz="2000" dirty="0"/>
              <a:t> a jejich funkce</a:t>
            </a:r>
          </a:p>
          <a:p>
            <a:pPr marL="342900" indent="-342900">
              <a:buAutoNum type="arabicPeriod"/>
            </a:pPr>
            <a:r>
              <a:rPr lang="cs-CZ" sz="2000" dirty="0"/>
              <a:t>Historické rozdělení </a:t>
            </a:r>
            <a:r>
              <a:rPr lang="cs-CZ" sz="2000" dirty="0" err="1"/>
              <a:t>chipsetu</a:t>
            </a:r>
            <a:endParaRPr lang="cs-CZ" sz="2000" dirty="0"/>
          </a:p>
          <a:p>
            <a:pPr marL="342900" indent="-342900">
              <a:buAutoNum type="arabicPeriod"/>
            </a:pPr>
            <a:r>
              <a:rPr lang="cs-CZ" sz="2000" dirty="0"/>
              <a:t>Jak to vypadá dnes</a:t>
            </a:r>
          </a:p>
          <a:p>
            <a:pPr marL="342900" indent="-342900">
              <a:buAutoNum type="arabicPeriod"/>
            </a:pPr>
            <a:r>
              <a:rPr lang="cs-CZ" sz="2000" dirty="0"/>
              <a:t>Trend </a:t>
            </a:r>
            <a:r>
              <a:rPr lang="cs-CZ" sz="2000" dirty="0" err="1"/>
              <a:t>SoC</a:t>
            </a:r>
            <a:r>
              <a:rPr lang="cs-CZ" sz="2000" dirty="0"/>
              <a:t> (</a:t>
            </a:r>
            <a:r>
              <a:rPr lang="cs-CZ" sz="2000" dirty="0" err="1"/>
              <a:t>System</a:t>
            </a:r>
            <a:r>
              <a:rPr lang="cs-CZ" sz="2000" dirty="0"/>
              <a:t> on Chip)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213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57" y="844877"/>
            <a:ext cx="5519102" cy="4983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4FE264-01F4-4E3C-9527-C12C212F36A6}"/>
              </a:ext>
            </a:extLst>
          </p:cNvPr>
          <p:cNvSpPr txBox="1"/>
          <p:nvPr/>
        </p:nvSpPr>
        <p:spPr>
          <a:xfrm>
            <a:off x="1217612" y="1895563"/>
            <a:ext cx="3566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V ALU se instrukce provede a do příslušného registru (AX) se nahraje číslo 5.</a:t>
            </a:r>
          </a:p>
        </p:txBody>
      </p:sp>
    </p:spTree>
    <p:extLst>
      <p:ext uri="{BB962C8B-B14F-4D97-AF65-F5344CB8AC3E}">
        <p14:creationId xmlns:p14="http://schemas.microsoft.com/office/powerpoint/2010/main" val="266194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57" y="844877"/>
            <a:ext cx="5519102" cy="4983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AD522-FBE6-4F89-830E-6B00A0001731}"/>
              </a:ext>
            </a:extLst>
          </p:cNvPr>
          <p:cNvSpPr txBox="1"/>
          <p:nvPr/>
        </p:nvSpPr>
        <p:spPr>
          <a:xfrm>
            <a:off x="1217612" y="1895563"/>
            <a:ext cx="3566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Dále pokračujeme přičtením 1 k adrese v IP a opakujeme celý proces. 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Tento samotný proces se nazývá Instrukční cyklus.</a:t>
            </a:r>
          </a:p>
        </p:txBody>
      </p:sp>
    </p:spTree>
    <p:extLst>
      <p:ext uri="{BB962C8B-B14F-4D97-AF65-F5344CB8AC3E}">
        <p14:creationId xmlns:p14="http://schemas.microsoft.com/office/powerpoint/2010/main" val="236073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57" y="844877"/>
            <a:ext cx="5519102" cy="49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3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7623" y="826638"/>
            <a:ext cx="6473043" cy="50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8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8865" y="893050"/>
            <a:ext cx="5616461" cy="50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57" y="844877"/>
            <a:ext cx="5519102" cy="49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9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57" y="844877"/>
            <a:ext cx="5519102" cy="49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1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8697" y="797175"/>
            <a:ext cx="6470436" cy="505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08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57" y="844877"/>
            <a:ext cx="5519102" cy="49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12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515E9-F977-44BB-AF6D-6F7C4921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4C296-3EDB-4D62-8D56-EF853966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1802E-680D-4934-B81A-93B41FB858F4}"/>
              </a:ext>
            </a:extLst>
          </p:cNvPr>
          <p:cNvSpPr txBox="1"/>
          <p:nvPr/>
        </p:nvSpPr>
        <p:spPr>
          <a:xfrm>
            <a:off x="1141410" y="609600"/>
            <a:ext cx="623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Architektury CPU – Trocha historie</a:t>
            </a:r>
            <a:endParaRPr 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41600-027B-4A2A-905D-BACC89944C5E}"/>
              </a:ext>
            </a:extLst>
          </p:cNvPr>
          <p:cNvSpPr txBox="1"/>
          <p:nvPr/>
        </p:nvSpPr>
        <p:spPr>
          <a:xfrm>
            <a:off x="1295400" y="1446830"/>
            <a:ext cx="927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V 60.–70. letech si výrobci CPU (např. IBM, DEC, Motorola, Intel) navrhovali vlastní procesory s úplně odlišnými instrukčními sadami.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tzn. každý procesor mluvil „svým jazykem“ =&gt; kód napsaný pro jeden procesor nefungoval na jiném.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Začátkem 80. let (např. Intel 8086, Motorola 68000) se prosadila snaha o sjednocení a standardizaci.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Vznik CISC </a:t>
            </a:r>
            <a:r>
              <a:rPr lang="en-US" dirty="0" err="1"/>
              <a:t>instruk</a:t>
            </a:r>
            <a:r>
              <a:rPr lang="cs-CZ" dirty="0"/>
              <a:t>ční sady (tehdy se tak ještě nejmenovala)</a:t>
            </a:r>
          </a:p>
        </p:txBody>
      </p:sp>
    </p:spTree>
    <p:extLst>
      <p:ext uri="{BB962C8B-B14F-4D97-AF65-F5344CB8AC3E}">
        <p14:creationId xmlns:p14="http://schemas.microsoft.com/office/powerpoint/2010/main" val="280609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B6FF6A-AFB0-4293-A72F-9736D9239108}"/>
              </a:ext>
            </a:extLst>
          </p:cNvPr>
          <p:cNvSpPr txBox="1"/>
          <p:nvPr/>
        </p:nvSpPr>
        <p:spPr>
          <a:xfrm>
            <a:off x="2976033" y="2505670"/>
            <a:ext cx="6239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Consolas" panose="020B0609020204030204" pitchFamily="49" charset="0"/>
              </a:rPr>
              <a:t>Architektur</a:t>
            </a:r>
            <a:r>
              <a:rPr lang="cs-CZ" sz="5400" dirty="0">
                <a:latin typeface="Consolas" panose="020B0609020204030204" pitchFamily="49" charset="0"/>
              </a:rPr>
              <a:t>a</a:t>
            </a:r>
            <a:r>
              <a:rPr lang="en-US" sz="5400" dirty="0">
                <a:latin typeface="Consolas" panose="020B0609020204030204" pitchFamily="49" charset="0"/>
              </a:rPr>
              <a:t> PC</a:t>
            </a:r>
            <a:endParaRPr lang="cs-CZ" sz="5400" dirty="0">
              <a:latin typeface="Consolas" panose="020B0609020204030204" pitchFamily="49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B017E2-C2C4-4DC2-B21C-BFB068E9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Hanke Matěj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391E6F-128C-478A-9C84-59AB6767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2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9EED2-3FFC-4B03-B8A1-7541B747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64257-1926-42DA-BE0B-1A58A6AE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7A9CD-15D6-4887-BC24-1BDCF8F9D194}"/>
              </a:ext>
            </a:extLst>
          </p:cNvPr>
          <p:cNvSpPr txBox="1"/>
          <p:nvPr/>
        </p:nvSpPr>
        <p:spPr>
          <a:xfrm>
            <a:off x="1303866" y="1429896"/>
            <a:ext cx="927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Cílem bylo: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Zjednodušit psaní kódu pro programátory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Vytvořit univerzální a bohatou instrukční sadu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Zvýšit kompatibilitu mezi procesory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Jedna instrukce = více mikrooperací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Např. místo 3 jednoduchých instrukcí šlo najednou napsat jednu složitou a CPU si s tím poradil.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CPU musel tuto instrukci rozložit na více kroků =</a:t>
            </a:r>
            <a:r>
              <a:rPr lang="en-US" dirty="0"/>
              <a:t>&gt;</a:t>
            </a:r>
            <a:r>
              <a:rPr lang="cs-CZ" dirty="0"/>
              <a:t> složitější zpracování.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16F50-B677-4079-8F23-044BF865132F}"/>
              </a:ext>
            </a:extLst>
          </p:cNvPr>
          <p:cNvSpPr txBox="1"/>
          <p:nvPr/>
        </p:nvSpPr>
        <p:spPr>
          <a:xfrm>
            <a:off x="904343" y="618067"/>
            <a:ext cx="765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CISC (</a:t>
            </a:r>
            <a:r>
              <a:rPr lang="en-US" sz="2400" u="sng" dirty="0"/>
              <a:t>Complex Instruction Set Computer</a:t>
            </a:r>
            <a:r>
              <a:rPr lang="cs-CZ" sz="2400" u="sng" dirty="0"/>
              <a:t>)</a:t>
            </a:r>
            <a:endParaRPr 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22033-1927-4A81-ADEF-1B18B91DF3B4}"/>
              </a:ext>
            </a:extLst>
          </p:cNvPr>
          <p:cNvSpPr txBox="1"/>
          <p:nvPr/>
        </p:nvSpPr>
        <p:spPr>
          <a:xfrm>
            <a:off x="1756832" y="4626081"/>
            <a:ext cx="46058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Příklad CISC instrukce (x86):</a:t>
            </a: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r>
              <a:rPr lang="cs-CZ" dirty="0">
                <a:solidFill>
                  <a:schemeClr val="tx1"/>
                </a:solidFill>
              </a:rPr>
              <a:t>MOV AX, </a:t>
            </a:r>
            <a:r>
              <a:rPr lang="en-US" dirty="0">
                <a:solidFill>
                  <a:schemeClr val="tx1"/>
                </a:solidFill>
              </a:rPr>
              <a:t>[BX+SI+16]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A2632F1-08D7-4D96-B83D-92035D87F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209" y="4385925"/>
            <a:ext cx="366318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Tato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jediná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instrukce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Spočítá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adresu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BX + SI + 16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cs-CZ" altLang="en-US" sz="1600" dirty="0">
                <a:latin typeface="+mj-lt"/>
              </a:rPr>
              <a:t>Načte hodnotu z paměti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Zapíše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ji do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registru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6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9EED2-3FFC-4B03-B8A1-7541B747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64257-1926-42DA-BE0B-1A58A6AE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16F50-B677-4079-8F23-044BF865132F}"/>
              </a:ext>
            </a:extLst>
          </p:cNvPr>
          <p:cNvSpPr txBox="1"/>
          <p:nvPr/>
        </p:nvSpPr>
        <p:spPr>
          <a:xfrm>
            <a:off x="904343" y="618067"/>
            <a:ext cx="765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CISC (</a:t>
            </a:r>
            <a:r>
              <a:rPr lang="en-US" sz="2400" u="sng" dirty="0"/>
              <a:t>Complex Instruction Set Computer</a:t>
            </a:r>
            <a:r>
              <a:rPr lang="cs-CZ" sz="2400" u="sng" dirty="0"/>
              <a:t>)</a:t>
            </a:r>
            <a:endParaRPr lang="en-US" u="sng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B48B76B-4BA6-45A5-A729-B946AC200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7011557"/>
              </p:ext>
            </p:extLst>
          </p:nvPr>
        </p:nvGraphicFramePr>
        <p:xfrm>
          <a:off x="1731433" y="3429000"/>
          <a:ext cx="87291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1715">
                  <a:extLst>
                    <a:ext uri="{9D8B030D-6E8A-4147-A177-3AD203B41FA5}">
                      <a16:colId xmlns:a16="http://schemas.microsoft.com/office/drawing/2014/main" val="803497481"/>
                    </a:ext>
                  </a:extLst>
                </a:gridCol>
                <a:gridCol w="4387418">
                  <a:extLst>
                    <a:ext uri="{9D8B030D-6E8A-4147-A177-3AD203B41FA5}">
                      <a16:colId xmlns:a16="http://schemas.microsoft.com/office/drawing/2014/main" val="3653008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solidFill>
                            <a:srgbClr val="00B050"/>
                          </a:solidFill>
                          <a:latin typeface="+mn-lt"/>
                        </a:rPr>
                        <a:t>Výhody</a:t>
                      </a:r>
                      <a:endParaRPr lang="en-US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solidFill>
                            <a:srgbClr val="FF0000"/>
                          </a:solidFill>
                          <a:latin typeface="+mn-lt"/>
                        </a:rPr>
                        <a:t>Nevýhody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51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Méně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instrukcí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v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programu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Složitý dekodér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75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Bohatá funkcionalita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Pomalejší vykonání některých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+mn-lt"/>
                        </a:rPr>
                        <a:t>ins</a:t>
                      </a:r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23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Kompatibilita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Instrukce různé délky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5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Menší možnost optimalizace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008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9C1B19-EE57-4854-9202-D0C28E75E0F5}"/>
              </a:ext>
            </a:extLst>
          </p:cNvPr>
          <p:cNvSpPr txBox="1"/>
          <p:nvPr/>
        </p:nvSpPr>
        <p:spPr>
          <a:xfrm>
            <a:off x="1820333" y="1422400"/>
            <a:ext cx="713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Pou</a:t>
            </a:r>
            <a:r>
              <a:rPr lang="cs-CZ" dirty="0"/>
              <a:t>žití:</a:t>
            </a:r>
          </a:p>
          <a:p>
            <a:r>
              <a:rPr lang="cs-CZ" dirty="0"/>
              <a:t>	- Většina PC/NTB (Intel </a:t>
            </a:r>
            <a:r>
              <a:rPr lang="cs-CZ" dirty="0" err="1"/>
              <a:t>Core</a:t>
            </a:r>
            <a:r>
              <a:rPr lang="cs-CZ" dirty="0"/>
              <a:t> i5/i7/i9, AMD </a:t>
            </a:r>
            <a:r>
              <a:rPr lang="cs-CZ" dirty="0" err="1"/>
              <a:t>Ryzen</a:t>
            </a:r>
            <a:r>
              <a:rPr lang="cs-CZ" dirty="0"/>
              <a:t> …)</a:t>
            </a:r>
          </a:p>
          <a:p>
            <a:r>
              <a:rPr lang="cs-CZ" dirty="0"/>
              <a:t>	- Servery (</a:t>
            </a:r>
            <a:r>
              <a:rPr lang="cs-CZ" dirty="0" err="1"/>
              <a:t>Inten</a:t>
            </a:r>
            <a:r>
              <a:rPr lang="cs-CZ" dirty="0"/>
              <a:t> </a:t>
            </a:r>
            <a:r>
              <a:rPr lang="cs-CZ" dirty="0" err="1"/>
              <a:t>Xeon</a:t>
            </a:r>
            <a:r>
              <a:rPr lang="cs-CZ" dirty="0"/>
              <a:t>, AMD EPYC …)</a:t>
            </a:r>
          </a:p>
          <a:p>
            <a:r>
              <a:rPr lang="cs-CZ" dirty="0"/>
              <a:t>	- Historické systémy (</a:t>
            </a:r>
            <a:r>
              <a:rPr lang="cs-CZ" dirty="0" err="1"/>
              <a:t>Commodore</a:t>
            </a:r>
            <a:r>
              <a:rPr lang="cs-CZ" dirty="0"/>
              <a:t>, IBM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09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F83BF-44DA-4C5B-84C2-124F33DAB2F5}"/>
              </a:ext>
            </a:extLst>
          </p:cNvPr>
          <p:cNvSpPr txBox="1"/>
          <p:nvPr/>
        </p:nvSpPr>
        <p:spPr>
          <a:xfrm>
            <a:off x="1141410" y="609600"/>
            <a:ext cx="623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Architektury CPU – Trocha historie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9CFB2-6E42-4633-9FD0-723FAB0A5B0D}"/>
              </a:ext>
            </a:extLst>
          </p:cNvPr>
          <p:cNvSpPr txBox="1"/>
          <p:nvPr/>
        </p:nvSpPr>
        <p:spPr>
          <a:xfrm>
            <a:off x="1295400" y="1303485"/>
            <a:ext cx="916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Už v 70. letech výzkumy četnosti výskytu instrukcí ukázaly, že programátoři a kompilátory používají strojové instrukce velmi nerovnoměrně.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4A1ACCB-685D-486C-BFAB-FA082F84C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7431"/>
              </p:ext>
            </p:extLst>
          </p:nvPr>
        </p:nvGraphicFramePr>
        <p:xfrm>
          <a:off x="2728383" y="2459036"/>
          <a:ext cx="630343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120">
                  <a:extLst>
                    <a:ext uri="{9D8B030D-6E8A-4147-A177-3AD203B41FA5}">
                      <a16:colId xmlns:a16="http://schemas.microsoft.com/office/drawing/2014/main" val="492538136"/>
                    </a:ext>
                  </a:extLst>
                </a:gridCol>
                <a:gridCol w="2990230">
                  <a:extLst>
                    <a:ext uri="{9D8B030D-6E8A-4147-A177-3AD203B41FA5}">
                      <a16:colId xmlns:a16="http://schemas.microsoft.com/office/drawing/2014/main" val="3434863870"/>
                    </a:ext>
                  </a:extLst>
                </a:gridCol>
                <a:gridCol w="1598084">
                  <a:extLst>
                    <a:ext uri="{9D8B030D-6E8A-4147-A177-3AD203B41FA5}">
                      <a16:colId xmlns:a16="http://schemas.microsoft.com/office/drawing/2014/main" val="1264019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u="sng" dirty="0">
                          <a:solidFill>
                            <a:schemeClr val="tx1"/>
                          </a:solidFill>
                          <a:latin typeface="+mn-lt"/>
                        </a:rPr>
                        <a:t>Instrukce</a:t>
                      </a:r>
                      <a:endParaRPr lang="en-US" u="sng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u="sng" dirty="0">
                          <a:solidFill>
                            <a:schemeClr val="tx1"/>
                          </a:solidFill>
                          <a:latin typeface="+mn-lt"/>
                        </a:rPr>
                        <a:t>Použití</a:t>
                      </a:r>
                      <a:endParaRPr lang="en-US" u="sng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u="sng" dirty="0">
                          <a:solidFill>
                            <a:schemeClr val="tx1"/>
                          </a:solidFill>
                          <a:latin typeface="+mn-lt"/>
                        </a:rPr>
                        <a:t>Četnost (</a:t>
                      </a:r>
                      <a:r>
                        <a:rPr lang="en-US" u="sng" dirty="0">
                          <a:solidFill>
                            <a:schemeClr val="tx1"/>
                          </a:solidFill>
                          <a:latin typeface="+mn-lt"/>
                        </a:rPr>
                        <a:t>%</a:t>
                      </a:r>
                      <a:r>
                        <a:rPr lang="cs-CZ" u="sng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u="sng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LOAD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čtení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z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paměti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26.6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19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STORE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zápis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do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paměti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15.6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29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>
                          <a:solidFill>
                            <a:schemeClr val="tx1"/>
                          </a:solidFill>
                          <a:latin typeface="+mn-lt"/>
                        </a:rPr>
                        <a:t>Jcond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podmíněný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skok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10.0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35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LOADA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načtení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adresy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7.0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72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SUB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odčítání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5.8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63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CALL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volání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podprogramu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5.3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36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SLL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bitový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posun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vlevo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3.6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13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IC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vložení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znaku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3.2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041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26023E9-9012-4C75-A7CE-15DCDA661038}"/>
              </a:ext>
            </a:extLst>
          </p:cNvPr>
          <p:cNvSpPr txBox="1"/>
          <p:nvPr/>
        </p:nvSpPr>
        <p:spPr>
          <a:xfrm>
            <a:off x="2624666" y="5817736"/>
            <a:ext cx="531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/>
              <a:t>Tabulka: Statická četnost instrukcí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70893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F83BF-44DA-4C5B-84C2-124F33DAB2F5}"/>
              </a:ext>
            </a:extLst>
          </p:cNvPr>
          <p:cNvSpPr txBox="1"/>
          <p:nvPr/>
        </p:nvSpPr>
        <p:spPr>
          <a:xfrm>
            <a:off x="1141410" y="609600"/>
            <a:ext cx="695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RISC (</a:t>
            </a:r>
            <a:r>
              <a:rPr lang="cs-CZ" sz="2400" u="sng" dirty="0" err="1"/>
              <a:t>Reduced</a:t>
            </a:r>
            <a:r>
              <a:rPr lang="cs-CZ" sz="2400" u="sng" dirty="0"/>
              <a:t> </a:t>
            </a:r>
            <a:r>
              <a:rPr lang="cs-CZ" sz="2400" u="sng" dirty="0" err="1"/>
              <a:t>Instruction</a:t>
            </a:r>
            <a:r>
              <a:rPr lang="cs-CZ" sz="2400" u="sng" dirty="0"/>
              <a:t> Set </a:t>
            </a:r>
            <a:r>
              <a:rPr lang="cs-CZ" sz="2400" u="sng" dirty="0" err="1"/>
              <a:t>Computer</a:t>
            </a:r>
            <a:r>
              <a:rPr lang="cs-CZ" sz="2400" u="sng" dirty="0"/>
              <a:t>)</a:t>
            </a:r>
            <a:endParaRPr lang="en-US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AB339-67CB-4D03-9375-C029F4AEB30D}"/>
              </a:ext>
            </a:extLst>
          </p:cNvPr>
          <p:cNvSpPr txBox="1"/>
          <p:nvPr/>
        </p:nvSpPr>
        <p:spPr>
          <a:xfrm>
            <a:off x="1295400" y="1303485"/>
            <a:ext cx="916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V polovině 80. let vznikla myšlenka RISC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Cílem bylo: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Stejná délka instrukcí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Vykonání instrukce v jednom hodinovém cyklu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Zvýšení efektivity </a:t>
            </a:r>
            <a:r>
              <a:rPr lang="cs-CZ" dirty="0" err="1"/>
              <a:t>pipeline</a:t>
            </a: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Redukce složitosti hardwaru (jednodušší dekódování)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Jedna instrukce = jedna jednoduchá operace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Stejná délka instrukce usnadňuje dekódování a zpracování</a:t>
            </a:r>
          </a:p>
          <a:p>
            <a:pPr marL="285750" indent="-285750">
              <a:buFontTx/>
              <a:buChar char="-"/>
            </a:pPr>
            <a:r>
              <a:rPr lang="cs-CZ" dirty="0"/>
              <a:t>Základní sada </a:t>
            </a:r>
            <a:r>
              <a:rPr lang="cs-CZ" dirty="0" err="1"/>
              <a:t>ins</a:t>
            </a:r>
            <a:r>
              <a:rPr lang="cs-CZ" dirty="0"/>
              <a:t>. – S pamětí pracují pouze LOAD a STORE instrukce</a:t>
            </a:r>
          </a:p>
          <a:p>
            <a:pPr marL="285750" indent="-285750">
              <a:buFontTx/>
              <a:buChar char="-"/>
            </a:pPr>
            <a:r>
              <a:rPr lang="cs-CZ" dirty="0"/>
              <a:t>Proto také zvýšení počtu registrů.</a:t>
            </a:r>
          </a:p>
        </p:txBody>
      </p:sp>
    </p:spTree>
    <p:extLst>
      <p:ext uri="{BB962C8B-B14F-4D97-AF65-F5344CB8AC3E}">
        <p14:creationId xmlns:p14="http://schemas.microsoft.com/office/powerpoint/2010/main" val="2600124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F83BF-44DA-4C5B-84C2-124F33DAB2F5}"/>
              </a:ext>
            </a:extLst>
          </p:cNvPr>
          <p:cNvSpPr txBox="1"/>
          <p:nvPr/>
        </p:nvSpPr>
        <p:spPr>
          <a:xfrm>
            <a:off x="1141410" y="609600"/>
            <a:ext cx="892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RISC (</a:t>
            </a:r>
            <a:r>
              <a:rPr lang="cs-CZ" sz="2400" u="sng" dirty="0" err="1"/>
              <a:t>Reduced</a:t>
            </a:r>
            <a:r>
              <a:rPr lang="cs-CZ" sz="2400" u="sng" dirty="0"/>
              <a:t> </a:t>
            </a:r>
            <a:r>
              <a:rPr lang="cs-CZ" sz="2400" u="sng" dirty="0" err="1"/>
              <a:t>Instruction</a:t>
            </a:r>
            <a:r>
              <a:rPr lang="cs-CZ" sz="2400" u="sng" dirty="0"/>
              <a:t> Set </a:t>
            </a:r>
            <a:r>
              <a:rPr lang="cs-CZ" sz="2400" u="sng" dirty="0" err="1"/>
              <a:t>Computer</a:t>
            </a:r>
            <a:r>
              <a:rPr lang="cs-CZ" sz="2400" u="sng" dirty="0"/>
              <a:t>)</a:t>
            </a:r>
            <a:r>
              <a:rPr lang="en-US" sz="2400" u="sng" dirty="0"/>
              <a:t> - </a:t>
            </a:r>
            <a:r>
              <a:rPr lang="cs-CZ" sz="2400" u="sng" dirty="0"/>
              <a:t>porovnání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0C958-3757-45B4-A440-8971D9F45122}"/>
              </a:ext>
            </a:extLst>
          </p:cNvPr>
          <p:cNvSpPr txBox="1"/>
          <p:nvPr/>
        </p:nvSpPr>
        <p:spPr>
          <a:xfrm>
            <a:off x="1144591" y="1645815"/>
            <a:ext cx="46058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Příklad CISC:</a:t>
            </a: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r>
              <a:rPr lang="cs-CZ" dirty="0">
                <a:solidFill>
                  <a:schemeClr val="tx1"/>
                </a:solidFill>
              </a:rPr>
              <a:t>MOV AX, </a:t>
            </a:r>
            <a:r>
              <a:rPr lang="en-US" dirty="0">
                <a:solidFill>
                  <a:schemeClr val="tx1"/>
                </a:solidFill>
              </a:rPr>
              <a:t>[BX+SI+16]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CF2F5-5866-4B43-9C64-2637A938B7D0}"/>
              </a:ext>
            </a:extLst>
          </p:cNvPr>
          <p:cNvSpPr txBox="1"/>
          <p:nvPr/>
        </p:nvSpPr>
        <p:spPr>
          <a:xfrm>
            <a:off x="6441543" y="1645815"/>
            <a:ext cx="460586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Příklad </a:t>
            </a:r>
            <a:r>
              <a:rPr lang="en-US" dirty="0">
                <a:solidFill>
                  <a:schemeClr val="tx1"/>
                </a:solidFill>
              </a:rPr>
              <a:t>RISC</a:t>
            </a:r>
            <a:r>
              <a:rPr lang="cs-CZ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ADD R1, BX, SI       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ADD R1, R1, #16      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LOAD AX, 0(R1)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9465837-DB34-408B-BE6F-F4904A258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0" y="2719196"/>
            <a:ext cx="366318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Tato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jediná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instrukce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Spočítá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adresu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BX + SI + 16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cs-CZ" altLang="en-US" sz="1600" dirty="0">
                <a:latin typeface="+mj-lt"/>
              </a:rPr>
              <a:t>Načte hodnotu z paměti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Zapíše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ji do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registru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257F57-4BEC-479C-A193-4AC6F916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543" y="3205684"/>
            <a:ext cx="486145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Tato </a:t>
            </a:r>
            <a:r>
              <a:rPr lang="cs-CZ" altLang="en-US" sz="1600" dirty="0">
                <a:latin typeface="+mj-lt"/>
              </a:rPr>
              <a:t>posloupnost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instrukc</a:t>
            </a:r>
            <a:r>
              <a:rPr kumimoji="0" lang="cs-CZ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í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Spočítá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cs-CZ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R1=BX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+</a:t>
            </a:r>
            <a:r>
              <a:rPr kumimoji="0" lang="cs-CZ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cs-CZ" altLang="en-US" sz="1600" dirty="0">
                <a:latin typeface="+mj-lt"/>
              </a:rPr>
              <a:t> Přičte: R1=R1</a:t>
            </a:r>
            <a:r>
              <a:rPr lang="en-US" altLang="en-US" sz="1600" dirty="0">
                <a:latin typeface="+mj-lt"/>
              </a:rPr>
              <a:t>+</a:t>
            </a:r>
            <a:r>
              <a:rPr lang="cs-CZ" altLang="en-US" sz="1600" dirty="0">
                <a:latin typeface="+mj-lt"/>
              </a:rPr>
              <a:t>16 (Vznikne adresa)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cs-CZ" altLang="en-US" sz="1600" dirty="0">
                <a:latin typeface="+mj-lt"/>
              </a:rPr>
              <a:t> Načte pomocí LOAD do AX hodnotu z předem vypočtené adresy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5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F83BF-44DA-4C5B-84C2-124F33DAB2F5}"/>
              </a:ext>
            </a:extLst>
          </p:cNvPr>
          <p:cNvSpPr txBox="1"/>
          <p:nvPr/>
        </p:nvSpPr>
        <p:spPr>
          <a:xfrm>
            <a:off x="1141410" y="609600"/>
            <a:ext cx="695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RISC (</a:t>
            </a:r>
            <a:r>
              <a:rPr lang="cs-CZ" sz="2400" u="sng" dirty="0" err="1"/>
              <a:t>Reduced</a:t>
            </a:r>
            <a:r>
              <a:rPr lang="cs-CZ" sz="2400" u="sng" dirty="0"/>
              <a:t> </a:t>
            </a:r>
            <a:r>
              <a:rPr lang="cs-CZ" sz="2400" u="sng" dirty="0" err="1"/>
              <a:t>Instruction</a:t>
            </a:r>
            <a:r>
              <a:rPr lang="cs-CZ" sz="2400" u="sng" dirty="0"/>
              <a:t> Set </a:t>
            </a:r>
            <a:r>
              <a:rPr lang="cs-CZ" sz="2400" u="sng" dirty="0" err="1"/>
              <a:t>Computer</a:t>
            </a:r>
            <a:r>
              <a:rPr lang="cs-CZ" sz="2400" u="sng" dirty="0"/>
              <a:t>)</a:t>
            </a:r>
            <a:endParaRPr lang="en-US" u="sng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F2D871D-410E-4795-AD5B-FAD76AC9C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471914"/>
              </p:ext>
            </p:extLst>
          </p:nvPr>
        </p:nvGraphicFramePr>
        <p:xfrm>
          <a:off x="1653021" y="3429000"/>
          <a:ext cx="88859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717">
                  <a:extLst>
                    <a:ext uri="{9D8B030D-6E8A-4147-A177-3AD203B41FA5}">
                      <a16:colId xmlns:a16="http://schemas.microsoft.com/office/drawing/2014/main" val="803497481"/>
                    </a:ext>
                  </a:extLst>
                </a:gridCol>
                <a:gridCol w="4466241">
                  <a:extLst>
                    <a:ext uri="{9D8B030D-6E8A-4147-A177-3AD203B41FA5}">
                      <a16:colId xmlns:a16="http://schemas.microsoft.com/office/drawing/2014/main" val="3653008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solidFill>
                            <a:srgbClr val="00B050"/>
                          </a:solidFill>
                          <a:latin typeface="+mn-lt"/>
                        </a:rPr>
                        <a:t>Výhody</a:t>
                      </a:r>
                      <a:endParaRPr lang="en-US" dirty="0">
                        <a:solidFill>
                          <a:srgbClr val="00B05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solidFill>
                            <a:srgbClr val="FF0000"/>
                          </a:solidFill>
                          <a:latin typeface="+mn-lt"/>
                        </a:rPr>
                        <a:t>Nevýhody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51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Jednoduché instrukce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Vyšší nároky na paměť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75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Rychlé provádění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+mn-lt"/>
                        </a:rPr>
                        <a:t>ins</a:t>
                      </a:r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Optimalizace na straně kompilátoru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23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Lepší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+mn-lt"/>
                        </a:rPr>
                        <a:t>pipelining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Více instrukcí pro stejnou činnost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5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Efektivnější a menši hardware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cs-CZ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008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4423D1-1678-4117-A696-122FE3295185}"/>
              </a:ext>
            </a:extLst>
          </p:cNvPr>
          <p:cNvSpPr txBox="1"/>
          <p:nvPr/>
        </p:nvSpPr>
        <p:spPr>
          <a:xfrm>
            <a:off x="1820333" y="1422400"/>
            <a:ext cx="8885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Pou</a:t>
            </a:r>
            <a:r>
              <a:rPr lang="cs-CZ" dirty="0"/>
              <a:t>žití:</a:t>
            </a:r>
          </a:p>
          <a:p>
            <a:r>
              <a:rPr lang="cs-CZ" dirty="0"/>
              <a:t>	- Mobilní telefony a tablety (ARM </a:t>
            </a:r>
            <a:r>
              <a:rPr lang="cs-CZ" dirty="0" err="1"/>
              <a:t>Cortex</a:t>
            </a:r>
            <a:r>
              <a:rPr lang="cs-CZ" dirty="0"/>
              <a:t>, Apple Silicon M1/M2/M3)</a:t>
            </a:r>
          </a:p>
          <a:p>
            <a:r>
              <a:rPr lang="cs-CZ" dirty="0"/>
              <a:t>	- </a:t>
            </a:r>
            <a:r>
              <a:rPr lang="cs-CZ" dirty="0" err="1"/>
              <a:t>Embedded</a:t>
            </a:r>
            <a:r>
              <a:rPr lang="cs-CZ" dirty="0"/>
              <a:t> systémy (</a:t>
            </a:r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, STM32)</a:t>
            </a:r>
          </a:p>
        </p:txBody>
      </p:sp>
    </p:spTree>
    <p:extLst>
      <p:ext uri="{BB962C8B-B14F-4D97-AF65-F5344CB8AC3E}">
        <p14:creationId xmlns:p14="http://schemas.microsoft.com/office/powerpoint/2010/main" val="1028181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7B61DF-EF41-46AE-B678-544B25289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03946"/>
              </p:ext>
            </p:extLst>
          </p:nvPr>
        </p:nvGraphicFramePr>
        <p:xfrm>
          <a:off x="6542085" y="1503375"/>
          <a:ext cx="4668840" cy="2720340"/>
        </p:xfrm>
        <a:graphic>
          <a:graphicData uri="http://schemas.openxmlformats.org/drawingml/2006/table">
            <a:tbl>
              <a:tblPr/>
              <a:tblGrid>
                <a:gridCol w="518760">
                  <a:extLst>
                    <a:ext uri="{9D8B030D-6E8A-4147-A177-3AD203B41FA5}">
                      <a16:colId xmlns:a16="http://schemas.microsoft.com/office/drawing/2014/main" val="3765100615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2611315580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2013339305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3760239830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4177199579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2248885203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2473630700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665590992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1781409427"/>
                    </a:ext>
                  </a:extLst>
                </a:gridCol>
              </a:tblGrid>
              <a:tr h="381056"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T2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T3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T4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T5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T6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T7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T8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255987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VI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i2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405597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i2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051987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10572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VO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31646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PI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693234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UV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77091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34331D85-803F-4A8D-B82D-5FEA35B7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DA7F7-C0FA-4E02-AA9D-F1AA7EF2D02B}"/>
              </a:ext>
            </a:extLst>
          </p:cNvPr>
          <p:cNvSpPr txBox="1"/>
          <p:nvPr/>
        </p:nvSpPr>
        <p:spPr>
          <a:xfrm>
            <a:off x="1408110" y="1676630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 </a:t>
            </a:r>
            <a:r>
              <a:rPr lang="cs-CZ" dirty="0" err="1"/>
              <a:t>Pipeline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8787D-C9F0-4E25-AB81-4AA8D40B7DA3}"/>
              </a:ext>
            </a:extLst>
          </p:cNvPr>
          <p:cNvSpPr txBox="1"/>
          <p:nvPr/>
        </p:nvSpPr>
        <p:spPr>
          <a:xfrm>
            <a:off x="1408110" y="2228671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Jakmile se provádí jedna instrukce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=&gt; N</a:t>
            </a:r>
            <a:r>
              <a:rPr lang="cs-CZ" dirty="0" err="1"/>
              <a:t>emůže</a:t>
            </a:r>
            <a:r>
              <a:rPr lang="cs-CZ" dirty="0"/>
              <a:t> se začít provádět druhá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=&gt; N</a:t>
            </a:r>
            <a:r>
              <a:rPr lang="cs-CZ" dirty="0" err="1"/>
              <a:t>epoužívané</a:t>
            </a:r>
            <a:r>
              <a:rPr lang="cs-CZ" dirty="0"/>
              <a:t> bloky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=&gt; </a:t>
            </a:r>
            <a:r>
              <a:rPr lang="cs-CZ" dirty="0"/>
              <a:t>Nižší efektivita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A6318-6F29-4F11-9D26-A25557F1CFCB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0045E-4AAF-4E1B-8B7A-5ACE20A4E0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68" r="8359" b="-2"/>
          <a:stretch/>
        </p:blipFill>
        <p:spPr>
          <a:xfrm>
            <a:off x="1408111" y="4655826"/>
            <a:ext cx="6516690" cy="51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29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7B61DF-EF41-46AE-B678-544B25289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233548"/>
              </p:ext>
            </p:extLst>
          </p:nvPr>
        </p:nvGraphicFramePr>
        <p:xfrm>
          <a:off x="6469588" y="1474966"/>
          <a:ext cx="4941362" cy="2721600"/>
        </p:xfrm>
        <a:graphic>
          <a:graphicData uri="http://schemas.openxmlformats.org/drawingml/2006/table">
            <a:tbl>
              <a:tblPr/>
              <a:tblGrid>
                <a:gridCol w="555946">
                  <a:extLst>
                    <a:ext uri="{9D8B030D-6E8A-4147-A177-3AD203B41FA5}">
                      <a16:colId xmlns:a16="http://schemas.microsoft.com/office/drawing/2014/main" val="3765100615"/>
                    </a:ext>
                  </a:extLst>
                </a:gridCol>
                <a:gridCol w="493794">
                  <a:extLst>
                    <a:ext uri="{9D8B030D-6E8A-4147-A177-3AD203B41FA5}">
                      <a16:colId xmlns:a16="http://schemas.microsoft.com/office/drawing/2014/main" val="2611315580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2013339305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3760239830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4177199579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2248885203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2473630700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665590992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730367116"/>
                    </a:ext>
                  </a:extLst>
                </a:gridCol>
              </a:tblGrid>
              <a:tr h="38880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T6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T7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T8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024693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VI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i6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i7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i8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405597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i6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i7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051987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i6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10572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VO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31646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PI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693234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UV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7709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92DA7F7-C0FA-4E02-AA9D-F1AA7EF2D02B}"/>
              </a:ext>
            </a:extLst>
          </p:cNvPr>
          <p:cNvSpPr txBox="1"/>
          <p:nvPr/>
        </p:nvSpPr>
        <p:spPr>
          <a:xfrm>
            <a:off x="1408110" y="1676630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RISC</a:t>
            </a:r>
            <a:r>
              <a:rPr lang="cs-CZ" dirty="0"/>
              <a:t> </a:t>
            </a:r>
            <a:r>
              <a:rPr lang="cs-CZ" dirty="0" err="1"/>
              <a:t>Pipeline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8787D-C9F0-4E25-AB81-4AA8D40B7DA3}"/>
              </a:ext>
            </a:extLst>
          </p:cNvPr>
          <p:cNvSpPr txBox="1"/>
          <p:nvPr/>
        </p:nvSpPr>
        <p:spPr>
          <a:xfrm>
            <a:off x="1408110" y="2228671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Jakmile se provádí jedna instrukce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=&gt; Do </a:t>
            </a:r>
            <a:r>
              <a:rPr lang="en-US" dirty="0" err="1"/>
              <a:t>uvoln</a:t>
            </a:r>
            <a:r>
              <a:rPr lang="cs-CZ" dirty="0" err="1"/>
              <a:t>ěného</a:t>
            </a:r>
            <a:r>
              <a:rPr lang="cs-CZ" dirty="0"/>
              <a:t> bloku může další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=&gt; </a:t>
            </a:r>
            <a:r>
              <a:rPr lang="cs-CZ" dirty="0"/>
              <a:t>„Paralelismus“</a:t>
            </a:r>
          </a:p>
          <a:p>
            <a:pPr marL="285750" indent="-285750">
              <a:buFontTx/>
              <a:buChar char="-"/>
            </a:pPr>
            <a:r>
              <a:rPr lang="en-US" dirty="0"/>
              <a:t>=&gt; </a:t>
            </a:r>
            <a:r>
              <a:rPr lang="cs-CZ" dirty="0"/>
              <a:t>Vysoká efektivita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98CD9-ECEF-451C-8BA9-C01D2172668F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10FC2E8D-7826-40D4-838B-5621A18C0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6CF3429-E1D8-4EDB-9B8E-83A3D1CEEA6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068" r="8359" b="-2"/>
          <a:stretch/>
        </p:blipFill>
        <p:spPr>
          <a:xfrm>
            <a:off x="1408111" y="4655826"/>
            <a:ext cx="6516690" cy="51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66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245533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46E66DB-1476-4031-A8A8-19171FE4CF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215016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3793066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411439E-94F4-40B9-AC84-4AF5B0D65F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78611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15C8A-398F-4202-9511-3C4ACA77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AFC62-D92F-48A5-8A9B-C6B7EF68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E1A52-8523-47CE-BF54-6E8287E0DFE2}"/>
              </a:ext>
            </a:extLst>
          </p:cNvPr>
          <p:cNvSpPr txBox="1"/>
          <p:nvPr/>
        </p:nvSpPr>
        <p:spPr>
          <a:xfrm>
            <a:off x="1319211" y="609600"/>
            <a:ext cx="28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Architektura PC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98E63-30B0-4366-9D7F-49CC183924A2}"/>
              </a:ext>
            </a:extLst>
          </p:cNvPr>
          <p:cNvSpPr txBox="1"/>
          <p:nvPr/>
        </p:nvSpPr>
        <p:spPr>
          <a:xfrm>
            <a:off x="1319211" y="1625590"/>
            <a:ext cx="8957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Architekturu moderně chápeme jako </a:t>
            </a:r>
            <a:r>
              <a:rPr lang="cs-CZ" b="1" dirty="0">
                <a:solidFill>
                  <a:srgbClr val="FF0000"/>
                </a:solidFill>
              </a:rPr>
              <a:t>pohled na podstatné vlastnosti počítačů.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Nejedná se tedy pouze o téma, které dnes budeme probírat (RISC a CISC).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AD4D8-85AA-4BAB-A348-39AD72625F5C}"/>
              </a:ext>
            </a:extLst>
          </p:cNvPr>
          <p:cNvSpPr txBox="1"/>
          <p:nvPr/>
        </p:nvSpPr>
        <p:spPr>
          <a:xfrm>
            <a:off x="2091266" y="3731349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Architektura počítače je jako plán stavby – neurčuje jen to, co kde je, ale i jak to spolupracuje.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0237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5113866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771F92F-5EB6-4788-8B10-8C9FC1AA9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3381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641138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C066E963-1CE9-4910-B2E8-5D8C94F3A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8122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7766050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511A6ABB-B124-49B4-9AEB-C9170FC26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13753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907838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779F0E9-29B6-4DAD-BE6F-652D88064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572441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10566400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62865-A201-4277-8DC9-D9FBEBBC1024}"/>
              </a:ext>
            </a:extLst>
          </p:cNvPr>
          <p:cNvSpPr txBox="1"/>
          <p:nvPr/>
        </p:nvSpPr>
        <p:spPr>
          <a:xfrm>
            <a:off x="2463800" y="2425682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060E9018-FF97-48C6-B1C3-A8393FCA0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296386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10566400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62865-A201-4277-8DC9-D9FBEBBC1024}"/>
              </a:ext>
            </a:extLst>
          </p:cNvPr>
          <p:cNvSpPr txBox="1"/>
          <p:nvPr/>
        </p:nvSpPr>
        <p:spPr>
          <a:xfrm>
            <a:off x="3784600" y="24152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36E4BA2-7D5B-4C83-BAC1-9B667C41C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55695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2463800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483A858-6A9D-47E5-B38A-C61749701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315233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3793067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248073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2ECC290D-14AB-4B64-BCFC-0716E8EF4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66127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5105401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3793067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2442634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9540C09-DC14-4144-B0BD-D43B10504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66383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641138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5099049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3748616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ED8C6-3AF2-454A-BADE-A0C89C6179DF}"/>
              </a:ext>
            </a:extLst>
          </p:cNvPr>
          <p:cNvSpPr txBox="1"/>
          <p:nvPr/>
        </p:nvSpPr>
        <p:spPr>
          <a:xfrm>
            <a:off x="2476498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400F7C5-9C77-4DC5-B783-465AA77AC9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70578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A757C-D4AE-48F2-8089-7C92FB44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71551-0497-4159-85F4-2FCAA2AA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A9D9F-0A17-45B4-914E-76B43E8DA01E}"/>
              </a:ext>
            </a:extLst>
          </p:cNvPr>
          <p:cNvSpPr txBox="1"/>
          <p:nvPr/>
        </p:nvSpPr>
        <p:spPr>
          <a:xfrm>
            <a:off x="1141411" y="609600"/>
            <a:ext cx="319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Architektury CPU</a:t>
            </a:r>
            <a:endParaRPr lang="en-US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AC9A3-711E-4062-8436-BF717D17ADDB}"/>
              </a:ext>
            </a:extLst>
          </p:cNvPr>
          <p:cNvSpPr txBox="1"/>
          <p:nvPr/>
        </p:nvSpPr>
        <p:spPr>
          <a:xfrm>
            <a:off x="1312333" y="1209764"/>
            <a:ext cx="927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Zaměřme se však nyní na samotné </a:t>
            </a:r>
            <a:r>
              <a:rPr lang="cs-CZ" dirty="0">
                <a:solidFill>
                  <a:srgbClr val="FF0000"/>
                </a:solidFill>
              </a:rPr>
              <a:t>instrukční sady</a:t>
            </a:r>
            <a:r>
              <a:rPr lang="cs-CZ" dirty="0"/>
              <a:t>, tedy RISC a CISC.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Co je to instrukční sada?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dirty="0"/>
              <a:t>Je to soubor instrukcí, se kterými dokáže procesor (CPU) pracovat.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dirty="0"/>
              <a:t>Je to tak trochu jako „jazyk, jímž procesor mluví“.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Co je to instrukce?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dirty="0"/>
              <a:t>Základní příkaz, který procesor rozpozná a vykoná.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Z čeho se instrukce skládá?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dirty="0"/>
              <a:t>Z </a:t>
            </a:r>
            <a:r>
              <a:rPr lang="cs-CZ" dirty="0">
                <a:solidFill>
                  <a:srgbClr val="00B0F0"/>
                </a:solidFill>
              </a:rPr>
              <a:t>operační</a:t>
            </a:r>
            <a:r>
              <a:rPr lang="en-US" dirty="0">
                <a:solidFill>
                  <a:srgbClr val="00B0F0"/>
                </a:solidFill>
              </a:rPr>
              <a:t>ho</a:t>
            </a:r>
            <a:r>
              <a:rPr lang="cs-CZ" dirty="0">
                <a:solidFill>
                  <a:srgbClr val="00B0F0"/>
                </a:solidFill>
              </a:rPr>
              <a:t> kódu </a:t>
            </a:r>
            <a:r>
              <a:rPr lang="cs-CZ" dirty="0"/>
              <a:t>a </a:t>
            </a:r>
            <a:r>
              <a:rPr lang="cs-CZ" dirty="0">
                <a:solidFill>
                  <a:srgbClr val="FF0000"/>
                </a:solidFill>
              </a:rPr>
              <a:t>operandů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86CECB-86DB-4CA6-A502-FC84C0DE8E85}"/>
              </a:ext>
            </a:extLst>
          </p:cNvPr>
          <p:cNvSpPr txBox="1"/>
          <p:nvPr/>
        </p:nvSpPr>
        <p:spPr>
          <a:xfrm>
            <a:off x="3530599" y="4456499"/>
            <a:ext cx="48344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Příklad instrukce assembleru (x86):</a:t>
            </a:r>
          </a:p>
          <a:p>
            <a:pPr algn="ctr"/>
            <a:endParaRPr lang="cs-CZ" dirty="0"/>
          </a:p>
          <a:p>
            <a:pPr algn="ctr"/>
            <a:r>
              <a:rPr lang="cs-CZ" dirty="0">
                <a:solidFill>
                  <a:srgbClr val="00B0F0"/>
                </a:solidFill>
              </a:rPr>
              <a:t>ADD</a:t>
            </a:r>
            <a:r>
              <a:rPr lang="cs-CZ" dirty="0"/>
              <a:t> </a:t>
            </a:r>
            <a:r>
              <a:rPr lang="cs-CZ" dirty="0">
                <a:solidFill>
                  <a:srgbClr val="FF0000"/>
                </a:solidFill>
              </a:rPr>
              <a:t>AX</a:t>
            </a:r>
            <a:r>
              <a:rPr lang="cs-CZ" dirty="0">
                <a:solidFill>
                  <a:schemeClr val="tx1"/>
                </a:solidFill>
              </a:rPr>
              <a:t>,</a:t>
            </a:r>
            <a:r>
              <a:rPr lang="cs-CZ" dirty="0"/>
              <a:t> </a:t>
            </a:r>
            <a:r>
              <a:rPr lang="cs-CZ" dirty="0">
                <a:solidFill>
                  <a:srgbClr val="FF0000"/>
                </a:solidFill>
              </a:rPr>
              <a:t>BX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E0DCB-BAC6-462C-A15F-E1457B2AEF97}"/>
              </a:ext>
            </a:extLst>
          </p:cNvPr>
          <p:cNvSpPr txBox="1"/>
          <p:nvPr/>
        </p:nvSpPr>
        <p:spPr>
          <a:xfrm>
            <a:off x="2658531" y="5485685"/>
            <a:ext cx="657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Tato </a:t>
            </a:r>
            <a:r>
              <a:rPr lang="en-US" sz="1200" i="1" dirty="0" err="1"/>
              <a:t>instrukce</a:t>
            </a:r>
            <a:r>
              <a:rPr lang="en-US" sz="1200" i="1" dirty="0"/>
              <a:t> </a:t>
            </a:r>
            <a:r>
              <a:rPr lang="en-US" sz="1200" i="1" dirty="0" err="1"/>
              <a:t>říká</a:t>
            </a:r>
            <a:r>
              <a:rPr lang="en-US" sz="1200" i="1" dirty="0"/>
              <a:t>: „</a:t>
            </a:r>
            <a:r>
              <a:rPr lang="en-US" sz="1200" i="1" dirty="0" err="1"/>
              <a:t>sečti</a:t>
            </a:r>
            <a:r>
              <a:rPr lang="en-US" sz="1200" i="1" dirty="0"/>
              <a:t> </a:t>
            </a:r>
            <a:r>
              <a:rPr lang="en-US" sz="1200" i="1" dirty="0" err="1"/>
              <a:t>obsah</a:t>
            </a:r>
            <a:r>
              <a:rPr lang="en-US" sz="1200" i="1" dirty="0"/>
              <a:t> </a:t>
            </a:r>
            <a:r>
              <a:rPr lang="en-US" sz="1200" i="1" dirty="0" err="1"/>
              <a:t>registrů</a:t>
            </a:r>
            <a:r>
              <a:rPr lang="en-US" sz="1200" i="1" dirty="0"/>
              <a:t> AX a BX a </a:t>
            </a:r>
            <a:r>
              <a:rPr lang="en-US" sz="1200" i="1" dirty="0" err="1"/>
              <a:t>výsledek</a:t>
            </a:r>
            <a:r>
              <a:rPr lang="en-US" sz="1200" i="1" dirty="0"/>
              <a:t> </a:t>
            </a:r>
            <a:r>
              <a:rPr lang="en-US" sz="1200" i="1" dirty="0" err="1"/>
              <a:t>ulož</a:t>
            </a:r>
            <a:r>
              <a:rPr lang="en-US" sz="1200" i="1" dirty="0"/>
              <a:t> do AX.</a:t>
            </a:r>
            <a:r>
              <a:rPr lang="en-US" sz="12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523559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7740649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6428315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5077882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ED8C6-3AF2-454A-BADE-A0C89C6179DF}"/>
              </a:ext>
            </a:extLst>
          </p:cNvPr>
          <p:cNvSpPr txBox="1"/>
          <p:nvPr/>
        </p:nvSpPr>
        <p:spPr>
          <a:xfrm>
            <a:off x="3805764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2BCAA-BCBF-455D-9C28-623C67484A7C}"/>
              </a:ext>
            </a:extLst>
          </p:cNvPr>
          <p:cNvSpPr txBox="1"/>
          <p:nvPr/>
        </p:nvSpPr>
        <p:spPr>
          <a:xfrm>
            <a:off x="248593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A144ECAB-2440-4C60-B92A-62E8A8857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926135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9052982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7740648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6390215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ED8C6-3AF2-454A-BADE-A0C89C6179DF}"/>
              </a:ext>
            </a:extLst>
          </p:cNvPr>
          <p:cNvSpPr txBox="1"/>
          <p:nvPr/>
        </p:nvSpPr>
        <p:spPr>
          <a:xfrm>
            <a:off x="5118097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2BCAA-BCBF-455D-9C28-623C67484A7C}"/>
              </a:ext>
            </a:extLst>
          </p:cNvPr>
          <p:cNvSpPr txBox="1"/>
          <p:nvPr/>
        </p:nvSpPr>
        <p:spPr>
          <a:xfrm>
            <a:off x="3798266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C4288-EFF1-4D81-8851-ABF0ABC6F4DD}"/>
              </a:ext>
            </a:extLst>
          </p:cNvPr>
          <p:cNvSpPr txBox="1"/>
          <p:nvPr/>
        </p:nvSpPr>
        <p:spPr>
          <a:xfrm>
            <a:off x="2447833" y="2399508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1CEF5BB7-5745-4C41-8C16-E43ECC279B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12318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5635" y="2666953"/>
            <a:ext cx="8840730" cy="694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10385952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9073618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7723185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ED8C6-3AF2-454A-BADE-A0C89C6179DF}"/>
              </a:ext>
            </a:extLst>
          </p:cNvPr>
          <p:cNvSpPr txBox="1"/>
          <p:nvPr/>
        </p:nvSpPr>
        <p:spPr>
          <a:xfrm>
            <a:off x="6451067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2BCAA-BCBF-455D-9C28-623C67484A7C}"/>
              </a:ext>
            </a:extLst>
          </p:cNvPr>
          <p:cNvSpPr txBox="1"/>
          <p:nvPr/>
        </p:nvSpPr>
        <p:spPr>
          <a:xfrm>
            <a:off x="5131236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i5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C4288-EFF1-4D81-8851-ABF0ABC6F4DD}"/>
              </a:ext>
            </a:extLst>
          </p:cNvPr>
          <p:cNvSpPr txBox="1"/>
          <p:nvPr/>
        </p:nvSpPr>
        <p:spPr>
          <a:xfrm>
            <a:off x="3780803" y="2336215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i6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C25B5-9B21-4CD7-875C-E0E8657CDD64}"/>
              </a:ext>
            </a:extLst>
          </p:cNvPr>
          <p:cNvSpPr txBox="1"/>
          <p:nvPr/>
        </p:nvSpPr>
        <p:spPr>
          <a:xfrm>
            <a:off x="2430370" y="2327541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i7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6D2AA2C8-970E-4B2C-B15F-D97441291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 v</a:t>
            </a:r>
            <a:r>
              <a:rPr lang="cs-CZ" altLang="en-US" sz="1200" i="1" dirty="0"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844387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4D5E61-7FC5-4663-BBE7-0818F1B42FC8}"/>
              </a:ext>
            </a:extLst>
          </p:cNvPr>
          <p:cNvSpPr txBox="1"/>
          <p:nvPr/>
        </p:nvSpPr>
        <p:spPr>
          <a:xfrm>
            <a:off x="2362200" y="2782669"/>
            <a:ext cx="7467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400" dirty="0"/>
              <a:t>Děkuji za pozornost</a:t>
            </a:r>
          </a:p>
          <a:p>
            <a:pPr algn="ctr"/>
            <a:r>
              <a:rPr lang="cs-CZ" dirty="0"/>
              <a:t>Prezentaci vytvořil: Hanke Matěj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D6C20-2BE6-4EC6-A6A9-FD673A8C0944}"/>
              </a:ext>
            </a:extLst>
          </p:cNvPr>
          <p:cNvSpPr txBox="1"/>
          <p:nvPr/>
        </p:nvSpPr>
        <p:spPr>
          <a:xfrm>
            <a:off x="1217611" y="1421430"/>
            <a:ext cx="9484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Ka</a:t>
            </a:r>
            <a:r>
              <a:rPr lang="cs-CZ" dirty="0" err="1"/>
              <a:t>ždá</a:t>
            </a:r>
            <a:r>
              <a:rPr lang="cs-CZ" dirty="0"/>
              <a:t> instrukce </a:t>
            </a:r>
            <a:r>
              <a:rPr lang="cs-CZ" dirty="0" err="1"/>
              <a:t>pr</a:t>
            </a:r>
            <a:r>
              <a:rPr lang="en-US" dirty="0" err="1"/>
              <a:t>och</a:t>
            </a:r>
            <a:r>
              <a:rPr lang="cs-CZ" dirty="0" err="1"/>
              <a:t>ází</a:t>
            </a:r>
            <a:r>
              <a:rPr lang="cs-CZ" dirty="0"/>
              <a:t> tzv. instrukčním cyklem</a:t>
            </a:r>
            <a:r>
              <a:rPr lang="en-US" dirty="0"/>
              <a:t>.</a:t>
            </a:r>
            <a:endParaRPr lang="cs-CZ" dirty="0"/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Ten se skládá ze 3 hlavních částí: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 err="1"/>
              <a:t>Fetch</a:t>
            </a:r>
            <a:endParaRPr lang="cs-CZ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dirty="0"/>
              <a:t>Načtení instrukce z operační paměti do registru instrukce pomocí IP (</a:t>
            </a:r>
            <a:r>
              <a:rPr lang="cs-CZ" dirty="0" err="1"/>
              <a:t>Instruction</a:t>
            </a:r>
            <a:r>
              <a:rPr lang="cs-CZ" dirty="0"/>
              <a:t> Pointer)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800100" lvl="1" indent="-342900">
              <a:buFont typeface="+mj-lt"/>
              <a:buAutoNum type="arabicPeriod"/>
            </a:pPr>
            <a:r>
              <a:rPr lang="cs-CZ" dirty="0" err="1"/>
              <a:t>Decode</a:t>
            </a:r>
            <a:endParaRPr lang="cs-CZ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dirty="0"/>
              <a:t>Dekódování instrukce (jaký příkaz se má vykonat a s jakými daty)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800100" lvl="1" indent="-342900">
              <a:buFont typeface="+mj-lt"/>
              <a:buAutoNum type="arabicPeriod"/>
            </a:pPr>
            <a:r>
              <a:rPr lang="cs-CZ" dirty="0" err="1"/>
              <a:t>Execute</a:t>
            </a:r>
            <a:endParaRPr lang="cs-CZ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dirty="0"/>
              <a:t>Provedení samotné </a:t>
            </a:r>
            <a:r>
              <a:rPr lang="en-US" dirty="0" err="1"/>
              <a:t>instrukce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4230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91816" y="854171"/>
            <a:ext cx="5443440" cy="4915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DE1B6-F894-4C8D-9946-FC0DF61E13C0}"/>
              </a:ext>
            </a:extLst>
          </p:cNvPr>
          <p:cNvSpPr txBox="1"/>
          <p:nvPr/>
        </p:nvSpPr>
        <p:spPr>
          <a:xfrm>
            <a:off x="1217611" y="1895563"/>
            <a:ext cx="39639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Zde je jednoduchá ilustrace průběhu instrukčních cyklů.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Je nutno podotknout že registry jsou umístěny v ALU pouze pro jednoduchost a jsou zde vyobrazeny pouze dva. 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Toto schéma obsahuje pouze nejnutnější části pro ukázku průběhu instrukčních cyklů.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120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9357" y="844877"/>
            <a:ext cx="5519102" cy="4983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3CCE2-56D8-446D-BF92-F84A274E091E}"/>
              </a:ext>
            </a:extLst>
          </p:cNvPr>
          <p:cNvSpPr txBox="1"/>
          <p:nvPr/>
        </p:nvSpPr>
        <p:spPr>
          <a:xfrm>
            <a:off x="1217611" y="1895563"/>
            <a:ext cx="3963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 err="1"/>
              <a:t>Ins</a:t>
            </a:r>
            <a:r>
              <a:rPr lang="cs-CZ" dirty="0"/>
              <a:t>. Pointer (Dále jen IP) se s každým cyklem zvětší o 1 nebo na specifickou adresu, pokud proběhne skok.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Nyní IP ukazuje na adresu 0x05 v operační paměti (Dále jen OP).</a:t>
            </a:r>
          </a:p>
        </p:txBody>
      </p:sp>
    </p:spTree>
    <p:extLst>
      <p:ext uri="{BB962C8B-B14F-4D97-AF65-F5344CB8AC3E}">
        <p14:creationId xmlns:p14="http://schemas.microsoft.com/office/powerpoint/2010/main" val="239435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3824" y="844877"/>
            <a:ext cx="5530169" cy="4983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E8E6F6-426D-4694-9C51-0AC0FC6CD64E}"/>
              </a:ext>
            </a:extLst>
          </p:cNvPr>
          <p:cNvSpPr txBox="1"/>
          <p:nvPr/>
        </p:nvSpPr>
        <p:spPr>
          <a:xfrm>
            <a:off x="1217611" y="1895563"/>
            <a:ext cx="3963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Instrukce na této adrese se nahraje z OP do registru instrukce.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Tento proces jednoduše nazýváme </a:t>
            </a:r>
            <a:r>
              <a:rPr lang="cs-CZ" dirty="0">
                <a:solidFill>
                  <a:srgbClr val="FF0000"/>
                </a:solidFill>
              </a:rPr>
              <a:t>FETCH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98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5266" y="831947"/>
            <a:ext cx="6426200" cy="5017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7749CA-49ED-4D77-BE24-10A193412D46}"/>
              </a:ext>
            </a:extLst>
          </p:cNvPr>
          <p:cNvSpPr txBox="1"/>
          <p:nvPr/>
        </p:nvSpPr>
        <p:spPr>
          <a:xfrm>
            <a:off x="1217612" y="1895563"/>
            <a:ext cx="3566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Tato instrukce se dále dekóduje na strojový kód, zde reprezentován hexadecimálním číslem a předá se do ALU.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V reálném případě také dochází ke generování různých řídících signálů, ale zde nám jde pouze o pochopení průchodu instrukce.</a:t>
            </a:r>
          </a:p>
        </p:txBody>
      </p:sp>
    </p:spTree>
    <p:extLst>
      <p:ext uri="{BB962C8B-B14F-4D97-AF65-F5344CB8AC3E}">
        <p14:creationId xmlns:p14="http://schemas.microsoft.com/office/powerpoint/2010/main" val="112297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01_North_South_Bridge_white</Template>
  <TotalTime>811</TotalTime>
  <Words>2246</Words>
  <Application>Microsoft Office PowerPoint</Application>
  <PresentationFormat>Widescreen</PresentationFormat>
  <Paragraphs>575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-apple-system</vt:lpstr>
      <vt:lpstr>Arial</vt:lpstr>
      <vt:lpstr>Calibri</vt:lpstr>
      <vt:lpstr>Consolas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Hanke Matej</dc:creator>
  <cp:lastModifiedBy>Hanke Matej</cp:lastModifiedBy>
  <cp:revision>53</cp:revision>
  <dcterms:created xsi:type="dcterms:W3CDTF">2025-06-05T11:28:05Z</dcterms:created>
  <dcterms:modified xsi:type="dcterms:W3CDTF">2025-06-10T21:52:28Z</dcterms:modified>
</cp:coreProperties>
</file>