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62" r:id="rId9"/>
    <p:sldId id="265" r:id="rId10"/>
    <p:sldId id="263" r:id="rId11"/>
    <p:sldId id="29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6E9F-D612-4676-B67F-714199DB1EB2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41034-4A6E-4DFE-9493-42E416CA4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47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4634C9-B6DC-4D62-8618-A04E39A4BF4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5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65EB8-9356-4C11-8CB7-A3A117ABC71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51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DD970-316B-4D26-A73A-6349E1D5FF5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627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01E8F-D58E-4148-AA43-EB6C09EBA51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8792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2FC50-2CE7-4F52-B8E1-780F3EDA1FCF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69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EBB38-B088-4D85-B0A2-49F71E00D220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83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312F-8C29-4E8B-BEB0-8F4D63F608E8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832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7E753-6267-413E-B2AE-A93E343DF54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34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31613-FE75-45B3-9990-AAF4B0AB9DEE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68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B5322-BFA0-4C36-8675-47C0AB079477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4E739-4B40-4462-95BE-06F3665D5409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61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97338-0BEC-412B-9406-29FB42F0832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4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14C60-5FDC-410D-A475-5B2E86D800DF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53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E9749-809E-4B23-AFAA-D31F8B45C1EA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250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B2FE9-ABF2-4B9D-9794-4832E29CCFC2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05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F5A47-81B7-47BB-9A0C-805804046B85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79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739D-C70E-4310-9273-6728E7CE5451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2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CCC8-CA7E-43CD-85DE-018FC1BB8B8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A179B-1E4A-458A-B1D7-BAC9FD90B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765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E01BB9-18EA-4432-B685-6378DA19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10FEE-4533-41F3-A525-4E496D76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EFADC7-815B-485C-8E69-3D1FB995C75C}"/>
              </a:ext>
            </a:extLst>
          </p:cNvPr>
          <p:cNvSpPr txBox="1"/>
          <p:nvPr/>
        </p:nvSpPr>
        <p:spPr>
          <a:xfrm>
            <a:off x="3293533" y="2505670"/>
            <a:ext cx="5604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5400" dirty="0" err="1"/>
              <a:t>Chipset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138642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946679" y="685799"/>
            <a:ext cx="5267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Trend </a:t>
            </a:r>
            <a:r>
              <a:rPr lang="cs-CZ" sz="2400" u="sng" dirty="0" err="1"/>
              <a:t>SoC</a:t>
            </a:r>
            <a:r>
              <a:rPr lang="cs-CZ" sz="2400" u="sng" dirty="0"/>
              <a:t> (</a:t>
            </a:r>
            <a:r>
              <a:rPr lang="cs-CZ" sz="2400" u="sng" dirty="0" err="1"/>
              <a:t>System</a:t>
            </a:r>
            <a:r>
              <a:rPr lang="cs-CZ" sz="2400" u="sng" dirty="0"/>
              <a:t> on chip)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9E98-4010-4D74-A4D4-10B1F0ABCA26}"/>
              </a:ext>
            </a:extLst>
          </p:cNvPr>
          <p:cNvSpPr txBox="1"/>
          <p:nvPr/>
        </p:nvSpPr>
        <p:spPr>
          <a:xfrm>
            <a:off x="1300067" y="1591735"/>
            <a:ext cx="60806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Nově také vznikl trend integrování všech podstatných částí do CPU jako je právě paměťový řadič, </a:t>
            </a:r>
            <a:r>
              <a:rPr lang="cs-CZ" dirty="0" err="1"/>
              <a:t>PCIe</a:t>
            </a:r>
            <a:r>
              <a:rPr lang="cs-CZ" dirty="0"/>
              <a:t>, USB řadič, integrovaná grafika apod.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Tímto směrem se dnes ubírá veliká většina notebookových zařízení či mikrokontrolerů, právě kvůli úspoře prostoru a energie.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Tyto </a:t>
            </a:r>
            <a:r>
              <a:rPr lang="cs-CZ" dirty="0" err="1"/>
              <a:t>SoC</a:t>
            </a:r>
            <a:r>
              <a:rPr lang="cs-CZ" dirty="0"/>
              <a:t> samozřejmě nabývají mnohem větších teplot, avšak s dnešními typy chlazení teplota nepředstavuje tak extrémní problém.</a:t>
            </a:r>
          </a:p>
        </p:txBody>
      </p:sp>
      <p:pic>
        <p:nvPicPr>
          <p:cNvPr id="3074" name="Picture 2" descr="System on a chip - Wikipedia">
            <a:extLst>
              <a:ext uri="{FF2B5EF4-FFF2-40B4-BE49-F238E27FC236}">
                <a16:creationId xmlns:a16="http://schemas.microsoft.com/office/drawing/2014/main" id="{0EBA5874-AF48-46C8-87DB-C6045302E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022" y="2117014"/>
            <a:ext cx="3561388" cy="236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853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5E61-7FC5-4663-BBE7-0818F1B42FC8}"/>
              </a:ext>
            </a:extLst>
          </p:cNvPr>
          <p:cNvSpPr txBox="1"/>
          <p:nvPr/>
        </p:nvSpPr>
        <p:spPr>
          <a:xfrm>
            <a:off x="2362200" y="2782669"/>
            <a:ext cx="746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Děkuji za pozornost</a:t>
            </a:r>
          </a:p>
          <a:p>
            <a:pPr algn="ctr"/>
            <a:r>
              <a:rPr lang="cs-CZ" dirty="0"/>
              <a:t>Prezentaci vytvořil: Hanke Matěj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07902-2176-4C41-936F-092D309B29CE}"/>
              </a:ext>
            </a:extLst>
          </p:cNvPr>
          <p:cNvSpPr txBox="1"/>
          <p:nvPr/>
        </p:nvSpPr>
        <p:spPr>
          <a:xfrm>
            <a:off x="1319211" y="1769109"/>
            <a:ext cx="89571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Je to skupina čipů na základní desce, které zajišťují komunikaci mezi komponentami.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Umožňují přenos dat mezi CPU, RAM, GPU, disky, síťovou kartou apod.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Dříve se jednalo o dva čipy (</a:t>
            </a:r>
            <a:r>
              <a:rPr lang="cs-CZ" dirty="0" err="1"/>
              <a:t>North</a:t>
            </a:r>
            <a:r>
              <a:rPr lang="cs-CZ" dirty="0"/>
              <a:t> a </a:t>
            </a:r>
            <a:r>
              <a:rPr lang="cs-CZ" dirty="0" err="1"/>
              <a:t>South</a:t>
            </a:r>
            <a:r>
              <a:rPr lang="cs-CZ" dirty="0"/>
              <a:t> </a:t>
            </a:r>
            <a:r>
              <a:rPr lang="cs-CZ" dirty="0" err="1"/>
              <a:t>Bridge</a:t>
            </a:r>
            <a:r>
              <a:rPr lang="cs-CZ" dirty="0"/>
              <a:t>), dnes je většina těchto funkcí přímo v CPU.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Rozdělení: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Severní a jižní most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S integrovaným řadičem paměti v CPU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/>
              <a:t>S integrovaným severním mostem v CPU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  <a:p>
            <a:pPr marL="742950" lvl="1" indent="-285750">
              <a:buFontTx/>
              <a:buChar char="-"/>
            </a:pPr>
            <a:endParaRPr lang="cs-CZ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616478" y="609600"/>
            <a:ext cx="28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 err="1"/>
              <a:t>Chipset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724585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141411" y="609600"/>
            <a:ext cx="40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1.Severní a jižní most</a:t>
            </a:r>
            <a:endParaRPr 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77078-58A6-48B9-B2ED-124CC01CDEE5}"/>
              </a:ext>
            </a:extLst>
          </p:cNvPr>
          <p:cNvSpPr txBox="1"/>
          <p:nvPr/>
        </p:nvSpPr>
        <p:spPr>
          <a:xfrm>
            <a:off x="1226078" y="1462610"/>
            <a:ext cx="4260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Severn</a:t>
            </a:r>
            <a:r>
              <a:rPr lang="cs-CZ" dirty="0"/>
              <a:t>í most se staral o rychlejší periférie, tedy GPU, paměť nebo třeba i disky, připojené přes SATA.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Jižní most se staral o pomalejší periférie jako je třeba USB řadič, I/O řadič, PCI či disky připojené přes starší PATA.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B36916-95EF-45D3-8537-AEBD8B212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73" y="619945"/>
            <a:ext cx="6546349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14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141411" y="609600"/>
            <a:ext cx="40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1.Severní a jižní most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23FC8-F91D-4965-87A1-7AB0F3762538}"/>
              </a:ext>
            </a:extLst>
          </p:cNvPr>
          <p:cNvSpPr txBox="1"/>
          <p:nvPr/>
        </p:nvSpPr>
        <p:spPr>
          <a:xfrm>
            <a:off x="1251478" y="1335610"/>
            <a:ext cx="430265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Sběrnice jsou také uspořádány od rychlejších (např. FSB) po pomalejší (např. ISA).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Mosty překládají a přenášejí data mezi různými sběrnicemi, které mají odlišné rychlosti nebo protokoly.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CPU a severní most jsou propojeni FSB(Front </a:t>
            </a:r>
            <a:r>
              <a:rPr lang="cs-CZ" dirty="0" err="1"/>
              <a:t>Side</a:t>
            </a:r>
            <a:r>
              <a:rPr lang="cs-CZ" dirty="0"/>
              <a:t> Bus).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A severní a jižní most jsou propojeni sběrnicí DMI(Direct Media Interface).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endParaRPr lang="cs-C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BCF5FD-3DB5-4FD8-B714-C8796F147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173" y="619945"/>
            <a:ext cx="6546349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03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141411" y="609600"/>
            <a:ext cx="4065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1.Severní a jižní most</a:t>
            </a:r>
            <a:endParaRPr lang="en-US" u="sng" dirty="0"/>
          </a:p>
        </p:txBody>
      </p:sp>
      <p:pic>
        <p:nvPicPr>
          <p:cNvPr id="1028" name="Picture 4" descr="Understanding The Key Components of a PC Motherboard - FSTECH">
            <a:extLst>
              <a:ext uri="{FF2B5EF4-FFF2-40B4-BE49-F238E27FC236}">
                <a16:creationId xmlns:a16="http://schemas.microsoft.com/office/drawing/2014/main" id="{E7800A70-0017-4F7D-AA2F-C40CB7B95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579" y="1229502"/>
            <a:ext cx="4278842" cy="5018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4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2. Integrovaný řadič paměti</a:t>
            </a:r>
            <a:endParaRPr lang="en-US" u="sn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F77078-58A6-48B9-B2ED-124CC01CDEE5}"/>
              </a:ext>
            </a:extLst>
          </p:cNvPr>
          <p:cNvSpPr txBox="1"/>
          <p:nvPr/>
        </p:nvSpPr>
        <p:spPr>
          <a:xfrm>
            <a:off x="1226078" y="1701801"/>
            <a:ext cx="397086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Jedinou změnou je integrace paměťového řadiče do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CPU a severní most zůstávají propojeni sběrnicí FSB.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Taktéž severní a jižní most zůstávají propojeni sběrnicí DMI.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76E7B7-666F-4D5B-8047-A9FC72873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3122" y="1063085"/>
            <a:ext cx="6143079" cy="473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85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3. Integrovaný severní most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9E98-4010-4D74-A4D4-10B1F0ABCA26}"/>
              </a:ext>
            </a:extLst>
          </p:cNvPr>
          <p:cNvSpPr txBox="1"/>
          <p:nvPr/>
        </p:nvSpPr>
        <p:spPr>
          <a:xfrm>
            <a:off x="1226079" y="1701801"/>
            <a:ext cx="360749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Zde</a:t>
            </a:r>
            <a:r>
              <a:rPr lang="cs-CZ" dirty="0"/>
              <a:t> se již kompletně integroval severní most do CPU.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Jižní most víceméně zůstal, ale dnes se mu již říká PCH (</a:t>
            </a:r>
            <a:r>
              <a:rPr lang="cs-CZ" dirty="0" err="1"/>
              <a:t>Platform</a:t>
            </a:r>
            <a:r>
              <a:rPr lang="cs-CZ" dirty="0"/>
              <a:t> </a:t>
            </a:r>
            <a:r>
              <a:rPr lang="cs-CZ" dirty="0" err="1"/>
              <a:t>Controller</a:t>
            </a:r>
            <a:r>
              <a:rPr lang="cs-CZ" dirty="0"/>
              <a:t> Hub).</a:t>
            </a:r>
            <a:br>
              <a:rPr lang="cs-CZ" dirty="0"/>
            </a:br>
            <a:endParaRPr lang="cs-CZ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CPU a PCH jsou propojeni DMI sběrnicí.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9FEC27-5CD2-49BE-A6DF-AD7A84F761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69" y="1056484"/>
            <a:ext cx="6919677" cy="48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795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3. Integrovaný severní most</a:t>
            </a: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449E98-4010-4D74-A4D4-10B1F0ABCA26}"/>
              </a:ext>
            </a:extLst>
          </p:cNvPr>
          <p:cNvSpPr txBox="1"/>
          <p:nvPr/>
        </p:nvSpPr>
        <p:spPr>
          <a:xfrm>
            <a:off x="1226079" y="1701802"/>
            <a:ext cx="38454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Dnes se také používají různé sběrnice jako např. QPI od Intelu nebo Infinity </a:t>
            </a:r>
            <a:r>
              <a:rPr lang="cs-CZ" dirty="0" err="1"/>
              <a:t>Fabric</a:t>
            </a:r>
            <a:r>
              <a:rPr lang="cs-CZ" dirty="0"/>
              <a:t> od AMD.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6AEC3F-EE0A-401D-B589-7EB12655E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569" y="1056484"/>
            <a:ext cx="6919677" cy="482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02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F60946-A71E-40DC-A352-82BE2C27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0F1C3-FE19-4616-BA63-54DDE1B0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A179B-1E4A-458A-B1D7-BAC9FD90B764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32193-2207-4AB9-987A-06D2536ACE23}"/>
              </a:ext>
            </a:extLst>
          </p:cNvPr>
          <p:cNvSpPr txBox="1"/>
          <p:nvPr/>
        </p:nvSpPr>
        <p:spPr>
          <a:xfrm>
            <a:off x="1226078" y="609600"/>
            <a:ext cx="4768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3. Integrovaný severní most</a:t>
            </a:r>
            <a:endParaRPr lang="en-US" u="sng" dirty="0"/>
          </a:p>
        </p:txBody>
      </p:sp>
      <p:pic>
        <p:nvPicPr>
          <p:cNvPr id="2050" name="Picture 2" descr="Out of Band Management | Oxford Protein Informatics Group">
            <a:extLst>
              <a:ext uri="{FF2B5EF4-FFF2-40B4-BE49-F238E27FC236}">
                <a16:creationId xmlns:a16="http://schemas.microsoft.com/office/drawing/2014/main" id="{64EC779D-1CA1-4D2E-A14E-4DB69E49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947" y="1392469"/>
            <a:ext cx="6901148" cy="416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3137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218</TotalTime>
  <Words>410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Consolas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 Matej</dc:creator>
  <cp:lastModifiedBy>Hanke Matej</cp:lastModifiedBy>
  <cp:revision>18</cp:revision>
  <dcterms:created xsi:type="dcterms:W3CDTF">2025-06-08T18:19:35Z</dcterms:created>
  <dcterms:modified xsi:type="dcterms:W3CDTF">2025-06-10T18:51:21Z</dcterms:modified>
</cp:coreProperties>
</file>