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www.scrum.org/resources/what-is-a-scrum-development-team" TargetMode="External" /><Relationship Id="rId2" Type="http://schemas.openxmlformats.org/officeDocument/2006/relationships/hyperlink" Target="https://www.atlassian.com/agile/scrum/scrum-master" TargetMode="External" /><Relationship Id="rId1" Type="http://schemas.openxmlformats.org/officeDocument/2006/relationships/slideLayout" Target="../slideLayouts/slideLayout2.xml" /><Relationship Id="rId4" Type="http://schemas.openxmlformats.org/officeDocument/2006/relationships/hyperlink" Target="https://www.scrumguides.org/" TargetMode="External" /></Relationships>
</file>

<file path=ppt/slides/_rels/slide3.xml.rels><?xml version="1.0" encoding="UTF-8" standalone="yes"?>
<Relationships xmlns="http://schemas.openxmlformats.org/package/2006/relationships"><Relationship Id="rId3" Type="http://schemas.openxmlformats.org/officeDocument/2006/relationships/hyperlink" Target="https://www.techwalla.com/articles/the-maintenance-phase-in-the-software-life-cycle" TargetMode="External" /><Relationship Id="rId2" Type="http://schemas.openxmlformats.org/officeDocument/2006/relationships/hyperlink" Target="https://www.bydrec.com/"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www.smartsheet.com" TargetMode="External" /><Relationship Id="rId2" Type="http://schemas.openxmlformats.org/officeDocument/2006/relationships/hyperlink" Target="https://blog.bydrec.com" TargetMode="External" /><Relationship Id="rId1" Type="http://schemas.openxmlformats.org/officeDocument/2006/relationships/slideLayout" Target="../slideLayouts/slideLayout2.xml" /><Relationship Id="rId5" Type="http://schemas.openxmlformats.org/officeDocument/2006/relationships/hyperlink" Target="https://www.atlassian.com" TargetMode="External" /><Relationship Id="rId4" Type="http://schemas.openxmlformats.org/officeDocument/2006/relationships/hyperlink" Target="https://www.forbes.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67B4-1C2D-C24D-9BC3-42B740F6A98E}"/>
              </a:ext>
            </a:extLst>
          </p:cNvPr>
          <p:cNvSpPr>
            <a:spLocks noGrp="1"/>
          </p:cNvSpPr>
          <p:nvPr>
            <p:ph type="ctrTitle"/>
          </p:nvPr>
        </p:nvSpPr>
        <p:spPr>
          <a:xfrm>
            <a:off x="3962399" y="1964267"/>
            <a:ext cx="7197726" cy="2421464"/>
          </a:xfrm>
        </p:spPr>
        <p:txBody>
          <a:bodyPr/>
          <a:lstStyle/>
          <a:p>
            <a:r>
              <a:rPr lang="en-US"/>
              <a:t>Scrum Agile Approach</a:t>
            </a:r>
          </a:p>
        </p:txBody>
      </p:sp>
      <p:sp>
        <p:nvSpPr>
          <p:cNvPr id="3" name="Subtitle 2">
            <a:extLst>
              <a:ext uri="{FF2B5EF4-FFF2-40B4-BE49-F238E27FC236}">
                <a16:creationId xmlns:a16="http://schemas.microsoft.com/office/drawing/2014/main" id="{456A8F8A-9460-9246-B3FE-CDDE4AB636B9}"/>
              </a:ext>
            </a:extLst>
          </p:cNvPr>
          <p:cNvSpPr>
            <a:spLocks noGrp="1"/>
          </p:cNvSpPr>
          <p:nvPr>
            <p:ph type="subTitle" idx="1"/>
          </p:nvPr>
        </p:nvSpPr>
        <p:spPr/>
        <p:txBody>
          <a:bodyPr/>
          <a:lstStyle/>
          <a:p>
            <a:r>
              <a:rPr lang="en-US"/>
              <a:t>Ranceallen Hankerson</a:t>
            </a:r>
          </a:p>
        </p:txBody>
      </p:sp>
    </p:spTree>
    <p:extLst>
      <p:ext uri="{BB962C8B-B14F-4D97-AF65-F5344CB8AC3E}">
        <p14:creationId xmlns:p14="http://schemas.microsoft.com/office/powerpoint/2010/main" val="72773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4308-79F1-FB45-8A54-9E8FE5707021}"/>
              </a:ext>
            </a:extLst>
          </p:cNvPr>
          <p:cNvSpPr>
            <a:spLocks noGrp="1"/>
          </p:cNvSpPr>
          <p:nvPr>
            <p:ph type="title"/>
          </p:nvPr>
        </p:nvSpPr>
        <p:spPr/>
        <p:txBody>
          <a:bodyPr/>
          <a:lstStyle/>
          <a:p>
            <a:r>
              <a:rPr lang="en-US"/>
              <a:t>Scrum Agile Team roles</a:t>
            </a:r>
          </a:p>
        </p:txBody>
      </p:sp>
      <p:sp>
        <p:nvSpPr>
          <p:cNvPr id="3" name="Content Placeholder 2">
            <a:extLst>
              <a:ext uri="{FF2B5EF4-FFF2-40B4-BE49-F238E27FC236}">
                <a16:creationId xmlns:a16="http://schemas.microsoft.com/office/drawing/2014/main" id="{E5CDAD73-E00B-3E46-95CF-C8BA0B413CD7}"/>
              </a:ext>
            </a:extLst>
          </p:cNvPr>
          <p:cNvSpPr>
            <a:spLocks noGrp="1"/>
          </p:cNvSpPr>
          <p:nvPr>
            <p:ph idx="1"/>
          </p:nvPr>
        </p:nvSpPr>
        <p:spPr>
          <a:xfrm>
            <a:off x="685801" y="2219037"/>
            <a:ext cx="10131425" cy="3649133"/>
          </a:xfrm>
        </p:spPr>
        <p:txBody>
          <a:bodyPr/>
          <a:lstStyle/>
          <a:p>
            <a:r>
              <a:rPr lang="en-US" b="0" i="0">
                <a:solidFill>
                  <a:schemeClr val="accent5"/>
                </a:solidFill>
                <a:effectLst/>
                <a:latin typeface="Charlie Text"/>
              </a:rPr>
              <a:t>“The product owner should not only understand the customer, but also have a vision for the value the scrum team is delivering to the customers.</a:t>
            </a:r>
          </a:p>
          <a:p>
            <a:r>
              <a:rPr lang="en-US" b="0" i="0">
                <a:solidFill>
                  <a:schemeClr val="accent5"/>
                </a:solidFill>
                <a:effectLst/>
                <a:latin typeface="Charlie Text"/>
              </a:rPr>
              <a:t>The </a:t>
            </a:r>
            <a:r>
              <a:rPr lang="en-US" b="0" i="0" u="sng">
                <a:solidFill>
                  <a:schemeClr val="accent5"/>
                </a:solidFill>
                <a:effectLst/>
                <a:latin typeface="Charlie Text"/>
                <a:hlinkClick r:id="rId2">
                  <a:extLst>
                    <a:ext uri="{A12FA001-AC4F-418D-AE19-62706E023703}">
                      <ahyp:hlinkClr xmlns:ahyp="http://schemas.microsoft.com/office/drawing/2018/hyperlinkcolor" val="tx"/>
                    </a:ext>
                  </a:extLst>
                </a:hlinkClick>
              </a:rPr>
              <a:t>scrum master</a:t>
            </a:r>
            <a:r>
              <a:rPr lang="en-US" b="0" i="0">
                <a:solidFill>
                  <a:schemeClr val="accent5"/>
                </a:solidFill>
                <a:effectLst/>
                <a:latin typeface="Charlie Text"/>
              </a:rPr>
              <a:t> is the role responsible for gluing everything together and ensuring that scrum is being done well. In practical terms, that means they help the product owner define value, the development team deliver the value, and the scrum team to get to get better.</a:t>
            </a:r>
          </a:p>
          <a:p>
            <a:r>
              <a:rPr lang="en-US" b="0" i="0">
                <a:solidFill>
                  <a:schemeClr val="accent5"/>
                </a:solidFill>
                <a:effectLst/>
                <a:latin typeface="Charlie Text"/>
              </a:rPr>
              <a:t>The development team are the people that do the work. At first glance, you may think the “</a:t>
            </a:r>
            <a:r>
              <a:rPr lang="en-US" b="0" i="0" u="sng">
                <a:solidFill>
                  <a:schemeClr val="accent5"/>
                </a:solidFill>
                <a:effectLst/>
                <a:latin typeface="Charlie Text"/>
                <a:hlinkClick r:id="rId3">
                  <a:extLst>
                    <a:ext uri="{A12FA001-AC4F-418D-AE19-62706E023703}">
                      <ahyp:hlinkClr xmlns:ahyp="http://schemas.microsoft.com/office/drawing/2018/hyperlinkcolor" val="tx"/>
                    </a:ext>
                  </a:extLst>
                </a:hlinkClick>
              </a:rPr>
              <a:t>development team</a:t>
            </a:r>
            <a:r>
              <a:rPr lang="en-US" b="0" i="0">
                <a:solidFill>
                  <a:schemeClr val="accent5"/>
                </a:solidFill>
                <a:effectLst/>
                <a:latin typeface="Charlie Text"/>
              </a:rPr>
              <a:t>” means engineers. But that’s not always the case. According to the </a:t>
            </a:r>
            <a:r>
              <a:rPr lang="en-US" b="0" i="0" u="sng">
                <a:solidFill>
                  <a:schemeClr val="accent5"/>
                </a:solidFill>
                <a:effectLst/>
                <a:latin typeface="Charlie Text"/>
                <a:hlinkClick r:id="rId4">
                  <a:extLst>
                    <a:ext uri="{A12FA001-AC4F-418D-AE19-62706E023703}">
                      <ahyp:hlinkClr xmlns:ahyp="http://schemas.microsoft.com/office/drawing/2018/hyperlinkcolor" val="tx"/>
                    </a:ext>
                  </a:extLst>
                </a:hlinkClick>
              </a:rPr>
              <a:t>Scrum Guide</a:t>
            </a:r>
            <a:r>
              <a:rPr lang="en-US" b="0" i="0">
                <a:solidFill>
                  <a:schemeClr val="accent5"/>
                </a:solidFill>
                <a:effectLst/>
                <a:latin typeface="Charlie Text"/>
              </a:rPr>
              <a:t>, the development team can be comprised of all kinds of people including designers, writers, programmers, etc.”(West, 2020)</a:t>
            </a:r>
            <a:endParaRPr lang="en-US">
              <a:solidFill>
                <a:schemeClr val="accent5"/>
              </a:solidFill>
            </a:endParaRPr>
          </a:p>
        </p:txBody>
      </p:sp>
    </p:spTree>
    <p:extLst>
      <p:ext uri="{BB962C8B-B14F-4D97-AF65-F5344CB8AC3E}">
        <p14:creationId xmlns:p14="http://schemas.microsoft.com/office/powerpoint/2010/main" val="169606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6CFE-C64D-F24D-97EA-E1B075092183}"/>
              </a:ext>
            </a:extLst>
          </p:cNvPr>
          <p:cNvSpPr>
            <a:spLocks noGrp="1"/>
          </p:cNvSpPr>
          <p:nvPr>
            <p:ph type="title"/>
          </p:nvPr>
        </p:nvSpPr>
        <p:spPr/>
        <p:txBody>
          <a:bodyPr/>
          <a:lstStyle/>
          <a:p>
            <a:r>
              <a:rPr lang="en-US"/>
              <a:t>Phase of SDlc</a:t>
            </a:r>
          </a:p>
        </p:txBody>
      </p:sp>
      <p:sp>
        <p:nvSpPr>
          <p:cNvPr id="3" name="Content Placeholder 2">
            <a:extLst>
              <a:ext uri="{FF2B5EF4-FFF2-40B4-BE49-F238E27FC236}">
                <a16:creationId xmlns:a16="http://schemas.microsoft.com/office/drawing/2014/main" id="{7EDF5162-D1E5-EE4B-B287-DFF029539794}"/>
              </a:ext>
            </a:extLst>
          </p:cNvPr>
          <p:cNvSpPr>
            <a:spLocks noGrp="1"/>
          </p:cNvSpPr>
          <p:nvPr>
            <p:ph idx="1"/>
          </p:nvPr>
        </p:nvSpPr>
        <p:spPr>
          <a:xfrm>
            <a:off x="1730573" y="2652845"/>
            <a:ext cx="10131425" cy="3649133"/>
          </a:xfrm>
        </p:spPr>
        <p:txBody>
          <a:bodyPr>
            <a:normAutofit fontScale="40000" lnSpcReduction="20000"/>
          </a:bodyPr>
          <a:lstStyle/>
          <a:p>
            <a:r>
              <a:rPr lang="en-US" b="1" i="0">
                <a:solidFill>
                  <a:schemeClr val="accent2">
                    <a:lumMod val="20000"/>
                    <a:lumOff val="80000"/>
                  </a:schemeClr>
                </a:solidFill>
                <a:effectLst/>
                <a:latin typeface="Helvetica Neue"/>
              </a:rPr>
              <a:t>“The Planning Phase</a:t>
            </a:r>
          </a:p>
          <a:p>
            <a:pPr marL="0" indent="0">
              <a:buNone/>
            </a:pPr>
            <a:r>
              <a:rPr lang="en-US" b="0" i="0">
                <a:solidFill>
                  <a:schemeClr val="accent2">
                    <a:lumMod val="20000"/>
                    <a:lumOff val="80000"/>
                  </a:schemeClr>
                </a:solidFill>
                <a:effectLst/>
                <a:latin typeface="Helvetica Neue"/>
              </a:rPr>
              <a:t>The rest of the project will not make sense if the overall scope is not properly identified. This phase is where research is put into the resources necessary, the personnel that will work on the project, the budget, and just about everything else that needs to be accomplished to determine the scope of the project.</a:t>
            </a:r>
          </a:p>
          <a:p>
            <a:r>
              <a:rPr lang="en-US" b="1" i="0">
                <a:solidFill>
                  <a:schemeClr val="accent2">
                    <a:lumMod val="20000"/>
                    <a:lumOff val="80000"/>
                  </a:schemeClr>
                </a:solidFill>
                <a:effectLst/>
                <a:latin typeface="Helvetica Neue"/>
              </a:rPr>
              <a:t>The Analysis Phase</a:t>
            </a:r>
          </a:p>
          <a:p>
            <a:pPr marL="0" indent="0">
              <a:buNone/>
            </a:pPr>
            <a:r>
              <a:rPr lang="en-US" b="0" i="0">
                <a:solidFill>
                  <a:schemeClr val="accent2">
                    <a:lumMod val="20000"/>
                    <a:lumOff val="80000"/>
                  </a:schemeClr>
                </a:solidFill>
                <a:effectLst/>
                <a:latin typeface="Helvetica Neue"/>
              </a:rPr>
              <a:t>Will the needed resources justify the final product? Is it predicted to exceed end-user expectations? Does it make sense from a technical and financial standpoint to green-light the project? The analysis phase will help a company figure out whether the projected success of the end product is worth pursuing or not.</a:t>
            </a:r>
          </a:p>
          <a:p>
            <a:r>
              <a:rPr lang="en-US" b="1" i="0">
                <a:solidFill>
                  <a:schemeClr val="accent2">
                    <a:lumMod val="20000"/>
                    <a:lumOff val="80000"/>
                  </a:schemeClr>
                </a:solidFill>
                <a:effectLst/>
                <a:latin typeface="Helvetica Neue"/>
              </a:rPr>
              <a:t>The Design Phase</a:t>
            </a:r>
          </a:p>
          <a:p>
            <a:pPr marL="0" indent="0">
              <a:buNone/>
            </a:pPr>
            <a:r>
              <a:rPr lang="en-US" b="0" i="0">
                <a:solidFill>
                  <a:schemeClr val="accent2">
                    <a:lumMod val="20000"/>
                    <a:lumOff val="80000"/>
                  </a:schemeClr>
                </a:solidFill>
                <a:effectLst/>
                <a:latin typeface="Helvetica Neue"/>
              </a:rPr>
              <a:t>If the thorough analysis phase ends with a positive outlook for the project, the design phase can begin. The design phase is where the real work starts, and company resources start to fund the project. It is also the phase where the team figures out what the finished product will look like once development is completed, omitting potentially risky design choices along the way. By the end of this phase, the team will know what features it will have, and how its inner workings will be built</a:t>
            </a:r>
          </a:p>
          <a:p>
            <a:r>
              <a:rPr lang="en-US" b="1" i="0">
                <a:solidFill>
                  <a:schemeClr val="accent2">
                    <a:lumMod val="20000"/>
                    <a:lumOff val="80000"/>
                  </a:schemeClr>
                </a:solidFill>
                <a:effectLst/>
                <a:latin typeface="Helvetica Neue"/>
              </a:rPr>
              <a:t>The Development Phase</a:t>
            </a:r>
          </a:p>
          <a:p>
            <a:pPr marL="0" indent="0">
              <a:buNone/>
            </a:pPr>
            <a:r>
              <a:rPr lang="en-US" b="0" i="0">
                <a:solidFill>
                  <a:schemeClr val="accent2">
                    <a:lumMod val="20000"/>
                    <a:lumOff val="80000"/>
                  </a:schemeClr>
                </a:solidFill>
                <a:effectLst/>
                <a:latin typeface="Helvetica Neue"/>
              </a:rPr>
              <a:t>Compared to all other phases of the system development life cycle, the development phase is considered the most robust. It is the phase where most of the labor goes into. This is why the previous phases have to be as thorough as possible. In the development phase, the company is all-in on the project, and the information system is built to specification.</a:t>
            </a:r>
          </a:p>
          <a:p>
            <a:r>
              <a:rPr lang="en-US" b="1" i="0">
                <a:solidFill>
                  <a:schemeClr val="accent2">
                    <a:lumMod val="20000"/>
                    <a:lumOff val="80000"/>
                  </a:schemeClr>
                </a:solidFill>
                <a:effectLst/>
                <a:latin typeface="Helvetica Neue"/>
              </a:rPr>
              <a:t>The Testing and Integration Phase</a:t>
            </a:r>
          </a:p>
          <a:p>
            <a:pPr marL="0" indent="0">
              <a:buNone/>
            </a:pPr>
            <a:r>
              <a:rPr lang="en-US" b="0" i="0">
                <a:solidFill>
                  <a:schemeClr val="accent2">
                    <a:lumMod val="20000"/>
                    <a:lumOff val="80000"/>
                  </a:schemeClr>
                </a:solidFill>
                <a:effectLst/>
                <a:latin typeface="Helvetica Neue"/>
              </a:rPr>
              <a:t>This phase involves the use of a </a:t>
            </a:r>
            <a:r>
              <a:rPr lang="en-US" b="0" i="0" u="none" strike="noStrike">
                <a:solidFill>
                  <a:schemeClr val="accent2">
                    <a:lumMod val="20000"/>
                    <a:lumOff val="80000"/>
                  </a:schemeClr>
                </a:solidFill>
                <a:effectLst/>
                <a:latin typeface="Helvetica Neue"/>
                <a:hlinkClick r:id="rId2">
                  <a:extLst>
                    <a:ext uri="{A12FA001-AC4F-418D-AE19-62706E023703}">
                      <ahyp:hlinkClr xmlns:ahyp="http://schemas.microsoft.com/office/drawing/2018/hyperlinkcolor" val="tx"/>
                    </a:ext>
                  </a:extLst>
                </a:hlinkClick>
              </a:rPr>
              <a:t>quality assurance team</a:t>
            </a:r>
            <a:r>
              <a:rPr lang="en-US" b="0" i="0">
                <a:solidFill>
                  <a:schemeClr val="accent2">
                    <a:lumMod val="20000"/>
                    <a:lumOff val="80000"/>
                  </a:schemeClr>
                </a:solidFill>
                <a:effectLst/>
                <a:latin typeface="Helvetica Neue"/>
              </a:rPr>
              <a:t> to ensure that everything is functioning as it should. It involves bug fixes, as well as the specific improvements based on the feedback of the QA team. The testing and integration phase is also when most aspects of the program are brought online, one after the other. Last-minute improvements are made, which could very well shift the overall focus of the information system toward a more efficient direction.</a:t>
            </a:r>
          </a:p>
          <a:p>
            <a:r>
              <a:rPr lang="en-US" b="1" i="0">
                <a:solidFill>
                  <a:schemeClr val="accent2">
                    <a:lumMod val="20000"/>
                    <a:lumOff val="80000"/>
                  </a:schemeClr>
                </a:solidFill>
                <a:effectLst/>
                <a:latin typeface="Helvetica Neue"/>
              </a:rPr>
              <a:t>The Implementation Phase</a:t>
            </a:r>
          </a:p>
          <a:p>
            <a:pPr marL="0" indent="0">
              <a:buNone/>
            </a:pPr>
            <a:r>
              <a:rPr lang="en-US" b="0" i="0">
                <a:solidFill>
                  <a:schemeClr val="accent2">
                    <a:lumMod val="20000"/>
                    <a:lumOff val="80000"/>
                  </a:schemeClr>
                </a:solidFill>
                <a:effectLst/>
                <a:latin typeface="Helvetica Neue"/>
              </a:rPr>
              <a:t>nally, after extensive testing from the QA team, the information system is brought into production. While there are still a few more steps, the implementation phase is where end-users already start using the product.</a:t>
            </a:r>
          </a:p>
          <a:p>
            <a:r>
              <a:rPr lang="en-US" b="1" i="0">
                <a:solidFill>
                  <a:schemeClr val="accent2">
                    <a:lumMod val="20000"/>
                    <a:lumOff val="80000"/>
                  </a:schemeClr>
                </a:solidFill>
                <a:effectLst/>
                <a:latin typeface="Helvetica Neue"/>
              </a:rPr>
              <a:t>The Maintenance PPhas</a:t>
            </a:r>
          </a:p>
          <a:p>
            <a:r>
              <a:rPr lang="en-US" b="0" i="0">
                <a:solidFill>
                  <a:schemeClr val="accent2">
                    <a:lumMod val="20000"/>
                    <a:lumOff val="80000"/>
                  </a:schemeClr>
                </a:solidFill>
                <a:effectLst/>
                <a:latin typeface="Helvetica Neue"/>
              </a:rPr>
              <a:t>As the last phase of the system development life cycle, it involves making use of feedback from end-users to make changes. This also involves addressing any bugs that may still be present in the system. </a:t>
            </a:r>
            <a:r>
              <a:rPr lang="en-US" b="0" i="0" u="none" strike="noStrike">
                <a:solidFill>
                  <a:schemeClr val="accent2">
                    <a:lumMod val="20000"/>
                    <a:lumOff val="80000"/>
                  </a:schemeClr>
                </a:solidFill>
                <a:effectLst/>
                <a:latin typeface="Helvetica Neue"/>
                <a:hlinkClick r:id="rId3">
                  <a:extLst>
                    <a:ext uri="{A12FA001-AC4F-418D-AE19-62706E023703}">
                      <ahyp:hlinkClr xmlns:ahyp="http://schemas.microsoft.com/office/drawing/2018/hyperlinkcolor" val="tx"/>
                    </a:ext>
                  </a:extLst>
                </a:hlinkClick>
              </a:rPr>
              <a:t>Maintenance</a:t>
            </a:r>
            <a:r>
              <a:rPr lang="en-US" b="0" i="0">
                <a:solidFill>
                  <a:schemeClr val="accent2">
                    <a:lumMod val="20000"/>
                    <a:lumOff val="80000"/>
                  </a:schemeClr>
                </a:solidFill>
                <a:effectLst/>
                <a:latin typeface="Helvetica Neue"/>
              </a:rPr>
              <a:t> must continue to help make improvements to the now fully-implemented information system.”(Bydrec, 2020)</a:t>
            </a:r>
          </a:p>
          <a:p>
            <a:pPr marL="0" indent="0">
              <a:buNone/>
            </a:pPr>
            <a:endParaRPr lang="en-US">
              <a:solidFill>
                <a:schemeClr val="accent2">
                  <a:lumMod val="20000"/>
                  <a:lumOff val="80000"/>
                </a:schemeClr>
              </a:solidFill>
            </a:endParaRPr>
          </a:p>
        </p:txBody>
      </p:sp>
    </p:spTree>
    <p:extLst>
      <p:ext uri="{BB962C8B-B14F-4D97-AF65-F5344CB8AC3E}">
        <p14:creationId xmlns:p14="http://schemas.microsoft.com/office/powerpoint/2010/main" val="340483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ADE5-C3DA-5049-A44A-5D7A3C7A0EBE}"/>
              </a:ext>
            </a:extLst>
          </p:cNvPr>
          <p:cNvSpPr>
            <a:spLocks noGrp="1"/>
          </p:cNvSpPr>
          <p:nvPr>
            <p:ph type="title"/>
          </p:nvPr>
        </p:nvSpPr>
        <p:spPr/>
        <p:txBody>
          <a:bodyPr/>
          <a:lstStyle/>
          <a:p>
            <a:r>
              <a:rPr lang="en-US"/>
              <a:t>Difference between Agile and waterfall</a:t>
            </a:r>
          </a:p>
        </p:txBody>
      </p:sp>
      <p:sp>
        <p:nvSpPr>
          <p:cNvPr id="3" name="Content Placeholder 2">
            <a:extLst>
              <a:ext uri="{FF2B5EF4-FFF2-40B4-BE49-F238E27FC236}">
                <a16:creationId xmlns:a16="http://schemas.microsoft.com/office/drawing/2014/main" id="{B93C5DBA-0411-AB4F-AAA5-C248FFC0F9A6}"/>
              </a:ext>
            </a:extLst>
          </p:cNvPr>
          <p:cNvSpPr>
            <a:spLocks noGrp="1"/>
          </p:cNvSpPr>
          <p:nvPr>
            <p:ph idx="1"/>
          </p:nvPr>
        </p:nvSpPr>
        <p:spPr>
          <a:xfrm>
            <a:off x="631618" y="2201397"/>
            <a:ext cx="10131425" cy="3649133"/>
          </a:xfrm>
        </p:spPr>
        <p:txBody>
          <a:bodyPr/>
          <a:lstStyle/>
          <a:p>
            <a:r>
              <a:rPr lang="en-US" b="0" i="0">
                <a:solidFill>
                  <a:schemeClr val="tx1">
                    <a:lumMod val="90000"/>
                  </a:schemeClr>
                </a:solidFill>
                <a:effectLst/>
                <a:latin typeface="Georgia" panose="02000000000000000000" pitchFamily="2" charset="0"/>
              </a:rPr>
              <a:t>he main difference is that Waterfall is a linear system of working that requires the team to complete each project phase before moving on to the next one while Agile encourages the team to work simultaneously on different phases of the project.”( Hoory&amp;Bottorff, 2020)</a:t>
            </a:r>
            <a:endParaRPr lang="en-US">
              <a:solidFill>
                <a:schemeClr val="tx1">
                  <a:lumMod val="90000"/>
                </a:schemeClr>
              </a:solidFill>
            </a:endParaRPr>
          </a:p>
        </p:txBody>
      </p:sp>
    </p:spTree>
    <p:extLst>
      <p:ext uri="{BB962C8B-B14F-4D97-AF65-F5344CB8AC3E}">
        <p14:creationId xmlns:p14="http://schemas.microsoft.com/office/powerpoint/2010/main" val="15907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F88E-0572-5048-BD0E-852E76DC9AA0}"/>
              </a:ext>
            </a:extLst>
          </p:cNvPr>
          <p:cNvSpPr>
            <a:spLocks noGrp="1"/>
          </p:cNvSpPr>
          <p:nvPr>
            <p:ph type="title"/>
          </p:nvPr>
        </p:nvSpPr>
        <p:spPr/>
        <p:txBody>
          <a:bodyPr/>
          <a:lstStyle/>
          <a:p>
            <a:r>
              <a:rPr lang="en-US"/>
              <a:t>Which is a better choice Agile or waterfall</a:t>
            </a:r>
          </a:p>
        </p:txBody>
      </p:sp>
      <p:sp>
        <p:nvSpPr>
          <p:cNvPr id="3" name="Content Placeholder 2">
            <a:extLst>
              <a:ext uri="{FF2B5EF4-FFF2-40B4-BE49-F238E27FC236}">
                <a16:creationId xmlns:a16="http://schemas.microsoft.com/office/drawing/2014/main" id="{DC3A561D-7C10-524B-BCAD-E577DD0C3D2A}"/>
              </a:ext>
            </a:extLst>
          </p:cNvPr>
          <p:cNvSpPr>
            <a:spLocks noGrp="1"/>
          </p:cNvSpPr>
          <p:nvPr>
            <p:ph idx="1"/>
          </p:nvPr>
        </p:nvSpPr>
        <p:spPr/>
        <p:txBody>
          <a:bodyPr/>
          <a:lstStyle/>
          <a:p>
            <a:r>
              <a:rPr lang="en-US" b="0" i="1">
                <a:solidFill>
                  <a:srgbClr val="455264"/>
                </a:solidFill>
                <a:effectLst/>
                <a:latin typeface="TT Norms"/>
              </a:rPr>
              <a:t>An Agile methodology is a superior choice when the client is uncertain about requirements or wants to be closely involved in the development process, and if timelines are short and they want rapid delivery.  Waterfall is superior if there are complex dependencies, but Agile is preferable when dependencies are minimal. Agile is also best if speed is more important than quality.”(Kate Eby, 2016)</a:t>
            </a:r>
            <a:endParaRPr lang="en-US" i="1"/>
          </a:p>
        </p:txBody>
      </p:sp>
    </p:spTree>
    <p:extLst>
      <p:ext uri="{BB962C8B-B14F-4D97-AF65-F5344CB8AC3E}">
        <p14:creationId xmlns:p14="http://schemas.microsoft.com/office/powerpoint/2010/main" val="334645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6B16-0160-8F45-9A16-EBB3AECECBBE}"/>
              </a:ext>
            </a:extLst>
          </p:cNvPr>
          <p:cNvSpPr>
            <a:spLocks noGrp="1"/>
          </p:cNvSpPr>
          <p:nvPr>
            <p:ph type="title"/>
          </p:nvPr>
        </p:nvSpPr>
        <p:spPr/>
        <p:txBody>
          <a:bodyPr/>
          <a:lstStyle/>
          <a:p>
            <a:r>
              <a:rPr lang="en-US"/>
              <a:t>                                  Reference</a:t>
            </a:r>
            <a:br>
              <a:rPr lang="en-US"/>
            </a:br>
            <a:endParaRPr lang="en-US"/>
          </a:p>
        </p:txBody>
      </p:sp>
      <p:sp>
        <p:nvSpPr>
          <p:cNvPr id="3" name="Content Placeholder 2">
            <a:extLst>
              <a:ext uri="{FF2B5EF4-FFF2-40B4-BE49-F238E27FC236}">
                <a16:creationId xmlns:a16="http://schemas.microsoft.com/office/drawing/2014/main" id="{732766BC-5E92-5B4B-8A2B-B0EEE0BE2B7B}"/>
              </a:ext>
            </a:extLst>
          </p:cNvPr>
          <p:cNvSpPr>
            <a:spLocks noGrp="1"/>
          </p:cNvSpPr>
          <p:nvPr>
            <p:ph idx="1"/>
          </p:nvPr>
        </p:nvSpPr>
        <p:spPr/>
        <p:txBody>
          <a:bodyPr/>
          <a:lstStyle/>
          <a:p>
            <a:r>
              <a:rPr lang="en-US"/>
              <a:t>Bydrec,INC.(2020).Importance of each phase of the system development lifecycle. Retrieved from </a:t>
            </a:r>
            <a:r>
              <a:rPr lang="en-US">
                <a:hlinkClick r:id="rId2"/>
              </a:rPr>
              <a:t>https://blog.bydrec.com</a:t>
            </a:r>
            <a:endParaRPr lang="en-US"/>
          </a:p>
          <a:p>
            <a:r>
              <a:rPr lang="en-US"/>
              <a:t>Eby, K. (2016). When to choose waterfall project management over agile. Retrieved from </a:t>
            </a:r>
            <a:r>
              <a:rPr lang="en-US">
                <a:hlinkClick r:id="rId3"/>
              </a:rPr>
              <a:t>https://www.smartsheet.com</a:t>
            </a:r>
            <a:endParaRPr lang="en-US"/>
          </a:p>
          <a:p>
            <a:r>
              <a:rPr lang="en-US"/>
              <a:t>Hoory, L., Bottorff, C. (2022). Agile vs Waterfall: which project management methodology is best for you. Retrieved from </a:t>
            </a:r>
            <a:r>
              <a:rPr lang="en-US">
                <a:hlinkClick r:id="rId4"/>
              </a:rPr>
              <a:t>https://www.forbes.com</a:t>
            </a:r>
            <a:endParaRPr lang="en-US"/>
          </a:p>
          <a:p>
            <a:r>
              <a:rPr lang="en-US"/>
              <a:t>West, D. (2022). Scrum roles and the truth about job titles in scrum. Retrieved from </a:t>
            </a:r>
            <a:r>
              <a:rPr lang="en-US">
                <a:hlinkClick r:id="rId5"/>
              </a:rPr>
              <a:t>https://www.atlassian.com</a:t>
            </a:r>
            <a:endParaRPr lang="en-US"/>
          </a:p>
          <a:p>
            <a:pPr marL="0" indent="0">
              <a:buNone/>
            </a:pPr>
            <a:endParaRPr lang="en-US"/>
          </a:p>
          <a:p>
            <a:endParaRPr lang="en-US"/>
          </a:p>
        </p:txBody>
      </p:sp>
    </p:spTree>
    <p:extLst>
      <p:ext uri="{BB962C8B-B14F-4D97-AF65-F5344CB8AC3E}">
        <p14:creationId xmlns:p14="http://schemas.microsoft.com/office/powerpoint/2010/main" val="3864622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Scrum Agile Approach</vt:lpstr>
      <vt:lpstr>Scrum Agile Team roles</vt:lpstr>
      <vt:lpstr>Phase of SDlc</vt:lpstr>
      <vt:lpstr>Difference between Agile and waterfall</vt:lpstr>
      <vt:lpstr>Which is a better choice Agile or waterfall</vt:lpstr>
      <vt:lpstr>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Agile Approach</dc:title>
  <dc:creator>heat smith</dc:creator>
  <cp:lastModifiedBy>heat smith</cp:lastModifiedBy>
  <cp:revision>1</cp:revision>
  <dcterms:created xsi:type="dcterms:W3CDTF">2022-10-16T15:58:04Z</dcterms:created>
  <dcterms:modified xsi:type="dcterms:W3CDTF">2022-10-16T22:06:23Z</dcterms:modified>
</cp:coreProperties>
</file>