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9" r:id="rId3"/>
    <p:sldId id="257" r:id="rId4"/>
    <p:sldId id="259" r:id="rId5"/>
    <p:sldId id="286" r:id="rId6"/>
    <p:sldId id="260" r:id="rId7"/>
    <p:sldId id="280" r:id="rId8"/>
    <p:sldId id="281" r:id="rId9"/>
    <p:sldId id="283" r:id="rId10"/>
    <p:sldId id="282" r:id="rId11"/>
    <p:sldId id="284" r:id="rId12"/>
    <p:sldId id="285" r:id="rId13"/>
    <p:sldId id="276" r:id="rId14"/>
    <p:sldId id="277" r:id="rId15"/>
    <p:sldId id="275" r:id="rId16"/>
    <p:sldId id="263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89" autoAdjust="0"/>
  </p:normalViewPr>
  <p:slideViewPr>
    <p:cSldViewPr>
      <p:cViewPr varScale="1">
        <p:scale>
          <a:sx n="82" d="100"/>
          <a:sy n="82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3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76632-1E2A-47B5-B68F-E99DEBB92180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232DE-7803-4919-B98F-A2E2F39841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634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3B0E8-FA4B-4E04-A9B8-F90D565CD7E4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EF7E7-637B-4D4D-B395-2767E515EB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666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HELPING PEOPLE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EF7E7-637B-4D4D-B395-2767E515EB0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165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mtClean="0">
                <a:solidFill>
                  <a:schemeClr val="bg1"/>
                </a:solidFill>
              </a:rPr>
              <a:t>This project is essentially an evaluation step towards a more concrete implementation</a:t>
            </a:r>
          </a:p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EF7E7-637B-4D4D-B395-2767E515EB0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492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Weekly team meetings: discussed requirements, issues and demonstrated progress</a:t>
            </a:r>
            <a:r>
              <a:rPr lang="en-AU" baseline="0" dirty="0" smtClean="0"/>
              <a:t> and prototypes</a:t>
            </a:r>
          </a:p>
          <a:p>
            <a:endParaRPr lang="en-AU" baseline="0" dirty="0" smtClean="0"/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*How the project was managed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*How the team was managed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Work breakdown 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Work assignment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EF7E7-637B-4D4D-B395-2767E515EB0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43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986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31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595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4196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52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45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41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69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24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78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851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58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016223"/>
          </a:xfrm>
        </p:spPr>
        <p:txBody>
          <a:bodyPr>
            <a:normAutofit/>
          </a:bodyPr>
          <a:lstStyle/>
          <a:p>
            <a:r>
              <a:rPr lang="en-AU" sz="6000" b="1" dirty="0" err="1" smtClean="0">
                <a:solidFill>
                  <a:schemeClr val="bg1"/>
                </a:solidFill>
              </a:rPr>
              <a:t>Neuromend</a:t>
            </a:r>
            <a:endParaRPr lang="en-AU" sz="60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2996952"/>
            <a:ext cx="8928992" cy="2641848"/>
          </a:xfrm>
        </p:spPr>
        <p:txBody>
          <a:bodyPr>
            <a:norm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By Tempest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sz="2000" dirty="0" smtClean="0">
                <a:solidFill>
                  <a:schemeClr val="bg1"/>
                </a:solidFill>
              </a:rPr>
              <a:t>An ICT313 Games Technology Project</a:t>
            </a:r>
          </a:p>
          <a:p>
            <a:endParaRPr lang="en-AU" sz="2000" dirty="0" smtClean="0">
              <a:solidFill>
                <a:schemeClr val="bg1"/>
              </a:solidFill>
            </a:endParaRPr>
          </a:p>
          <a:p>
            <a:pPr lvl="1"/>
            <a:r>
              <a:rPr lang="en-AU" sz="1900" dirty="0" err="1">
                <a:solidFill>
                  <a:schemeClr val="bg1"/>
                </a:solidFill>
              </a:rPr>
              <a:t>Ary</a:t>
            </a:r>
            <a:r>
              <a:rPr lang="en-AU" sz="1900" dirty="0">
                <a:solidFill>
                  <a:schemeClr val="bg1"/>
                </a:solidFill>
              </a:rPr>
              <a:t> </a:t>
            </a:r>
            <a:r>
              <a:rPr lang="en-AU" sz="1900" dirty="0" err="1" smtClean="0">
                <a:solidFill>
                  <a:schemeClr val="bg1"/>
                </a:solidFill>
              </a:rPr>
              <a:t>Bizar</a:t>
            </a:r>
            <a:r>
              <a:rPr lang="en-AU" sz="1900" dirty="0" smtClean="0">
                <a:solidFill>
                  <a:schemeClr val="bg1"/>
                </a:solidFill>
              </a:rPr>
              <a:t>, </a:t>
            </a:r>
            <a:r>
              <a:rPr lang="en-AU" sz="1900" dirty="0" err="1" smtClean="0">
                <a:solidFill>
                  <a:schemeClr val="bg1"/>
                </a:solidFill>
              </a:rPr>
              <a:t>Anopan</a:t>
            </a:r>
            <a:r>
              <a:rPr lang="en-AU" sz="1900" dirty="0" smtClean="0">
                <a:solidFill>
                  <a:schemeClr val="bg1"/>
                </a:solidFill>
              </a:rPr>
              <a:t> </a:t>
            </a:r>
            <a:r>
              <a:rPr lang="en-AU" sz="1900" dirty="0" err="1" smtClean="0">
                <a:solidFill>
                  <a:schemeClr val="bg1"/>
                </a:solidFill>
              </a:rPr>
              <a:t>Kandiah</a:t>
            </a:r>
            <a:r>
              <a:rPr lang="en-AU" sz="1900" dirty="0" smtClean="0">
                <a:solidFill>
                  <a:schemeClr val="bg1"/>
                </a:solidFill>
              </a:rPr>
              <a:t>, Hannah </a:t>
            </a:r>
            <a:r>
              <a:rPr lang="en-AU" sz="1900" dirty="0" err="1" smtClean="0">
                <a:solidFill>
                  <a:schemeClr val="bg1"/>
                </a:solidFill>
              </a:rPr>
              <a:t>Klinac</a:t>
            </a:r>
            <a:r>
              <a:rPr lang="en-AU" sz="1900" dirty="0" smtClean="0">
                <a:solidFill>
                  <a:schemeClr val="bg1"/>
                </a:solidFill>
              </a:rPr>
              <a:t>, Alex </a:t>
            </a:r>
            <a:r>
              <a:rPr lang="en-AU" sz="1900" dirty="0" err="1" smtClean="0">
                <a:solidFill>
                  <a:schemeClr val="bg1"/>
                </a:solidFill>
              </a:rPr>
              <a:t>Mlodawski</a:t>
            </a:r>
            <a:r>
              <a:rPr lang="en-AU" sz="1900" dirty="0" smtClean="0">
                <a:solidFill>
                  <a:schemeClr val="bg1"/>
                </a:solidFill>
              </a:rPr>
              <a:t>, Bryan </a:t>
            </a:r>
            <a:r>
              <a:rPr lang="en-AU" sz="1900" dirty="0">
                <a:solidFill>
                  <a:schemeClr val="bg1"/>
                </a:solidFill>
              </a:rPr>
              <a:t>Yu</a:t>
            </a:r>
          </a:p>
          <a:p>
            <a:endParaRPr lang="en-A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7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 fontScale="90000"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Live Demonstration</a:t>
            </a:r>
            <a:br>
              <a:rPr lang="en-AU" b="1" dirty="0" smtClean="0">
                <a:solidFill>
                  <a:schemeClr val="bg1"/>
                </a:solidFill>
              </a:rPr>
            </a:br>
            <a:r>
              <a:rPr lang="en-AU" dirty="0" err="1">
                <a:solidFill>
                  <a:schemeClr val="bg1"/>
                </a:solidFill>
              </a:rPr>
              <a:t>Kinect</a:t>
            </a:r>
            <a:r>
              <a:rPr lang="en-AU" dirty="0">
                <a:solidFill>
                  <a:schemeClr val="bg1"/>
                </a:solidFill>
              </a:rPr>
              <a:t> – “Object Avoidance” exercise</a:t>
            </a:r>
            <a:br>
              <a:rPr lang="en-AU" dirty="0">
                <a:solidFill>
                  <a:schemeClr val="bg1"/>
                </a:solidFill>
              </a:rPr>
            </a:b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525963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Object Avoidance </a:t>
            </a:r>
          </a:p>
          <a:p>
            <a:pPr marL="0" indent="0">
              <a:buNone/>
            </a:pP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err="1" smtClean="0">
                <a:solidFill>
                  <a:schemeClr val="bg1"/>
                </a:solidFill>
              </a:rPr>
              <a:t>Kinect</a:t>
            </a:r>
            <a:r>
              <a:rPr lang="en-AU" dirty="0" smtClean="0">
                <a:solidFill>
                  <a:schemeClr val="bg1"/>
                </a:solidFill>
              </a:rPr>
              <a:t> actions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Able bodied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Heightened sensitivity</a:t>
            </a: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50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2088232"/>
          </a:xfrm>
        </p:spPr>
        <p:txBody>
          <a:bodyPr>
            <a:normAutofit fontScale="90000"/>
          </a:bodyPr>
          <a:lstStyle/>
          <a:p>
            <a:r>
              <a:rPr lang="en-AU" sz="4000" b="1" dirty="0">
                <a:solidFill>
                  <a:schemeClr val="bg1"/>
                </a:solidFill>
              </a:rPr>
              <a:t>Live </a:t>
            </a:r>
            <a:r>
              <a:rPr lang="en-AU" sz="4000" b="1" dirty="0" smtClean="0">
                <a:solidFill>
                  <a:schemeClr val="bg1"/>
                </a:solidFill>
              </a:rPr>
              <a:t>Demonstration</a:t>
            </a:r>
            <a:br>
              <a:rPr lang="en-AU" sz="4000" b="1" dirty="0" smtClean="0">
                <a:solidFill>
                  <a:schemeClr val="bg1"/>
                </a:solidFill>
              </a:rPr>
            </a:br>
            <a:r>
              <a:rPr lang="en-AU" sz="4000" dirty="0">
                <a:solidFill>
                  <a:schemeClr val="bg1"/>
                </a:solidFill>
              </a:rPr>
              <a:t>Razer Hydra – “Object Manipulation” exercise</a:t>
            </a:r>
            <a:r>
              <a:rPr lang="en-AU" dirty="0">
                <a:solidFill>
                  <a:schemeClr val="bg1"/>
                </a:solidFill>
              </a:rPr>
              <a:t/>
            </a:r>
            <a:br>
              <a:rPr lang="en-AU" dirty="0">
                <a:solidFill>
                  <a:schemeClr val="bg1"/>
                </a:solidFill>
              </a:rPr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Object Manipulation</a:t>
            </a:r>
          </a:p>
          <a:p>
            <a:pPr marL="0" indent="0">
              <a:buNone/>
            </a:pP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Razer Hydra actions</a:t>
            </a:r>
            <a:endParaRPr lang="en-AU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Able bodied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Heightened </a:t>
            </a:r>
            <a:r>
              <a:rPr lang="en-AU" dirty="0" smtClean="0">
                <a:solidFill>
                  <a:schemeClr val="bg1"/>
                </a:solidFill>
              </a:rPr>
              <a:t>sensitivity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43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Live </a:t>
            </a:r>
            <a:r>
              <a:rPr lang="en-AU" b="1" dirty="0" smtClean="0">
                <a:solidFill>
                  <a:schemeClr val="bg1"/>
                </a:solidFill>
              </a:rPr>
              <a:t>Demonstration</a:t>
            </a:r>
            <a:br>
              <a:rPr lang="en-AU" b="1" dirty="0" smtClean="0">
                <a:solidFill>
                  <a:schemeClr val="bg1"/>
                </a:solidFill>
              </a:rPr>
            </a:br>
            <a:r>
              <a:rPr lang="en-AU" dirty="0">
                <a:solidFill>
                  <a:schemeClr val="bg1"/>
                </a:solidFill>
              </a:rPr>
              <a:t>Leap Motion – </a:t>
            </a:r>
            <a:r>
              <a:rPr lang="en-AU" dirty="0" smtClean="0">
                <a:solidFill>
                  <a:schemeClr val="bg1"/>
                </a:solidFill>
              </a:rPr>
              <a:t>“</a:t>
            </a:r>
            <a:r>
              <a:rPr lang="en-AU" dirty="0">
                <a:solidFill>
                  <a:schemeClr val="bg1"/>
                </a:solidFill>
              </a:rPr>
              <a:t>Way Finding” exercise</a:t>
            </a:r>
            <a:br>
              <a:rPr lang="en-AU" dirty="0">
                <a:solidFill>
                  <a:schemeClr val="bg1"/>
                </a:solidFill>
              </a:rPr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Way Finding</a:t>
            </a:r>
          </a:p>
          <a:p>
            <a:pPr marL="0" indent="0">
              <a:buNone/>
            </a:pP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Leap Motion actions</a:t>
            </a:r>
            <a:endParaRPr lang="en-AU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Able bodied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Heightened sensitivity</a:t>
            </a: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8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Final Status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Requirements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dirty="0" smtClean="0">
                <a:solidFill>
                  <a:schemeClr val="bg1"/>
                </a:solidFill>
              </a:rPr>
              <a:t> Virtual Simulation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dirty="0" smtClean="0">
                <a:solidFill>
                  <a:schemeClr val="bg1"/>
                </a:solidFill>
              </a:rPr>
              <a:t> 3 different exercises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dirty="0" smtClean="0">
                <a:solidFill>
                  <a:schemeClr val="bg1"/>
                </a:solidFill>
              </a:rPr>
              <a:t> Devices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dirty="0" smtClean="0">
                <a:solidFill>
                  <a:schemeClr val="bg1"/>
                </a:solidFill>
              </a:rPr>
              <a:t> Sensitivity adjustor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dirty="0" smtClean="0">
                <a:solidFill>
                  <a:schemeClr val="bg1"/>
                </a:solidFill>
              </a:rPr>
              <a:t> Profiling</a:t>
            </a:r>
            <a:endParaRPr lang="en-AU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AU" dirty="0" smtClean="0">
                <a:solidFill>
                  <a:schemeClr val="bg1"/>
                </a:solidFill>
              </a:rPr>
              <a:t> Database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Playable by non-IT savvy people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Interesting and enjoyable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Extendable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The project is now in a position to be extended for deployment into practical use</a:t>
            </a:r>
          </a:p>
        </p:txBody>
      </p:sp>
      <p:sp>
        <p:nvSpPr>
          <p:cNvPr id="5" name="Rectangle 4"/>
          <p:cNvSpPr/>
          <p:nvPr/>
        </p:nvSpPr>
        <p:spPr>
          <a:xfrm>
            <a:off x="4932040" y="1772816"/>
            <a:ext cx="3456384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5112060" y="278092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PICTURE OF MAIN MENU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40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Future Possibilities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Clinical use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err="1" smtClean="0">
                <a:solidFill>
                  <a:schemeClr val="bg1"/>
                </a:solidFill>
              </a:rPr>
              <a:t>Shri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 err="1" smtClean="0">
                <a:solidFill>
                  <a:schemeClr val="bg1"/>
                </a:solidFill>
              </a:rPr>
              <a:t>Rai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Additional control schemes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Speech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EEG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Monitoring variables to self improve the system</a:t>
            </a:r>
          </a:p>
          <a:p>
            <a:pPr lvl="2"/>
            <a:r>
              <a:rPr lang="en-AU" dirty="0" smtClean="0">
                <a:solidFill>
                  <a:schemeClr val="bg1"/>
                </a:solidFill>
              </a:rPr>
              <a:t>Stress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7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Lessons Learned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363272" cy="51845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Devices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Beta products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Driver clashes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Versions/compatibility</a:t>
            </a:r>
          </a:p>
          <a:p>
            <a:pPr marL="457200" lvl="1" indent="0">
              <a:buNone/>
            </a:pPr>
            <a:endParaRPr lang="en-AU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Designing the exercises and the movements/gestures to meet requirements and but to also consider the devices and what they can do</a:t>
            </a:r>
          </a:p>
          <a:p>
            <a:pPr marL="0" indent="0">
              <a:buNone/>
            </a:pPr>
            <a:endParaRPr lang="en-AU" sz="1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Version control and modifying joint code</a:t>
            </a:r>
          </a:p>
          <a:p>
            <a:pPr marL="0" indent="0">
              <a:buNone/>
            </a:pPr>
            <a:endParaRPr lang="en-AU" sz="13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Teamwork</a:t>
            </a:r>
          </a:p>
          <a:p>
            <a:pPr marL="0" indent="0">
              <a:buNone/>
            </a:pPr>
            <a:endParaRPr lang="en-AU" sz="13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Communication is essential for success</a:t>
            </a:r>
          </a:p>
          <a:p>
            <a:pPr marL="0" indent="0">
              <a:buNone/>
            </a:pPr>
            <a:endParaRPr lang="en-AU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The importance of time management</a:t>
            </a:r>
          </a:p>
          <a:p>
            <a:pPr marL="0" indent="0">
              <a:buNone/>
            </a:pPr>
            <a:endParaRPr lang="en-AU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Assess and managing scope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61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Acknowledgements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Client – Mr </a:t>
            </a:r>
            <a:r>
              <a:rPr lang="en-AU" dirty="0" err="1" smtClean="0">
                <a:solidFill>
                  <a:schemeClr val="bg1"/>
                </a:solidFill>
              </a:rPr>
              <a:t>Shri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 err="1" smtClean="0">
                <a:solidFill>
                  <a:schemeClr val="bg1"/>
                </a:solidFill>
              </a:rPr>
              <a:t>Rai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Supervisor – Dr </a:t>
            </a:r>
            <a:r>
              <a:rPr lang="en-AU" dirty="0" err="1" smtClean="0">
                <a:solidFill>
                  <a:schemeClr val="bg1"/>
                </a:solidFill>
              </a:rPr>
              <a:t>Fairuz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 err="1" smtClean="0">
                <a:solidFill>
                  <a:schemeClr val="bg1"/>
                </a:solidFill>
              </a:rPr>
              <a:t>Shiratuddin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Ayden-James Nolan – Music</a:t>
            </a:r>
          </a:p>
          <a:p>
            <a:pPr marL="0" indent="0">
              <a:buNone/>
            </a:pPr>
            <a:r>
              <a:rPr lang="en-AU" dirty="0" err="1" smtClean="0">
                <a:solidFill>
                  <a:schemeClr val="bg1"/>
                </a:solidFill>
              </a:rPr>
              <a:t>Elly</a:t>
            </a:r>
            <a:r>
              <a:rPr lang="en-AU" dirty="0" smtClean="0">
                <a:solidFill>
                  <a:schemeClr val="bg1"/>
                </a:solidFill>
              </a:rPr>
              <a:t> Thompson - Sounds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846" y="1196752"/>
            <a:ext cx="8229600" cy="1143000"/>
          </a:xfrm>
        </p:spPr>
        <p:txBody>
          <a:bodyPr>
            <a:norm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Questions?</a:t>
            </a:r>
            <a:endParaRPr lang="en-AU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05" y="2780928"/>
            <a:ext cx="8761683" cy="224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0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Outline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4522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Project background </a:t>
            </a:r>
            <a:endParaRPr lang="en-A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Client </a:t>
            </a:r>
            <a:r>
              <a:rPr lang="en-AU" dirty="0" smtClean="0">
                <a:solidFill>
                  <a:schemeClr val="bg1"/>
                </a:solidFill>
              </a:rPr>
              <a:t>specification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The solution and the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Project management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Technologies utilized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Video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Live demonstrations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Final status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Future possibilities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Lessons learned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Acknowledgements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Questions?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31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Introduction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Project Name: </a:t>
            </a:r>
            <a:r>
              <a:rPr lang="en-AU" dirty="0" err="1" smtClean="0">
                <a:solidFill>
                  <a:schemeClr val="bg1"/>
                </a:solidFill>
              </a:rPr>
              <a:t>Neuromend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Client</a:t>
            </a:r>
            <a:r>
              <a:rPr lang="en-AU" dirty="0">
                <a:solidFill>
                  <a:schemeClr val="bg1"/>
                </a:solidFill>
              </a:rPr>
              <a:t>: </a:t>
            </a:r>
            <a:r>
              <a:rPr lang="en-AU" dirty="0" err="1" smtClean="0">
                <a:solidFill>
                  <a:schemeClr val="bg1"/>
                </a:solidFill>
              </a:rPr>
              <a:t>Shri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 err="1">
                <a:solidFill>
                  <a:schemeClr val="bg1"/>
                </a:solidFill>
              </a:rPr>
              <a:t>Rai</a:t>
            </a: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Supervisor: </a:t>
            </a:r>
            <a:r>
              <a:rPr lang="en-AU" dirty="0" err="1" smtClean="0">
                <a:solidFill>
                  <a:schemeClr val="bg1"/>
                </a:solidFill>
              </a:rPr>
              <a:t>Fairuz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 err="1">
                <a:solidFill>
                  <a:schemeClr val="bg1"/>
                </a:solidFill>
              </a:rPr>
              <a:t>Shiratuddin</a:t>
            </a: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Tempest: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Ary Bizar </a:t>
            </a:r>
            <a:r>
              <a:rPr lang="en-AU" sz="2400" i="1" dirty="0">
                <a:solidFill>
                  <a:schemeClr val="bg1"/>
                </a:solidFill>
              </a:rPr>
              <a:t>(</a:t>
            </a:r>
            <a:r>
              <a:rPr lang="en-AU" sz="2400" i="1" dirty="0" err="1">
                <a:solidFill>
                  <a:schemeClr val="bg1"/>
                </a:solidFill>
              </a:rPr>
              <a:t>Bsc</a:t>
            </a:r>
            <a:r>
              <a:rPr lang="en-AU" sz="2400" i="1" dirty="0">
                <a:solidFill>
                  <a:schemeClr val="bg1"/>
                </a:solidFill>
              </a:rPr>
              <a:t>, </a:t>
            </a:r>
            <a:r>
              <a:rPr lang="en-AU" sz="2400" i="1" dirty="0" smtClean="0">
                <a:solidFill>
                  <a:schemeClr val="bg1"/>
                </a:solidFill>
              </a:rPr>
              <a:t>Games Technology, Games Art and Design)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000" i="1" dirty="0" smtClean="0">
                <a:solidFill>
                  <a:schemeClr val="bg1"/>
                </a:solidFill>
              </a:rPr>
              <a:t>Level designer, Asset creator</a:t>
            </a:r>
            <a:endParaRPr lang="en-AU" sz="20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Anopan Kandiah </a:t>
            </a:r>
            <a:r>
              <a:rPr lang="en-AU" sz="2400" i="1" dirty="0">
                <a:solidFill>
                  <a:schemeClr val="bg1"/>
                </a:solidFill>
              </a:rPr>
              <a:t>(</a:t>
            </a:r>
            <a:r>
              <a:rPr lang="en-AU" sz="2400" i="1" dirty="0" err="1">
                <a:solidFill>
                  <a:schemeClr val="bg1"/>
                </a:solidFill>
              </a:rPr>
              <a:t>Bsc</a:t>
            </a:r>
            <a:r>
              <a:rPr lang="en-AU" sz="2400" i="1" dirty="0">
                <a:solidFill>
                  <a:schemeClr val="bg1"/>
                </a:solidFill>
              </a:rPr>
              <a:t>, Computer Science, Games Technology</a:t>
            </a:r>
            <a:r>
              <a:rPr lang="en-AU" sz="2400" i="1" dirty="0" smtClean="0">
                <a:solidFill>
                  <a:schemeClr val="bg1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000" i="1" dirty="0" err="1" smtClean="0">
                <a:solidFill>
                  <a:schemeClr val="bg1"/>
                </a:solidFill>
              </a:rPr>
              <a:t>Kinect</a:t>
            </a:r>
            <a:r>
              <a:rPr lang="en-AU" sz="2000" i="1" dirty="0" smtClean="0">
                <a:solidFill>
                  <a:schemeClr val="bg1"/>
                </a:solidFill>
              </a:rPr>
              <a:t> development</a:t>
            </a:r>
            <a:endParaRPr lang="en-AU" sz="20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Hannah Klinac </a:t>
            </a:r>
            <a:r>
              <a:rPr lang="en-AU" sz="2400" i="1" dirty="0">
                <a:solidFill>
                  <a:schemeClr val="bg1"/>
                </a:solidFill>
              </a:rPr>
              <a:t>(</a:t>
            </a:r>
            <a:r>
              <a:rPr lang="en-AU" sz="2400" i="1" dirty="0" err="1">
                <a:solidFill>
                  <a:schemeClr val="bg1"/>
                </a:solidFill>
              </a:rPr>
              <a:t>Bsc</a:t>
            </a:r>
            <a:r>
              <a:rPr lang="en-AU" sz="2400" i="1" dirty="0">
                <a:solidFill>
                  <a:schemeClr val="bg1"/>
                </a:solidFill>
              </a:rPr>
              <a:t>, Computer Science, Games Technology</a:t>
            </a:r>
            <a:r>
              <a:rPr lang="en-AU" sz="2400" i="1" dirty="0" smtClean="0">
                <a:solidFill>
                  <a:schemeClr val="bg1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000" i="1" dirty="0" smtClean="0">
                <a:solidFill>
                  <a:schemeClr val="bg1"/>
                </a:solidFill>
              </a:rPr>
              <a:t>Leap Motion development, Project Manager</a:t>
            </a:r>
            <a:endParaRPr lang="en-AU" sz="20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Alex Mlodawski </a:t>
            </a:r>
            <a:r>
              <a:rPr lang="en-AU" sz="2400" i="1" dirty="0">
                <a:solidFill>
                  <a:schemeClr val="bg1"/>
                </a:solidFill>
              </a:rPr>
              <a:t>(</a:t>
            </a:r>
            <a:r>
              <a:rPr lang="en-AU" sz="2400" i="1" dirty="0" err="1">
                <a:solidFill>
                  <a:schemeClr val="bg1"/>
                </a:solidFill>
              </a:rPr>
              <a:t>Bsc</a:t>
            </a:r>
            <a:r>
              <a:rPr lang="en-AU" sz="2400" i="1" dirty="0">
                <a:solidFill>
                  <a:schemeClr val="bg1"/>
                </a:solidFill>
              </a:rPr>
              <a:t>, Computer Science, Games Technology</a:t>
            </a:r>
            <a:r>
              <a:rPr lang="en-AU" sz="2400" i="1" dirty="0" smtClean="0">
                <a:solidFill>
                  <a:schemeClr val="bg1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000" i="1" dirty="0" err="1" smtClean="0">
                <a:solidFill>
                  <a:schemeClr val="bg1"/>
                </a:solidFill>
              </a:rPr>
              <a:t>Kinect</a:t>
            </a:r>
            <a:r>
              <a:rPr lang="en-AU" sz="2000" i="1" dirty="0" smtClean="0">
                <a:solidFill>
                  <a:schemeClr val="bg1"/>
                </a:solidFill>
              </a:rPr>
              <a:t> development</a:t>
            </a:r>
            <a:endParaRPr lang="en-AU" sz="20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Bryan Yu </a:t>
            </a:r>
            <a:r>
              <a:rPr lang="en-AU" sz="2400" i="1" dirty="0" smtClean="0">
                <a:solidFill>
                  <a:schemeClr val="bg1"/>
                </a:solidFill>
              </a:rPr>
              <a:t>(</a:t>
            </a:r>
            <a:r>
              <a:rPr lang="en-AU" sz="2400" i="1" dirty="0" err="1" smtClean="0">
                <a:solidFill>
                  <a:schemeClr val="bg1"/>
                </a:solidFill>
              </a:rPr>
              <a:t>Bsc</a:t>
            </a:r>
            <a:r>
              <a:rPr lang="en-AU" sz="2400" i="1" dirty="0" smtClean="0">
                <a:solidFill>
                  <a:schemeClr val="bg1"/>
                </a:solidFill>
              </a:rPr>
              <a:t>, Computer Science, Games Technology)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000" i="1" dirty="0" smtClean="0">
                <a:solidFill>
                  <a:schemeClr val="bg1"/>
                </a:solidFill>
              </a:rPr>
              <a:t>Razer Hydra development</a:t>
            </a:r>
            <a:r>
              <a:rPr lang="en-AU" sz="2000" i="1" smtClean="0">
                <a:solidFill>
                  <a:schemeClr val="bg1"/>
                </a:solidFill>
              </a:rPr>
              <a:t>, Database</a:t>
            </a:r>
            <a:endParaRPr lang="en-AU" sz="2000" i="1" dirty="0" smtClean="0">
              <a:solidFill>
                <a:schemeClr val="bg1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3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Project Background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08912" cy="5112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Stroke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Parts of the brain may be damaged or may die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This can result some loss of motor control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One form of rehabilitation is rewiring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Rehabilitation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Accessibility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Time</a:t>
            </a:r>
            <a:endParaRPr lang="en-AU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Money</a:t>
            </a:r>
            <a:endParaRPr lang="en-AU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Tedious/boring – no incremental goals</a:t>
            </a:r>
            <a:endParaRPr lang="en-AU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Limited</a:t>
            </a:r>
            <a:endParaRPr lang="en-A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9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Client Specification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Client specification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Create a simulation that could have the same effect </a:t>
            </a:r>
            <a:r>
              <a:rPr lang="en-AU" dirty="0" smtClean="0">
                <a:solidFill>
                  <a:schemeClr val="bg1"/>
                </a:solidFill>
              </a:rPr>
              <a:t>as current rehabilitation methods while potentially reducing </a:t>
            </a:r>
            <a:r>
              <a:rPr lang="en-AU" dirty="0">
                <a:solidFill>
                  <a:schemeClr val="bg1"/>
                </a:solidFill>
              </a:rPr>
              <a:t>the downsides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Project was initially created to evaluate the devices to see what could work well for a solution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Determined that the project was useful enough to be used in a practical setting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This project is essentially an evaluation step towards a more concrete implementation</a:t>
            </a: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Client requirements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 Virtual Simulation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 3 different exercises to demonstrate different movements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 </a:t>
            </a:r>
            <a:r>
              <a:rPr lang="en-AU">
                <a:solidFill>
                  <a:schemeClr val="bg1"/>
                </a:solidFill>
              </a:rPr>
              <a:t>Using </a:t>
            </a:r>
            <a:r>
              <a:rPr lang="en-AU" smtClean="0">
                <a:solidFill>
                  <a:schemeClr val="bg1"/>
                </a:solidFill>
              </a:rPr>
              <a:t>the </a:t>
            </a:r>
            <a:r>
              <a:rPr lang="en-AU" dirty="0">
                <a:solidFill>
                  <a:schemeClr val="bg1"/>
                </a:solidFill>
              </a:rPr>
              <a:t>given devices (explained next)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 Sensitivity adjustor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 Profiling and database to keep track of progress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321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The S</a:t>
            </a:r>
            <a:r>
              <a:rPr lang="en-AU" b="1" dirty="0" smtClean="0">
                <a:solidFill>
                  <a:schemeClr val="bg1"/>
                </a:solidFill>
              </a:rPr>
              <a:t>olution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8531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Virtual Simulation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3 different exercises that provide different movements to assist people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Devices (different accessibility) used in conjunction with Oculus Rift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Keyboard </a:t>
            </a:r>
            <a:r>
              <a:rPr lang="en-AU" dirty="0">
                <a:solidFill>
                  <a:schemeClr val="bg1"/>
                </a:solidFill>
              </a:rPr>
              <a:t>and mouse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Razer </a:t>
            </a:r>
            <a:r>
              <a:rPr lang="en-AU" dirty="0">
                <a:solidFill>
                  <a:schemeClr val="bg1"/>
                </a:solidFill>
              </a:rPr>
              <a:t>Hydra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err="1" smtClean="0">
                <a:solidFill>
                  <a:schemeClr val="bg1"/>
                </a:solidFill>
              </a:rPr>
              <a:t>Kinect</a:t>
            </a:r>
            <a:endParaRPr lang="en-AU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Leap </a:t>
            </a:r>
            <a:r>
              <a:rPr lang="en-AU" dirty="0">
                <a:solidFill>
                  <a:schemeClr val="bg1"/>
                </a:solidFill>
              </a:rPr>
              <a:t>Motion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Sensitivity and other settings</a:t>
            </a: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Monitoring </a:t>
            </a:r>
            <a:r>
              <a:rPr lang="en-AU" dirty="0" smtClean="0">
                <a:solidFill>
                  <a:schemeClr val="bg1"/>
                </a:solidFill>
              </a:rPr>
              <a:t>progress – can be assessed</a:t>
            </a: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Profiles on a database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84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Project Management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9971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Iterative SCRUM methodology with weekly sprints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Weekly team/supervisor meetings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Communication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Project room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Facebook group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Source code control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err="1" smtClean="0">
                <a:solidFill>
                  <a:schemeClr val="bg1"/>
                </a:solidFill>
              </a:rPr>
              <a:t>GitHub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Ary </a:t>
            </a:r>
            <a:r>
              <a:rPr lang="en-AU" dirty="0">
                <a:solidFill>
                  <a:schemeClr val="bg1"/>
                </a:solidFill>
              </a:rPr>
              <a:t>Bizar </a:t>
            </a:r>
            <a:r>
              <a:rPr lang="en-AU" dirty="0" smtClean="0">
                <a:solidFill>
                  <a:schemeClr val="bg1"/>
                </a:solidFill>
              </a:rPr>
              <a:t>– Level designer</a:t>
            </a: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Anopan </a:t>
            </a:r>
            <a:r>
              <a:rPr lang="en-AU" dirty="0">
                <a:solidFill>
                  <a:schemeClr val="bg1"/>
                </a:solidFill>
              </a:rPr>
              <a:t>Kandiah </a:t>
            </a:r>
            <a:r>
              <a:rPr lang="en-AU" dirty="0" smtClean="0">
                <a:solidFill>
                  <a:schemeClr val="bg1"/>
                </a:solidFill>
              </a:rPr>
              <a:t>– </a:t>
            </a:r>
            <a:r>
              <a:rPr lang="en-AU" dirty="0" err="1" smtClean="0">
                <a:solidFill>
                  <a:schemeClr val="bg1"/>
                </a:solidFill>
              </a:rPr>
              <a:t>Kinect</a:t>
            </a:r>
            <a:r>
              <a:rPr lang="en-AU" dirty="0" smtClean="0">
                <a:solidFill>
                  <a:schemeClr val="bg1"/>
                </a:solidFill>
              </a:rPr>
              <a:t> development</a:t>
            </a:r>
            <a:endParaRPr lang="en-A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Hannah Klinac – Leap Motion development</a:t>
            </a:r>
            <a:endParaRPr lang="en-A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Alex Mlodawski – </a:t>
            </a:r>
            <a:r>
              <a:rPr lang="en-AU" dirty="0" err="1" smtClean="0">
                <a:solidFill>
                  <a:schemeClr val="bg1"/>
                </a:solidFill>
              </a:rPr>
              <a:t>Kinect</a:t>
            </a:r>
            <a:r>
              <a:rPr lang="en-AU" dirty="0" smtClean="0">
                <a:solidFill>
                  <a:schemeClr val="bg1"/>
                </a:solidFill>
              </a:rPr>
              <a:t> development</a:t>
            </a:r>
            <a:endParaRPr lang="en-A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Bryan Yu – Razer Hydra development, database</a:t>
            </a: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Hannah\Desktop\ICT313 Project\setup\Documents\Schedu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432" y="2394177"/>
            <a:ext cx="5112568" cy="211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4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Technologies Utilized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4726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Main system developed in Unity and coded using C#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Visual assets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3DS 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err="1" smtClean="0">
                <a:solidFill>
                  <a:schemeClr val="bg1"/>
                </a:solidFill>
              </a:rPr>
              <a:t>Mudbox</a:t>
            </a:r>
            <a:endParaRPr lang="en-AU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Photoshop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Database and profiling system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MySQL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err="1" smtClean="0">
                <a:solidFill>
                  <a:schemeClr val="bg1"/>
                </a:solidFill>
              </a:rPr>
              <a:t>ClearDB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Hardware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Oculus Rift DK1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0.4.0 SDK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Razer Hydra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dirty="0" err="1" smtClean="0">
                <a:solidFill>
                  <a:schemeClr val="bg1"/>
                </a:solidFill>
              </a:rPr>
              <a:t>Sixense</a:t>
            </a:r>
            <a:r>
              <a:rPr lang="en-AU" dirty="0" smtClean="0">
                <a:solidFill>
                  <a:schemeClr val="bg1"/>
                </a:solidFill>
              </a:rPr>
              <a:t> SDK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err="1" smtClean="0">
                <a:solidFill>
                  <a:schemeClr val="bg1"/>
                </a:solidFill>
              </a:rPr>
              <a:t>Kinect</a:t>
            </a:r>
            <a:r>
              <a:rPr lang="en-AU" dirty="0" smtClean="0">
                <a:solidFill>
                  <a:schemeClr val="bg1"/>
                </a:solidFill>
              </a:rPr>
              <a:t> v1 for Windows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V1.8 SDK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Leap Motion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V2 Tracking API,  2.1.5 SDK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523" y="2132856"/>
            <a:ext cx="3816424" cy="2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Video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Menu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Adjustors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Profiling</a:t>
            </a: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Oculus Rift – To make it easier for the audience to view, we’re only using the Oculus with one of the input interfaces today</a:t>
            </a:r>
          </a:p>
          <a:p>
            <a:pPr marL="0" indent="0">
              <a:buNone/>
            </a:pP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29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665</Words>
  <Application>Microsoft Office PowerPoint</Application>
  <PresentationFormat>On-screen Show (4:3)</PresentationFormat>
  <Paragraphs>180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Neuromend</vt:lpstr>
      <vt:lpstr>Outline</vt:lpstr>
      <vt:lpstr>Introduction</vt:lpstr>
      <vt:lpstr>Project Background</vt:lpstr>
      <vt:lpstr>Client Specification</vt:lpstr>
      <vt:lpstr>The Solution</vt:lpstr>
      <vt:lpstr>Project Management</vt:lpstr>
      <vt:lpstr>Technologies Utilized</vt:lpstr>
      <vt:lpstr>Video</vt:lpstr>
      <vt:lpstr>Live Demonstration Kinect – “Object Avoidance” exercise </vt:lpstr>
      <vt:lpstr>Live Demonstration Razer Hydra – “Object Manipulation” exercise </vt:lpstr>
      <vt:lpstr>Live Demonstration Leap Motion – “Way Finding” exercise </vt:lpstr>
      <vt:lpstr>Final Status</vt:lpstr>
      <vt:lpstr>Future Possibilities</vt:lpstr>
      <vt:lpstr>Lessons Learned</vt:lpstr>
      <vt:lpstr>Acknowledgements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Neuromend</dc:title>
  <dc:creator>Hannah</dc:creator>
  <cp:lastModifiedBy>Hannah</cp:lastModifiedBy>
  <cp:revision>46</cp:revision>
  <dcterms:created xsi:type="dcterms:W3CDTF">2014-10-14T06:04:22Z</dcterms:created>
  <dcterms:modified xsi:type="dcterms:W3CDTF">2014-10-26T10:20:46Z</dcterms:modified>
</cp:coreProperties>
</file>