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57" r:id="rId4"/>
    <p:sldId id="259" r:id="rId5"/>
    <p:sldId id="286" r:id="rId6"/>
    <p:sldId id="260" r:id="rId7"/>
    <p:sldId id="280" r:id="rId8"/>
    <p:sldId id="287" r:id="rId9"/>
    <p:sldId id="281" r:id="rId10"/>
    <p:sldId id="283" r:id="rId11"/>
    <p:sldId id="282" r:id="rId12"/>
    <p:sldId id="284" r:id="rId13"/>
    <p:sldId id="285" r:id="rId14"/>
    <p:sldId id="276" r:id="rId15"/>
    <p:sldId id="277" r:id="rId16"/>
    <p:sldId id="275" r:id="rId17"/>
    <p:sldId id="26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9" autoAdjust="0"/>
  </p:normalViewPr>
  <p:slideViewPr>
    <p:cSldViewPr>
      <p:cViewPr varScale="1">
        <p:scale>
          <a:sx n="98" d="100"/>
          <a:sy n="98" d="100"/>
        </p:scale>
        <p:origin x="-19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B0E8-FA4B-4E04-A9B8-F90D565CD7E4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EF7E7-637B-4D4D-B395-2767E515E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6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 PEOPLE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65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Project was initially created to evaluate the devices to see what could work well for a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Determined that the project was useful enough to be used in a practical setting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solidFill>
                <a:schemeClr val="bg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Weekly team meetings: discussed requirements, issues and demonstrated progress</a:t>
            </a:r>
            <a:r>
              <a:rPr lang="en-AU" baseline="0" dirty="0" smtClean="0"/>
              <a:t> and prototypes</a:t>
            </a:r>
          </a:p>
          <a:p>
            <a:endParaRPr lang="en-AU" baseline="0" dirty="0" smtClean="0"/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project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team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43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12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016223"/>
          </a:xfrm>
        </p:spPr>
        <p:txBody>
          <a:bodyPr>
            <a:normAutofit/>
          </a:bodyPr>
          <a:lstStyle/>
          <a:p>
            <a:r>
              <a:rPr lang="en-AU" sz="6000" b="1" dirty="0" err="1" smtClean="0">
                <a:solidFill>
                  <a:schemeClr val="bg1"/>
                </a:solidFill>
              </a:rPr>
              <a:t>Neuromend</a:t>
            </a:r>
            <a:endParaRPr lang="en-AU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8928992" cy="2520280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By Tempest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An ICT313 Games Technology </a:t>
            </a:r>
            <a:r>
              <a:rPr lang="en-AU" sz="2000" dirty="0" smtClean="0">
                <a:solidFill>
                  <a:schemeClr val="bg1"/>
                </a:solidFill>
              </a:rPr>
              <a:t>Project</a:t>
            </a:r>
          </a:p>
          <a:p>
            <a:r>
              <a:rPr lang="en-AU" sz="2000" dirty="0" smtClean="0">
                <a:solidFill>
                  <a:schemeClr val="bg1"/>
                </a:solidFill>
              </a:rPr>
              <a:t>Murdoch University</a:t>
            </a:r>
            <a:endParaRPr lang="en-AU" sz="2000" dirty="0" smtClean="0">
              <a:solidFill>
                <a:schemeClr val="bg1"/>
              </a:solidFill>
            </a:endParaRP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pPr lvl="1"/>
            <a:r>
              <a:rPr lang="en-AU" sz="1900" dirty="0" err="1">
                <a:solidFill>
                  <a:schemeClr val="bg1"/>
                </a:solidFill>
              </a:rPr>
              <a:t>Ary</a:t>
            </a:r>
            <a:r>
              <a:rPr lang="en-AU" sz="1900" dirty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Bizar</a:t>
            </a:r>
            <a:r>
              <a:rPr lang="en-AU" sz="1900" dirty="0" smtClean="0">
                <a:solidFill>
                  <a:schemeClr val="bg1"/>
                </a:solidFill>
              </a:rPr>
              <a:t>, </a:t>
            </a:r>
            <a:r>
              <a:rPr lang="en-AU" sz="1900" dirty="0" err="1" smtClean="0">
                <a:solidFill>
                  <a:schemeClr val="bg1"/>
                </a:solidFill>
              </a:rPr>
              <a:t>Anopan</a:t>
            </a:r>
            <a:r>
              <a:rPr lang="en-AU" sz="1900" dirty="0" smtClean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Kandiah</a:t>
            </a:r>
            <a:r>
              <a:rPr lang="en-AU" sz="1900" dirty="0" smtClean="0">
                <a:solidFill>
                  <a:schemeClr val="bg1"/>
                </a:solidFill>
              </a:rPr>
              <a:t>, Hannah </a:t>
            </a:r>
            <a:r>
              <a:rPr lang="en-AU" sz="1900" dirty="0" err="1" smtClean="0">
                <a:solidFill>
                  <a:schemeClr val="bg1"/>
                </a:solidFill>
              </a:rPr>
              <a:t>Klinac</a:t>
            </a:r>
            <a:r>
              <a:rPr lang="en-AU" sz="1900" dirty="0" smtClean="0">
                <a:solidFill>
                  <a:schemeClr val="bg1"/>
                </a:solidFill>
              </a:rPr>
              <a:t>, Alex </a:t>
            </a:r>
            <a:r>
              <a:rPr lang="en-AU" sz="1900" dirty="0" err="1" smtClean="0">
                <a:solidFill>
                  <a:schemeClr val="bg1"/>
                </a:solidFill>
              </a:rPr>
              <a:t>Mlodawski</a:t>
            </a:r>
            <a:r>
              <a:rPr lang="en-AU" sz="1900" dirty="0" smtClean="0">
                <a:solidFill>
                  <a:schemeClr val="bg1"/>
                </a:solidFill>
              </a:rPr>
              <a:t>, Bryan </a:t>
            </a:r>
            <a:r>
              <a:rPr lang="en-AU" sz="1900" dirty="0">
                <a:solidFill>
                  <a:schemeClr val="bg1"/>
                </a:solidFill>
              </a:rPr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Video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Menu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Adjustors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Profiling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Oculus Rift – To make it easier for the audience to view, we’re only using the Oculus with one of the input interfaces today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9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Live 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– “Object Avoidance” </a:t>
            </a:r>
            <a:r>
              <a:rPr lang="en-AU" dirty="0" smtClean="0">
                <a:solidFill>
                  <a:schemeClr val="bg1"/>
                </a:solidFill>
              </a:rPr>
              <a:t>task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Object Avoidance 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err="1" smtClean="0">
                <a:solidFill>
                  <a:schemeClr val="bg1"/>
                </a:solidFill>
              </a:rPr>
              <a:t>Kinect</a:t>
            </a:r>
            <a:r>
              <a:rPr lang="en-AU" sz="2000" dirty="0" smtClean="0">
                <a:solidFill>
                  <a:schemeClr val="bg1"/>
                </a:solidFill>
              </a:rPr>
              <a:t>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2088232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chemeClr val="bg1"/>
                </a:solidFill>
              </a:rPr>
              <a:t>Live </a:t>
            </a:r>
            <a:r>
              <a:rPr lang="en-AU" sz="4000" b="1" dirty="0" smtClean="0">
                <a:solidFill>
                  <a:schemeClr val="bg1"/>
                </a:solidFill>
              </a:rPr>
              <a:t>Demonstration</a:t>
            </a:r>
            <a:br>
              <a:rPr lang="en-AU" sz="4000" b="1" dirty="0" smtClean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Razer Hydra – “Object Manipulation” </a:t>
            </a:r>
            <a:r>
              <a:rPr lang="en-AU" sz="3600" dirty="0">
                <a:solidFill>
                  <a:schemeClr val="bg1"/>
                </a:solidFill>
              </a:rPr>
              <a:t>task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Object Manipulation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Razer Hydra actions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Heightened </a:t>
            </a:r>
            <a:r>
              <a:rPr lang="en-AU" sz="2000" dirty="0" smtClean="0">
                <a:solidFill>
                  <a:schemeClr val="bg1"/>
                </a:solidFill>
              </a:rPr>
              <a:t>sensitivity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Live </a:t>
            </a:r>
            <a:r>
              <a:rPr lang="en-AU" b="1" dirty="0" smtClean="0">
                <a:solidFill>
                  <a:schemeClr val="bg1"/>
                </a:solidFill>
              </a:rPr>
              <a:t>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Leap Motion – </a:t>
            </a:r>
            <a:r>
              <a:rPr lang="en-AU" dirty="0" smtClean="0">
                <a:solidFill>
                  <a:schemeClr val="bg1"/>
                </a:solidFill>
              </a:rPr>
              <a:t>“</a:t>
            </a:r>
            <a:r>
              <a:rPr lang="en-AU" dirty="0">
                <a:solidFill>
                  <a:schemeClr val="bg1"/>
                </a:solidFill>
              </a:rPr>
              <a:t>Way Finding” </a:t>
            </a:r>
            <a:r>
              <a:rPr lang="en-AU" dirty="0">
                <a:solidFill>
                  <a:schemeClr val="bg1"/>
                </a:solidFill>
              </a:rPr>
              <a:t>task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Way Finding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Leap Motion actions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Able </a:t>
            </a:r>
            <a:r>
              <a:rPr lang="en-AU" sz="2000" dirty="0">
                <a:solidFill>
                  <a:schemeClr val="bg1"/>
                </a:solidFill>
              </a:rPr>
              <a:t>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Heightened </a:t>
            </a:r>
            <a:r>
              <a:rPr lang="en-AU" sz="2000" dirty="0" smtClean="0">
                <a:solidFill>
                  <a:schemeClr val="bg1"/>
                </a:solidFill>
              </a:rPr>
              <a:t>sensitivity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Tracks all 10 fingers up to 1/100</a:t>
            </a:r>
            <a:r>
              <a:rPr lang="en-AU" sz="2000" baseline="30000" dirty="0">
                <a:solidFill>
                  <a:schemeClr val="bg1"/>
                </a:solidFill>
              </a:rPr>
              <a:t>th</a:t>
            </a:r>
            <a:r>
              <a:rPr lang="en-AU" sz="2000" dirty="0">
                <a:solidFill>
                  <a:schemeClr val="bg1"/>
                </a:solidFill>
              </a:rPr>
              <a:t> of a </a:t>
            </a:r>
            <a:r>
              <a:rPr lang="en-AU" sz="2000" dirty="0" err="1">
                <a:solidFill>
                  <a:schemeClr val="bg1"/>
                </a:solidFill>
              </a:rPr>
              <a:t>millimeter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Beta product</a:t>
            </a:r>
            <a:endParaRPr lang="en-A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Final Status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06712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3 different </a:t>
            </a:r>
            <a:r>
              <a:rPr lang="en-AU" sz="2000" dirty="0" smtClean="0">
                <a:solidFill>
                  <a:schemeClr val="bg1"/>
                </a:solidFill>
              </a:rPr>
              <a:t>tasks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</a:t>
            </a:r>
            <a:r>
              <a:rPr lang="en-AU" sz="2000" dirty="0" smtClean="0">
                <a:solidFill>
                  <a:schemeClr val="bg1"/>
                </a:solidFill>
              </a:rPr>
              <a:t>NUIs Devices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Profiling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Database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Playable by </a:t>
            </a:r>
            <a:r>
              <a:rPr lang="en-AU" sz="2000" dirty="0" smtClean="0">
                <a:solidFill>
                  <a:schemeClr val="bg1"/>
                </a:solidFill>
              </a:rPr>
              <a:t>anyone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Interesting and enjoyable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Extensible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The project is now in a position 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to </a:t>
            </a:r>
            <a:r>
              <a:rPr lang="en-AU" sz="2000" dirty="0" smtClean="0">
                <a:solidFill>
                  <a:schemeClr val="bg1"/>
                </a:solidFill>
              </a:rPr>
              <a:t>be extended for deployment into practical use</a:t>
            </a:r>
          </a:p>
        </p:txBody>
      </p:sp>
      <p:pic>
        <p:nvPicPr>
          <p:cNvPr id="2050" name="Picture 2" descr="C:\Users\Hannah\Desktop\ICT313 Project\setup\Levels\Tempest Neuromend\Assets\Tempest\Resources\TitleProxy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5048375" cy="42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Future Possibilities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Clinical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The system will be tested soon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Additional control schemes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Speech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EEG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Records brain wave patterns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Monitoring variables to self improve the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Stress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Lessons Learned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1472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Beta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Drivers clashing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Versions/compatibility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Designing the </a:t>
            </a:r>
            <a:r>
              <a:rPr lang="en-AU" sz="2000" dirty="0" smtClean="0">
                <a:solidFill>
                  <a:schemeClr val="bg1"/>
                </a:solidFill>
              </a:rPr>
              <a:t>tasks and </a:t>
            </a:r>
            <a:r>
              <a:rPr lang="en-AU" sz="2000" dirty="0" smtClean="0">
                <a:solidFill>
                  <a:schemeClr val="bg1"/>
                </a:solidFill>
              </a:rPr>
              <a:t>the movements/gestures to meet requirements and but to also consider the devices and what they can </a:t>
            </a:r>
            <a:r>
              <a:rPr lang="en-AU" sz="2000" dirty="0" smtClean="0">
                <a:solidFill>
                  <a:schemeClr val="bg1"/>
                </a:solidFill>
              </a:rPr>
              <a:t>do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Version control and modifying joint </a:t>
            </a:r>
            <a:r>
              <a:rPr lang="en-AU" sz="2000" dirty="0" smtClean="0">
                <a:solidFill>
                  <a:schemeClr val="bg1"/>
                </a:solidFill>
              </a:rPr>
              <a:t>code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Communication is essential for </a:t>
            </a:r>
            <a:r>
              <a:rPr lang="en-AU" sz="2000" dirty="0" smtClean="0">
                <a:solidFill>
                  <a:schemeClr val="bg1"/>
                </a:solidFill>
              </a:rPr>
              <a:t>success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The importance of time </a:t>
            </a:r>
            <a:r>
              <a:rPr lang="en-AU" sz="2000" dirty="0" smtClean="0">
                <a:solidFill>
                  <a:schemeClr val="bg1"/>
                </a:solidFill>
              </a:rPr>
              <a:t>management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Assess and managing scope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chemeClr val="bg1"/>
                </a:solidFill>
              </a:rPr>
              <a:t>Client – Mr </a:t>
            </a:r>
            <a:r>
              <a:rPr lang="en-AU" sz="2400" dirty="0" err="1" smtClean="0">
                <a:solidFill>
                  <a:schemeClr val="bg1"/>
                </a:solidFill>
              </a:rPr>
              <a:t>Shri</a:t>
            </a:r>
            <a:r>
              <a:rPr lang="en-AU" sz="2400" dirty="0" smtClean="0">
                <a:solidFill>
                  <a:schemeClr val="bg1"/>
                </a:solidFill>
              </a:rPr>
              <a:t> </a:t>
            </a:r>
            <a:r>
              <a:rPr lang="en-AU" sz="2400" dirty="0" err="1" smtClean="0">
                <a:solidFill>
                  <a:schemeClr val="bg1"/>
                </a:solidFill>
              </a:rPr>
              <a:t>Rai</a:t>
            </a:r>
            <a:endParaRPr lang="en-A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chemeClr val="bg1"/>
                </a:solidFill>
              </a:rPr>
              <a:t>Supervisor – Dr </a:t>
            </a:r>
            <a:r>
              <a:rPr lang="en-AU" sz="2400" dirty="0" err="1" smtClean="0">
                <a:solidFill>
                  <a:schemeClr val="bg1"/>
                </a:solidFill>
              </a:rPr>
              <a:t>Fairuz</a:t>
            </a:r>
            <a:r>
              <a:rPr lang="en-AU" sz="2400" dirty="0" smtClean="0">
                <a:solidFill>
                  <a:schemeClr val="bg1"/>
                </a:solidFill>
              </a:rPr>
              <a:t> </a:t>
            </a:r>
            <a:r>
              <a:rPr lang="en-AU" sz="2400" dirty="0" err="1" smtClean="0">
                <a:solidFill>
                  <a:schemeClr val="bg1"/>
                </a:solidFill>
              </a:rPr>
              <a:t>Shiratuddin</a:t>
            </a:r>
            <a:endParaRPr lang="en-A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chemeClr val="bg1"/>
                </a:solidFill>
              </a:rPr>
              <a:t>Ayden-James Nolan – Music</a:t>
            </a:r>
          </a:p>
          <a:p>
            <a:pPr marL="0" indent="0">
              <a:buNone/>
            </a:pPr>
            <a:r>
              <a:rPr lang="en-AU" sz="2400" dirty="0" err="1" smtClean="0">
                <a:solidFill>
                  <a:schemeClr val="bg1"/>
                </a:solidFill>
              </a:rPr>
              <a:t>Elly</a:t>
            </a:r>
            <a:r>
              <a:rPr lang="en-AU" sz="2400" dirty="0" smtClean="0">
                <a:solidFill>
                  <a:schemeClr val="bg1"/>
                </a:solidFill>
              </a:rPr>
              <a:t> Thompson - Sounds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6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Questions?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" y="2780928"/>
            <a:ext cx="8761683" cy="22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Outline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003232" cy="53732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Project background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Client </a:t>
            </a:r>
            <a:r>
              <a:rPr lang="en-AU" sz="2000" dirty="0" smtClean="0">
                <a:solidFill>
                  <a:schemeClr val="bg1"/>
                </a:solidFill>
              </a:rPr>
              <a:t>specifications</a:t>
            </a:r>
            <a:endParaRPr lang="en-AU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The 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Project </a:t>
            </a:r>
            <a:r>
              <a:rPr lang="en-AU" sz="2000" dirty="0" smtClean="0">
                <a:solidFill>
                  <a:schemeClr val="bg1"/>
                </a:solidFill>
              </a:rPr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Technologies utilized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Live </a:t>
            </a:r>
            <a:r>
              <a:rPr lang="en-AU" sz="2000" dirty="0" smtClean="0">
                <a:solidFill>
                  <a:schemeClr val="bg1"/>
                </a:solidFill>
              </a:rPr>
              <a:t>demonstrations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Final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Future possibilities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Lessons learned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Acknowledgements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Questions?</a:t>
            </a:r>
          </a:p>
          <a:p>
            <a:endParaRPr lang="en-AU" dirty="0"/>
          </a:p>
        </p:txBody>
      </p:sp>
      <p:pic>
        <p:nvPicPr>
          <p:cNvPr id="1026" name="Picture 2" descr="C:\Users\Hannah\Desktop\ICT313 Project\setup\Levels\Tempest Neuromend\Assets\Tempest\Resources\TitleProxy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61872"/>
            <a:ext cx="5544616" cy="42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Introduction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>
                <a:solidFill>
                  <a:schemeClr val="bg1"/>
                </a:solidFill>
              </a:rPr>
              <a:t>Project Name: </a:t>
            </a:r>
            <a:r>
              <a:rPr lang="en-AU" sz="2200" dirty="0" err="1" smtClean="0">
                <a:solidFill>
                  <a:schemeClr val="bg1"/>
                </a:solidFill>
              </a:rPr>
              <a:t>Neuromend</a:t>
            </a:r>
            <a:endParaRPr lang="en-AU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200" dirty="0" smtClean="0">
                <a:solidFill>
                  <a:schemeClr val="bg1"/>
                </a:solidFill>
              </a:rPr>
              <a:t>Client</a:t>
            </a:r>
            <a:r>
              <a:rPr lang="en-AU" sz="2200" dirty="0">
                <a:solidFill>
                  <a:schemeClr val="bg1"/>
                </a:solidFill>
              </a:rPr>
              <a:t>: </a:t>
            </a:r>
            <a:r>
              <a:rPr lang="en-AU" sz="2200" dirty="0" err="1" smtClean="0">
                <a:solidFill>
                  <a:schemeClr val="bg1"/>
                </a:solidFill>
              </a:rPr>
              <a:t>Shri</a:t>
            </a:r>
            <a:r>
              <a:rPr lang="en-AU" sz="2200" dirty="0" smtClean="0">
                <a:solidFill>
                  <a:schemeClr val="bg1"/>
                </a:solidFill>
              </a:rPr>
              <a:t> </a:t>
            </a:r>
            <a:r>
              <a:rPr lang="en-AU" sz="2200" dirty="0" err="1" smtClean="0">
                <a:solidFill>
                  <a:schemeClr val="bg1"/>
                </a:solidFill>
              </a:rPr>
              <a:t>Rai</a:t>
            </a:r>
            <a:r>
              <a:rPr lang="en-AU" sz="2200" dirty="0" smtClean="0">
                <a:solidFill>
                  <a:schemeClr val="bg1"/>
                </a:solidFill>
              </a:rPr>
              <a:t>, Murdoch School of Engineering &amp; IT</a:t>
            </a:r>
            <a:endParaRPr lang="en-A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200" dirty="0">
                <a:solidFill>
                  <a:schemeClr val="bg1"/>
                </a:solidFill>
              </a:rPr>
              <a:t>Supervisor: </a:t>
            </a:r>
            <a:r>
              <a:rPr lang="en-AU" sz="2200" dirty="0" err="1" smtClean="0">
                <a:solidFill>
                  <a:schemeClr val="bg1"/>
                </a:solidFill>
              </a:rPr>
              <a:t>Fairuz</a:t>
            </a:r>
            <a:r>
              <a:rPr lang="en-AU" sz="2200" dirty="0" smtClean="0">
                <a:solidFill>
                  <a:schemeClr val="bg1"/>
                </a:solidFill>
              </a:rPr>
              <a:t> </a:t>
            </a:r>
            <a:r>
              <a:rPr lang="en-AU" sz="2200" dirty="0" err="1">
                <a:solidFill>
                  <a:schemeClr val="bg1"/>
                </a:solidFill>
              </a:rPr>
              <a:t>Shiratuddin</a:t>
            </a:r>
            <a:endParaRPr lang="en-A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200" dirty="0" smtClean="0">
                <a:solidFill>
                  <a:schemeClr val="bg1"/>
                </a:solidFill>
              </a:rPr>
              <a:t>Tempest: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Ary Bizar </a:t>
            </a:r>
            <a:r>
              <a:rPr lang="en-AU" sz="2200" i="1" dirty="0">
                <a:solidFill>
                  <a:schemeClr val="bg1"/>
                </a:solidFill>
              </a:rPr>
              <a:t>(</a:t>
            </a:r>
            <a:r>
              <a:rPr lang="en-AU" sz="2200" i="1" dirty="0" err="1">
                <a:solidFill>
                  <a:schemeClr val="bg1"/>
                </a:solidFill>
              </a:rPr>
              <a:t>Bsc</a:t>
            </a:r>
            <a:r>
              <a:rPr lang="en-AU" sz="2200" i="1" dirty="0">
                <a:solidFill>
                  <a:schemeClr val="bg1"/>
                </a:solidFill>
              </a:rPr>
              <a:t>, </a:t>
            </a:r>
            <a:r>
              <a:rPr lang="en-AU" sz="2200" i="1" dirty="0" smtClean="0">
                <a:solidFill>
                  <a:schemeClr val="bg1"/>
                </a:solidFill>
              </a:rPr>
              <a:t>Games Technology, Games Art and Design)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>
                <a:solidFill>
                  <a:schemeClr val="bg1"/>
                </a:solidFill>
              </a:rPr>
              <a:t>Level designer, Asset creator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Anopan Kandiah </a:t>
            </a:r>
            <a:r>
              <a:rPr lang="en-AU" sz="2200" i="1" dirty="0">
                <a:solidFill>
                  <a:schemeClr val="bg1"/>
                </a:solidFill>
              </a:rPr>
              <a:t>(</a:t>
            </a:r>
            <a:r>
              <a:rPr lang="en-AU" sz="2200" i="1" dirty="0" err="1">
                <a:solidFill>
                  <a:schemeClr val="bg1"/>
                </a:solidFill>
              </a:rPr>
              <a:t>Bsc</a:t>
            </a:r>
            <a:r>
              <a:rPr lang="en-AU" sz="22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2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err="1" smtClean="0">
                <a:solidFill>
                  <a:schemeClr val="bg1"/>
                </a:solidFill>
              </a:rPr>
              <a:t>Kinect</a:t>
            </a:r>
            <a:r>
              <a:rPr lang="en-AU" sz="2200" i="1" dirty="0" smtClean="0">
                <a:solidFill>
                  <a:schemeClr val="bg1"/>
                </a:solidFill>
              </a:rPr>
              <a:t> development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Hannah Klinac </a:t>
            </a:r>
            <a:r>
              <a:rPr lang="en-AU" sz="2200" i="1" dirty="0">
                <a:solidFill>
                  <a:schemeClr val="bg1"/>
                </a:solidFill>
              </a:rPr>
              <a:t>(</a:t>
            </a:r>
            <a:r>
              <a:rPr lang="en-AU" sz="2200" i="1" dirty="0" err="1">
                <a:solidFill>
                  <a:schemeClr val="bg1"/>
                </a:solidFill>
              </a:rPr>
              <a:t>Bsc</a:t>
            </a:r>
            <a:r>
              <a:rPr lang="en-AU" sz="22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2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>
                <a:solidFill>
                  <a:schemeClr val="bg1"/>
                </a:solidFill>
              </a:rPr>
              <a:t>Leap Motion development, Project Manager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Alex Mlodawski </a:t>
            </a:r>
            <a:r>
              <a:rPr lang="en-AU" sz="2200" i="1" dirty="0">
                <a:solidFill>
                  <a:schemeClr val="bg1"/>
                </a:solidFill>
              </a:rPr>
              <a:t>(</a:t>
            </a:r>
            <a:r>
              <a:rPr lang="en-AU" sz="2200" i="1" dirty="0" err="1">
                <a:solidFill>
                  <a:schemeClr val="bg1"/>
                </a:solidFill>
              </a:rPr>
              <a:t>Bsc</a:t>
            </a:r>
            <a:r>
              <a:rPr lang="en-AU" sz="22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2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err="1" smtClean="0">
                <a:solidFill>
                  <a:schemeClr val="bg1"/>
                </a:solidFill>
              </a:rPr>
              <a:t>Kinect</a:t>
            </a:r>
            <a:r>
              <a:rPr lang="en-AU" sz="2200" i="1" dirty="0" smtClean="0">
                <a:solidFill>
                  <a:schemeClr val="bg1"/>
                </a:solidFill>
              </a:rPr>
              <a:t> development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Bryan Yu </a:t>
            </a:r>
            <a:r>
              <a:rPr lang="en-AU" sz="2200" i="1" dirty="0" smtClean="0">
                <a:solidFill>
                  <a:schemeClr val="bg1"/>
                </a:solidFill>
              </a:rPr>
              <a:t>(</a:t>
            </a:r>
            <a:r>
              <a:rPr lang="en-AU" sz="2200" i="1" dirty="0" err="1" smtClean="0">
                <a:solidFill>
                  <a:schemeClr val="bg1"/>
                </a:solidFill>
              </a:rPr>
              <a:t>Bsc</a:t>
            </a:r>
            <a:r>
              <a:rPr lang="en-AU" sz="2200" i="1" dirty="0" smtClean="0">
                <a:solidFill>
                  <a:schemeClr val="bg1"/>
                </a:solidFill>
              </a:rPr>
              <a:t>, Computer Science, Games Technology)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>
                <a:solidFill>
                  <a:schemeClr val="bg1"/>
                </a:solidFill>
              </a:rPr>
              <a:t>Razer Hydra development, Database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Project Background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Stroke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Parts of the brain may be damaged or may die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This can result some loss of motor control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One form of rehabilitation is rewiring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Rehabilitation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Accessibility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Money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Tedious/boring – no incremental goals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Limited</a:t>
            </a:r>
            <a:endParaRPr lang="en-A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Project Specifications &amp;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200" dirty="0">
                <a:solidFill>
                  <a:schemeClr val="bg1"/>
                </a:solidFill>
              </a:rPr>
              <a:t>S</a:t>
            </a:r>
            <a:r>
              <a:rPr lang="en-AU" sz="2200" dirty="0" smtClean="0">
                <a:solidFill>
                  <a:schemeClr val="bg1"/>
                </a:solidFill>
              </a:rPr>
              <a:t>pecifications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</a:rPr>
              <a:t>This idea of simulation rehabilitation inducing rewiring is an international theory currently being </a:t>
            </a:r>
            <a:r>
              <a:rPr lang="en-AU" sz="2400" dirty="0" smtClean="0">
                <a:solidFill>
                  <a:schemeClr val="bg1"/>
                </a:solidFill>
              </a:rPr>
              <a:t>tested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This project is one of the first steps toward establishing a stroke rehabilitation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This project involves developing the prototype platform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Testing will be done next semester</a:t>
            </a:r>
          </a:p>
          <a:p>
            <a:pPr marL="0" indent="0">
              <a:buNone/>
            </a:pPr>
            <a:r>
              <a:rPr lang="en-AU" sz="2200" dirty="0" smtClean="0">
                <a:solidFill>
                  <a:schemeClr val="bg1"/>
                </a:solidFill>
              </a:rPr>
              <a:t>R</a:t>
            </a:r>
            <a:r>
              <a:rPr lang="en-AU" sz="2200" dirty="0" smtClean="0">
                <a:solidFill>
                  <a:schemeClr val="bg1"/>
                </a:solidFill>
              </a:rPr>
              <a:t>equirements</a:t>
            </a:r>
            <a:endParaRPr lang="en-AU" sz="2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Create a </a:t>
            </a:r>
            <a:r>
              <a:rPr lang="en-AU" sz="2200" dirty="0">
                <a:solidFill>
                  <a:schemeClr val="bg1"/>
                </a:solidFill>
              </a:rPr>
              <a:t>v</a:t>
            </a:r>
            <a:r>
              <a:rPr lang="en-AU" sz="2200" dirty="0" smtClean="0">
                <a:solidFill>
                  <a:schemeClr val="bg1"/>
                </a:solidFill>
              </a:rPr>
              <a:t>irtual simulation</a:t>
            </a:r>
            <a:endParaRPr lang="en-AU" sz="2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Design and develop 3 </a:t>
            </a:r>
            <a:r>
              <a:rPr lang="en-AU" sz="2200" dirty="0">
                <a:solidFill>
                  <a:schemeClr val="bg1"/>
                </a:solidFill>
              </a:rPr>
              <a:t>different </a:t>
            </a:r>
            <a:r>
              <a:rPr lang="en-AU" sz="2200" dirty="0" smtClean="0">
                <a:solidFill>
                  <a:schemeClr val="bg1"/>
                </a:solidFill>
              </a:rPr>
              <a:t>tasks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Utilize natural user interfaces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Design and develop sensitivity </a:t>
            </a:r>
            <a:r>
              <a:rPr lang="en-AU" sz="2200" dirty="0">
                <a:solidFill>
                  <a:schemeClr val="bg1"/>
                </a:solidFill>
              </a:rPr>
              <a:t>adjustor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Design and develop to support profiling </a:t>
            </a:r>
            <a:r>
              <a:rPr lang="en-AU" sz="2200" dirty="0">
                <a:solidFill>
                  <a:schemeClr val="bg1"/>
                </a:solidFill>
              </a:rPr>
              <a:t>and database </a:t>
            </a:r>
            <a:endParaRPr lang="en-AU" sz="2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AU" sz="2200" dirty="0" smtClean="0">
                <a:solidFill>
                  <a:schemeClr val="bg1"/>
                </a:solidFill>
              </a:rPr>
              <a:t>	to </a:t>
            </a:r>
            <a:r>
              <a:rPr lang="en-AU" sz="2200" dirty="0">
                <a:solidFill>
                  <a:schemeClr val="bg1"/>
                </a:solidFill>
              </a:rPr>
              <a:t>keep track of progress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32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The </a:t>
            </a:r>
            <a:r>
              <a:rPr lang="en-AU" b="1" dirty="0" smtClean="0">
                <a:solidFill>
                  <a:schemeClr val="bg1"/>
                </a:solidFill>
              </a:rPr>
              <a:t>Solutions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main system must have: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Virtual environments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3 different </a:t>
            </a:r>
            <a:r>
              <a:rPr lang="en-AU" dirty="0" smtClean="0">
                <a:solidFill>
                  <a:schemeClr val="bg1"/>
                </a:solidFill>
              </a:rPr>
              <a:t>tasks that </a:t>
            </a:r>
            <a:r>
              <a:rPr lang="en-AU" dirty="0" smtClean="0">
                <a:solidFill>
                  <a:schemeClr val="bg1"/>
                </a:solidFill>
              </a:rPr>
              <a:t>require different </a:t>
            </a:r>
            <a:r>
              <a:rPr lang="en-AU" dirty="0" smtClean="0">
                <a:solidFill>
                  <a:schemeClr val="bg1"/>
                </a:solidFill>
              </a:rPr>
              <a:t>movements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Object Manipulation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Obstacle Avoidance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Way Finding</a:t>
            </a:r>
            <a:endParaRPr lang="en-AU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Natural user interfaces* devices </a:t>
            </a:r>
            <a:r>
              <a:rPr lang="en-AU" dirty="0" smtClean="0">
                <a:solidFill>
                  <a:schemeClr val="bg1"/>
                </a:solidFill>
              </a:rPr>
              <a:t>(providing different accessibilities) used in conjunction with Oculus </a:t>
            </a:r>
            <a:r>
              <a:rPr lang="en-AU" dirty="0" smtClean="0">
                <a:solidFill>
                  <a:schemeClr val="bg1"/>
                </a:solidFill>
              </a:rPr>
              <a:t>Rift (the main display)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Keyboard </a:t>
            </a:r>
            <a:r>
              <a:rPr lang="en-AU" sz="3200" dirty="0">
                <a:solidFill>
                  <a:schemeClr val="bg1"/>
                </a:solidFill>
              </a:rPr>
              <a:t>and </a:t>
            </a:r>
            <a:r>
              <a:rPr lang="en-AU" sz="3200" dirty="0" smtClean="0">
                <a:solidFill>
                  <a:schemeClr val="bg1"/>
                </a:solidFill>
              </a:rPr>
              <a:t>mouse* (control device)</a:t>
            </a:r>
            <a:endParaRPr lang="en-AU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Razer </a:t>
            </a:r>
            <a:r>
              <a:rPr lang="en-AU" sz="3200" dirty="0">
                <a:solidFill>
                  <a:schemeClr val="bg1"/>
                </a:solidFill>
              </a:rPr>
              <a:t>Hydra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err="1" smtClean="0">
                <a:solidFill>
                  <a:schemeClr val="bg1"/>
                </a:solidFill>
              </a:rPr>
              <a:t>Kinect</a:t>
            </a:r>
            <a:endParaRPr lang="en-AU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Leap </a:t>
            </a:r>
            <a:r>
              <a:rPr lang="en-AU" sz="3200" dirty="0">
                <a:solidFill>
                  <a:schemeClr val="bg1"/>
                </a:solidFill>
              </a:rPr>
              <a:t>Motion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Sensitivity and other adjustable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Provide incremental goals</a:t>
            </a:r>
            <a:endParaRPr lang="en-A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Monitoring </a:t>
            </a:r>
            <a:r>
              <a:rPr lang="en-AU" dirty="0" smtClean="0">
                <a:solidFill>
                  <a:schemeClr val="bg1"/>
                </a:solidFill>
              </a:rPr>
              <a:t>progress – can be assessed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Profiles on </a:t>
            </a:r>
            <a:r>
              <a:rPr lang="en-AU" dirty="0" smtClean="0">
                <a:solidFill>
                  <a:schemeClr val="bg1"/>
                </a:solidFill>
              </a:rPr>
              <a:t>an external database</a:t>
            </a:r>
            <a:endParaRPr lang="en-AU" dirty="0">
              <a:solidFill>
                <a:schemeClr val="bg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Iterative SCRUM methodology with weekly sprints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Weekly team/supervisor meetings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Project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Facebook </a:t>
            </a:r>
            <a:r>
              <a:rPr lang="en-AU" sz="2000" dirty="0" smtClean="0">
                <a:solidFill>
                  <a:schemeClr val="bg1"/>
                </a:solidFill>
              </a:rPr>
              <a:t>group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Source code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err="1">
                <a:solidFill>
                  <a:schemeClr val="bg1"/>
                </a:solidFill>
              </a:rPr>
              <a:t>GitHub</a:t>
            </a:r>
            <a:endParaRPr lang="en-A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4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C:\Users\Hannah\Desktop\ICT313 Project\setup\Documents\Schedu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29" y="3894536"/>
            <a:ext cx="7169669" cy="296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</a:t>
            </a:r>
            <a:r>
              <a:rPr lang="en-AU" b="1" dirty="0" smtClean="0">
                <a:solidFill>
                  <a:schemeClr val="bg1"/>
                </a:solidFill>
              </a:rPr>
              <a:t>Management Team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96" y="1600200"/>
            <a:ext cx="6991303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Ary Bizar – Level </a:t>
            </a:r>
            <a:r>
              <a:rPr lang="en-AU" sz="2000" dirty="0" smtClean="0">
                <a:solidFill>
                  <a:schemeClr val="bg1"/>
                </a:solidFill>
              </a:rPr>
              <a:t>designer, </a:t>
            </a:r>
            <a:r>
              <a:rPr lang="en-AU" sz="2000" dirty="0">
                <a:solidFill>
                  <a:schemeClr val="bg1"/>
                </a:solidFill>
              </a:rPr>
              <a:t>Asset </a:t>
            </a:r>
            <a:r>
              <a:rPr lang="en-AU" sz="2000" dirty="0" smtClean="0">
                <a:solidFill>
                  <a:schemeClr val="bg1"/>
                </a:solidFill>
              </a:rPr>
              <a:t>creator, </a:t>
            </a:r>
            <a:r>
              <a:rPr lang="en-AU" sz="2000" dirty="0" smtClean="0">
                <a:solidFill>
                  <a:schemeClr val="bg1"/>
                </a:solidFill>
              </a:rPr>
              <a:t>Mouse &amp; keyboard development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Anopan </a:t>
            </a:r>
            <a:r>
              <a:rPr lang="en-AU" sz="2000" dirty="0">
                <a:solidFill>
                  <a:schemeClr val="bg1"/>
                </a:solidFill>
              </a:rPr>
              <a:t>Kandiah – </a:t>
            </a:r>
            <a:r>
              <a:rPr lang="en-AU" sz="2000" dirty="0" err="1">
                <a:solidFill>
                  <a:schemeClr val="bg1"/>
                </a:solidFill>
              </a:rPr>
              <a:t>Kinect</a:t>
            </a:r>
            <a:r>
              <a:rPr lang="en-AU" sz="2000" dirty="0">
                <a:solidFill>
                  <a:schemeClr val="bg1"/>
                </a:solidFill>
              </a:rPr>
              <a:t> development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Hannah </a:t>
            </a:r>
            <a:r>
              <a:rPr lang="en-AU" sz="2000" dirty="0">
                <a:solidFill>
                  <a:schemeClr val="bg1"/>
                </a:solidFill>
              </a:rPr>
              <a:t>Klinac – Leap Motion </a:t>
            </a:r>
            <a:r>
              <a:rPr lang="en-AU" sz="2000" dirty="0" smtClean="0">
                <a:solidFill>
                  <a:schemeClr val="bg1"/>
                </a:solidFill>
              </a:rPr>
              <a:t>development, 	</a:t>
            </a:r>
            <a:r>
              <a:rPr lang="en-AU" sz="2000" dirty="0" smtClean="0">
                <a:solidFill>
                  <a:schemeClr val="bg1"/>
                </a:solidFill>
              </a:rPr>
              <a:t>Project </a:t>
            </a:r>
            <a:r>
              <a:rPr lang="en-AU" sz="2000" dirty="0" smtClean="0">
                <a:solidFill>
                  <a:schemeClr val="bg1"/>
                </a:solidFill>
              </a:rPr>
              <a:t>Manager</a:t>
            </a:r>
            <a:endParaRPr lang="en-A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Alex </a:t>
            </a:r>
            <a:r>
              <a:rPr lang="en-AU" sz="2000" dirty="0">
                <a:solidFill>
                  <a:schemeClr val="bg1"/>
                </a:solidFill>
              </a:rPr>
              <a:t>Mlodawski – </a:t>
            </a:r>
            <a:r>
              <a:rPr lang="en-AU" sz="2000" dirty="0" err="1">
                <a:solidFill>
                  <a:schemeClr val="bg1"/>
                </a:solidFill>
              </a:rPr>
              <a:t>Kinect</a:t>
            </a:r>
            <a:r>
              <a:rPr lang="en-AU" sz="2000" dirty="0">
                <a:solidFill>
                  <a:schemeClr val="bg1"/>
                </a:solidFill>
              </a:rPr>
              <a:t> development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Bryan </a:t>
            </a:r>
            <a:r>
              <a:rPr lang="en-AU" sz="2000" dirty="0">
                <a:solidFill>
                  <a:schemeClr val="bg1"/>
                </a:solidFill>
              </a:rPr>
              <a:t>Yu – Razer Hydra development, </a:t>
            </a:r>
            <a:r>
              <a:rPr lang="en-AU" sz="2000" dirty="0" smtClean="0">
                <a:solidFill>
                  <a:schemeClr val="bg1"/>
                </a:solidFill>
              </a:rPr>
              <a:t>Profilin</a:t>
            </a:r>
            <a:r>
              <a:rPr lang="en-AU" sz="2000" dirty="0" smtClean="0">
                <a:solidFill>
                  <a:schemeClr val="bg1"/>
                </a:solidFill>
              </a:rPr>
              <a:t>g and </a:t>
            </a:r>
            <a:r>
              <a:rPr lang="en-AU" sz="2000" dirty="0" smtClean="0">
                <a:solidFill>
                  <a:schemeClr val="bg1"/>
                </a:solidFill>
              </a:rPr>
              <a:t>Database</a:t>
            </a:r>
            <a:endParaRPr lang="en-A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2" y="4797152"/>
            <a:ext cx="1039376" cy="930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6" y="2674756"/>
            <a:ext cx="1092570" cy="930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932459" cy="930217"/>
          </a:xfrm>
          <a:prstGeom prst="rect">
            <a:avLst/>
          </a:prstGeom>
        </p:spPr>
      </p:pic>
      <p:pic>
        <p:nvPicPr>
          <p:cNvPr id="3074" name="Picture 2" descr="C:\Users\Hannah\Desktop\ICT313 Project\setup\Documents\Screenshots\Ary_000000000000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56792"/>
            <a:ext cx="932459" cy="9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nnah\Desktop\ICT313 Project\setup\Documents\Screenshots\Bryan_mugsho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2" y="5925541"/>
            <a:ext cx="932459" cy="9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Technologies Utilized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Main system </a:t>
            </a:r>
            <a:r>
              <a:rPr lang="en-AU" dirty="0" smtClean="0">
                <a:solidFill>
                  <a:schemeClr val="bg1"/>
                </a:solidFill>
              </a:rPr>
              <a:t>was developed using Unity </a:t>
            </a:r>
            <a:r>
              <a:rPr lang="en-AU" dirty="0" smtClean="0">
                <a:solidFill>
                  <a:schemeClr val="bg1"/>
                </a:solidFill>
              </a:rPr>
              <a:t>and coded using C#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Visual assets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3DS 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Mudbox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Photoshop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Database and profiling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ClearDB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Oculus Rift DK1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0.4.0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Hydra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Sixense</a:t>
            </a:r>
            <a:r>
              <a:rPr lang="en-AU" dirty="0" smtClean="0">
                <a:solidFill>
                  <a:schemeClr val="bg1"/>
                </a:solidFill>
              </a:rPr>
              <a:t>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v1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V1.8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Motion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V2 Tracking API,  2.1.5 SDK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132856"/>
            <a:ext cx="3816424" cy="2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726</Words>
  <Application>Microsoft Office PowerPoint</Application>
  <PresentationFormat>On-screen Show (4:3)</PresentationFormat>
  <Paragraphs>197</Paragraphs>
  <Slides>18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Neuromend</vt:lpstr>
      <vt:lpstr>Outline</vt:lpstr>
      <vt:lpstr>Project Introduction</vt:lpstr>
      <vt:lpstr>Project Background</vt:lpstr>
      <vt:lpstr>Project Specifications &amp; Requirements</vt:lpstr>
      <vt:lpstr>The Solutions</vt:lpstr>
      <vt:lpstr>Project Management</vt:lpstr>
      <vt:lpstr>Project Management Team</vt:lpstr>
      <vt:lpstr>Technologies Utilized</vt:lpstr>
      <vt:lpstr>Video</vt:lpstr>
      <vt:lpstr>Live Demonstration Kinect – “Object Avoidance” task </vt:lpstr>
      <vt:lpstr>Live Demonstration Razer Hydra – “Object Manipulation” task </vt:lpstr>
      <vt:lpstr>Live Demonstration Leap Motion – “Way Finding” task </vt:lpstr>
      <vt:lpstr>Final Status</vt:lpstr>
      <vt:lpstr>Future Possibilities</vt:lpstr>
      <vt:lpstr>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63</cp:revision>
  <dcterms:created xsi:type="dcterms:W3CDTF">2014-10-14T06:04:22Z</dcterms:created>
  <dcterms:modified xsi:type="dcterms:W3CDTF">2014-10-27T06:43:53Z</dcterms:modified>
</cp:coreProperties>
</file>