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9" r:id="rId3"/>
    <p:sldId id="257" r:id="rId4"/>
    <p:sldId id="259" r:id="rId5"/>
    <p:sldId id="286" r:id="rId6"/>
    <p:sldId id="260" r:id="rId7"/>
    <p:sldId id="280" r:id="rId8"/>
    <p:sldId id="287" r:id="rId9"/>
    <p:sldId id="281" r:id="rId10"/>
    <p:sldId id="283" r:id="rId11"/>
    <p:sldId id="282" r:id="rId12"/>
    <p:sldId id="284" r:id="rId13"/>
    <p:sldId id="285" r:id="rId14"/>
    <p:sldId id="276" r:id="rId15"/>
    <p:sldId id="277" r:id="rId16"/>
    <p:sldId id="275" r:id="rId17"/>
    <p:sldId id="263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89" autoAdjust="0"/>
  </p:normalViewPr>
  <p:slideViewPr>
    <p:cSldViewPr>
      <p:cViewPr varScale="1">
        <p:scale>
          <a:sx n="98" d="100"/>
          <a:sy n="98" d="100"/>
        </p:scale>
        <p:origin x="-199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38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76632-1E2A-47B5-B68F-E99DEBB92180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232DE-7803-4919-B98F-A2E2F39841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634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3B0E8-FA4B-4E04-A9B8-F90D565CD7E4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EF7E7-637B-4D4D-B395-2767E515EB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66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HELPING PEOPLE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654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Project was initially created to evaluate the devices to see what could work well for a solution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Determined that the project was useful enough to be used in a practical setting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 smtClean="0">
              <a:solidFill>
                <a:schemeClr val="bg1"/>
              </a:solidFill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>
                <a:solidFill>
                  <a:schemeClr val="bg1"/>
                </a:solidFill>
              </a:rPr>
              <a:t>This project is essentially an evaluation step towards a more concrete implementation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92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Weekly team meetings: discussed requirements, issues and demonstrated progress</a:t>
            </a:r>
            <a:r>
              <a:rPr lang="en-AU" baseline="0" dirty="0" smtClean="0"/>
              <a:t> and prototypes</a:t>
            </a:r>
          </a:p>
          <a:p>
            <a:endParaRPr lang="en-AU" baseline="0" dirty="0" smtClean="0"/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*How the project was managed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*How the team was managed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breakdown 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assignment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439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breakdown 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Work assignment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EF7E7-637B-4D4D-B395-2767E515EB0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212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98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31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95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419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52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4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13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69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24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78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851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14700-0334-4AB4-9775-01502D54ABD2}" type="datetimeFigureOut">
              <a:rPr lang="en-AU" smtClean="0"/>
              <a:t>27/10/2014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4CB9-12EA-4C31-9F48-0021FF3D4B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5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96753"/>
            <a:ext cx="7772400" cy="2016223"/>
          </a:xfrm>
        </p:spPr>
        <p:txBody>
          <a:bodyPr>
            <a:normAutofit/>
          </a:bodyPr>
          <a:lstStyle/>
          <a:p>
            <a:r>
              <a:rPr lang="en-AU" sz="6000" b="1" dirty="0" err="1" smtClean="0">
                <a:solidFill>
                  <a:schemeClr val="bg1"/>
                </a:solidFill>
              </a:rPr>
              <a:t>Neuromend</a:t>
            </a:r>
            <a:endParaRPr lang="en-AU" sz="6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2996952"/>
            <a:ext cx="8928992" cy="2520280"/>
          </a:xfrm>
        </p:spPr>
        <p:txBody>
          <a:bodyPr>
            <a:normAutofit lnSpcReduction="10000"/>
          </a:bodyPr>
          <a:lstStyle/>
          <a:p>
            <a:r>
              <a:rPr lang="en-AU" dirty="0" smtClean="0">
                <a:solidFill>
                  <a:schemeClr val="bg1"/>
                </a:solidFill>
              </a:rPr>
              <a:t>By Tempest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sz="2000" dirty="0" smtClean="0">
                <a:solidFill>
                  <a:schemeClr val="bg1"/>
                </a:solidFill>
              </a:rPr>
              <a:t>An ICT313 Games Technology Project</a:t>
            </a:r>
          </a:p>
          <a:p>
            <a:r>
              <a:rPr lang="en-AU" sz="2000" dirty="0" smtClean="0">
                <a:solidFill>
                  <a:schemeClr val="bg1"/>
                </a:solidFill>
              </a:rPr>
              <a:t>Murdoch University</a:t>
            </a:r>
          </a:p>
          <a:p>
            <a:endParaRPr lang="en-AU" sz="2000" dirty="0" smtClean="0">
              <a:solidFill>
                <a:schemeClr val="bg1"/>
              </a:solidFill>
            </a:endParaRPr>
          </a:p>
          <a:p>
            <a:pPr lvl="1"/>
            <a:r>
              <a:rPr lang="en-AU" sz="1900" dirty="0" err="1">
                <a:solidFill>
                  <a:schemeClr val="bg1"/>
                </a:solidFill>
              </a:rPr>
              <a:t>Ary</a:t>
            </a:r>
            <a:r>
              <a:rPr lang="en-AU" sz="1900" dirty="0">
                <a:solidFill>
                  <a:schemeClr val="bg1"/>
                </a:solidFill>
              </a:rPr>
              <a:t> </a:t>
            </a:r>
            <a:r>
              <a:rPr lang="en-AU" sz="1900" dirty="0" err="1" smtClean="0">
                <a:solidFill>
                  <a:schemeClr val="bg1"/>
                </a:solidFill>
              </a:rPr>
              <a:t>Bizar</a:t>
            </a:r>
            <a:r>
              <a:rPr lang="en-AU" sz="1900" dirty="0" smtClean="0">
                <a:solidFill>
                  <a:schemeClr val="bg1"/>
                </a:solidFill>
              </a:rPr>
              <a:t>, </a:t>
            </a:r>
            <a:r>
              <a:rPr lang="en-AU" sz="1900" dirty="0" err="1" smtClean="0">
                <a:solidFill>
                  <a:schemeClr val="bg1"/>
                </a:solidFill>
              </a:rPr>
              <a:t>Anopan</a:t>
            </a:r>
            <a:r>
              <a:rPr lang="en-AU" sz="1900" dirty="0" smtClean="0">
                <a:solidFill>
                  <a:schemeClr val="bg1"/>
                </a:solidFill>
              </a:rPr>
              <a:t> </a:t>
            </a:r>
            <a:r>
              <a:rPr lang="en-AU" sz="1900" dirty="0" err="1" smtClean="0">
                <a:solidFill>
                  <a:schemeClr val="bg1"/>
                </a:solidFill>
              </a:rPr>
              <a:t>Kandiah</a:t>
            </a:r>
            <a:r>
              <a:rPr lang="en-AU" sz="1900" dirty="0" smtClean="0">
                <a:solidFill>
                  <a:schemeClr val="bg1"/>
                </a:solidFill>
              </a:rPr>
              <a:t>, Hannah </a:t>
            </a:r>
            <a:r>
              <a:rPr lang="en-AU" sz="1900" dirty="0" err="1" smtClean="0">
                <a:solidFill>
                  <a:schemeClr val="bg1"/>
                </a:solidFill>
              </a:rPr>
              <a:t>Klinac</a:t>
            </a:r>
            <a:r>
              <a:rPr lang="en-AU" sz="1900" dirty="0" smtClean="0">
                <a:solidFill>
                  <a:schemeClr val="bg1"/>
                </a:solidFill>
              </a:rPr>
              <a:t>, Alex </a:t>
            </a:r>
            <a:r>
              <a:rPr lang="en-AU" sz="1900" dirty="0" err="1" smtClean="0">
                <a:solidFill>
                  <a:schemeClr val="bg1"/>
                </a:solidFill>
              </a:rPr>
              <a:t>Mlodawski</a:t>
            </a:r>
            <a:r>
              <a:rPr lang="en-AU" sz="1900" dirty="0" smtClean="0">
                <a:solidFill>
                  <a:schemeClr val="bg1"/>
                </a:solidFill>
              </a:rPr>
              <a:t>, Bryan </a:t>
            </a:r>
            <a:r>
              <a:rPr lang="en-AU" sz="1900" dirty="0">
                <a:solidFill>
                  <a:schemeClr val="bg1"/>
                </a:solidFill>
              </a:rPr>
              <a:t>Yu</a:t>
            </a:r>
          </a:p>
          <a:p>
            <a:endParaRPr lang="en-A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7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Video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Menu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Adjustors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Profiling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Oculus Rift – To make it easier for the audience to view, we’re only using the Oculus with one of the input interfaces today</a:t>
            </a:r>
          </a:p>
          <a:p>
            <a:pPr marL="0" indent="0">
              <a:buNone/>
            </a:pP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9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Live Demonstration</a:t>
            </a:r>
            <a:br>
              <a:rPr lang="en-AU" b="1" dirty="0" smtClean="0">
                <a:solidFill>
                  <a:schemeClr val="bg1"/>
                </a:solidFill>
              </a:rPr>
            </a:br>
            <a:r>
              <a:rPr lang="en-AU" dirty="0" err="1">
                <a:solidFill>
                  <a:schemeClr val="bg1"/>
                </a:solidFill>
              </a:rPr>
              <a:t>Kinect</a:t>
            </a:r>
            <a:r>
              <a:rPr lang="en-AU" dirty="0">
                <a:solidFill>
                  <a:schemeClr val="bg1"/>
                </a:solidFill>
              </a:rPr>
              <a:t> – “Object Avoidance” </a:t>
            </a:r>
            <a:r>
              <a:rPr lang="en-AU" dirty="0" smtClean="0">
                <a:solidFill>
                  <a:schemeClr val="bg1"/>
                </a:solidFill>
              </a:rPr>
              <a:t>task</a:t>
            </a:r>
            <a:r>
              <a:rPr lang="en-AU" dirty="0">
                <a:solidFill>
                  <a:schemeClr val="bg1"/>
                </a:solidFill>
              </a:rPr>
              <a:t/>
            </a:r>
            <a:br>
              <a:rPr lang="en-AU" dirty="0">
                <a:solidFill>
                  <a:schemeClr val="bg1"/>
                </a:solidFill>
              </a:rPr>
            </a:b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640960" cy="4525963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Object Avoidance </a:t>
            </a: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err="1" smtClean="0">
                <a:solidFill>
                  <a:schemeClr val="bg1"/>
                </a:solidFill>
              </a:rPr>
              <a:t>Kinect</a:t>
            </a:r>
            <a:r>
              <a:rPr lang="en-AU" sz="2000" dirty="0" smtClean="0">
                <a:solidFill>
                  <a:schemeClr val="bg1"/>
                </a:solidFill>
              </a:rPr>
              <a:t> actions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Heightened sensitivity</a:t>
            </a: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5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2088232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chemeClr val="bg1"/>
                </a:solidFill>
              </a:rPr>
              <a:t>Live </a:t>
            </a:r>
            <a:r>
              <a:rPr lang="en-AU" sz="4000" b="1" dirty="0" smtClean="0">
                <a:solidFill>
                  <a:schemeClr val="bg1"/>
                </a:solidFill>
              </a:rPr>
              <a:t>Demonstration</a:t>
            </a:r>
            <a:br>
              <a:rPr lang="en-AU" sz="4000" b="1" dirty="0" smtClean="0">
                <a:solidFill>
                  <a:schemeClr val="bg1"/>
                </a:solidFill>
              </a:rPr>
            </a:br>
            <a:r>
              <a:rPr lang="en-AU" sz="4000" dirty="0">
                <a:solidFill>
                  <a:schemeClr val="bg1"/>
                </a:solidFill>
              </a:rPr>
              <a:t>Razer Hydra – “Object Manipulation” </a:t>
            </a:r>
            <a:r>
              <a:rPr lang="en-AU" sz="3600" dirty="0">
                <a:solidFill>
                  <a:schemeClr val="bg1"/>
                </a:solidFill>
              </a:rPr>
              <a:t>task</a:t>
            </a:r>
            <a:r>
              <a:rPr lang="en-AU" dirty="0">
                <a:solidFill>
                  <a:schemeClr val="bg1"/>
                </a:solidFill>
              </a:rPr>
              <a:t/>
            </a:r>
            <a:br>
              <a:rPr lang="en-AU" dirty="0">
                <a:solidFill>
                  <a:schemeClr val="bg1"/>
                </a:solidFill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Object Manipulation</a:t>
            </a: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Razer Hydra actions</a:t>
            </a:r>
            <a:endParaRPr lang="en-AU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bg1"/>
                </a:solidFill>
              </a:rPr>
              <a:t>Able 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bg1"/>
                </a:solidFill>
              </a:rPr>
              <a:t>Heightened </a:t>
            </a:r>
            <a:r>
              <a:rPr lang="en-AU" sz="2000" dirty="0" smtClean="0">
                <a:solidFill>
                  <a:schemeClr val="bg1"/>
                </a:solidFill>
              </a:rPr>
              <a:t>sensitivity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3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Live </a:t>
            </a:r>
            <a:r>
              <a:rPr lang="en-AU" b="1" dirty="0" smtClean="0">
                <a:solidFill>
                  <a:schemeClr val="bg1"/>
                </a:solidFill>
              </a:rPr>
              <a:t>Demonstration</a:t>
            </a:r>
            <a:br>
              <a:rPr lang="en-AU" b="1" dirty="0" smtClean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Leap Motion – </a:t>
            </a:r>
            <a:r>
              <a:rPr lang="en-AU" dirty="0" smtClean="0">
                <a:solidFill>
                  <a:schemeClr val="bg1"/>
                </a:solidFill>
              </a:rPr>
              <a:t>“</a:t>
            </a:r>
            <a:r>
              <a:rPr lang="en-AU" dirty="0">
                <a:solidFill>
                  <a:schemeClr val="bg1"/>
                </a:solidFill>
              </a:rPr>
              <a:t>Way Finding” task</a:t>
            </a:r>
            <a:br>
              <a:rPr lang="en-AU" dirty="0">
                <a:solidFill>
                  <a:schemeClr val="bg1"/>
                </a:solidFill>
              </a:rPr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Way Finding</a:t>
            </a: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Leap Motion actions</a:t>
            </a:r>
            <a:endParaRPr lang="en-AU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Able </a:t>
            </a:r>
            <a:r>
              <a:rPr lang="en-AU" sz="2000" dirty="0">
                <a:solidFill>
                  <a:schemeClr val="bg1"/>
                </a:solidFill>
              </a:rPr>
              <a:t>bodied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bg1"/>
                </a:solidFill>
              </a:rPr>
              <a:t>Heightened </a:t>
            </a:r>
            <a:r>
              <a:rPr lang="en-AU" sz="2000" dirty="0" smtClean="0">
                <a:solidFill>
                  <a:schemeClr val="bg1"/>
                </a:solidFill>
              </a:rPr>
              <a:t>sensitivity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>
                <a:solidFill>
                  <a:schemeClr val="bg1"/>
                </a:solidFill>
              </a:rPr>
              <a:t>Tracks all 10 fingers up to 1/100</a:t>
            </a:r>
            <a:r>
              <a:rPr lang="en-AU" sz="2000" baseline="30000" dirty="0">
                <a:solidFill>
                  <a:schemeClr val="bg1"/>
                </a:solidFill>
              </a:rPr>
              <a:t>th</a:t>
            </a:r>
            <a:r>
              <a:rPr lang="en-AU" sz="2000" dirty="0">
                <a:solidFill>
                  <a:schemeClr val="bg1"/>
                </a:solidFill>
              </a:rPr>
              <a:t> of a </a:t>
            </a:r>
            <a:r>
              <a:rPr lang="en-AU" sz="2000" dirty="0" err="1">
                <a:solidFill>
                  <a:schemeClr val="bg1"/>
                </a:solidFill>
              </a:rPr>
              <a:t>millimeter</a:t>
            </a:r>
            <a:endParaRPr lang="en-AU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Beta product</a:t>
            </a:r>
            <a:endParaRPr lang="en-A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9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Final Status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067128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Requirements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>
                <a:solidFill>
                  <a:schemeClr val="bg1"/>
                </a:solidFill>
              </a:rPr>
              <a:t> Virtual Simulation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>
                <a:solidFill>
                  <a:schemeClr val="bg1"/>
                </a:solidFill>
              </a:rPr>
              <a:t> 3 different tasks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>
                <a:solidFill>
                  <a:schemeClr val="bg1"/>
                </a:solidFill>
              </a:rPr>
              <a:t> NUIs Devices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>
                <a:solidFill>
                  <a:schemeClr val="bg1"/>
                </a:solidFill>
              </a:rPr>
              <a:t> Sensitivity adjustor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>
                <a:solidFill>
                  <a:schemeClr val="bg1"/>
                </a:solidFill>
              </a:rPr>
              <a:t> Profiling</a:t>
            </a:r>
            <a:endParaRPr lang="en-AU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>
                <a:solidFill>
                  <a:schemeClr val="bg1"/>
                </a:solidFill>
              </a:rPr>
              <a:t> Database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Playable by anyone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Interesting and enjoyable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Extensible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The project is now in a position 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to be extended for deployment into practical use</a:t>
            </a:r>
          </a:p>
        </p:txBody>
      </p:sp>
      <p:pic>
        <p:nvPicPr>
          <p:cNvPr id="2050" name="Picture 2" descr="C:\Users\Hannah\Desktop\ICT313 Project\setup\Levels\Tempest Neuromend\Assets\Tempest\Resources\TitleProxy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96752"/>
            <a:ext cx="5048375" cy="42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0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Future Possibilities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Clinical use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The system will be tested soon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Additional control schemes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Speech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EEG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Records brain wave patterns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Monitoring variables to self improve the 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Stress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Lessons Learned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147248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Beta products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Drivers clashing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Versions/compatibility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Designing the tasks and the movements/gestures to meet requirements and but to also consider the devices and what they can do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Version control and modifying joint code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Communication is essential for success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The importance of time management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Assess and managing scope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6961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Acknowledgements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 smtClean="0">
                <a:solidFill>
                  <a:schemeClr val="bg1"/>
                </a:solidFill>
              </a:rPr>
              <a:t>Client – Mr </a:t>
            </a:r>
            <a:r>
              <a:rPr lang="en-AU" sz="2400" dirty="0" err="1" smtClean="0">
                <a:solidFill>
                  <a:schemeClr val="bg1"/>
                </a:solidFill>
              </a:rPr>
              <a:t>Shri</a:t>
            </a:r>
            <a:r>
              <a:rPr lang="en-AU" sz="2400" dirty="0" smtClean="0">
                <a:solidFill>
                  <a:schemeClr val="bg1"/>
                </a:solidFill>
              </a:rPr>
              <a:t> </a:t>
            </a:r>
            <a:r>
              <a:rPr lang="en-AU" sz="2400" dirty="0" err="1" smtClean="0">
                <a:solidFill>
                  <a:schemeClr val="bg1"/>
                </a:solidFill>
              </a:rPr>
              <a:t>Rai</a:t>
            </a:r>
            <a:endParaRPr lang="en-A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400" dirty="0" smtClean="0">
                <a:solidFill>
                  <a:schemeClr val="bg1"/>
                </a:solidFill>
              </a:rPr>
              <a:t>Supervisor – Dr </a:t>
            </a:r>
            <a:r>
              <a:rPr lang="en-AU" sz="2400" dirty="0" err="1" smtClean="0">
                <a:solidFill>
                  <a:schemeClr val="bg1"/>
                </a:solidFill>
              </a:rPr>
              <a:t>Fairuz</a:t>
            </a:r>
            <a:r>
              <a:rPr lang="en-AU" sz="2400" dirty="0" smtClean="0">
                <a:solidFill>
                  <a:schemeClr val="bg1"/>
                </a:solidFill>
              </a:rPr>
              <a:t> </a:t>
            </a:r>
            <a:r>
              <a:rPr lang="en-AU" sz="2400" dirty="0" err="1" smtClean="0">
                <a:solidFill>
                  <a:schemeClr val="bg1"/>
                </a:solidFill>
              </a:rPr>
              <a:t>Shiratuddin</a:t>
            </a:r>
            <a:endParaRPr lang="en-A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400" dirty="0" smtClean="0">
                <a:solidFill>
                  <a:schemeClr val="bg1"/>
                </a:solidFill>
              </a:rPr>
              <a:t>Ayden-James Nolan – Music</a:t>
            </a:r>
          </a:p>
          <a:p>
            <a:pPr marL="0" indent="0">
              <a:buNone/>
            </a:pPr>
            <a:r>
              <a:rPr lang="en-AU" sz="2400" dirty="0" err="1" smtClean="0">
                <a:solidFill>
                  <a:schemeClr val="bg1"/>
                </a:solidFill>
              </a:rPr>
              <a:t>Elly</a:t>
            </a:r>
            <a:r>
              <a:rPr lang="en-AU" sz="2400" dirty="0" smtClean="0">
                <a:solidFill>
                  <a:schemeClr val="bg1"/>
                </a:solidFill>
              </a:rPr>
              <a:t> Thompson - Sounds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846" y="1196752"/>
            <a:ext cx="8229600" cy="1143000"/>
          </a:xfrm>
        </p:spPr>
        <p:txBody>
          <a:bodyPr>
            <a:norm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Questions?</a:t>
            </a:r>
            <a:endParaRPr lang="en-AU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5" y="2780928"/>
            <a:ext cx="8761683" cy="2246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0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Outline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84784"/>
            <a:ext cx="8003232" cy="53732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Project background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Client specifications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The solutions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Project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Technologies utilized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Video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Live demonstrations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Final status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Future possibilities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Lessons learned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Acknowledgements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Questions?</a:t>
            </a:r>
          </a:p>
          <a:p>
            <a:endParaRPr lang="en-AU" dirty="0"/>
          </a:p>
        </p:txBody>
      </p:sp>
      <p:pic>
        <p:nvPicPr>
          <p:cNvPr id="1026" name="Picture 2" descr="C:\Users\Hannah\Desktop\ICT313 Project\setup\Levels\Tempest Neuromend\Assets\Tempest\Resources\TitleProxy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161872"/>
            <a:ext cx="5544616" cy="422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1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Project Introduction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200" dirty="0">
                <a:solidFill>
                  <a:schemeClr val="bg1"/>
                </a:solidFill>
              </a:rPr>
              <a:t>Project Name: </a:t>
            </a:r>
            <a:r>
              <a:rPr lang="en-AU" sz="2200" dirty="0" err="1" smtClean="0">
                <a:solidFill>
                  <a:schemeClr val="bg1"/>
                </a:solidFill>
              </a:rPr>
              <a:t>Neuromend</a:t>
            </a:r>
            <a:endParaRPr lang="en-AU" sz="2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200" dirty="0" smtClean="0">
                <a:solidFill>
                  <a:schemeClr val="bg1"/>
                </a:solidFill>
              </a:rPr>
              <a:t>Client</a:t>
            </a:r>
            <a:r>
              <a:rPr lang="en-AU" sz="2200" dirty="0">
                <a:solidFill>
                  <a:schemeClr val="bg1"/>
                </a:solidFill>
              </a:rPr>
              <a:t>: </a:t>
            </a:r>
            <a:r>
              <a:rPr lang="en-AU" sz="2200" dirty="0" err="1" smtClean="0">
                <a:solidFill>
                  <a:schemeClr val="bg1"/>
                </a:solidFill>
              </a:rPr>
              <a:t>Shri</a:t>
            </a:r>
            <a:r>
              <a:rPr lang="en-AU" sz="2200" dirty="0" smtClean="0">
                <a:solidFill>
                  <a:schemeClr val="bg1"/>
                </a:solidFill>
              </a:rPr>
              <a:t> </a:t>
            </a:r>
            <a:r>
              <a:rPr lang="en-AU" sz="2200" dirty="0" err="1" smtClean="0">
                <a:solidFill>
                  <a:schemeClr val="bg1"/>
                </a:solidFill>
              </a:rPr>
              <a:t>Rai</a:t>
            </a:r>
            <a:r>
              <a:rPr lang="en-AU" sz="2200" dirty="0" smtClean="0">
                <a:solidFill>
                  <a:schemeClr val="bg1"/>
                </a:solidFill>
              </a:rPr>
              <a:t>, Murdoch School of Engineering &amp; IT</a:t>
            </a:r>
            <a:endParaRPr lang="en-AU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200" dirty="0">
                <a:solidFill>
                  <a:schemeClr val="bg1"/>
                </a:solidFill>
              </a:rPr>
              <a:t>Supervisor: </a:t>
            </a:r>
            <a:r>
              <a:rPr lang="en-AU" sz="2200" dirty="0" err="1" smtClean="0">
                <a:solidFill>
                  <a:schemeClr val="bg1"/>
                </a:solidFill>
              </a:rPr>
              <a:t>Fairuz</a:t>
            </a:r>
            <a:r>
              <a:rPr lang="en-AU" sz="2200" dirty="0" smtClean="0">
                <a:solidFill>
                  <a:schemeClr val="bg1"/>
                </a:solidFill>
              </a:rPr>
              <a:t> </a:t>
            </a:r>
            <a:r>
              <a:rPr lang="en-AU" sz="2200" dirty="0" err="1">
                <a:solidFill>
                  <a:schemeClr val="bg1"/>
                </a:solidFill>
              </a:rPr>
              <a:t>Shiratuddin</a:t>
            </a:r>
            <a:endParaRPr lang="en-AU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200" dirty="0" smtClean="0">
                <a:solidFill>
                  <a:schemeClr val="bg1"/>
                </a:solidFill>
              </a:rPr>
              <a:t>Tempest: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Ary Bizar </a:t>
            </a:r>
            <a:r>
              <a:rPr lang="en-AU" sz="2200" i="1" dirty="0">
                <a:solidFill>
                  <a:schemeClr val="bg1"/>
                </a:solidFill>
              </a:rPr>
              <a:t>(</a:t>
            </a:r>
            <a:r>
              <a:rPr lang="en-AU" sz="2200" i="1" dirty="0" err="1">
                <a:solidFill>
                  <a:schemeClr val="bg1"/>
                </a:solidFill>
              </a:rPr>
              <a:t>Bsc</a:t>
            </a:r>
            <a:r>
              <a:rPr lang="en-AU" sz="2200" i="1" dirty="0">
                <a:solidFill>
                  <a:schemeClr val="bg1"/>
                </a:solidFill>
              </a:rPr>
              <a:t>, </a:t>
            </a:r>
            <a:r>
              <a:rPr lang="en-AU" sz="2200" i="1" dirty="0" smtClean="0">
                <a:solidFill>
                  <a:schemeClr val="bg1"/>
                </a:solidFill>
              </a:rPr>
              <a:t>Games Technology, Games Art and Design)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i="1" dirty="0" smtClean="0">
                <a:solidFill>
                  <a:schemeClr val="bg1"/>
                </a:solidFill>
              </a:rPr>
              <a:t>Level designer, Asset creator</a:t>
            </a:r>
            <a:endParaRPr lang="en-AU" sz="22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Anopan Kandiah </a:t>
            </a:r>
            <a:r>
              <a:rPr lang="en-AU" sz="2200" i="1" dirty="0">
                <a:solidFill>
                  <a:schemeClr val="bg1"/>
                </a:solidFill>
              </a:rPr>
              <a:t>(</a:t>
            </a:r>
            <a:r>
              <a:rPr lang="en-AU" sz="2200" i="1" dirty="0" err="1">
                <a:solidFill>
                  <a:schemeClr val="bg1"/>
                </a:solidFill>
              </a:rPr>
              <a:t>Bsc</a:t>
            </a:r>
            <a:r>
              <a:rPr lang="en-AU" sz="22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2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i="1" dirty="0" err="1" smtClean="0">
                <a:solidFill>
                  <a:schemeClr val="bg1"/>
                </a:solidFill>
              </a:rPr>
              <a:t>Kinect</a:t>
            </a:r>
            <a:r>
              <a:rPr lang="en-AU" sz="2200" i="1" dirty="0" smtClean="0">
                <a:solidFill>
                  <a:schemeClr val="bg1"/>
                </a:solidFill>
              </a:rPr>
              <a:t> development</a:t>
            </a:r>
            <a:endParaRPr lang="en-AU" sz="22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Hannah Klinac </a:t>
            </a:r>
            <a:r>
              <a:rPr lang="en-AU" sz="2200" i="1" dirty="0">
                <a:solidFill>
                  <a:schemeClr val="bg1"/>
                </a:solidFill>
              </a:rPr>
              <a:t>(</a:t>
            </a:r>
            <a:r>
              <a:rPr lang="en-AU" sz="2200" i="1" dirty="0" err="1">
                <a:solidFill>
                  <a:schemeClr val="bg1"/>
                </a:solidFill>
              </a:rPr>
              <a:t>Bsc</a:t>
            </a:r>
            <a:r>
              <a:rPr lang="en-AU" sz="22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2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i="1" dirty="0" smtClean="0">
                <a:solidFill>
                  <a:schemeClr val="bg1"/>
                </a:solidFill>
              </a:rPr>
              <a:t>Leap Motion development, Project Manager</a:t>
            </a:r>
            <a:endParaRPr lang="en-AU" sz="22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Alex Mlodawski </a:t>
            </a:r>
            <a:r>
              <a:rPr lang="en-AU" sz="2200" i="1" dirty="0">
                <a:solidFill>
                  <a:schemeClr val="bg1"/>
                </a:solidFill>
              </a:rPr>
              <a:t>(</a:t>
            </a:r>
            <a:r>
              <a:rPr lang="en-AU" sz="2200" i="1" dirty="0" err="1">
                <a:solidFill>
                  <a:schemeClr val="bg1"/>
                </a:solidFill>
              </a:rPr>
              <a:t>Bsc</a:t>
            </a:r>
            <a:r>
              <a:rPr lang="en-AU" sz="2200" i="1" dirty="0">
                <a:solidFill>
                  <a:schemeClr val="bg1"/>
                </a:solidFill>
              </a:rPr>
              <a:t>, Computer Science, Games Technology</a:t>
            </a:r>
            <a:r>
              <a:rPr lang="en-AU" sz="2200" i="1" dirty="0" smtClean="0">
                <a:solidFill>
                  <a:schemeClr val="bg1"/>
                </a:solidFill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i="1" dirty="0" err="1" smtClean="0">
                <a:solidFill>
                  <a:schemeClr val="bg1"/>
                </a:solidFill>
              </a:rPr>
              <a:t>Kinect</a:t>
            </a:r>
            <a:r>
              <a:rPr lang="en-AU" sz="2200" i="1" dirty="0" smtClean="0">
                <a:solidFill>
                  <a:schemeClr val="bg1"/>
                </a:solidFill>
              </a:rPr>
              <a:t> development</a:t>
            </a:r>
            <a:endParaRPr lang="en-AU" sz="22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Bryan Yu </a:t>
            </a:r>
            <a:r>
              <a:rPr lang="en-AU" sz="2200" i="1" dirty="0" smtClean="0">
                <a:solidFill>
                  <a:schemeClr val="bg1"/>
                </a:solidFill>
              </a:rPr>
              <a:t>(</a:t>
            </a:r>
            <a:r>
              <a:rPr lang="en-AU" sz="2200" i="1" dirty="0" err="1" smtClean="0">
                <a:solidFill>
                  <a:schemeClr val="bg1"/>
                </a:solidFill>
              </a:rPr>
              <a:t>Bsc</a:t>
            </a:r>
            <a:r>
              <a:rPr lang="en-AU" sz="2200" i="1" dirty="0" smtClean="0">
                <a:solidFill>
                  <a:schemeClr val="bg1"/>
                </a:solidFill>
              </a:rPr>
              <a:t>, Computer Science, Games Technology)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i="1" dirty="0" smtClean="0">
                <a:solidFill>
                  <a:schemeClr val="bg1"/>
                </a:solidFill>
              </a:rPr>
              <a:t>Razer Hydra development, Database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63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Project Background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08912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Stroke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Parts of the brain may be damaged or may die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This can result some loss of motor control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One form of rehabilitation is rewiring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Rehabilitation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Accessibility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Money</a:t>
            </a:r>
            <a:endParaRPr lang="en-AU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Tedious/boring – no incremental goals</a:t>
            </a:r>
            <a:endParaRPr lang="en-AU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Limited</a:t>
            </a:r>
          </a:p>
        </p:txBody>
      </p:sp>
    </p:spTree>
    <p:extLst>
      <p:ext uri="{BB962C8B-B14F-4D97-AF65-F5344CB8AC3E}">
        <p14:creationId xmlns:p14="http://schemas.microsoft.com/office/powerpoint/2010/main" val="31409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Project Specifications &amp; 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579296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sz="2200" dirty="0">
                <a:solidFill>
                  <a:schemeClr val="bg1"/>
                </a:solidFill>
              </a:rPr>
              <a:t>S</a:t>
            </a:r>
            <a:r>
              <a:rPr lang="en-AU" sz="2200" dirty="0" smtClean="0">
                <a:solidFill>
                  <a:schemeClr val="bg1"/>
                </a:solidFill>
              </a:rPr>
              <a:t>pecifications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400" dirty="0">
                <a:solidFill>
                  <a:schemeClr val="bg1"/>
                </a:solidFill>
              </a:rPr>
              <a:t>This idea of simulation rehabilitation inducing rewiring is an international theory currently being </a:t>
            </a:r>
            <a:r>
              <a:rPr lang="en-AU" sz="2400" dirty="0" smtClean="0">
                <a:solidFill>
                  <a:schemeClr val="bg1"/>
                </a:solidFill>
              </a:rPr>
              <a:t>tested</a:t>
            </a:r>
            <a:endParaRPr lang="en-AU" sz="2200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This project is one of the first steps toward establishing a stroke rehabilitation system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This project involves developing the prototype platform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Testing will be done next semester</a:t>
            </a:r>
          </a:p>
          <a:p>
            <a:pPr marL="0" indent="0">
              <a:buNone/>
            </a:pPr>
            <a:r>
              <a:rPr lang="en-AU" sz="2200" dirty="0" smtClean="0">
                <a:solidFill>
                  <a:schemeClr val="bg1"/>
                </a:solidFill>
              </a:rPr>
              <a:t>Requirements</a:t>
            </a:r>
            <a:endParaRPr lang="en-AU" sz="22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Create a </a:t>
            </a:r>
            <a:r>
              <a:rPr lang="en-AU" sz="2200" dirty="0">
                <a:solidFill>
                  <a:schemeClr val="bg1"/>
                </a:solidFill>
              </a:rPr>
              <a:t>v</a:t>
            </a:r>
            <a:r>
              <a:rPr lang="en-AU" sz="2200" dirty="0" smtClean="0">
                <a:solidFill>
                  <a:schemeClr val="bg1"/>
                </a:solidFill>
              </a:rPr>
              <a:t>irtual simulation</a:t>
            </a:r>
            <a:endParaRPr lang="en-AU" sz="22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Design and develop 3 </a:t>
            </a:r>
            <a:r>
              <a:rPr lang="en-AU" sz="2200" dirty="0">
                <a:solidFill>
                  <a:schemeClr val="bg1"/>
                </a:solidFill>
              </a:rPr>
              <a:t>different </a:t>
            </a:r>
            <a:r>
              <a:rPr lang="en-AU" sz="2200" dirty="0" smtClean="0">
                <a:solidFill>
                  <a:schemeClr val="bg1"/>
                </a:solidFill>
              </a:rPr>
              <a:t>tasks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Utilize natural user interfaces 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Design and develop sensitivity </a:t>
            </a:r>
            <a:r>
              <a:rPr lang="en-AU" sz="2200" dirty="0">
                <a:solidFill>
                  <a:schemeClr val="bg1"/>
                </a:solidFill>
              </a:rPr>
              <a:t>adjustor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200" dirty="0" smtClean="0">
                <a:solidFill>
                  <a:schemeClr val="bg1"/>
                </a:solidFill>
              </a:rPr>
              <a:t>Design and develop to support profiling </a:t>
            </a:r>
            <a:r>
              <a:rPr lang="en-AU" sz="2200" dirty="0">
                <a:solidFill>
                  <a:schemeClr val="bg1"/>
                </a:solidFill>
              </a:rPr>
              <a:t>and database </a:t>
            </a:r>
          </a:p>
          <a:p>
            <a:pPr marL="457200" lvl="1" indent="0">
              <a:buNone/>
            </a:pPr>
            <a:r>
              <a:rPr lang="en-AU" sz="2200" dirty="0" smtClean="0">
                <a:solidFill>
                  <a:schemeClr val="bg1"/>
                </a:solidFill>
              </a:rPr>
              <a:t>	to </a:t>
            </a:r>
            <a:r>
              <a:rPr lang="en-AU" sz="2200" dirty="0">
                <a:solidFill>
                  <a:schemeClr val="bg1"/>
                </a:solidFill>
              </a:rPr>
              <a:t>keep track of progress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32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The </a:t>
            </a:r>
            <a:r>
              <a:rPr lang="en-AU" b="1" dirty="0" smtClean="0">
                <a:solidFill>
                  <a:schemeClr val="bg1"/>
                </a:solidFill>
              </a:rPr>
              <a:t>Solutions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424936" cy="48531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The main system must have: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Virtual environments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3 different tasks that require different movements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AU" sz="3200" dirty="0" smtClean="0">
                <a:solidFill>
                  <a:schemeClr val="bg1"/>
                </a:solidFill>
              </a:rPr>
              <a:t>Object Manipulation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AU" sz="3200" dirty="0" smtClean="0">
                <a:solidFill>
                  <a:schemeClr val="bg1"/>
                </a:solidFill>
              </a:rPr>
              <a:t>Obstacle Avoidance</a:t>
            </a:r>
          </a:p>
          <a:p>
            <a:pPr marL="742950" lvl="2" indent="-342900">
              <a:buFont typeface="Wingdings" panose="05000000000000000000" pitchFamily="2" charset="2"/>
              <a:buChar char="§"/>
            </a:pPr>
            <a:r>
              <a:rPr lang="en-AU" sz="3200" dirty="0" smtClean="0">
                <a:solidFill>
                  <a:schemeClr val="bg1"/>
                </a:solidFill>
              </a:rPr>
              <a:t>Way Finding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Natural user interfaces* devices (providing different accessibilities) used in conjunction with Oculus Rift (the main display)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smtClean="0">
                <a:solidFill>
                  <a:schemeClr val="bg1"/>
                </a:solidFill>
              </a:rPr>
              <a:t>Keyboard </a:t>
            </a:r>
            <a:r>
              <a:rPr lang="en-AU" sz="3200" dirty="0">
                <a:solidFill>
                  <a:schemeClr val="bg1"/>
                </a:solidFill>
              </a:rPr>
              <a:t>and </a:t>
            </a:r>
            <a:r>
              <a:rPr lang="en-AU" sz="3200" dirty="0" smtClean="0">
                <a:solidFill>
                  <a:schemeClr val="bg1"/>
                </a:solidFill>
              </a:rPr>
              <a:t>mouse* (control device)</a:t>
            </a:r>
            <a:endParaRPr lang="en-AU" sz="32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smtClean="0">
                <a:solidFill>
                  <a:schemeClr val="bg1"/>
                </a:solidFill>
              </a:rPr>
              <a:t>Razer </a:t>
            </a:r>
            <a:r>
              <a:rPr lang="en-AU" sz="3200" dirty="0">
                <a:solidFill>
                  <a:schemeClr val="bg1"/>
                </a:solidFill>
              </a:rPr>
              <a:t>Hydra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err="1" smtClean="0">
                <a:solidFill>
                  <a:schemeClr val="bg1"/>
                </a:solidFill>
              </a:rPr>
              <a:t>Kinect</a:t>
            </a:r>
            <a:endParaRPr lang="en-AU" sz="32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smtClean="0">
                <a:solidFill>
                  <a:schemeClr val="bg1"/>
                </a:solidFill>
              </a:rPr>
              <a:t>Leap </a:t>
            </a:r>
            <a:r>
              <a:rPr lang="en-AU" sz="3200" dirty="0">
                <a:solidFill>
                  <a:schemeClr val="bg1"/>
                </a:solidFill>
              </a:rPr>
              <a:t>Motion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Sensitivity and other adjustable settings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3200" dirty="0" smtClean="0">
                <a:solidFill>
                  <a:schemeClr val="bg1"/>
                </a:solidFill>
              </a:rPr>
              <a:t>Provide incremental goals</a:t>
            </a:r>
            <a:endParaRPr lang="en-A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Monitoring </a:t>
            </a:r>
            <a:r>
              <a:rPr lang="en-AU" dirty="0" smtClean="0">
                <a:solidFill>
                  <a:schemeClr val="bg1"/>
                </a:solidFill>
              </a:rPr>
              <a:t>progress – can be assessed</a:t>
            </a:r>
            <a:endParaRPr lang="en-A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</a:rPr>
              <a:t>Profiles on </a:t>
            </a:r>
            <a:r>
              <a:rPr lang="en-AU" dirty="0" smtClean="0">
                <a:solidFill>
                  <a:schemeClr val="bg1"/>
                </a:solidFill>
              </a:rPr>
              <a:t>an external database</a:t>
            </a:r>
            <a:endParaRPr lang="en-AU" dirty="0">
              <a:solidFill>
                <a:schemeClr val="bg1"/>
              </a:solidFill>
            </a:endParaRP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568" y="1412776"/>
            <a:ext cx="2047598" cy="19250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64438"/>
            <a:ext cx="224572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2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Project Management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496944" cy="27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Iterative SCRUM methodology with weekly sprints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Weekly team/supervisor meetings</a:t>
            </a: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Communication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Project room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smtClean="0">
                <a:solidFill>
                  <a:schemeClr val="bg1"/>
                </a:solidFill>
              </a:rPr>
              <a:t>Facebook group</a:t>
            </a:r>
          </a:p>
          <a:p>
            <a:pPr marL="0" indent="0">
              <a:buNone/>
            </a:pPr>
            <a:r>
              <a:rPr lang="en-AU" sz="2000" dirty="0">
                <a:solidFill>
                  <a:schemeClr val="bg1"/>
                </a:solidFill>
              </a:rPr>
              <a:t>Source code 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sz="2000" dirty="0" err="1">
                <a:solidFill>
                  <a:schemeClr val="bg1"/>
                </a:solidFill>
              </a:rPr>
              <a:t>GitHub</a:t>
            </a:r>
            <a:endParaRPr lang="en-A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24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C:\Users\Hannah\Desktop\ICT313 Project\setup\Documents\Schedu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329" y="3894536"/>
            <a:ext cx="7169669" cy="296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41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Project Management Team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5496" y="1600200"/>
            <a:ext cx="6991303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olidFill>
                  <a:schemeClr val="bg1"/>
                </a:solidFill>
              </a:rPr>
              <a:t>Ary Bizar – Level </a:t>
            </a:r>
            <a:r>
              <a:rPr lang="en-AU" sz="2000" dirty="0" smtClean="0">
                <a:solidFill>
                  <a:schemeClr val="bg1"/>
                </a:solidFill>
              </a:rPr>
              <a:t>designer, </a:t>
            </a:r>
            <a:r>
              <a:rPr lang="en-AU" sz="2000" dirty="0">
                <a:solidFill>
                  <a:schemeClr val="bg1"/>
                </a:solidFill>
              </a:rPr>
              <a:t>Asset </a:t>
            </a:r>
            <a:r>
              <a:rPr lang="en-AU" sz="2000" dirty="0" smtClean="0">
                <a:solidFill>
                  <a:schemeClr val="bg1"/>
                </a:solidFill>
              </a:rPr>
              <a:t>creator, Mouse &amp; keyboard development</a:t>
            </a: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Anopan </a:t>
            </a:r>
            <a:r>
              <a:rPr lang="en-AU" sz="2000" dirty="0">
                <a:solidFill>
                  <a:schemeClr val="bg1"/>
                </a:solidFill>
              </a:rPr>
              <a:t>Kandiah – </a:t>
            </a:r>
            <a:r>
              <a:rPr lang="en-AU" sz="2000" dirty="0" err="1">
                <a:solidFill>
                  <a:schemeClr val="bg1"/>
                </a:solidFill>
              </a:rPr>
              <a:t>Kinect</a:t>
            </a:r>
            <a:r>
              <a:rPr lang="en-AU" sz="2000" dirty="0">
                <a:solidFill>
                  <a:schemeClr val="bg1"/>
                </a:solidFill>
              </a:rPr>
              <a:t> development</a:t>
            </a: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Hannah </a:t>
            </a:r>
            <a:r>
              <a:rPr lang="en-AU" sz="2000" dirty="0">
                <a:solidFill>
                  <a:schemeClr val="bg1"/>
                </a:solidFill>
              </a:rPr>
              <a:t>Klinac – Leap Motion </a:t>
            </a:r>
            <a:r>
              <a:rPr lang="en-AU" sz="2000" dirty="0" smtClean="0">
                <a:solidFill>
                  <a:schemeClr val="bg1"/>
                </a:solidFill>
              </a:rPr>
              <a:t>development, 	Project Manager</a:t>
            </a:r>
            <a:endParaRPr lang="en-A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Alex </a:t>
            </a:r>
            <a:r>
              <a:rPr lang="en-AU" sz="2000" dirty="0">
                <a:solidFill>
                  <a:schemeClr val="bg1"/>
                </a:solidFill>
              </a:rPr>
              <a:t>Mlodawski – </a:t>
            </a:r>
            <a:r>
              <a:rPr lang="en-AU" sz="2000" dirty="0" err="1">
                <a:solidFill>
                  <a:schemeClr val="bg1"/>
                </a:solidFill>
              </a:rPr>
              <a:t>Kinect</a:t>
            </a:r>
            <a:r>
              <a:rPr lang="en-AU" sz="2000" dirty="0">
                <a:solidFill>
                  <a:schemeClr val="bg1"/>
                </a:solidFill>
              </a:rPr>
              <a:t> development</a:t>
            </a: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sz="2000" dirty="0" smtClean="0">
                <a:solidFill>
                  <a:schemeClr val="bg1"/>
                </a:solidFill>
              </a:rPr>
              <a:t>Bryan </a:t>
            </a:r>
            <a:r>
              <a:rPr lang="en-AU" sz="2000" dirty="0">
                <a:solidFill>
                  <a:schemeClr val="bg1"/>
                </a:solidFill>
              </a:rPr>
              <a:t>Yu – Razer Hydra development, </a:t>
            </a:r>
            <a:r>
              <a:rPr lang="en-AU" sz="2000" dirty="0" smtClean="0">
                <a:solidFill>
                  <a:schemeClr val="bg1"/>
                </a:solidFill>
              </a:rPr>
              <a:t>Profiling and Database</a:t>
            </a:r>
            <a:endParaRPr lang="en-A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92" y="4797152"/>
            <a:ext cx="1039376" cy="930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96" y="2674756"/>
            <a:ext cx="1092570" cy="9302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17032"/>
            <a:ext cx="932459" cy="930217"/>
          </a:xfrm>
          <a:prstGeom prst="rect">
            <a:avLst/>
          </a:prstGeom>
        </p:spPr>
      </p:pic>
      <p:pic>
        <p:nvPicPr>
          <p:cNvPr id="3074" name="Picture 2" descr="C:\Users\Hannah\Desktop\ICT313 Project\setup\Documents\Screenshots\Ary_0000000000000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556792"/>
            <a:ext cx="932459" cy="9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annah\Desktop\ICT313 Project\setup\Documents\Screenshots\Bryan_mugsho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82" y="5925541"/>
            <a:ext cx="932459" cy="9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0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chemeClr val="bg1"/>
                </a:solidFill>
              </a:rPr>
              <a:t>Technologies Utilized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4726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Main system was developed using Unity and coded using C#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Visual assets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3DS 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Mudbox</a:t>
            </a:r>
            <a:endParaRPr lang="en-AU" dirty="0" smtClean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Photoshop</a:t>
            </a: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Database and profiling system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MySQL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ClearDB</a:t>
            </a:r>
            <a:endParaRPr lang="en-A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chemeClr val="bg1"/>
                </a:solidFill>
              </a:rPr>
              <a:t>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Oculus Rift DK1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0.4.0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Razer Hydra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Sixense</a:t>
            </a:r>
            <a:r>
              <a:rPr lang="en-AU" dirty="0" smtClean="0">
                <a:solidFill>
                  <a:schemeClr val="bg1"/>
                </a:solidFill>
              </a:rPr>
              <a:t>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err="1" smtClean="0">
                <a:solidFill>
                  <a:schemeClr val="bg1"/>
                </a:solidFill>
              </a:rPr>
              <a:t>Kinect</a:t>
            </a:r>
            <a:r>
              <a:rPr lang="en-AU" dirty="0" smtClean="0">
                <a:solidFill>
                  <a:schemeClr val="bg1"/>
                </a:solidFill>
              </a:rPr>
              <a:t> v1 for Windows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V1.8 SDK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Leap Motion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AU" dirty="0" smtClean="0">
                <a:solidFill>
                  <a:schemeClr val="bg1"/>
                </a:solidFill>
              </a:rPr>
              <a:t>V2 Tracking API,  2.1.5 SDK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692" y="3858433"/>
            <a:ext cx="2724594" cy="2043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286" y="3861048"/>
            <a:ext cx="2247714" cy="2996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838936"/>
            <a:ext cx="2699792" cy="202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726</Words>
  <Application>Microsoft Office PowerPoint</Application>
  <PresentationFormat>On-screen Show (4:3)</PresentationFormat>
  <Paragraphs>197</Paragraphs>
  <Slides>18</Slides>
  <Notes>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Neuromend</vt:lpstr>
      <vt:lpstr>Outline</vt:lpstr>
      <vt:lpstr>Project Introduction</vt:lpstr>
      <vt:lpstr>Project Background</vt:lpstr>
      <vt:lpstr>Project Specifications &amp; Requirements</vt:lpstr>
      <vt:lpstr>The Solutions</vt:lpstr>
      <vt:lpstr>Project Management</vt:lpstr>
      <vt:lpstr>Project Management Team</vt:lpstr>
      <vt:lpstr>Technologies Utilized</vt:lpstr>
      <vt:lpstr>Video</vt:lpstr>
      <vt:lpstr>Live Demonstration Kinect – “Object Avoidance” task </vt:lpstr>
      <vt:lpstr>Live Demonstration Razer Hydra – “Object Manipulation” task </vt:lpstr>
      <vt:lpstr>Live Demonstration Leap Motion – “Way Finding” task </vt:lpstr>
      <vt:lpstr>Final Status</vt:lpstr>
      <vt:lpstr>Future Possibilities</vt:lpstr>
      <vt:lpstr>Lessons Learned</vt:lpstr>
      <vt:lpstr>Acknowledgements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Neuromend</dc:title>
  <dc:creator>Hannah</dc:creator>
  <cp:lastModifiedBy>Hannah</cp:lastModifiedBy>
  <cp:revision>65</cp:revision>
  <dcterms:created xsi:type="dcterms:W3CDTF">2014-10-14T06:04:22Z</dcterms:created>
  <dcterms:modified xsi:type="dcterms:W3CDTF">2014-10-27T07:00:49Z</dcterms:modified>
</cp:coreProperties>
</file>