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0" r:id="rId3"/>
    <p:sldId id="258" r:id="rId4"/>
    <p:sldId id="259" r:id="rId5"/>
    <p:sldId id="266" r:id="rId6"/>
    <p:sldId id="261" r:id="rId7"/>
    <p:sldId id="299" r:id="rId8"/>
    <p:sldId id="268" r:id="rId9"/>
    <p:sldId id="277" r:id="rId10"/>
    <p:sldId id="278" r:id="rId11"/>
    <p:sldId id="281" r:id="rId12"/>
    <p:sldId id="287" r:id="rId13"/>
    <p:sldId id="302" r:id="rId14"/>
    <p:sldId id="284" r:id="rId15"/>
    <p:sldId id="286" r:id="rId16"/>
    <p:sldId id="288" r:id="rId17"/>
    <p:sldId id="271" r:id="rId18"/>
    <p:sldId id="291" r:id="rId19"/>
    <p:sldId id="293" r:id="rId20"/>
    <p:sldId id="292" r:id="rId21"/>
    <p:sldId id="290" r:id="rId22"/>
    <p:sldId id="289" r:id="rId23"/>
    <p:sldId id="296" r:id="rId24"/>
    <p:sldId id="295" r:id="rId25"/>
    <p:sldId id="297" r:id="rId26"/>
    <p:sldId id="294" r:id="rId27"/>
    <p:sldId id="29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o yihang" initials="sy" lastIdx="1" clrIdx="0">
    <p:extLst>
      <p:ext uri="{19B8F6BF-5375-455C-9EA6-DF929625EA0E}">
        <p15:presenceInfo xmlns:p15="http://schemas.microsoft.com/office/powerpoint/2012/main" userId="192e2ec2c7516b0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53A33B-91BE-4B6E-B979-00DFDE44899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CA"/>
          </a:p>
        </p:txBody>
      </p:sp>
      <p:sp>
        <p:nvSpPr>
          <p:cNvPr id="3" name="副标题 2">
            <a:extLst>
              <a:ext uri="{FF2B5EF4-FFF2-40B4-BE49-F238E27FC236}">
                <a16:creationId xmlns:a16="http://schemas.microsoft.com/office/drawing/2014/main" id="{10CE220B-C7AF-4EB6-B12D-4065AC49C4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CA"/>
          </a:p>
        </p:txBody>
      </p:sp>
      <p:sp>
        <p:nvSpPr>
          <p:cNvPr id="4" name="日期占位符 3">
            <a:extLst>
              <a:ext uri="{FF2B5EF4-FFF2-40B4-BE49-F238E27FC236}">
                <a16:creationId xmlns:a16="http://schemas.microsoft.com/office/drawing/2014/main" id="{29CA0AE4-6A25-4EC9-BA0E-A7D3EA1B75FF}"/>
              </a:ext>
            </a:extLst>
          </p:cNvPr>
          <p:cNvSpPr>
            <a:spLocks noGrp="1"/>
          </p:cNvSpPr>
          <p:nvPr>
            <p:ph type="dt" sz="half" idx="10"/>
          </p:nvPr>
        </p:nvSpPr>
        <p:spPr/>
        <p:txBody>
          <a:bodyPr/>
          <a:lstStyle/>
          <a:p>
            <a:fld id="{D6555FB1-DB0B-4452-BE40-D332A7AC907E}" type="datetimeFigureOut">
              <a:rPr lang="en-CA" smtClean="0"/>
              <a:t>2023-09-27</a:t>
            </a:fld>
            <a:endParaRPr lang="en-CA"/>
          </a:p>
        </p:txBody>
      </p:sp>
      <p:sp>
        <p:nvSpPr>
          <p:cNvPr id="5" name="页脚占位符 4">
            <a:extLst>
              <a:ext uri="{FF2B5EF4-FFF2-40B4-BE49-F238E27FC236}">
                <a16:creationId xmlns:a16="http://schemas.microsoft.com/office/drawing/2014/main" id="{2D2089F0-ADAE-4AB4-927C-11ACEB568DBB}"/>
              </a:ext>
            </a:extLst>
          </p:cNvPr>
          <p:cNvSpPr>
            <a:spLocks noGrp="1"/>
          </p:cNvSpPr>
          <p:nvPr>
            <p:ph type="ftr" sz="quarter" idx="11"/>
          </p:nvPr>
        </p:nvSpPr>
        <p:spPr/>
        <p:txBody>
          <a:bodyPr/>
          <a:lstStyle/>
          <a:p>
            <a:endParaRPr lang="en-CA"/>
          </a:p>
        </p:txBody>
      </p:sp>
      <p:sp>
        <p:nvSpPr>
          <p:cNvPr id="6" name="灯片编号占位符 5">
            <a:extLst>
              <a:ext uri="{FF2B5EF4-FFF2-40B4-BE49-F238E27FC236}">
                <a16:creationId xmlns:a16="http://schemas.microsoft.com/office/drawing/2014/main" id="{86E38EBA-7A0D-4CE0-83FB-566EE6F87B75}"/>
              </a:ext>
            </a:extLst>
          </p:cNvPr>
          <p:cNvSpPr>
            <a:spLocks noGrp="1"/>
          </p:cNvSpPr>
          <p:nvPr>
            <p:ph type="sldNum" sz="quarter" idx="12"/>
          </p:nvPr>
        </p:nvSpPr>
        <p:spPr/>
        <p:txBody>
          <a:bodyPr/>
          <a:lstStyle/>
          <a:p>
            <a:fld id="{22F87F62-9098-428C-B591-4E93D27F5A3C}" type="slidenum">
              <a:rPr lang="en-CA" smtClean="0"/>
              <a:t>‹#›</a:t>
            </a:fld>
            <a:endParaRPr lang="en-CA"/>
          </a:p>
        </p:txBody>
      </p:sp>
    </p:spTree>
    <p:extLst>
      <p:ext uri="{BB962C8B-B14F-4D97-AF65-F5344CB8AC3E}">
        <p14:creationId xmlns:p14="http://schemas.microsoft.com/office/powerpoint/2010/main" val="60340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24E88B-C33E-42ED-91B7-5DCEC59601DC}"/>
              </a:ext>
            </a:extLst>
          </p:cNvPr>
          <p:cNvSpPr>
            <a:spLocks noGrp="1"/>
          </p:cNvSpPr>
          <p:nvPr>
            <p:ph type="title"/>
          </p:nvPr>
        </p:nvSpPr>
        <p:spPr/>
        <p:txBody>
          <a:bodyPr/>
          <a:lstStyle/>
          <a:p>
            <a:r>
              <a:rPr lang="zh-CN" altLang="en-US"/>
              <a:t>单击此处编辑母版标题样式</a:t>
            </a:r>
            <a:endParaRPr lang="en-CA"/>
          </a:p>
        </p:txBody>
      </p:sp>
      <p:sp>
        <p:nvSpPr>
          <p:cNvPr id="3" name="竖排文字占位符 2">
            <a:extLst>
              <a:ext uri="{FF2B5EF4-FFF2-40B4-BE49-F238E27FC236}">
                <a16:creationId xmlns:a16="http://schemas.microsoft.com/office/drawing/2014/main" id="{5863D002-A9B5-4117-A134-093C3B3A44D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A"/>
          </a:p>
        </p:txBody>
      </p:sp>
      <p:sp>
        <p:nvSpPr>
          <p:cNvPr id="4" name="日期占位符 3">
            <a:extLst>
              <a:ext uri="{FF2B5EF4-FFF2-40B4-BE49-F238E27FC236}">
                <a16:creationId xmlns:a16="http://schemas.microsoft.com/office/drawing/2014/main" id="{87D418ED-DC95-4CFB-A39A-63B9044E974E}"/>
              </a:ext>
            </a:extLst>
          </p:cNvPr>
          <p:cNvSpPr>
            <a:spLocks noGrp="1"/>
          </p:cNvSpPr>
          <p:nvPr>
            <p:ph type="dt" sz="half" idx="10"/>
          </p:nvPr>
        </p:nvSpPr>
        <p:spPr/>
        <p:txBody>
          <a:bodyPr/>
          <a:lstStyle/>
          <a:p>
            <a:fld id="{D6555FB1-DB0B-4452-BE40-D332A7AC907E}" type="datetimeFigureOut">
              <a:rPr lang="en-CA" smtClean="0"/>
              <a:t>2023-09-27</a:t>
            </a:fld>
            <a:endParaRPr lang="en-CA"/>
          </a:p>
        </p:txBody>
      </p:sp>
      <p:sp>
        <p:nvSpPr>
          <p:cNvPr id="5" name="页脚占位符 4">
            <a:extLst>
              <a:ext uri="{FF2B5EF4-FFF2-40B4-BE49-F238E27FC236}">
                <a16:creationId xmlns:a16="http://schemas.microsoft.com/office/drawing/2014/main" id="{0287D591-7662-4895-8FA8-831E64B24C9A}"/>
              </a:ext>
            </a:extLst>
          </p:cNvPr>
          <p:cNvSpPr>
            <a:spLocks noGrp="1"/>
          </p:cNvSpPr>
          <p:nvPr>
            <p:ph type="ftr" sz="quarter" idx="11"/>
          </p:nvPr>
        </p:nvSpPr>
        <p:spPr/>
        <p:txBody>
          <a:bodyPr/>
          <a:lstStyle/>
          <a:p>
            <a:endParaRPr lang="en-CA"/>
          </a:p>
        </p:txBody>
      </p:sp>
      <p:sp>
        <p:nvSpPr>
          <p:cNvPr id="6" name="灯片编号占位符 5">
            <a:extLst>
              <a:ext uri="{FF2B5EF4-FFF2-40B4-BE49-F238E27FC236}">
                <a16:creationId xmlns:a16="http://schemas.microsoft.com/office/drawing/2014/main" id="{65C97B54-32D0-4CC0-B626-79CE9B42D089}"/>
              </a:ext>
            </a:extLst>
          </p:cNvPr>
          <p:cNvSpPr>
            <a:spLocks noGrp="1"/>
          </p:cNvSpPr>
          <p:nvPr>
            <p:ph type="sldNum" sz="quarter" idx="12"/>
          </p:nvPr>
        </p:nvSpPr>
        <p:spPr/>
        <p:txBody>
          <a:bodyPr/>
          <a:lstStyle/>
          <a:p>
            <a:fld id="{22F87F62-9098-428C-B591-4E93D27F5A3C}" type="slidenum">
              <a:rPr lang="en-CA" smtClean="0"/>
              <a:t>‹#›</a:t>
            </a:fld>
            <a:endParaRPr lang="en-CA"/>
          </a:p>
        </p:txBody>
      </p:sp>
    </p:spTree>
    <p:extLst>
      <p:ext uri="{BB962C8B-B14F-4D97-AF65-F5344CB8AC3E}">
        <p14:creationId xmlns:p14="http://schemas.microsoft.com/office/powerpoint/2010/main" val="1541359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6E928AF-C1BA-4D78-962C-E86B5461BEC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CA"/>
          </a:p>
        </p:txBody>
      </p:sp>
      <p:sp>
        <p:nvSpPr>
          <p:cNvPr id="3" name="竖排文字占位符 2">
            <a:extLst>
              <a:ext uri="{FF2B5EF4-FFF2-40B4-BE49-F238E27FC236}">
                <a16:creationId xmlns:a16="http://schemas.microsoft.com/office/drawing/2014/main" id="{0ACE14F9-6D96-43E3-B17B-11808E131FF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A"/>
          </a:p>
        </p:txBody>
      </p:sp>
      <p:sp>
        <p:nvSpPr>
          <p:cNvPr id="4" name="日期占位符 3">
            <a:extLst>
              <a:ext uri="{FF2B5EF4-FFF2-40B4-BE49-F238E27FC236}">
                <a16:creationId xmlns:a16="http://schemas.microsoft.com/office/drawing/2014/main" id="{83920AFE-5E34-4971-B0EC-DE368C92BD3F}"/>
              </a:ext>
            </a:extLst>
          </p:cNvPr>
          <p:cNvSpPr>
            <a:spLocks noGrp="1"/>
          </p:cNvSpPr>
          <p:nvPr>
            <p:ph type="dt" sz="half" idx="10"/>
          </p:nvPr>
        </p:nvSpPr>
        <p:spPr/>
        <p:txBody>
          <a:bodyPr/>
          <a:lstStyle/>
          <a:p>
            <a:fld id="{D6555FB1-DB0B-4452-BE40-D332A7AC907E}" type="datetimeFigureOut">
              <a:rPr lang="en-CA" smtClean="0"/>
              <a:t>2023-09-27</a:t>
            </a:fld>
            <a:endParaRPr lang="en-CA"/>
          </a:p>
        </p:txBody>
      </p:sp>
      <p:sp>
        <p:nvSpPr>
          <p:cNvPr id="5" name="页脚占位符 4">
            <a:extLst>
              <a:ext uri="{FF2B5EF4-FFF2-40B4-BE49-F238E27FC236}">
                <a16:creationId xmlns:a16="http://schemas.microsoft.com/office/drawing/2014/main" id="{BCDA21F4-BA22-4A83-A140-E6BB79C2EC0B}"/>
              </a:ext>
            </a:extLst>
          </p:cNvPr>
          <p:cNvSpPr>
            <a:spLocks noGrp="1"/>
          </p:cNvSpPr>
          <p:nvPr>
            <p:ph type="ftr" sz="quarter" idx="11"/>
          </p:nvPr>
        </p:nvSpPr>
        <p:spPr/>
        <p:txBody>
          <a:bodyPr/>
          <a:lstStyle/>
          <a:p>
            <a:endParaRPr lang="en-CA"/>
          </a:p>
        </p:txBody>
      </p:sp>
      <p:sp>
        <p:nvSpPr>
          <p:cNvPr id="6" name="灯片编号占位符 5">
            <a:extLst>
              <a:ext uri="{FF2B5EF4-FFF2-40B4-BE49-F238E27FC236}">
                <a16:creationId xmlns:a16="http://schemas.microsoft.com/office/drawing/2014/main" id="{BEAD3507-8B9E-4077-AEC7-51E8C6838B7B}"/>
              </a:ext>
            </a:extLst>
          </p:cNvPr>
          <p:cNvSpPr>
            <a:spLocks noGrp="1"/>
          </p:cNvSpPr>
          <p:nvPr>
            <p:ph type="sldNum" sz="quarter" idx="12"/>
          </p:nvPr>
        </p:nvSpPr>
        <p:spPr/>
        <p:txBody>
          <a:bodyPr/>
          <a:lstStyle/>
          <a:p>
            <a:fld id="{22F87F62-9098-428C-B591-4E93D27F5A3C}" type="slidenum">
              <a:rPr lang="en-CA" smtClean="0"/>
              <a:t>‹#›</a:t>
            </a:fld>
            <a:endParaRPr lang="en-CA"/>
          </a:p>
        </p:txBody>
      </p:sp>
    </p:spTree>
    <p:extLst>
      <p:ext uri="{BB962C8B-B14F-4D97-AF65-F5344CB8AC3E}">
        <p14:creationId xmlns:p14="http://schemas.microsoft.com/office/powerpoint/2010/main" val="3635807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39E338-B4AB-4AEE-BDEF-E627EA95FB9B}"/>
              </a:ext>
            </a:extLst>
          </p:cNvPr>
          <p:cNvSpPr>
            <a:spLocks noGrp="1"/>
          </p:cNvSpPr>
          <p:nvPr>
            <p:ph type="title"/>
          </p:nvPr>
        </p:nvSpPr>
        <p:spPr/>
        <p:txBody>
          <a:bodyPr/>
          <a:lstStyle/>
          <a:p>
            <a:r>
              <a:rPr lang="zh-CN" altLang="en-US"/>
              <a:t>单击此处编辑母版标题样式</a:t>
            </a:r>
            <a:endParaRPr lang="en-CA"/>
          </a:p>
        </p:txBody>
      </p:sp>
      <p:sp>
        <p:nvSpPr>
          <p:cNvPr id="3" name="内容占位符 2">
            <a:extLst>
              <a:ext uri="{FF2B5EF4-FFF2-40B4-BE49-F238E27FC236}">
                <a16:creationId xmlns:a16="http://schemas.microsoft.com/office/drawing/2014/main" id="{1191CFBD-DC2F-4636-8176-0D0C69EF6C5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A"/>
          </a:p>
        </p:txBody>
      </p:sp>
      <p:sp>
        <p:nvSpPr>
          <p:cNvPr id="4" name="日期占位符 3">
            <a:extLst>
              <a:ext uri="{FF2B5EF4-FFF2-40B4-BE49-F238E27FC236}">
                <a16:creationId xmlns:a16="http://schemas.microsoft.com/office/drawing/2014/main" id="{F525E21D-5C8C-41E4-98CB-5DACF1A91D77}"/>
              </a:ext>
            </a:extLst>
          </p:cNvPr>
          <p:cNvSpPr>
            <a:spLocks noGrp="1"/>
          </p:cNvSpPr>
          <p:nvPr>
            <p:ph type="dt" sz="half" idx="10"/>
          </p:nvPr>
        </p:nvSpPr>
        <p:spPr/>
        <p:txBody>
          <a:bodyPr/>
          <a:lstStyle/>
          <a:p>
            <a:fld id="{D6555FB1-DB0B-4452-BE40-D332A7AC907E}" type="datetimeFigureOut">
              <a:rPr lang="en-CA" smtClean="0"/>
              <a:t>2023-09-27</a:t>
            </a:fld>
            <a:endParaRPr lang="en-CA"/>
          </a:p>
        </p:txBody>
      </p:sp>
      <p:sp>
        <p:nvSpPr>
          <p:cNvPr id="5" name="页脚占位符 4">
            <a:extLst>
              <a:ext uri="{FF2B5EF4-FFF2-40B4-BE49-F238E27FC236}">
                <a16:creationId xmlns:a16="http://schemas.microsoft.com/office/drawing/2014/main" id="{0F376B13-5DC3-488B-8950-356B22485A51}"/>
              </a:ext>
            </a:extLst>
          </p:cNvPr>
          <p:cNvSpPr>
            <a:spLocks noGrp="1"/>
          </p:cNvSpPr>
          <p:nvPr>
            <p:ph type="ftr" sz="quarter" idx="11"/>
          </p:nvPr>
        </p:nvSpPr>
        <p:spPr/>
        <p:txBody>
          <a:bodyPr/>
          <a:lstStyle/>
          <a:p>
            <a:endParaRPr lang="en-CA"/>
          </a:p>
        </p:txBody>
      </p:sp>
      <p:sp>
        <p:nvSpPr>
          <p:cNvPr id="6" name="灯片编号占位符 5">
            <a:extLst>
              <a:ext uri="{FF2B5EF4-FFF2-40B4-BE49-F238E27FC236}">
                <a16:creationId xmlns:a16="http://schemas.microsoft.com/office/drawing/2014/main" id="{523ABEDD-C3FD-4497-A3F2-7BAD655E02EE}"/>
              </a:ext>
            </a:extLst>
          </p:cNvPr>
          <p:cNvSpPr>
            <a:spLocks noGrp="1"/>
          </p:cNvSpPr>
          <p:nvPr>
            <p:ph type="sldNum" sz="quarter" idx="12"/>
          </p:nvPr>
        </p:nvSpPr>
        <p:spPr/>
        <p:txBody>
          <a:bodyPr/>
          <a:lstStyle/>
          <a:p>
            <a:fld id="{22F87F62-9098-428C-B591-4E93D27F5A3C}" type="slidenum">
              <a:rPr lang="en-CA" smtClean="0"/>
              <a:t>‹#›</a:t>
            </a:fld>
            <a:endParaRPr lang="en-CA"/>
          </a:p>
        </p:txBody>
      </p:sp>
    </p:spTree>
    <p:extLst>
      <p:ext uri="{BB962C8B-B14F-4D97-AF65-F5344CB8AC3E}">
        <p14:creationId xmlns:p14="http://schemas.microsoft.com/office/powerpoint/2010/main" val="1093949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9A2C04-A5DC-4331-B2AB-F1CDAC46AA3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CA"/>
          </a:p>
        </p:txBody>
      </p:sp>
      <p:sp>
        <p:nvSpPr>
          <p:cNvPr id="3" name="文本占位符 2">
            <a:extLst>
              <a:ext uri="{FF2B5EF4-FFF2-40B4-BE49-F238E27FC236}">
                <a16:creationId xmlns:a16="http://schemas.microsoft.com/office/drawing/2014/main" id="{48B45A94-C65F-4725-AD29-17AA94005F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91CBC6D-0286-4831-9BE5-C169E7C0445C}"/>
              </a:ext>
            </a:extLst>
          </p:cNvPr>
          <p:cNvSpPr>
            <a:spLocks noGrp="1"/>
          </p:cNvSpPr>
          <p:nvPr>
            <p:ph type="dt" sz="half" idx="10"/>
          </p:nvPr>
        </p:nvSpPr>
        <p:spPr/>
        <p:txBody>
          <a:bodyPr/>
          <a:lstStyle/>
          <a:p>
            <a:fld id="{D6555FB1-DB0B-4452-BE40-D332A7AC907E}" type="datetimeFigureOut">
              <a:rPr lang="en-CA" smtClean="0"/>
              <a:t>2023-09-27</a:t>
            </a:fld>
            <a:endParaRPr lang="en-CA"/>
          </a:p>
        </p:txBody>
      </p:sp>
      <p:sp>
        <p:nvSpPr>
          <p:cNvPr id="5" name="页脚占位符 4">
            <a:extLst>
              <a:ext uri="{FF2B5EF4-FFF2-40B4-BE49-F238E27FC236}">
                <a16:creationId xmlns:a16="http://schemas.microsoft.com/office/drawing/2014/main" id="{3D9A4D37-CC72-4449-A9E4-227B44732413}"/>
              </a:ext>
            </a:extLst>
          </p:cNvPr>
          <p:cNvSpPr>
            <a:spLocks noGrp="1"/>
          </p:cNvSpPr>
          <p:nvPr>
            <p:ph type="ftr" sz="quarter" idx="11"/>
          </p:nvPr>
        </p:nvSpPr>
        <p:spPr/>
        <p:txBody>
          <a:bodyPr/>
          <a:lstStyle/>
          <a:p>
            <a:endParaRPr lang="en-CA"/>
          </a:p>
        </p:txBody>
      </p:sp>
      <p:sp>
        <p:nvSpPr>
          <p:cNvPr id="6" name="灯片编号占位符 5">
            <a:extLst>
              <a:ext uri="{FF2B5EF4-FFF2-40B4-BE49-F238E27FC236}">
                <a16:creationId xmlns:a16="http://schemas.microsoft.com/office/drawing/2014/main" id="{2DBC21C5-18CA-46A7-94BC-B13806C20B86}"/>
              </a:ext>
            </a:extLst>
          </p:cNvPr>
          <p:cNvSpPr>
            <a:spLocks noGrp="1"/>
          </p:cNvSpPr>
          <p:nvPr>
            <p:ph type="sldNum" sz="quarter" idx="12"/>
          </p:nvPr>
        </p:nvSpPr>
        <p:spPr/>
        <p:txBody>
          <a:bodyPr/>
          <a:lstStyle/>
          <a:p>
            <a:fld id="{22F87F62-9098-428C-B591-4E93D27F5A3C}" type="slidenum">
              <a:rPr lang="en-CA" smtClean="0"/>
              <a:t>‹#›</a:t>
            </a:fld>
            <a:endParaRPr lang="en-CA"/>
          </a:p>
        </p:txBody>
      </p:sp>
    </p:spTree>
    <p:extLst>
      <p:ext uri="{BB962C8B-B14F-4D97-AF65-F5344CB8AC3E}">
        <p14:creationId xmlns:p14="http://schemas.microsoft.com/office/powerpoint/2010/main" val="3763157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FB9945-28F0-40EC-BA0C-19EFD5EB44CF}"/>
              </a:ext>
            </a:extLst>
          </p:cNvPr>
          <p:cNvSpPr>
            <a:spLocks noGrp="1"/>
          </p:cNvSpPr>
          <p:nvPr>
            <p:ph type="title"/>
          </p:nvPr>
        </p:nvSpPr>
        <p:spPr/>
        <p:txBody>
          <a:bodyPr/>
          <a:lstStyle/>
          <a:p>
            <a:r>
              <a:rPr lang="zh-CN" altLang="en-US"/>
              <a:t>单击此处编辑母版标题样式</a:t>
            </a:r>
            <a:endParaRPr lang="en-CA"/>
          </a:p>
        </p:txBody>
      </p:sp>
      <p:sp>
        <p:nvSpPr>
          <p:cNvPr id="3" name="内容占位符 2">
            <a:extLst>
              <a:ext uri="{FF2B5EF4-FFF2-40B4-BE49-F238E27FC236}">
                <a16:creationId xmlns:a16="http://schemas.microsoft.com/office/drawing/2014/main" id="{5D48D1DD-E211-4734-A316-F09356A4C9C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A"/>
          </a:p>
        </p:txBody>
      </p:sp>
      <p:sp>
        <p:nvSpPr>
          <p:cNvPr id="4" name="内容占位符 3">
            <a:extLst>
              <a:ext uri="{FF2B5EF4-FFF2-40B4-BE49-F238E27FC236}">
                <a16:creationId xmlns:a16="http://schemas.microsoft.com/office/drawing/2014/main" id="{82515529-E0C6-4BAA-AEB1-843DA667715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A"/>
          </a:p>
        </p:txBody>
      </p:sp>
      <p:sp>
        <p:nvSpPr>
          <p:cNvPr id="5" name="日期占位符 4">
            <a:extLst>
              <a:ext uri="{FF2B5EF4-FFF2-40B4-BE49-F238E27FC236}">
                <a16:creationId xmlns:a16="http://schemas.microsoft.com/office/drawing/2014/main" id="{9448003C-E7BE-4FED-8970-8247000DB4C9}"/>
              </a:ext>
            </a:extLst>
          </p:cNvPr>
          <p:cNvSpPr>
            <a:spLocks noGrp="1"/>
          </p:cNvSpPr>
          <p:nvPr>
            <p:ph type="dt" sz="half" idx="10"/>
          </p:nvPr>
        </p:nvSpPr>
        <p:spPr/>
        <p:txBody>
          <a:bodyPr/>
          <a:lstStyle/>
          <a:p>
            <a:fld id="{D6555FB1-DB0B-4452-BE40-D332A7AC907E}" type="datetimeFigureOut">
              <a:rPr lang="en-CA" smtClean="0"/>
              <a:t>2023-09-27</a:t>
            </a:fld>
            <a:endParaRPr lang="en-CA"/>
          </a:p>
        </p:txBody>
      </p:sp>
      <p:sp>
        <p:nvSpPr>
          <p:cNvPr id="6" name="页脚占位符 5">
            <a:extLst>
              <a:ext uri="{FF2B5EF4-FFF2-40B4-BE49-F238E27FC236}">
                <a16:creationId xmlns:a16="http://schemas.microsoft.com/office/drawing/2014/main" id="{55E3700B-EF63-46C0-B163-CF915CEF0917}"/>
              </a:ext>
            </a:extLst>
          </p:cNvPr>
          <p:cNvSpPr>
            <a:spLocks noGrp="1"/>
          </p:cNvSpPr>
          <p:nvPr>
            <p:ph type="ftr" sz="quarter" idx="11"/>
          </p:nvPr>
        </p:nvSpPr>
        <p:spPr/>
        <p:txBody>
          <a:bodyPr/>
          <a:lstStyle/>
          <a:p>
            <a:endParaRPr lang="en-CA"/>
          </a:p>
        </p:txBody>
      </p:sp>
      <p:sp>
        <p:nvSpPr>
          <p:cNvPr id="7" name="灯片编号占位符 6">
            <a:extLst>
              <a:ext uri="{FF2B5EF4-FFF2-40B4-BE49-F238E27FC236}">
                <a16:creationId xmlns:a16="http://schemas.microsoft.com/office/drawing/2014/main" id="{540EC9C5-F1F6-42DF-A00A-2B6A09FC4022}"/>
              </a:ext>
            </a:extLst>
          </p:cNvPr>
          <p:cNvSpPr>
            <a:spLocks noGrp="1"/>
          </p:cNvSpPr>
          <p:nvPr>
            <p:ph type="sldNum" sz="quarter" idx="12"/>
          </p:nvPr>
        </p:nvSpPr>
        <p:spPr/>
        <p:txBody>
          <a:bodyPr/>
          <a:lstStyle/>
          <a:p>
            <a:fld id="{22F87F62-9098-428C-B591-4E93D27F5A3C}" type="slidenum">
              <a:rPr lang="en-CA" smtClean="0"/>
              <a:t>‹#›</a:t>
            </a:fld>
            <a:endParaRPr lang="en-CA"/>
          </a:p>
        </p:txBody>
      </p:sp>
    </p:spTree>
    <p:extLst>
      <p:ext uri="{BB962C8B-B14F-4D97-AF65-F5344CB8AC3E}">
        <p14:creationId xmlns:p14="http://schemas.microsoft.com/office/powerpoint/2010/main" val="1113252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9D5F24-34D7-40E1-B0D9-71E1A0475055}"/>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CA"/>
          </a:p>
        </p:txBody>
      </p:sp>
      <p:sp>
        <p:nvSpPr>
          <p:cNvPr id="3" name="文本占位符 2">
            <a:extLst>
              <a:ext uri="{FF2B5EF4-FFF2-40B4-BE49-F238E27FC236}">
                <a16:creationId xmlns:a16="http://schemas.microsoft.com/office/drawing/2014/main" id="{C11E7692-AB9B-44FB-854E-450AE5D22C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7535436-6449-4786-AEBF-99C68A23DD1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A"/>
          </a:p>
        </p:txBody>
      </p:sp>
      <p:sp>
        <p:nvSpPr>
          <p:cNvPr id="5" name="文本占位符 4">
            <a:extLst>
              <a:ext uri="{FF2B5EF4-FFF2-40B4-BE49-F238E27FC236}">
                <a16:creationId xmlns:a16="http://schemas.microsoft.com/office/drawing/2014/main" id="{C665C04D-75B8-4222-9B38-503EE8FED5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05DD68E-D593-42EA-85EE-881206DFA87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A"/>
          </a:p>
        </p:txBody>
      </p:sp>
      <p:sp>
        <p:nvSpPr>
          <p:cNvPr id="7" name="日期占位符 6">
            <a:extLst>
              <a:ext uri="{FF2B5EF4-FFF2-40B4-BE49-F238E27FC236}">
                <a16:creationId xmlns:a16="http://schemas.microsoft.com/office/drawing/2014/main" id="{B2402952-B141-4FF6-B995-5B59EA0B7CE4}"/>
              </a:ext>
            </a:extLst>
          </p:cNvPr>
          <p:cNvSpPr>
            <a:spLocks noGrp="1"/>
          </p:cNvSpPr>
          <p:nvPr>
            <p:ph type="dt" sz="half" idx="10"/>
          </p:nvPr>
        </p:nvSpPr>
        <p:spPr/>
        <p:txBody>
          <a:bodyPr/>
          <a:lstStyle/>
          <a:p>
            <a:fld id="{D6555FB1-DB0B-4452-BE40-D332A7AC907E}" type="datetimeFigureOut">
              <a:rPr lang="en-CA" smtClean="0"/>
              <a:t>2023-09-27</a:t>
            </a:fld>
            <a:endParaRPr lang="en-CA"/>
          </a:p>
        </p:txBody>
      </p:sp>
      <p:sp>
        <p:nvSpPr>
          <p:cNvPr id="8" name="页脚占位符 7">
            <a:extLst>
              <a:ext uri="{FF2B5EF4-FFF2-40B4-BE49-F238E27FC236}">
                <a16:creationId xmlns:a16="http://schemas.microsoft.com/office/drawing/2014/main" id="{C5314C1F-C867-4DAD-B8CB-2B34E4071789}"/>
              </a:ext>
            </a:extLst>
          </p:cNvPr>
          <p:cNvSpPr>
            <a:spLocks noGrp="1"/>
          </p:cNvSpPr>
          <p:nvPr>
            <p:ph type="ftr" sz="quarter" idx="11"/>
          </p:nvPr>
        </p:nvSpPr>
        <p:spPr/>
        <p:txBody>
          <a:bodyPr/>
          <a:lstStyle/>
          <a:p>
            <a:endParaRPr lang="en-CA"/>
          </a:p>
        </p:txBody>
      </p:sp>
      <p:sp>
        <p:nvSpPr>
          <p:cNvPr id="9" name="灯片编号占位符 8">
            <a:extLst>
              <a:ext uri="{FF2B5EF4-FFF2-40B4-BE49-F238E27FC236}">
                <a16:creationId xmlns:a16="http://schemas.microsoft.com/office/drawing/2014/main" id="{504F90AA-3DB3-4BF4-ABAB-A41E811720F3}"/>
              </a:ext>
            </a:extLst>
          </p:cNvPr>
          <p:cNvSpPr>
            <a:spLocks noGrp="1"/>
          </p:cNvSpPr>
          <p:nvPr>
            <p:ph type="sldNum" sz="quarter" idx="12"/>
          </p:nvPr>
        </p:nvSpPr>
        <p:spPr/>
        <p:txBody>
          <a:bodyPr/>
          <a:lstStyle/>
          <a:p>
            <a:fld id="{22F87F62-9098-428C-B591-4E93D27F5A3C}" type="slidenum">
              <a:rPr lang="en-CA" smtClean="0"/>
              <a:t>‹#›</a:t>
            </a:fld>
            <a:endParaRPr lang="en-CA"/>
          </a:p>
        </p:txBody>
      </p:sp>
    </p:spTree>
    <p:extLst>
      <p:ext uri="{BB962C8B-B14F-4D97-AF65-F5344CB8AC3E}">
        <p14:creationId xmlns:p14="http://schemas.microsoft.com/office/powerpoint/2010/main" val="578374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0776B-E434-4467-BFC2-A7953CA60CC1}"/>
              </a:ext>
            </a:extLst>
          </p:cNvPr>
          <p:cNvSpPr>
            <a:spLocks noGrp="1"/>
          </p:cNvSpPr>
          <p:nvPr>
            <p:ph type="title"/>
          </p:nvPr>
        </p:nvSpPr>
        <p:spPr/>
        <p:txBody>
          <a:bodyPr/>
          <a:lstStyle/>
          <a:p>
            <a:r>
              <a:rPr lang="zh-CN" altLang="en-US"/>
              <a:t>单击此处编辑母版标题样式</a:t>
            </a:r>
            <a:endParaRPr lang="en-CA"/>
          </a:p>
        </p:txBody>
      </p:sp>
      <p:sp>
        <p:nvSpPr>
          <p:cNvPr id="3" name="日期占位符 2">
            <a:extLst>
              <a:ext uri="{FF2B5EF4-FFF2-40B4-BE49-F238E27FC236}">
                <a16:creationId xmlns:a16="http://schemas.microsoft.com/office/drawing/2014/main" id="{1C8A1800-9702-4FC8-B59E-EDEF74E315CB}"/>
              </a:ext>
            </a:extLst>
          </p:cNvPr>
          <p:cNvSpPr>
            <a:spLocks noGrp="1"/>
          </p:cNvSpPr>
          <p:nvPr>
            <p:ph type="dt" sz="half" idx="10"/>
          </p:nvPr>
        </p:nvSpPr>
        <p:spPr/>
        <p:txBody>
          <a:bodyPr/>
          <a:lstStyle/>
          <a:p>
            <a:fld id="{D6555FB1-DB0B-4452-BE40-D332A7AC907E}" type="datetimeFigureOut">
              <a:rPr lang="en-CA" smtClean="0"/>
              <a:t>2023-09-27</a:t>
            </a:fld>
            <a:endParaRPr lang="en-CA"/>
          </a:p>
        </p:txBody>
      </p:sp>
      <p:sp>
        <p:nvSpPr>
          <p:cNvPr id="4" name="页脚占位符 3">
            <a:extLst>
              <a:ext uri="{FF2B5EF4-FFF2-40B4-BE49-F238E27FC236}">
                <a16:creationId xmlns:a16="http://schemas.microsoft.com/office/drawing/2014/main" id="{6A2A9910-4EE7-4984-895F-8E504C8D9273}"/>
              </a:ext>
            </a:extLst>
          </p:cNvPr>
          <p:cNvSpPr>
            <a:spLocks noGrp="1"/>
          </p:cNvSpPr>
          <p:nvPr>
            <p:ph type="ftr" sz="quarter" idx="11"/>
          </p:nvPr>
        </p:nvSpPr>
        <p:spPr/>
        <p:txBody>
          <a:bodyPr/>
          <a:lstStyle/>
          <a:p>
            <a:endParaRPr lang="en-CA"/>
          </a:p>
        </p:txBody>
      </p:sp>
      <p:sp>
        <p:nvSpPr>
          <p:cNvPr id="5" name="灯片编号占位符 4">
            <a:extLst>
              <a:ext uri="{FF2B5EF4-FFF2-40B4-BE49-F238E27FC236}">
                <a16:creationId xmlns:a16="http://schemas.microsoft.com/office/drawing/2014/main" id="{8C6D0A2E-C028-42C8-81B2-9AAF1FA20EA2}"/>
              </a:ext>
            </a:extLst>
          </p:cNvPr>
          <p:cNvSpPr>
            <a:spLocks noGrp="1"/>
          </p:cNvSpPr>
          <p:nvPr>
            <p:ph type="sldNum" sz="quarter" idx="12"/>
          </p:nvPr>
        </p:nvSpPr>
        <p:spPr/>
        <p:txBody>
          <a:bodyPr/>
          <a:lstStyle/>
          <a:p>
            <a:fld id="{22F87F62-9098-428C-B591-4E93D27F5A3C}" type="slidenum">
              <a:rPr lang="en-CA" smtClean="0"/>
              <a:t>‹#›</a:t>
            </a:fld>
            <a:endParaRPr lang="en-CA"/>
          </a:p>
        </p:txBody>
      </p:sp>
    </p:spTree>
    <p:extLst>
      <p:ext uri="{BB962C8B-B14F-4D97-AF65-F5344CB8AC3E}">
        <p14:creationId xmlns:p14="http://schemas.microsoft.com/office/powerpoint/2010/main" val="57166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0A7D67A-5546-465A-9619-26C0A2997AFE}"/>
              </a:ext>
            </a:extLst>
          </p:cNvPr>
          <p:cNvSpPr>
            <a:spLocks noGrp="1"/>
          </p:cNvSpPr>
          <p:nvPr>
            <p:ph type="dt" sz="half" idx="10"/>
          </p:nvPr>
        </p:nvSpPr>
        <p:spPr/>
        <p:txBody>
          <a:bodyPr/>
          <a:lstStyle/>
          <a:p>
            <a:fld id="{D6555FB1-DB0B-4452-BE40-D332A7AC907E}" type="datetimeFigureOut">
              <a:rPr lang="en-CA" smtClean="0"/>
              <a:t>2023-09-27</a:t>
            </a:fld>
            <a:endParaRPr lang="en-CA"/>
          </a:p>
        </p:txBody>
      </p:sp>
      <p:sp>
        <p:nvSpPr>
          <p:cNvPr id="3" name="页脚占位符 2">
            <a:extLst>
              <a:ext uri="{FF2B5EF4-FFF2-40B4-BE49-F238E27FC236}">
                <a16:creationId xmlns:a16="http://schemas.microsoft.com/office/drawing/2014/main" id="{5F78F98E-878F-4026-A7BA-7030475D4E86}"/>
              </a:ext>
            </a:extLst>
          </p:cNvPr>
          <p:cNvSpPr>
            <a:spLocks noGrp="1"/>
          </p:cNvSpPr>
          <p:nvPr>
            <p:ph type="ftr" sz="quarter" idx="11"/>
          </p:nvPr>
        </p:nvSpPr>
        <p:spPr/>
        <p:txBody>
          <a:bodyPr/>
          <a:lstStyle/>
          <a:p>
            <a:endParaRPr lang="en-CA"/>
          </a:p>
        </p:txBody>
      </p:sp>
      <p:sp>
        <p:nvSpPr>
          <p:cNvPr id="4" name="灯片编号占位符 3">
            <a:extLst>
              <a:ext uri="{FF2B5EF4-FFF2-40B4-BE49-F238E27FC236}">
                <a16:creationId xmlns:a16="http://schemas.microsoft.com/office/drawing/2014/main" id="{4BF3554C-86E7-4C42-B3BE-9EA7AA3D3D63}"/>
              </a:ext>
            </a:extLst>
          </p:cNvPr>
          <p:cNvSpPr>
            <a:spLocks noGrp="1"/>
          </p:cNvSpPr>
          <p:nvPr>
            <p:ph type="sldNum" sz="quarter" idx="12"/>
          </p:nvPr>
        </p:nvSpPr>
        <p:spPr/>
        <p:txBody>
          <a:bodyPr/>
          <a:lstStyle/>
          <a:p>
            <a:fld id="{22F87F62-9098-428C-B591-4E93D27F5A3C}" type="slidenum">
              <a:rPr lang="en-CA" smtClean="0"/>
              <a:t>‹#›</a:t>
            </a:fld>
            <a:endParaRPr lang="en-CA"/>
          </a:p>
        </p:txBody>
      </p:sp>
    </p:spTree>
    <p:extLst>
      <p:ext uri="{BB962C8B-B14F-4D97-AF65-F5344CB8AC3E}">
        <p14:creationId xmlns:p14="http://schemas.microsoft.com/office/powerpoint/2010/main" val="1526095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ACF972-1444-4C89-A6DF-324F4C8E53F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CA"/>
          </a:p>
        </p:txBody>
      </p:sp>
      <p:sp>
        <p:nvSpPr>
          <p:cNvPr id="3" name="内容占位符 2">
            <a:extLst>
              <a:ext uri="{FF2B5EF4-FFF2-40B4-BE49-F238E27FC236}">
                <a16:creationId xmlns:a16="http://schemas.microsoft.com/office/drawing/2014/main" id="{C96E00C7-D052-4FE2-B079-4805EFF18F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A"/>
          </a:p>
        </p:txBody>
      </p:sp>
      <p:sp>
        <p:nvSpPr>
          <p:cNvPr id="4" name="文本占位符 3">
            <a:extLst>
              <a:ext uri="{FF2B5EF4-FFF2-40B4-BE49-F238E27FC236}">
                <a16:creationId xmlns:a16="http://schemas.microsoft.com/office/drawing/2014/main" id="{869E382F-4189-4B7E-BEAB-C43E1AE5AC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6DB4B2E-C34A-4266-BB1C-14A598FB5A45}"/>
              </a:ext>
            </a:extLst>
          </p:cNvPr>
          <p:cNvSpPr>
            <a:spLocks noGrp="1"/>
          </p:cNvSpPr>
          <p:nvPr>
            <p:ph type="dt" sz="half" idx="10"/>
          </p:nvPr>
        </p:nvSpPr>
        <p:spPr/>
        <p:txBody>
          <a:bodyPr/>
          <a:lstStyle/>
          <a:p>
            <a:fld id="{D6555FB1-DB0B-4452-BE40-D332A7AC907E}" type="datetimeFigureOut">
              <a:rPr lang="en-CA" smtClean="0"/>
              <a:t>2023-09-27</a:t>
            </a:fld>
            <a:endParaRPr lang="en-CA"/>
          </a:p>
        </p:txBody>
      </p:sp>
      <p:sp>
        <p:nvSpPr>
          <p:cNvPr id="6" name="页脚占位符 5">
            <a:extLst>
              <a:ext uri="{FF2B5EF4-FFF2-40B4-BE49-F238E27FC236}">
                <a16:creationId xmlns:a16="http://schemas.microsoft.com/office/drawing/2014/main" id="{E588AE2D-28FA-4122-8FA0-E5054097336B}"/>
              </a:ext>
            </a:extLst>
          </p:cNvPr>
          <p:cNvSpPr>
            <a:spLocks noGrp="1"/>
          </p:cNvSpPr>
          <p:nvPr>
            <p:ph type="ftr" sz="quarter" idx="11"/>
          </p:nvPr>
        </p:nvSpPr>
        <p:spPr/>
        <p:txBody>
          <a:bodyPr/>
          <a:lstStyle/>
          <a:p>
            <a:endParaRPr lang="en-CA"/>
          </a:p>
        </p:txBody>
      </p:sp>
      <p:sp>
        <p:nvSpPr>
          <p:cNvPr id="7" name="灯片编号占位符 6">
            <a:extLst>
              <a:ext uri="{FF2B5EF4-FFF2-40B4-BE49-F238E27FC236}">
                <a16:creationId xmlns:a16="http://schemas.microsoft.com/office/drawing/2014/main" id="{EBA0980C-9CF0-42F2-9913-102498879998}"/>
              </a:ext>
            </a:extLst>
          </p:cNvPr>
          <p:cNvSpPr>
            <a:spLocks noGrp="1"/>
          </p:cNvSpPr>
          <p:nvPr>
            <p:ph type="sldNum" sz="quarter" idx="12"/>
          </p:nvPr>
        </p:nvSpPr>
        <p:spPr/>
        <p:txBody>
          <a:bodyPr/>
          <a:lstStyle/>
          <a:p>
            <a:fld id="{22F87F62-9098-428C-B591-4E93D27F5A3C}" type="slidenum">
              <a:rPr lang="en-CA" smtClean="0"/>
              <a:t>‹#›</a:t>
            </a:fld>
            <a:endParaRPr lang="en-CA"/>
          </a:p>
        </p:txBody>
      </p:sp>
    </p:spTree>
    <p:extLst>
      <p:ext uri="{BB962C8B-B14F-4D97-AF65-F5344CB8AC3E}">
        <p14:creationId xmlns:p14="http://schemas.microsoft.com/office/powerpoint/2010/main" val="29132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66BB0B-6493-45AF-AA84-C12F0C17D49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CA"/>
          </a:p>
        </p:txBody>
      </p:sp>
      <p:sp>
        <p:nvSpPr>
          <p:cNvPr id="3" name="图片占位符 2">
            <a:extLst>
              <a:ext uri="{FF2B5EF4-FFF2-40B4-BE49-F238E27FC236}">
                <a16:creationId xmlns:a16="http://schemas.microsoft.com/office/drawing/2014/main" id="{58219EBD-ABDB-4F12-8DC1-1B57536755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文本占位符 3">
            <a:extLst>
              <a:ext uri="{FF2B5EF4-FFF2-40B4-BE49-F238E27FC236}">
                <a16:creationId xmlns:a16="http://schemas.microsoft.com/office/drawing/2014/main" id="{56A22377-5F84-471D-BD13-A82F6F2B57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684E8DA-863B-49BD-883A-F87FBFDB29AE}"/>
              </a:ext>
            </a:extLst>
          </p:cNvPr>
          <p:cNvSpPr>
            <a:spLocks noGrp="1"/>
          </p:cNvSpPr>
          <p:nvPr>
            <p:ph type="dt" sz="half" idx="10"/>
          </p:nvPr>
        </p:nvSpPr>
        <p:spPr/>
        <p:txBody>
          <a:bodyPr/>
          <a:lstStyle/>
          <a:p>
            <a:fld id="{D6555FB1-DB0B-4452-BE40-D332A7AC907E}" type="datetimeFigureOut">
              <a:rPr lang="en-CA" smtClean="0"/>
              <a:t>2023-09-27</a:t>
            </a:fld>
            <a:endParaRPr lang="en-CA"/>
          </a:p>
        </p:txBody>
      </p:sp>
      <p:sp>
        <p:nvSpPr>
          <p:cNvPr id="6" name="页脚占位符 5">
            <a:extLst>
              <a:ext uri="{FF2B5EF4-FFF2-40B4-BE49-F238E27FC236}">
                <a16:creationId xmlns:a16="http://schemas.microsoft.com/office/drawing/2014/main" id="{3A50D533-208B-4118-A507-174236DD85F4}"/>
              </a:ext>
            </a:extLst>
          </p:cNvPr>
          <p:cNvSpPr>
            <a:spLocks noGrp="1"/>
          </p:cNvSpPr>
          <p:nvPr>
            <p:ph type="ftr" sz="quarter" idx="11"/>
          </p:nvPr>
        </p:nvSpPr>
        <p:spPr/>
        <p:txBody>
          <a:bodyPr/>
          <a:lstStyle/>
          <a:p>
            <a:endParaRPr lang="en-CA"/>
          </a:p>
        </p:txBody>
      </p:sp>
      <p:sp>
        <p:nvSpPr>
          <p:cNvPr id="7" name="灯片编号占位符 6">
            <a:extLst>
              <a:ext uri="{FF2B5EF4-FFF2-40B4-BE49-F238E27FC236}">
                <a16:creationId xmlns:a16="http://schemas.microsoft.com/office/drawing/2014/main" id="{AE77571C-82BB-4304-955A-27F1AF4E1E1C}"/>
              </a:ext>
            </a:extLst>
          </p:cNvPr>
          <p:cNvSpPr>
            <a:spLocks noGrp="1"/>
          </p:cNvSpPr>
          <p:nvPr>
            <p:ph type="sldNum" sz="quarter" idx="12"/>
          </p:nvPr>
        </p:nvSpPr>
        <p:spPr/>
        <p:txBody>
          <a:bodyPr/>
          <a:lstStyle/>
          <a:p>
            <a:fld id="{22F87F62-9098-428C-B591-4E93D27F5A3C}" type="slidenum">
              <a:rPr lang="en-CA" smtClean="0"/>
              <a:t>‹#›</a:t>
            </a:fld>
            <a:endParaRPr lang="en-CA"/>
          </a:p>
        </p:txBody>
      </p:sp>
    </p:spTree>
    <p:extLst>
      <p:ext uri="{BB962C8B-B14F-4D97-AF65-F5344CB8AC3E}">
        <p14:creationId xmlns:p14="http://schemas.microsoft.com/office/powerpoint/2010/main" val="1715814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47BB360-B67D-4241-9CD3-4EB5E38BA0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CA"/>
          </a:p>
        </p:txBody>
      </p:sp>
      <p:sp>
        <p:nvSpPr>
          <p:cNvPr id="3" name="文本占位符 2">
            <a:extLst>
              <a:ext uri="{FF2B5EF4-FFF2-40B4-BE49-F238E27FC236}">
                <a16:creationId xmlns:a16="http://schemas.microsoft.com/office/drawing/2014/main" id="{225369A3-E773-4A19-9583-42BEFC46A8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A"/>
          </a:p>
        </p:txBody>
      </p:sp>
      <p:sp>
        <p:nvSpPr>
          <p:cNvPr id="4" name="日期占位符 3">
            <a:extLst>
              <a:ext uri="{FF2B5EF4-FFF2-40B4-BE49-F238E27FC236}">
                <a16:creationId xmlns:a16="http://schemas.microsoft.com/office/drawing/2014/main" id="{FBEC7381-498D-4DF3-9F0A-4A2584A1B7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555FB1-DB0B-4452-BE40-D332A7AC907E}" type="datetimeFigureOut">
              <a:rPr lang="en-CA" smtClean="0"/>
              <a:t>2023-09-27</a:t>
            </a:fld>
            <a:endParaRPr lang="en-CA"/>
          </a:p>
        </p:txBody>
      </p:sp>
      <p:sp>
        <p:nvSpPr>
          <p:cNvPr id="5" name="页脚占位符 4">
            <a:extLst>
              <a:ext uri="{FF2B5EF4-FFF2-40B4-BE49-F238E27FC236}">
                <a16:creationId xmlns:a16="http://schemas.microsoft.com/office/drawing/2014/main" id="{BFE90170-CCDD-428D-BF08-A4FEB02201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灯片编号占位符 5">
            <a:extLst>
              <a:ext uri="{FF2B5EF4-FFF2-40B4-BE49-F238E27FC236}">
                <a16:creationId xmlns:a16="http://schemas.microsoft.com/office/drawing/2014/main" id="{FF8B7BF8-CC97-4F2B-8478-4F9512528D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F87F62-9098-428C-B591-4E93D27F5A3C}" type="slidenum">
              <a:rPr lang="en-CA" smtClean="0"/>
              <a:t>‹#›</a:t>
            </a:fld>
            <a:endParaRPr lang="en-CA"/>
          </a:p>
        </p:txBody>
      </p:sp>
    </p:spTree>
    <p:extLst>
      <p:ext uri="{BB962C8B-B14F-4D97-AF65-F5344CB8AC3E}">
        <p14:creationId xmlns:p14="http://schemas.microsoft.com/office/powerpoint/2010/main" val="607629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BFC3EB5-8C00-4BAF-8D05-B67E6D565215}"/>
              </a:ext>
            </a:extLst>
          </p:cNvPr>
          <p:cNvPicPr>
            <a:picLocks noChangeAspect="1"/>
          </p:cNvPicPr>
          <p:nvPr/>
        </p:nvPicPr>
        <p:blipFill>
          <a:blip r:embed="rId2">
            <a:alphaModFix amt="85000"/>
            <a:duotone>
              <a:srgbClr val="5B9BD5">
                <a:shade val="45000"/>
                <a:satMod val="135000"/>
              </a:srgbClr>
              <a:prstClr val="white"/>
            </a:duotone>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矩形: 圆角 5">
            <a:extLst>
              <a:ext uri="{FF2B5EF4-FFF2-40B4-BE49-F238E27FC236}">
                <a16:creationId xmlns:a16="http://schemas.microsoft.com/office/drawing/2014/main" id="{E8107F0E-F026-4808-ACF0-3E8F596E24C7}"/>
              </a:ext>
            </a:extLst>
          </p:cNvPr>
          <p:cNvSpPr/>
          <p:nvPr/>
        </p:nvSpPr>
        <p:spPr>
          <a:xfrm>
            <a:off x="1524000" y="1661020"/>
            <a:ext cx="9482356" cy="1941018"/>
          </a:xfrm>
          <a:prstGeom prst="roundRect">
            <a:avLst/>
          </a:prstGeom>
          <a:solidFill>
            <a:schemeClr val="accent5">
              <a:lumMod val="60000"/>
              <a:lumOff val="40000"/>
            </a:schemeClr>
          </a:solidFill>
          <a:ln>
            <a:solidFill>
              <a:schemeClr val="bg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标题 1">
            <a:extLst>
              <a:ext uri="{FF2B5EF4-FFF2-40B4-BE49-F238E27FC236}">
                <a16:creationId xmlns:a16="http://schemas.microsoft.com/office/drawing/2014/main" id="{2B7DF742-2C19-49BD-9160-AE440D70FF52}"/>
              </a:ext>
            </a:extLst>
          </p:cNvPr>
          <p:cNvSpPr>
            <a:spLocks noGrp="1"/>
          </p:cNvSpPr>
          <p:nvPr>
            <p:ph type="ctrTitle"/>
          </p:nvPr>
        </p:nvSpPr>
        <p:spPr/>
        <p:txBody>
          <a:bodyPr/>
          <a:lstStyle/>
          <a:p>
            <a:r>
              <a:rPr lang="en-CA" b="1" dirty="0"/>
              <a:t>Leveraging Machine Learning for Risk-Rating Prediction</a:t>
            </a:r>
          </a:p>
        </p:txBody>
      </p:sp>
      <p:sp>
        <p:nvSpPr>
          <p:cNvPr id="7" name="矩形: 圆角 6">
            <a:extLst>
              <a:ext uri="{FF2B5EF4-FFF2-40B4-BE49-F238E27FC236}">
                <a16:creationId xmlns:a16="http://schemas.microsoft.com/office/drawing/2014/main" id="{1D10D861-6FA3-43B5-825A-536A3554A424}"/>
              </a:ext>
            </a:extLst>
          </p:cNvPr>
          <p:cNvSpPr/>
          <p:nvPr/>
        </p:nvSpPr>
        <p:spPr>
          <a:xfrm>
            <a:off x="4874004" y="3602038"/>
            <a:ext cx="2583809" cy="1030288"/>
          </a:xfrm>
          <a:prstGeom prst="roundRect">
            <a:avLst/>
          </a:prstGeom>
          <a:solidFill>
            <a:schemeClr val="accent5">
              <a:lumMod val="60000"/>
              <a:lumOff val="40000"/>
            </a:scheme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副标题 2">
            <a:extLst>
              <a:ext uri="{FF2B5EF4-FFF2-40B4-BE49-F238E27FC236}">
                <a16:creationId xmlns:a16="http://schemas.microsoft.com/office/drawing/2014/main" id="{234B8FBD-9DAD-4516-92A9-B078FDF3E6D3}"/>
              </a:ext>
            </a:extLst>
          </p:cNvPr>
          <p:cNvSpPr>
            <a:spLocks noGrp="1"/>
          </p:cNvSpPr>
          <p:nvPr>
            <p:ph type="subTitle" idx="1"/>
          </p:nvPr>
        </p:nvSpPr>
        <p:spPr>
          <a:xfrm>
            <a:off x="1524000" y="3886994"/>
            <a:ext cx="9144000" cy="1655762"/>
          </a:xfrm>
        </p:spPr>
        <p:txBody>
          <a:bodyPr/>
          <a:lstStyle/>
          <a:p>
            <a:r>
              <a:rPr lang="en-CA" dirty="0"/>
              <a:t>Hank Shao</a:t>
            </a:r>
          </a:p>
        </p:txBody>
      </p:sp>
    </p:spTree>
    <p:extLst>
      <p:ext uri="{BB962C8B-B14F-4D97-AF65-F5344CB8AC3E}">
        <p14:creationId xmlns:p14="http://schemas.microsoft.com/office/powerpoint/2010/main" val="574887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F5DE64C1-F018-4676-B38C-0503684F1E97}"/>
              </a:ext>
            </a:extLst>
          </p:cNvPr>
          <p:cNvSpPr/>
          <p:nvPr/>
        </p:nvSpPr>
        <p:spPr>
          <a:xfrm>
            <a:off x="5279471" y="1740032"/>
            <a:ext cx="6912529" cy="5096312"/>
          </a:xfrm>
          <a:prstGeom prst="roundRect">
            <a:avLst>
              <a:gd name="adj" fmla="val 0"/>
            </a:avLst>
          </a:prstGeom>
          <a:solidFill>
            <a:schemeClr val="accent5">
              <a:lumMod val="60000"/>
              <a:lumOff val="4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矩形 3">
            <a:extLst>
              <a:ext uri="{FF2B5EF4-FFF2-40B4-BE49-F238E27FC236}">
                <a16:creationId xmlns:a16="http://schemas.microsoft.com/office/drawing/2014/main" id="{B121B878-35D6-4299-BA21-F3B57A32BF22}"/>
              </a:ext>
            </a:extLst>
          </p:cNvPr>
          <p:cNvSpPr/>
          <p:nvPr/>
        </p:nvSpPr>
        <p:spPr>
          <a:xfrm>
            <a:off x="597016" y="365124"/>
            <a:ext cx="10997967" cy="1325563"/>
          </a:xfrm>
          <a:prstGeom prst="rect">
            <a:avLst/>
          </a:prstGeom>
          <a:solidFill>
            <a:schemeClr val="accent5">
              <a:lumMod val="60000"/>
              <a:lumOff val="40000"/>
            </a:schemeClr>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标题 1">
            <a:extLst>
              <a:ext uri="{FF2B5EF4-FFF2-40B4-BE49-F238E27FC236}">
                <a16:creationId xmlns:a16="http://schemas.microsoft.com/office/drawing/2014/main" id="{8A163FA9-5342-4FBB-9BA8-909284BF5BF2}"/>
              </a:ext>
            </a:extLst>
          </p:cNvPr>
          <p:cNvSpPr>
            <a:spLocks noGrp="1"/>
          </p:cNvSpPr>
          <p:nvPr>
            <p:ph type="title"/>
          </p:nvPr>
        </p:nvSpPr>
        <p:spPr/>
        <p:txBody>
          <a:bodyPr>
            <a:normAutofit/>
          </a:bodyPr>
          <a:lstStyle/>
          <a:p>
            <a:pPr marL="514350" marR="0" lvl="0" indent="-514350" defTabSz="914400" rtl="0" eaLnBrk="1" fontAlgn="auto" latinLnBrk="0" hangingPunct="1">
              <a:lnSpc>
                <a:spcPct val="90000"/>
              </a:lnSpc>
              <a:spcBef>
                <a:spcPts val="1800"/>
              </a:spcBef>
              <a:spcAft>
                <a:spcPts val="0"/>
              </a:spcAft>
              <a:tabLst/>
              <a:defRPr/>
            </a:pPr>
            <a:r>
              <a:rPr kumimoji="0" lang="en-CA" sz="3600" b="1" i="0" u="none" strike="noStrike" kern="1200" cap="none" spc="0" normalizeH="0" baseline="0" noProof="0" dirty="0">
                <a:ln>
                  <a:noFill/>
                </a:ln>
                <a:solidFill>
                  <a:prstClr val="black"/>
                </a:solidFill>
                <a:effectLst/>
                <a:uLnTx/>
                <a:uFillTx/>
                <a:ea typeface="+mn-ea"/>
                <a:cs typeface="+mn-cs"/>
              </a:rPr>
              <a:t>2.Exploratory Data Analysis (EDA)</a:t>
            </a:r>
            <a:endParaRPr lang="en-CA" sz="3600" b="1" dirty="0"/>
          </a:p>
        </p:txBody>
      </p:sp>
      <p:sp>
        <p:nvSpPr>
          <p:cNvPr id="3" name="矩形: 圆角 2">
            <a:extLst>
              <a:ext uri="{FF2B5EF4-FFF2-40B4-BE49-F238E27FC236}">
                <a16:creationId xmlns:a16="http://schemas.microsoft.com/office/drawing/2014/main" id="{D3F35502-F60C-416F-87AD-9AC67E25388B}"/>
              </a:ext>
            </a:extLst>
          </p:cNvPr>
          <p:cNvSpPr/>
          <p:nvPr/>
        </p:nvSpPr>
        <p:spPr>
          <a:xfrm>
            <a:off x="436230" y="1929279"/>
            <a:ext cx="2358704" cy="2701255"/>
          </a:xfrm>
          <a:prstGeom prst="roundRect">
            <a:avLst/>
          </a:prstGeom>
          <a:solidFill>
            <a:schemeClr val="accent5">
              <a:lumMod val="40000"/>
              <a:lumOff val="6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Data visualization:  The correlation between each independent variables in Y0, Y1, Y2, Y3. V1_Y1 = Variable_1_Y1 </a:t>
            </a:r>
          </a:p>
        </p:txBody>
      </p:sp>
      <p:pic>
        <p:nvPicPr>
          <p:cNvPr id="7" name="图片 6">
            <a:extLst>
              <a:ext uri="{FF2B5EF4-FFF2-40B4-BE49-F238E27FC236}">
                <a16:creationId xmlns:a16="http://schemas.microsoft.com/office/drawing/2014/main" id="{99BD9884-D791-4054-9E07-81CB554990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6878" y="1847178"/>
            <a:ext cx="9209632" cy="4882019"/>
          </a:xfrm>
          <a:prstGeom prst="rect">
            <a:avLst/>
          </a:prstGeom>
        </p:spPr>
      </p:pic>
      <p:sp>
        <p:nvSpPr>
          <p:cNvPr id="8" name="矩形: 圆角 7">
            <a:extLst>
              <a:ext uri="{FF2B5EF4-FFF2-40B4-BE49-F238E27FC236}">
                <a16:creationId xmlns:a16="http://schemas.microsoft.com/office/drawing/2014/main" id="{4EE32AB3-FA94-4E8B-A479-2DBB84F2A636}"/>
              </a:ext>
            </a:extLst>
          </p:cNvPr>
          <p:cNvSpPr/>
          <p:nvPr/>
        </p:nvSpPr>
        <p:spPr>
          <a:xfrm>
            <a:off x="436230" y="4773336"/>
            <a:ext cx="2224834" cy="1960415"/>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This graph show that most of features have high correlation in years (dark blue)</a:t>
            </a:r>
          </a:p>
        </p:txBody>
      </p:sp>
    </p:spTree>
    <p:extLst>
      <p:ext uri="{BB962C8B-B14F-4D97-AF65-F5344CB8AC3E}">
        <p14:creationId xmlns:p14="http://schemas.microsoft.com/office/powerpoint/2010/main" val="2429054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5D47B46E-226B-4BA0-9CF3-817C6FE4E91F}"/>
              </a:ext>
            </a:extLst>
          </p:cNvPr>
          <p:cNvSpPr/>
          <p:nvPr/>
        </p:nvSpPr>
        <p:spPr>
          <a:xfrm>
            <a:off x="597016" y="365124"/>
            <a:ext cx="10997967" cy="1325563"/>
          </a:xfrm>
          <a:prstGeom prst="rect">
            <a:avLst/>
          </a:prstGeom>
          <a:solidFill>
            <a:schemeClr val="accent5">
              <a:lumMod val="60000"/>
              <a:lumOff val="40000"/>
            </a:schemeClr>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矩形: 圆角 4">
            <a:extLst>
              <a:ext uri="{FF2B5EF4-FFF2-40B4-BE49-F238E27FC236}">
                <a16:creationId xmlns:a16="http://schemas.microsoft.com/office/drawing/2014/main" id="{08681DE1-08A3-4246-B2C0-947D4DD6A09D}"/>
              </a:ext>
            </a:extLst>
          </p:cNvPr>
          <p:cNvSpPr/>
          <p:nvPr/>
        </p:nvSpPr>
        <p:spPr>
          <a:xfrm>
            <a:off x="3212983" y="3083972"/>
            <a:ext cx="763399" cy="506514"/>
          </a:xfrm>
          <a:prstGeom prst="roundRect">
            <a:avLst>
              <a:gd name="adj" fmla="val 33246"/>
            </a:avLst>
          </a:prstGeom>
          <a:solidFill>
            <a:schemeClr val="accent5">
              <a:lumMod val="60000"/>
              <a:lumOff val="4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标题 1">
            <a:extLst>
              <a:ext uri="{FF2B5EF4-FFF2-40B4-BE49-F238E27FC236}">
                <a16:creationId xmlns:a16="http://schemas.microsoft.com/office/drawing/2014/main" id="{00C0AC60-F038-41D7-8A0E-A5F004B820C7}"/>
              </a:ext>
            </a:extLst>
          </p:cNvPr>
          <p:cNvSpPr>
            <a:spLocks noGrp="1"/>
          </p:cNvSpPr>
          <p:nvPr>
            <p:ph type="title"/>
          </p:nvPr>
        </p:nvSpPr>
        <p:spPr/>
        <p:txBody>
          <a:bodyPr>
            <a:normAutofit/>
          </a:bodyPr>
          <a:lstStyle/>
          <a:p>
            <a:r>
              <a:rPr lang="en-CA" sz="3600" b="1" dirty="0"/>
              <a:t>Overview</a:t>
            </a:r>
          </a:p>
        </p:txBody>
      </p:sp>
      <p:sp>
        <p:nvSpPr>
          <p:cNvPr id="11" name="内容占位符 10">
            <a:extLst>
              <a:ext uri="{FF2B5EF4-FFF2-40B4-BE49-F238E27FC236}">
                <a16:creationId xmlns:a16="http://schemas.microsoft.com/office/drawing/2014/main" id="{1A8BE65E-1A8E-4528-89D2-0C7B30FB0A26}"/>
              </a:ext>
            </a:extLst>
          </p:cNvPr>
          <p:cNvSpPr>
            <a:spLocks noGrp="1"/>
          </p:cNvSpPr>
          <p:nvPr>
            <p:ph idx="1"/>
          </p:nvPr>
        </p:nvSpPr>
        <p:spPr>
          <a:xfrm>
            <a:off x="3413619" y="1884348"/>
            <a:ext cx="5654879" cy="4351338"/>
          </a:xfrm>
        </p:spPr>
        <p:txBody>
          <a:bodyPr/>
          <a:lstStyle/>
          <a:p>
            <a:pPr marL="514350" indent="-514350">
              <a:spcBef>
                <a:spcPts val="1800"/>
              </a:spcBef>
              <a:buFont typeface="+mj-lt"/>
              <a:buAutoNum type="arabicPeriod"/>
            </a:pPr>
            <a:r>
              <a:rPr lang="en-CA" dirty="0"/>
              <a:t>Introduction and Description </a:t>
            </a:r>
          </a:p>
          <a:p>
            <a:pPr marL="514350" indent="-514350">
              <a:spcBef>
                <a:spcPts val="1800"/>
              </a:spcBef>
              <a:buFont typeface="+mj-lt"/>
              <a:buAutoNum type="arabicPeriod"/>
            </a:pPr>
            <a:r>
              <a:rPr lang="en-CA" dirty="0"/>
              <a:t>Exploratory Data Analysis (EDA)</a:t>
            </a:r>
          </a:p>
          <a:p>
            <a:pPr marL="514350" indent="-514350">
              <a:spcBef>
                <a:spcPts val="1800"/>
              </a:spcBef>
              <a:buFont typeface="+mj-lt"/>
              <a:buAutoNum type="arabicPeriod"/>
            </a:pPr>
            <a:r>
              <a:rPr lang="en-CA" dirty="0"/>
              <a:t>Model Engineering</a:t>
            </a:r>
          </a:p>
          <a:p>
            <a:pPr marL="514350" indent="-514350">
              <a:spcBef>
                <a:spcPts val="1800"/>
              </a:spcBef>
              <a:buFont typeface="+mj-lt"/>
              <a:buAutoNum type="arabicPeriod"/>
            </a:pPr>
            <a:r>
              <a:rPr lang="en-CA" dirty="0"/>
              <a:t>Model Fitting </a:t>
            </a:r>
          </a:p>
          <a:p>
            <a:pPr marL="514350" indent="-514350">
              <a:spcBef>
                <a:spcPts val="1800"/>
              </a:spcBef>
              <a:buFont typeface="+mj-lt"/>
              <a:buAutoNum type="arabicPeriod"/>
            </a:pPr>
            <a:r>
              <a:rPr lang="en-CA" dirty="0"/>
              <a:t>Extend: Deep Learning</a:t>
            </a:r>
          </a:p>
          <a:p>
            <a:pPr marL="514350" indent="-514350">
              <a:spcBef>
                <a:spcPts val="1800"/>
              </a:spcBef>
              <a:buFont typeface="+mj-lt"/>
              <a:buAutoNum type="arabicPeriod"/>
            </a:pPr>
            <a:r>
              <a:rPr lang="en-CA" dirty="0"/>
              <a:t>Conclusion </a:t>
            </a:r>
          </a:p>
        </p:txBody>
      </p:sp>
    </p:spTree>
    <p:extLst>
      <p:ext uri="{BB962C8B-B14F-4D97-AF65-F5344CB8AC3E}">
        <p14:creationId xmlns:p14="http://schemas.microsoft.com/office/powerpoint/2010/main" val="2538841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121B878-35D6-4299-BA21-F3B57A32BF22}"/>
              </a:ext>
            </a:extLst>
          </p:cNvPr>
          <p:cNvSpPr/>
          <p:nvPr/>
        </p:nvSpPr>
        <p:spPr>
          <a:xfrm>
            <a:off x="597016" y="365124"/>
            <a:ext cx="10997967" cy="1325563"/>
          </a:xfrm>
          <a:prstGeom prst="rect">
            <a:avLst/>
          </a:prstGeom>
          <a:solidFill>
            <a:schemeClr val="accent5">
              <a:lumMod val="60000"/>
              <a:lumOff val="40000"/>
            </a:schemeClr>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标题 1">
            <a:extLst>
              <a:ext uri="{FF2B5EF4-FFF2-40B4-BE49-F238E27FC236}">
                <a16:creationId xmlns:a16="http://schemas.microsoft.com/office/drawing/2014/main" id="{8A163FA9-5342-4FBB-9BA8-909284BF5BF2}"/>
              </a:ext>
            </a:extLst>
          </p:cNvPr>
          <p:cNvSpPr>
            <a:spLocks noGrp="1"/>
          </p:cNvSpPr>
          <p:nvPr>
            <p:ph type="title"/>
          </p:nvPr>
        </p:nvSpPr>
        <p:spPr/>
        <p:txBody>
          <a:bodyPr>
            <a:normAutofit/>
          </a:bodyPr>
          <a:lstStyle/>
          <a:p>
            <a:pPr marL="514350" marR="0" lvl="0" indent="-514350" defTabSz="914400" rtl="0" eaLnBrk="1" fontAlgn="auto" latinLnBrk="0" hangingPunct="1">
              <a:lnSpc>
                <a:spcPct val="90000"/>
              </a:lnSpc>
              <a:spcBef>
                <a:spcPts val="1800"/>
              </a:spcBef>
              <a:spcAft>
                <a:spcPts val="0"/>
              </a:spcAft>
              <a:tabLst/>
              <a:defRPr/>
            </a:pPr>
            <a:r>
              <a:rPr kumimoji="0" lang="en-CA" sz="3600" b="1" i="0" u="none" strike="noStrike" kern="1200" cap="none" spc="0" normalizeH="0" baseline="0" noProof="0" dirty="0">
                <a:ln>
                  <a:noFill/>
                </a:ln>
                <a:solidFill>
                  <a:prstClr val="black"/>
                </a:solidFill>
                <a:effectLst/>
                <a:uLnTx/>
                <a:uFillTx/>
                <a:ea typeface="+mn-ea"/>
                <a:cs typeface="+mn-cs"/>
              </a:rPr>
              <a:t>3. Model Engineering</a:t>
            </a:r>
            <a:endParaRPr lang="en-CA" sz="3600" b="1" dirty="0"/>
          </a:p>
        </p:txBody>
      </p:sp>
      <p:sp>
        <p:nvSpPr>
          <p:cNvPr id="5" name="矩形: 圆角 4">
            <a:extLst>
              <a:ext uri="{FF2B5EF4-FFF2-40B4-BE49-F238E27FC236}">
                <a16:creationId xmlns:a16="http://schemas.microsoft.com/office/drawing/2014/main" id="{699B14F8-F054-4ADE-A157-1CBAE96C086E}"/>
              </a:ext>
            </a:extLst>
          </p:cNvPr>
          <p:cNvSpPr/>
          <p:nvPr/>
        </p:nvSpPr>
        <p:spPr>
          <a:xfrm>
            <a:off x="2776754" y="1902355"/>
            <a:ext cx="6451135" cy="528506"/>
          </a:xfrm>
          <a:prstGeom prst="roundRect">
            <a:avLst/>
          </a:prstGeom>
          <a:solidFill>
            <a:schemeClr val="accent5">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Feature selection -- </a:t>
            </a:r>
            <a:r>
              <a:rPr lang="en-US" sz="1800" dirty="0">
                <a:solidFill>
                  <a:schemeClr val="tx2"/>
                </a:solidFill>
              </a:rPr>
              <a:t>Remove the error data and extreme outliers</a:t>
            </a:r>
          </a:p>
        </p:txBody>
      </p:sp>
      <p:sp>
        <p:nvSpPr>
          <p:cNvPr id="3" name="矩形: 圆角 2">
            <a:extLst>
              <a:ext uri="{FF2B5EF4-FFF2-40B4-BE49-F238E27FC236}">
                <a16:creationId xmlns:a16="http://schemas.microsoft.com/office/drawing/2014/main" id="{AF66186C-BBC2-42CD-AE3B-8B91D0D184F9}"/>
              </a:ext>
            </a:extLst>
          </p:cNvPr>
          <p:cNvSpPr/>
          <p:nvPr/>
        </p:nvSpPr>
        <p:spPr>
          <a:xfrm>
            <a:off x="1091966" y="2776757"/>
            <a:ext cx="10008066" cy="1820407"/>
          </a:xfrm>
          <a:prstGeom prst="roundRect">
            <a:avLst/>
          </a:prstGeom>
          <a:solidFill>
            <a:schemeClr val="accent5">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a:solidFill>
                  <a:schemeClr val="accent1">
                    <a:lumMod val="50000"/>
                  </a:schemeClr>
                </a:solidFill>
              </a:rPr>
              <a:t>1. This step is done before missing data fitting, which avoid the bias</a:t>
            </a:r>
          </a:p>
          <a:p>
            <a:r>
              <a:rPr lang="en-CA" dirty="0">
                <a:solidFill>
                  <a:schemeClr val="accent1">
                    <a:lumMod val="50000"/>
                  </a:schemeClr>
                </a:solidFill>
              </a:rPr>
              <a:t>2. Calculating the mean and standard deviation for each column</a:t>
            </a:r>
          </a:p>
          <a:p>
            <a:r>
              <a:rPr lang="en-CA" dirty="0">
                <a:solidFill>
                  <a:schemeClr val="accent1">
                    <a:lumMod val="50000"/>
                  </a:schemeClr>
                </a:solidFill>
              </a:rPr>
              <a:t>3. Created a range of 2 standard deviation from mean</a:t>
            </a:r>
          </a:p>
          <a:p>
            <a:r>
              <a:rPr lang="en-CA" dirty="0">
                <a:solidFill>
                  <a:schemeClr val="accent1">
                    <a:lumMod val="50000"/>
                  </a:schemeClr>
                </a:solidFill>
              </a:rPr>
              <a:t>4. Dropping the row data without the range</a:t>
            </a:r>
          </a:p>
          <a:p>
            <a:r>
              <a:rPr lang="en-CA" dirty="0">
                <a:solidFill>
                  <a:schemeClr val="accent1">
                    <a:lumMod val="50000"/>
                  </a:schemeClr>
                </a:solidFill>
              </a:rPr>
              <a:t>5. Removed the all missing row data    </a:t>
            </a:r>
          </a:p>
        </p:txBody>
      </p:sp>
    </p:spTree>
    <p:extLst>
      <p:ext uri="{BB962C8B-B14F-4D97-AF65-F5344CB8AC3E}">
        <p14:creationId xmlns:p14="http://schemas.microsoft.com/office/powerpoint/2010/main" val="1194807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121B878-35D6-4299-BA21-F3B57A32BF22}"/>
              </a:ext>
            </a:extLst>
          </p:cNvPr>
          <p:cNvSpPr/>
          <p:nvPr/>
        </p:nvSpPr>
        <p:spPr>
          <a:xfrm>
            <a:off x="473988" y="261592"/>
            <a:ext cx="10997967" cy="1325563"/>
          </a:xfrm>
          <a:prstGeom prst="rect">
            <a:avLst/>
          </a:prstGeom>
          <a:solidFill>
            <a:schemeClr val="accent5">
              <a:lumMod val="60000"/>
              <a:lumOff val="40000"/>
            </a:schemeClr>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标题 1">
            <a:extLst>
              <a:ext uri="{FF2B5EF4-FFF2-40B4-BE49-F238E27FC236}">
                <a16:creationId xmlns:a16="http://schemas.microsoft.com/office/drawing/2014/main" id="{8A163FA9-5342-4FBB-9BA8-909284BF5BF2}"/>
              </a:ext>
            </a:extLst>
          </p:cNvPr>
          <p:cNvSpPr>
            <a:spLocks noGrp="1"/>
          </p:cNvSpPr>
          <p:nvPr>
            <p:ph type="title"/>
          </p:nvPr>
        </p:nvSpPr>
        <p:spPr>
          <a:xfrm>
            <a:off x="747798" y="248534"/>
            <a:ext cx="10515600" cy="1325563"/>
          </a:xfrm>
        </p:spPr>
        <p:txBody>
          <a:bodyPr>
            <a:normAutofit/>
          </a:bodyPr>
          <a:lstStyle/>
          <a:p>
            <a:pPr marL="514350" marR="0" lvl="0" indent="-514350" defTabSz="914400" rtl="0" eaLnBrk="1" fontAlgn="auto" latinLnBrk="0" hangingPunct="1">
              <a:lnSpc>
                <a:spcPct val="90000"/>
              </a:lnSpc>
              <a:spcBef>
                <a:spcPts val="1800"/>
              </a:spcBef>
              <a:spcAft>
                <a:spcPts val="0"/>
              </a:spcAft>
              <a:tabLst/>
              <a:defRPr/>
            </a:pPr>
            <a:r>
              <a:rPr kumimoji="0" lang="en-CA" sz="3600" b="1" i="0" u="none" strike="noStrike" kern="1200" cap="none" spc="0" normalizeH="0" baseline="0" noProof="0" dirty="0">
                <a:ln>
                  <a:noFill/>
                </a:ln>
                <a:solidFill>
                  <a:prstClr val="black"/>
                </a:solidFill>
                <a:effectLst/>
                <a:uLnTx/>
                <a:uFillTx/>
                <a:ea typeface="+mn-ea"/>
                <a:cs typeface="+mn-cs"/>
              </a:rPr>
              <a:t>3. Model Engineering</a:t>
            </a:r>
            <a:endParaRPr lang="en-CA" sz="3600" b="1" dirty="0"/>
          </a:p>
        </p:txBody>
      </p:sp>
      <p:sp>
        <p:nvSpPr>
          <p:cNvPr id="6" name="矩形 5">
            <a:extLst>
              <a:ext uri="{FF2B5EF4-FFF2-40B4-BE49-F238E27FC236}">
                <a16:creationId xmlns:a16="http://schemas.microsoft.com/office/drawing/2014/main" id="{7A84AB56-65F5-40D3-BCE3-7320E1F6A042}"/>
              </a:ext>
            </a:extLst>
          </p:cNvPr>
          <p:cNvSpPr/>
          <p:nvPr/>
        </p:nvSpPr>
        <p:spPr>
          <a:xfrm>
            <a:off x="1215449" y="4725866"/>
            <a:ext cx="4879157" cy="714181"/>
          </a:xfrm>
          <a:prstGeom prst="rect">
            <a:avLst/>
          </a:prstGeom>
          <a:solidFill>
            <a:srgbClr val="8497B0"/>
          </a:solidFill>
          <a:ln>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44FCBF78-9914-455E-995E-B397EB13FD99}"/>
              </a:ext>
            </a:extLst>
          </p:cNvPr>
          <p:cNvSpPr/>
          <p:nvPr/>
        </p:nvSpPr>
        <p:spPr>
          <a:xfrm>
            <a:off x="6183046" y="3836935"/>
            <a:ext cx="5215379" cy="714181"/>
          </a:xfrm>
          <a:prstGeom prst="rect">
            <a:avLst/>
          </a:prstGeom>
          <a:solidFill>
            <a:schemeClr val="tx2"/>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0375E80A-DF23-4259-B7A6-1DB8DA66B3A6}"/>
              </a:ext>
            </a:extLst>
          </p:cNvPr>
          <p:cNvSpPr/>
          <p:nvPr/>
        </p:nvSpPr>
        <p:spPr>
          <a:xfrm>
            <a:off x="401156" y="2915693"/>
            <a:ext cx="5076962" cy="714181"/>
          </a:xfrm>
          <a:prstGeom prst="rect">
            <a:avLst/>
          </a:prstGeom>
          <a:solidFill>
            <a:srgbClr val="B4C7E7"/>
          </a:solidFill>
          <a:ln>
            <a:solidFill>
              <a:srgbClr val="B4C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8AF403BA-4F5C-4C30-8D00-31AF1220C8BA}"/>
              </a:ext>
            </a:extLst>
          </p:cNvPr>
          <p:cNvSpPr/>
          <p:nvPr/>
        </p:nvSpPr>
        <p:spPr>
          <a:xfrm>
            <a:off x="4685593" y="2027611"/>
            <a:ext cx="5565482" cy="714181"/>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Parallelogram 16">
            <a:extLst>
              <a:ext uri="{FF2B5EF4-FFF2-40B4-BE49-F238E27FC236}">
                <a16:creationId xmlns:a16="http://schemas.microsoft.com/office/drawing/2014/main" id="{816B63E7-5FB0-4D85-B556-DD648310B7EE}"/>
              </a:ext>
            </a:extLst>
          </p:cNvPr>
          <p:cNvSpPr/>
          <p:nvPr/>
        </p:nvSpPr>
        <p:spPr bwMode="ltGray">
          <a:xfrm flipH="1">
            <a:off x="4028756" y="1778141"/>
            <a:ext cx="3888432" cy="4858056"/>
          </a:xfrm>
          <a:prstGeom prst="parallelogram">
            <a:avLst>
              <a:gd name="adj" fmla="val 77827"/>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bg1"/>
              </a:solidFill>
              <a:latin typeface="Georgia" pitchFamily="18" charset="0"/>
            </a:endParaRPr>
          </a:p>
        </p:txBody>
      </p:sp>
      <p:sp>
        <p:nvSpPr>
          <p:cNvPr id="11" name="Rectangle 2">
            <a:extLst>
              <a:ext uri="{FF2B5EF4-FFF2-40B4-BE49-F238E27FC236}">
                <a16:creationId xmlns:a16="http://schemas.microsoft.com/office/drawing/2014/main" id="{77BFF8F2-CE93-43D2-8B6C-6CA9B1E8B364}"/>
              </a:ext>
            </a:extLst>
          </p:cNvPr>
          <p:cNvSpPr/>
          <p:nvPr/>
        </p:nvSpPr>
        <p:spPr bwMode="ltGray">
          <a:xfrm>
            <a:off x="4180464" y="2021712"/>
            <a:ext cx="3650268" cy="720080"/>
          </a:xfrm>
          <a:custGeom>
            <a:avLst/>
            <a:gdLst>
              <a:gd name="connsiteX0" fmla="*/ 0 w 3744987"/>
              <a:gd name="connsiteY0" fmla="*/ 0 h 720080"/>
              <a:gd name="connsiteX1" fmla="*/ 3744987 w 3744987"/>
              <a:gd name="connsiteY1" fmla="*/ 0 h 720080"/>
              <a:gd name="connsiteX2" fmla="*/ 3744987 w 3744987"/>
              <a:gd name="connsiteY2" fmla="*/ 720080 h 720080"/>
              <a:gd name="connsiteX3" fmla="*/ 0 w 3744987"/>
              <a:gd name="connsiteY3" fmla="*/ 720080 h 720080"/>
              <a:gd name="connsiteX4" fmla="*/ 0 w 3744987"/>
              <a:gd name="connsiteY4" fmla="*/ 0 h 720080"/>
              <a:gd name="connsiteX0" fmla="*/ 0 w 3744987"/>
              <a:gd name="connsiteY0" fmla="*/ 0 h 720080"/>
              <a:gd name="connsiteX1" fmla="*/ 3744987 w 3744987"/>
              <a:gd name="connsiteY1" fmla="*/ 0 h 720080"/>
              <a:gd name="connsiteX2" fmla="*/ 3744987 w 3744987"/>
              <a:gd name="connsiteY2" fmla="*/ 720080 h 720080"/>
              <a:gd name="connsiteX3" fmla="*/ 467591 w 3744987"/>
              <a:gd name="connsiteY3" fmla="*/ 720080 h 720080"/>
              <a:gd name="connsiteX4" fmla="*/ 0 w 3744987"/>
              <a:gd name="connsiteY4" fmla="*/ 0 h 720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4987" h="720080">
                <a:moveTo>
                  <a:pt x="0" y="0"/>
                </a:moveTo>
                <a:lnTo>
                  <a:pt x="3744987" y="0"/>
                </a:lnTo>
                <a:lnTo>
                  <a:pt x="3744987" y="720080"/>
                </a:lnTo>
                <a:lnTo>
                  <a:pt x="467591" y="720080"/>
                </a:lnTo>
                <a:lnTo>
                  <a:pt x="0" y="0"/>
                </a:lnTo>
                <a:close/>
              </a:path>
            </a:pathLst>
          </a:custGeom>
          <a:solidFill>
            <a:schemeClr val="accent5"/>
          </a:solidFill>
          <a:ln w="3175">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err="1">
              <a:solidFill>
                <a:schemeClr val="bg1"/>
              </a:solidFill>
              <a:latin typeface="Georgia" pitchFamily="18" charset="0"/>
            </a:endParaRPr>
          </a:p>
        </p:txBody>
      </p:sp>
      <p:sp>
        <p:nvSpPr>
          <p:cNvPr id="12" name="Rectangle 2">
            <a:extLst>
              <a:ext uri="{FF2B5EF4-FFF2-40B4-BE49-F238E27FC236}">
                <a16:creationId xmlns:a16="http://schemas.microsoft.com/office/drawing/2014/main" id="{D6696816-AB52-49E9-AE94-2BE77E8E334B}"/>
              </a:ext>
            </a:extLst>
          </p:cNvPr>
          <p:cNvSpPr/>
          <p:nvPr/>
        </p:nvSpPr>
        <p:spPr bwMode="ltGray">
          <a:xfrm flipH="1" flipV="1">
            <a:off x="3222117" y="2901147"/>
            <a:ext cx="2830715" cy="736821"/>
          </a:xfrm>
          <a:custGeom>
            <a:avLst/>
            <a:gdLst>
              <a:gd name="connsiteX0" fmla="*/ 0 w 3744987"/>
              <a:gd name="connsiteY0" fmla="*/ 0 h 720080"/>
              <a:gd name="connsiteX1" fmla="*/ 3744987 w 3744987"/>
              <a:gd name="connsiteY1" fmla="*/ 0 h 720080"/>
              <a:gd name="connsiteX2" fmla="*/ 3744987 w 3744987"/>
              <a:gd name="connsiteY2" fmla="*/ 720080 h 720080"/>
              <a:gd name="connsiteX3" fmla="*/ 0 w 3744987"/>
              <a:gd name="connsiteY3" fmla="*/ 720080 h 720080"/>
              <a:gd name="connsiteX4" fmla="*/ 0 w 3744987"/>
              <a:gd name="connsiteY4" fmla="*/ 0 h 720080"/>
              <a:gd name="connsiteX0" fmla="*/ 0 w 3744987"/>
              <a:gd name="connsiteY0" fmla="*/ 0 h 720080"/>
              <a:gd name="connsiteX1" fmla="*/ 3744987 w 3744987"/>
              <a:gd name="connsiteY1" fmla="*/ 0 h 720080"/>
              <a:gd name="connsiteX2" fmla="*/ 3744987 w 3744987"/>
              <a:gd name="connsiteY2" fmla="*/ 720080 h 720080"/>
              <a:gd name="connsiteX3" fmla="*/ 467591 w 3744987"/>
              <a:gd name="connsiteY3" fmla="*/ 720080 h 720080"/>
              <a:gd name="connsiteX4" fmla="*/ 0 w 3744987"/>
              <a:gd name="connsiteY4" fmla="*/ 0 h 720080"/>
              <a:gd name="connsiteX0" fmla="*/ 0 w 3744987"/>
              <a:gd name="connsiteY0" fmla="*/ 0 h 730471"/>
              <a:gd name="connsiteX1" fmla="*/ 3744987 w 3744987"/>
              <a:gd name="connsiteY1" fmla="*/ 0 h 730471"/>
              <a:gd name="connsiteX2" fmla="*/ 3744987 w 3744987"/>
              <a:gd name="connsiteY2" fmla="*/ 720080 h 730471"/>
              <a:gd name="connsiteX3" fmla="*/ 563391 w 3744987"/>
              <a:gd name="connsiteY3" fmla="*/ 730471 h 730471"/>
              <a:gd name="connsiteX4" fmla="*/ 0 w 3744987"/>
              <a:gd name="connsiteY4" fmla="*/ 0 h 730471"/>
              <a:gd name="connsiteX0" fmla="*/ 0 w 3744987"/>
              <a:gd name="connsiteY0" fmla="*/ 0 h 733646"/>
              <a:gd name="connsiteX1" fmla="*/ 3744987 w 3744987"/>
              <a:gd name="connsiteY1" fmla="*/ 0 h 733646"/>
              <a:gd name="connsiteX2" fmla="*/ 3744987 w 3744987"/>
              <a:gd name="connsiteY2" fmla="*/ 720080 h 733646"/>
              <a:gd name="connsiteX3" fmla="*/ 605209 w 3744987"/>
              <a:gd name="connsiteY3" fmla="*/ 733646 h 733646"/>
              <a:gd name="connsiteX4" fmla="*/ 0 w 3744987"/>
              <a:gd name="connsiteY4" fmla="*/ 0 h 733646"/>
              <a:gd name="connsiteX0" fmla="*/ 0 w 3728260"/>
              <a:gd name="connsiteY0" fmla="*/ 0 h 736821"/>
              <a:gd name="connsiteX1" fmla="*/ 3728260 w 3728260"/>
              <a:gd name="connsiteY1" fmla="*/ 3175 h 736821"/>
              <a:gd name="connsiteX2" fmla="*/ 3728260 w 3728260"/>
              <a:gd name="connsiteY2" fmla="*/ 723255 h 736821"/>
              <a:gd name="connsiteX3" fmla="*/ 588482 w 3728260"/>
              <a:gd name="connsiteY3" fmla="*/ 736821 h 736821"/>
              <a:gd name="connsiteX4" fmla="*/ 0 w 3728260"/>
              <a:gd name="connsiteY4" fmla="*/ 0 h 736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8260" h="736821">
                <a:moveTo>
                  <a:pt x="0" y="0"/>
                </a:moveTo>
                <a:lnTo>
                  <a:pt x="3728260" y="3175"/>
                </a:lnTo>
                <a:lnTo>
                  <a:pt x="3728260" y="723255"/>
                </a:lnTo>
                <a:lnTo>
                  <a:pt x="588482" y="736821"/>
                </a:lnTo>
                <a:lnTo>
                  <a:pt x="0" y="0"/>
                </a:lnTo>
                <a:close/>
              </a:path>
            </a:pathLst>
          </a:custGeom>
          <a:solidFill>
            <a:schemeClr val="accent1">
              <a:lumMod val="40000"/>
              <a:lumOff val="6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bg1"/>
              </a:solidFill>
              <a:latin typeface="Georgia" pitchFamily="18" charset="0"/>
            </a:endParaRPr>
          </a:p>
        </p:txBody>
      </p:sp>
      <p:sp>
        <p:nvSpPr>
          <p:cNvPr id="13" name="Rectangle 2">
            <a:extLst>
              <a:ext uri="{FF2B5EF4-FFF2-40B4-BE49-F238E27FC236}">
                <a16:creationId xmlns:a16="http://schemas.microsoft.com/office/drawing/2014/main" id="{0B357AF2-DFF4-4DCE-A8B1-AB63C762C424}"/>
              </a:ext>
            </a:extLst>
          </p:cNvPr>
          <p:cNvSpPr/>
          <p:nvPr/>
        </p:nvSpPr>
        <p:spPr bwMode="ltGray">
          <a:xfrm>
            <a:off x="5308987" y="3827861"/>
            <a:ext cx="2739090" cy="723255"/>
          </a:xfrm>
          <a:custGeom>
            <a:avLst/>
            <a:gdLst>
              <a:gd name="connsiteX0" fmla="*/ 0 w 3744987"/>
              <a:gd name="connsiteY0" fmla="*/ 0 h 720080"/>
              <a:gd name="connsiteX1" fmla="*/ 3744987 w 3744987"/>
              <a:gd name="connsiteY1" fmla="*/ 0 h 720080"/>
              <a:gd name="connsiteX2" fmla="*/ 3744987 w 3744987"/>
              <a:gd name="connsiteY2" fmla="*/ 720080 h 720080"/>
              <a:gd name="connsiteX3" fmla="*/ 0 w 3744987"/>
              <a:gd name="connsiteY3" fmla="*/ 720080 h 720080"/>
              <a:gd name="connsiteX4" fmla="*/ 0 w 3744987"/>
              <a:gd name="connsiteY4" fmla="*/ 0 h 720080"/>
              <a:gd name="connsiteX0" fmla="*/ 0 w 3744987"/>
              <a:gd name="connsiteY0" fmla="*/ 0 h 720080"/>
              <a:gd name="connsiteX1" fmla="*/ 3744987 w 3744987"/>
              <a:gd name="connsiteY1" fmla="*/ 0 h 720080"/>
              <a:gd name="connsiteX2" fmla="*/ 3744987 w 3744987"/>
              <a:gd name="connsiteY2" fmla="*/ 720080 h 720080"/>
              <a:gd name="connsiteX3" fmla="*/ 467591 w 3744987"/>
              <a:gd name="connsiteY3" fmla="*/ 720080 h 720080"/>
              <a:gd name="connsiteX4" fmla="*/ 0 w 3744987"/>
              <a:gd name="connsiteY4" fmla="*/ 0 h 720080"/>
              <a:gd name="connsiteX0" fmla="*/ 0 w 3664286"/>
              <a:gd name="connsiteY0" fmla="*/ 0 h 720080"/>
              <a:gd name="connsiteX1" fmla="*/ 3664286 w 3664286"/>
              <a:gd name="connsiteY1" fmla="*/ 0 h 720080"/>
              <a:gd name="connsiteX2" fmla="*/ 3664286 w 3664286"/>
              <a:gd name="connsiteY2" fmla="*/ 720080 h 720080"/>
              <a:gd name="connsiteX3" fmla="*/ 386890 w 3664286"/>
              <a:gd name="connsiteY3" fmla="*/ 720080 h 720080"/>
              <a:gd name="connsiteX4" fmla="*/ 0 w 3664286"/>
              <a:gd name="connsiteY4" fmla="*/ 0 h 720080"/>
              <a:gd name="connsiteX0" fmla="*/ 0 w 3664286"/>
              <a:gd name="connsiteY0" fmla="*/ 0 h 723255"/>
              <a:gd name="connsiteX1" fmla="*/ 3664286 w 3664286"/>
              <a:gd name="connsiteY1" fmla="*/ 0 h 723255"/>
              <a:gd name="connsiteX2" fmla="*/ 3664286 w 3664286"/>
              <a:gd name="connsiteY2" fmla="*/ 720080 h 723255"/>
              <a:gd name="connsiteX3" fmla="*/ 595014 w 3664286"/>
              <a:gd name="connsiteY3" fmla="*/ 723255 h 723255"/>
              <a:gd name="connsiteX4" fmla="*/ 0 w 3664286"/>
              <a:gd name="connsiteY4" fmla="*/ 0 h 723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286" h="723255">
                <a:moveTo>
                  <a:pt x="0" y="0"/>
                </a:moveTo>
                <a:lnTo>
                  <a:pt x="3664286" y="0"/>
                </a:lnTo>
                <a:lnTo>
                  <a:pt x="3664286" y="720080"/>
                </a:lnTo>
                <a:lnTo>
                  <a:pt x="595014" y="723255"/>
                </a:lnTo>
                <a:lnTo>
                  <a:pt x="0" y="0"/>
                </a:lnTo>
                <a:close/>
              </a:path>
            </a:pathLst>
          </a:custGeom>
          <a:solidFill>
            <a:schemeClr val="tx2"/>
          </a:solidFill>
          <a:ln w="31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bg1"/>
              </a:solidFill>
              <a:latin typeface="Georgia" pitchFamily="18" charset="0"/>
            </a:endParaRPr>
          </a:p>
        </p:txBody>
      </p:sp>
      <p:sp>
        <p:nvSpPr>
          <p:cNvPr id="14" name="Rectangle 2">
            <a:extLst>
              <a:ext uri="{FF2B5EF4-FFF2-40B4-BE49-F238E27FC236}">
                <a16:creationId xmlns:a16="http://schemas.microsoft.com/office/drawing/2014/main" id="{20C1A8AD-9DCA-4656-85E0-AD9FC00BBE24}"/>
              </a:ext>
            </a:extLst>
          </p:cNvPr>
          <p:cNvSpPr/>
          <p:nvPr/>
        </p:nvSpPr>
        <p:spPr bwMode="ltGray">
          <a:xfrm flipH="1" flipV="1">
            <a:off x="3358424" y="4715474"/>
            <a:ext cx="3816697" cy="730472"/>
          </a:xfrm>
          <a:custGeom>
            <a:avLst/>
            <a:gdLst>
              <a:gd name="connsiteX0" fmla="*/ 0 w 3744987"/>
              <a:gd name="connsiteY0" fmla="*/ 0 h 720080"/>
              <a:gd name="connsiteX1" fmla="*/ 3744987 w 3744987"/>
              <a:gd name="connsiteY1" fmla="*/ 0 h 720080"/>
              <a:gd name="connsiteX2" fmla="*/ 3744987 w 3744987"/>
              <a:gd name="connsiteY2" fmla="*/ 720080 h 720080"/>
              <a:gd name="connsiteX3" fmla="*/ 0 w 3744987"/>
              <a:gd name="connsiteY3" fmla="*/ 720080 h 720080"/>
              <a:gd name="connsiteX4" fmla="*/ 0 w 3744987"/>
              <a:gd name="connsiteY4" fmla="*/ 0 h 720080"/>
              <a:gd name="connsiteX0" fmla="*/ 0 w 3744987"/>
              <a:gd name="connsiteY0" fmla="*/ 0 h 720080"/>
              <a:gd name="connsiteX1" fmla="*/ 3744987 w 3744987"/>
              <a:gd name="connsiteY1" fmla="*/ 0 h 720080"/>
              <a:gd name="connsiteX2" fmla="*/ 3744987 w 3744987"/>
              <a:gd name="connsiteY2" fmla="*/ 720080 h 720080"/>
              <a:gd name="connsiteX3" fmla="*/ 467591 w 3744987"/>
              <a:gd name="connsiteY3" fmla="*/ 720080 h 720080"/>
              <a:gd name="connsiteX4" fmla="*/ 0 w 3744987"/>
              <a:gd name="connsiteY4" fmla="*/ 0 h 720080"/>
              <a:gd name="connsiteX0" fmla="*/ 0 w 3744987"/>
              <a:gd name="connsiteY0" fmla="*/ 0 h 730471"/>
              <a:gd name="connsiteX1" fmla="*/ 3744987 w 3744987"/>
              <a:gd name="connsiteY1" fmla="*/ 0 h 730471"/>
              <a:gd name="connsiteX2" fmla="*/ 3744987 w 3744987"/>
              <a:gd name="connsiteY2" fmla="*/ 720080 h 730471"/>
              <a:gd name="connsiteX3" fmla="*/ 563391 w 3744987"/>
              <a:gd name="connsiteY3" fmla="*/ 730471 h 730471"/>
              <a:gd name="connsiteX4" fmla="*/ 0 w 3744987"/>
              <a:gd name="connsiteY4" fmla="*/ 0 h 730471"/>
              <a:gd name="connsiteX0" fmla="*/ 0 w 3744987"/>
              <a:gd name="connsiteY0" fmla="*/ 0 h 725709"/>
              <a:gd name="connsiteX1" fmla="*/ 3744987 w 3744987"/>
              <a:gd name="connsiteY1" fmla="*/ 0 h 725709"/>
              <a:gd name="connsiteX2" fmla="*/ 3744987 w 3744987"/>
              <a:gd name="connsiteY2" fmla="*/ 720080 h 725709"/>
              <a:gd name="connsiteX3" fmla="*/ 300553 w 3744987"/>
              <a:gd name="connsiteY3" fmla="*/ 725709 h 725709"/>
              <a:gd name="connsiteX4" fmla="*/ 0 w 3744987"/>
              <a:gd name="connsiteY4" fmla="*/ 0 h 725709"/>
              <a:gd name="connsiteX0" fmla="*/ 0 w 3900743"/>
              <a:gd name="connsiteY0" fmla="*/ 0 h 730472"/>
              <a:gd name="connsiteX1" fmla="*/ 3900743 w 3900743"/>
              <a:gd name="connsiteY1" fmla="*/ 4763 h 730472"/>
              <a:gd name="connsiteX2" fmla="*/ 3900743 w 3900743"/>
              <a:gd name="connsiteY2" fmla="*/ 724843 h 730472"/>
              <a:gd name="connsiteX3" fmla="*/ 456309 w 3900743"/>
              <a:gd name="connsiteY3" fmla="*/ 730472 h 730472"/>
              <a:gd name="connsiteX4" fmla="*/ 0 w 3900743"/>
              <a:gd name="connsiteY4" fmla="*/ 0 h 730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0743" h="730472">
                <a:moveTo>
                  <a:pt x="0" y="0"/>
                </a:moveTo>
                <a:lnTo>
                  <a:pt x="3900743" y="4763"/>
                </a:lnTo>
                <a:lnTo>
                  <a:pt x="3900743" y="724843"/>
                </a:lnTo>
                <a:lnTo>
                  <a:pt x="456309" y="730472"/>
                </a:lnTo>
                <a:lnTo>
                  <a:pt x="0" y="0"/>
                </a:lnTo>
                <a:close/>
              </a:path>
            </a:pathLst>
          </a:cu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bg1"/>
              </a:solidFill>
              <a:latin typeface="Georgia" pitchFamily="18" charset="0"/>
            </a:endParaRPr>
          </a:p>
        </p:txBody>
      </p:sp>
      <p:sp>
        <p:nvSpPr>
          <p:cNvPr id="15" name="TextBox 21">
            <a:extLst>
              <a:ext uri="{FF2B5EF4-FFF2-40B4-BE49-F238E27FC236}">
                <a16:creationId xmlns:a16="http://schemas.microsoft.com/office/drawing/2014/main" id="{31A0998E-65DF-43CE-9A3F-0525FDF2CC57}"/>
              </a:ext>
            </a:extLst>
          </p:cNvPr>
          <p:cNvSpPr txBox="1"/>
          <p:nvPr/>
        </p:nvSpPr>
        <p:spPr>
          <a:xfrm>
            <a:off x="4637475" y="2111074"/>
            <a:ext cx="671512" cy="510562"/>
          </a:xfrm>
          <a:prstGeom prst="rect">
            <a:avLst/>
          </a:prstGeom>
          <a:noFill/>
        </p:spPr>
        <p:txBody>
          <a:bodyPr wrap="square" lIns="0" tIns="0" rIns="0" bIns="0" rtlCol="0">
            <a:noAutofit/>
          </a:bodyPr>
          <a:lstStyle/>
          <a:p>
            <a:pPr>
              <a:spcAft>
                <a:spcPts val="900"/>
              </a:spcAft>
            </a:pPr>
            <a:r>
              <a:rPr lang="en-GB" sz="2800" b="1" i="1" dirty="0">
                <a:solidFill>
                  <a:schemeClr val="bg1"/>
                </a:solidFill>
                <a:latin typeface="Georgia" pitchFamily="18" charset="0"/>
              </a:rPr>
              <a:t>01</a:t>
            </a:r>
          </a:p>
        </p:txBody>
      </p:sp>
      <p:sp>
        <p:nvSpPr>
          <p:cNvPr id="16" name="TextBox 22">
            <a:extLst>
              <a:ext uri="{FF2B5EF4-FFF2-40B4-BE49-F238E27FC236}">
                <a16:creationId xmlns:a16="http://schemas.microsoft.com/office/drawing/2014/main" id="{897E70D7-B3DB-4765-B244-BC0DE0068F93}"/>
              </a:ext>
            </a:extLst>
          </p:cNvPr>
          <p:cNvSpPr txBox="1"/>
          <p:nvPr/>
        </p:nvSpPr>
        <p:spPr>
          <a:xfrm>
            <a:off x="5119523" y="3016745"/>
            <a:ext cx="671512" cy="510562"/>
          </a:xfrm>
          <a:prstGeom prst="rect">
            <a:avLst/>
          </a:prstGeom>
          <a:noFill/>
        </p:spPr>
        <p:txBody>
          <a:bodyPr wrap="square" lIns="0" tIns="0" rIns="0" bIns="0" rtlCol="0">
            <a:noAutofit/>
          </a:bodyPr>
          <a:lstStyle/>
          <a:p>
            <a:pPr>
              <a:spcAft>
                <a:spcPts val="900"/>
              </a:spcAft>
            </a:pPr>
            <a:r>
              <a:rPr lang="en-GB" sz="2800" b="1" i="1" dirty="0">
                <a:solidFill>
                  <a:schemeClr val="bg1"/>
                </a:solidFill>
                <a:latin typeface="Georgia" pitchFamily="18" charset="0"/>
              </a:rPr>
              <a:t>02</a:t>
            </a:r>
          </a:p>
        </p:txBody>
      </p:sp>
      <p:sp>
        <p:nvSpPr>
          <p:cNvPr id="17" name="TextBox 23">
            <a:extLst>
              <a:ext uri="{FF2B5EF4-FFF2-40B4-BE49-F238E27FC236}">
                <a16:creationId xmlns:a16="http://schemas.microsoft.com/office/drawing/2014/main" id="{44506D5A-B95F-4D2E-8573-B0D84E0714A6}"/>
              </a:ext>
            </a:extLst>
          </p:cNvPr>
          <p:cNvSpPr txBox="1"/>
          <p:nvPr/>
        </p:nvSpPr>
        <p:spPr>
          <a:xfrm>
            <a:off x="5717076" y="3933755"/>
            <a:ext cx="671512" cy="510562"/>
          </a:xfrm>
          <a:prstGeom prst="rect">
            <a:avLst/>
          </a:prstGeom>
          <a:noFill/>
        </p:spPr>
        <p:txBody>
          <a:bodyPr wrap="square" lIns="0" tIns="0" rIns="0" bIns="0" rtlCol="0">
            <a:noAutofit/>
          </a:bodyPr>
          <a:lstStyle/>
          <a:p>
            <a:pPr>
              <a:spcAft>
                <a:spcPts val="900"/>
              </a:spcAft>
            </a:pPr>
            <a:r>
              <a:rPr lang="en-GB" sz="2800" b="1" i="1" dirty="0">
                <a:solidFill>
                  <a:schemeClr val="bg1"/>
                </a:solidFill>
                <a:latin typeface="Georgia" pitchFamily="18" charset="0"/>
              </a:rPr>
              <a:t>03</a:t>
            </a:r>
          </a:p>
        </p:txBody>
      </p:sp>
      <p:sp>
        <p:nvSpPr>
          <p:cNvPr id="18" name="TextBox 24">
            <a:extLst>
              <a:ext uri="{FF2B5EF4-FFF2-40B4-BE49-F238E27FC236}">
                <a16:creationId xmlns:a16="http://schemas.microsoft.com/office/drawing/2014/main" id="{B9BDF18B-3C73-4A15-955B-88BE43F8C7F2}"/>
              </a:ext>
            </a:extLst>
          </p:cNvPr>
          <p:cNvSpPr txBox="1"/>
          <p:nvPr/>
        </p:nvSpPr>
        <p:spPr>
          <a:xfrm>
            <a:off x="6238228" y="4794352"/>
            <a:ext cx="671512" cy="510562"/>
          </a:xfrm>
          <a:prstGeom prst="rect">
            <a:avLst/>
          </a:prstGeom>
          <a:noFill/>
        </p:spPr>
        <p:txBody>
          <a:bodyPr wrap="square" lIns="0" tIns="0" rIns="0" bIns="0" rtlCol="0">
            <a:noAutofit/>
          </a:bodyPr>
          <a:lstStyle/>
          <a:p>
            <a:pPr>
              <a:spcAft>
                <a:spcPts val="900"/>
              </a:spcAft>
            </a:pPr>
            <a:r>
              <a:rPr lang="en-GB" sz="2800" b="1" i="1" dirty="0">
                <a:solidFill>
                  <a:schemeClr val="bg1"/>
                </a:solidFill>
                <a:latin typeface="Georgia" pitchFamily="18" charset="0"/>
              </a:rPr>
              <a:t>04</a:t>
            </a:r>
          </a:p>
        </p:txBody>
      </p:sp>
      <p:sp>
        <p:nvSpPr>
          <p:cNvPr id="19" name="TextBox 34">
            <a:extLst>
              <a:ext uri="{FF2B5EF4-FFF2-40B4-BE49-F238E27FC236}">
                <a16:creationId xmlns:a16="http://schemas.microsoft.com/office/drawing/2014/main" id="{AE46D9EF-2B22-49E5-977A-EFFE9BC07474}"/>
              </a:ext>
            </a:extLst>
          </p:cNvPr>
          <p:cNvSpPr txBox="1"/>
          <p:nvPr/>
        </p:nvSpPr>
        <p:spPr>
          <a:xfrm>
            <a:off x="5308987" y="2219836"/>
            <a:ext cx="4942088" cy="543704"/>
          </a:xfrm>
          <a:prstGeom prst="rect">
            <a:avLst/>
          </a:prstGeom>
          <a:noFill/>
        </p:spPr>
        <p:txBody>
          <a:bodyPr wrap="square" lIns="0" tIns="0" rIns="0" bIns="0" rtlCol="0">
            <a:noAutofit/>
          </a:bodyPr>
          <a:lstStyle/>
          <a:p>
            <a:pPr>
              <a:spcAft>
                <a:spcPts val="900"/>
              </a:spcAft>
            </a:pPr>
            <a:r>
              <a:rPr lang="en-CA" sz="1600" dirty="0">
                <a:solidFill>
                  <a:schemeClr val="bg1"/>
                </a:solidFill>
                <a:latin typeface="Arial" panose="020B0604020202020204" pitchFamily="34" charset="0"/>
                <a:cs typeface="Arial" panose="020B0604020202020204" pitchFamily="34" charset="0"/>
              </a:rPr>
              <a:t>Drop columns with more than 20% missing data</a:t>
            </a:r>
          </a:p>
        </p:txBody>
      </p:sp>
      <p:sp>
        <p:nvSpPr>
          <p:cNvPr id="20" name="TextBox 35">
            <a:extLst>
              <a:ext uri="{FF2B5EF4-FFF2-40B4-BE49-F238E27FC236}">
                <a16:creationId xmlns:a16="http://schemas.microsoft.com/office/drawing/2014/main" id="{9488ADE8-B4BE-4CDF-9533-4A840CA58006}"/>
              </a:ext>
            </a:extLst>
          </p:cNvPr>
          <p:cNvSpPr txBox="1"/>
          <p:nvPr/>
        </p:nvSpPr>
        <p:spPr>
          <a:xfrm>
            <a:off x="235062" y="3119312"/>
            <a:ext cx="4549295" cy="510562"/>
          </a:xfrm>
          <a:prstGeom prst="rect">
            <a:avLst/>
          </a:prstGeom>
          <a:noFill/>
        </p:spPr>
        <p:txBody>
          <a:bodyPr wrap="square" lIns="0" tIns="0" rIns="0" bIns="0" rtlCol="0">
            <a:noAutofit/>
          </a:bodyPr>
          <a:lstStyle/>
          <a:p>
            <a:pPr algn="r"/>
            <a:r>
              <a:rPr lang="en-US" altLang="zh-CN" sz="1600" dirty="0">
                <a:solidFill>
                  <a:schemeClr val="bg1"/>
                </a:solidFill>
                <a:latin typeface="Arial" panose="020B0604020202020204" pitchFamily="34" charset="0"/>
                <a:cs typeface="Arial" panose="020B0604020202020204" pitchFamily="34" charset="0"/>
              </a:rPr>
              <a:t>Imputation with mean</a:t>
            </a:r>
          </a:p>
        </p:txBody>
      </p:sp>
      <p:sp>
        <p:nvSpPr>
          <p:cNvPr id="21" name="TextBox 36">
            <a:extLst>
              <a:ext uri="{FF2B5EF4-FFF2-40B4-BE49-F238E27FC236}">
                <a16:creationId xmlns:a16="http://schemas.microsoft.com/office/drawing/2014/main" id="{F730C6E3-D18D-474D-A383-10C2B66825FC}"/>
              </a:ext>
            </a:extLst>
          </p:cNvPr>
          <p:cNvSpPr txBox="1"/>
          <p:nvPr/>
        </p:nvSpPr>
        <p:spPr>
          <a:xfrm>
            <a:off x="6535843" y="4070386"/>
            <a:ext cx="4675922" cy="504056"/>
          </a:xfrm>
          <a:prstGeom prst="rect">
            <a:avLst/>
          </a:prstGeom>
          <a:noFill/>
        </p:spPr>
        <p:txBody>
          <a:bodyPr wrap="square" lIns="0" tIns="0" rIns="0" bIns="0" rtlCol="0">
            <a:noAutofit/>
          </a:bodyPr>
          <a:lstStyle/>
          <a:p>
            <a:pPr>
              <a:spcAft>
                <a:spcPts val="900"/>
              </a:spcAft>
            </a:pPr>
            <a:r>
              <a:rPr lang="en-US" sz="1600" dirty="0">
                <a:solidFill>
                  <a:schemeClr val="bg1"/>
                </a:solidFill>
                <a:latin typeface="Arial" panose="020B0604020202020204" pitchFamily="34" charset="0"/>
                <a:cs typeface="Arial" panose="020B0604020202020204" pitchFamily="34" charset="0"/>
              </a:rPr>
              <a:t>Imputation with median </a:t>
            </a:r>
          </a:p>
        </p:txBody>
      </p:sp>
      <p:sp>
        <p:nvSpPr>
          <p:cNvPr id="22" name="TextBox 37">
            <a:extLst>
              <a:ext uri="{FF2B5EF4-FFF2-40B4-BE49-F238E27FC236}">
                <a16:creationId xmlns:a16="http://schemas.microsoft.com/office/drawing/2014/main" id="{39928D3D-395A-4D2B-BD55-DB7020BA72A9}"/>
              </a:ext>
            </a:extLst>
          </p:cNvPr>
          <p:cNvSpPr txBox="1"/>
          <p:nvPr/>
        </p:nvSpPr>
        <p:spPr>
          <a:xfrm>
            <a:off x="3643726" y="4935991"/>
            <a:ext cx="2594502" cy="504056"/>
          </a:xfrm>
          <a:prstGeom prst="rect">
            <a:avLst/>
          </a:prstGeom>
          <a:noFill/>
        </p:spPr>
        <p:txBody>
          <a:bodyPr wrap="square" lIns="0" tIns="0" rIns="0" bIns="0" rtlCol="0">
            <a:noAutofit/>
          </a:bodyPr>
          <a:lstStyle/>
          <a:p>
            <a:pPr>
              <a:spcAft>
                <a:spcPts val="900"/>
              </a:spcAft>
            </a:pPr>
            <a:r>
              <a:rPr lang="en-GB" sz="1600" dirty="0">
                <a:solidFill>
                  <a:schemeClr val="bg1"/>
                </a:solidFill>
                <a:latin typeface="Arial" panose="020B0604020202020204" pitchFamily="34" charset="0"/>
                <a:cs typeface="Arial" panose="020B0604020202020204" pitchFamily="34" charset="0"/>
              </a:rPr>
              <a:t>Imputation using regression </a:t>
            </a:r>
          </a:p>
          <a:p>
            <a:pPr>
              <a:spcAft>
                <a:spcPts val="900"/>
              </a:spcAft>
            </a:pPr>
            <a:endParaRPr lang="en-GB" sz="1600" dirty="0">
              <a:solidFill>
                <a:schemeClr val="bg1"/>
              </a:solidFill>
              <a:latin typeface="Arial" panose="020B0604020202020204" pitchFamily="34" charset="0"/>
              <a:cs typeface="Arial" panose="020B0604020202020204" pitchFamily="34" charset="0"/>
            </a:endParaRPr>
          </a:p>
        </p:txBody>
      </p:sp>
      <p:sp>
        <p:nvSpPr>
          <p:cNvPr id="23" name="矩形 22">
            <a:extLst>
              <a:ext uri="{FF2B5EF4-FFF2-40B4-BE49-F238E27FC236}">
                <a16:creationId xmlns:a16="http://schemas.microsoft.com/office/drawing/2014/main" id="{BCC66E68-1BFE-4AF6-87AD-4C5E619B5118}"/>
              </a:ext>
            </a:extLst>
          </p:cNvPr>
          <p:cNvSpPr/>
          <p:nvPr/>
        </p:nvSpPr>
        <p:spPr>
          <a:xfrm>
            <a:off x="7258453" y="5604405"/>
            <a:ext cx="4554627" cy="714181"/>
          </a:xfrm>
          <a:prstGeom prst="rect">
            <a:avLst/>
          </a:prstGeom>
          <a:solidFill>
            <a:schemeClr val="accent1">
              <a:lumMod val="50000"/>
            </a:schemeClr>
          </a:solid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Rectangle 2">
            <a:extLst>
              <a:ext uri="{FF2B5EF4-FFF2-40B4-BE49-F238E27FC236}">
                <a16:creationId xmlns:a16="http://schemas.microsoft.com/office/drawing/2014/main" id="{6690E380-6000-4006-A452-77B0EF030EF5}"/>
              </a:ext>
            </a:extLst>
          </p:cNvPr>
          <p:cNvSpPr/>
          <p:nvPr/>
        </p:nvSpPr>
        <p:spPr bwMode="ltGray">
          <a:xfrm>
            <a:off x="6418083" y="5601230"/>
            <a:ext cx="2739090" cy="723255"/>
          </a:xfrm>
          <a:custGeom>
            <a:avLst/>
            <a:gdLst>
              <a:gd name="connsiteX0" fmla="*/ 0 w 3744987"/>
              <a:gd name="connsiteY0" fmla="*/ 0 h 720080"/>
              <a:gd name="connsiteX1" fmla="*/ 3744987 w 3744987"/>
              <a:gd name="connsiteY1" fmla="*/ 0 h 720080"/>
              <a:gd name="connsiteX2" fmla="*/ 3744987 w 3744987"/>
              <a:gd name="connsiteY2" fmla="*/ 720080 h 720080"/>
              <a:gd name="connsiteX3" fmla="*/ 0 w 3744987"/>
              <a:gd name="connsiteY3" fmla="*/ 720080 h 720080"/>
              <a:gd name="connsiteX4" fmla="*/ 0 w 3744987"/>
              <a:gd name="connsiteY4" fmla="*/ 0 h 720080"/>
              <a:gd name="connsiteX0" fmla="*/ 0 w 3744987"/>
              <a:gd name="connsiteY0" fmla="*/ 0 h 720080"/>
              <a:gd name="connsiteX1" fmla="*/ 3744987 w 3744987"/>
              <a:gd name="connsiteY1" fmla="*/ 0 h 720080"/>
              <a:gd name="connsiteX2" fmla="*/ 3744987 w 3744987"/>
              <a:gd name="connsiteY2" fmla="*/ 720080 h 720080"/>
              <a:gd name="connsiteX3" fmla="*/ 467591 w 3744987"/>
              <a:gd name="connsiteY3" fmla="*/ 720080 h 720080"/>
              <a:gd name="connsiteX4" fmla="*/ 0 w 3744987"/>
              <a:gd name="connsiteY4" fmla="*/ 0 h 720080"/>
              <a:gd name="connsiteX0" fmla="*/ 0 w 3664286"/>
              <a:gd name="connsiteY0" fmla="*/ 0 h 720080"/>
              <a:gd name="connsiteX1" fmla="*/ 3664286 w 3664286"/>
              <a:gd name="connsiteY1" fmla="*/ 0 h 720080"/>
              <a:gd name="connsiteX2" fmla="*/ 3664286 w 3664286"/>
              <a:gd name="connsiteY2" fmla="*/ 720080 h 720080"/>
              <a:gd name="connsiteX3" fmla="*/ 386890 w 3664286"/>
              <a:gd name="connsiteY3" fmla="*/ 720080 h 720080"/>
              <a:gd name="connsiteX4" fmla="*/ 0 w 3664286"/>
              <a:gd name="connsiteY4" fmla="*/ 0 h 720080"/>
              <a:gd name="connsiteX0" fmla="*/ 0 w 3664286"/>
              <a:gd name="connsiteY0" fmla="*/ 0 h 723255"/>
              <a:gd name="connsiteX1" fmla="*/ 3664286 w 3664286"/>
              <a:gd name="connsiteY1" fmla="*/ 0 h 723255"/>
              <a:gd name="connsiteX2" fmla="*/ 3664286 w 3664286"/>
              <a:gd name="connsiteY2" fmla="*/ 720080 h 723255"/>
              <a:gd name="connsiteX3" fmla="*/ 595014 w 3664286"/>
              <a:gd name="connsiteY3" fmla="*/ 723255 h 723255"/>
              <a:gd name="connsiteX4" fmla="*/ 0 w 3664286"/>
              <a:gd name="connsiteY4" fmla="*/ 0 h 723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286" h="723255">
                <a:moveTo>
                  <a:pt x="0" y="0"/>
                </a:moveTo>
                <a:lnTo>
                  <a:pt x="3664286" y="0"/>
                </a:lnTo>
                <a:lnTo>
                  <a:pt x="3664286" y="720080"/>
                </a:lnTo>
                <a:lnTo>
                  <a:pt x="595014" y="723255"/>
                </a:lnTo>
                <a:lnTo>
                  <a:pt x="0" y="0"/>
                </a:lnTo>
                <a:close/>
              </a:path>
            </a:pathLst>
          </a:custGeom>
          <a:solidFill>
            <a:schemeClr val="accent1">
              <a:lumMod val="50000"/>
            </a:schemeClr>
          </a:solidFill>
          <a:ln w="3175">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bg1"/>
              </a:solidFill>
              <a:latin typeface="Georgia" pitchFamily="18" charset="0"/>
            </a:endParaRPr>
          </a:p>
        </p:txBody>
      </p:sp>
      <p:sp>
        <p:nvSpPr>
          <p:cNvPr id="26" name="TextBox 36">
            <a:extLst>
              <a:ext uri="{FF2B5EF4-FFF2-40B4-BE49-F238E27FC236}">
                <a16:creationId xmlns:a16="http://schemas.microsoft.com/office/drawing/2014/main" id="{6F0634E6-9A9F-4B43-8350-972F4B8836DA}"/>
              </a:ext>
            </a:extLst>
          </p:cNvPr>
          <p:cNvSpPr txBox="1"/>
          <p:nvPr/>
        </p:nvSpPr>
        <p:spPr>
          <a:xfrm>
            <a:off x="6909739" y="5708364"/>
            <a:ext cx="4859473" cy="504056"/>
          </a:xfrm>
          <a:prstGeom prst="rect">
            <a:avLst/>
          </a:prstGeom>
          <a:noFill/>
        </p:spPr>
        <p:txBody>
          <a:bodyPr wrap="square" lIns="0" tIns="0" rIns="0" bIns="0" rtlCol="0">
            <a:noAutofit/>
          </a:bodyPr>
          <a:lstStyle/>
          <a:p>
            <a:pPr>
              <a:spcAft>
                <a:spcPts val="900"/>
              </a:spcAft>
            </a:pPr>
            <a:r>
              <a:rPr lang="en-US" sz="1600" dirty="0">
                <a:solidFill>
                  <a:schemeClr val="bg1"/>
                </a:solidFill>
                <a:latin typeface="Arial" panose="020B0604020202020204" pitchFamily="34" charset="0"/>
                <a:cs typeface="Arial" panose="020B0604020202020204" pitchFamily="34" charset="0"/>
              </a:rPr>
              <a:t>Four methods are fitting in independent dataset and evaluation by decision tree</a:t>
            </a:r>
          </a:p>
        </p:txBody>
      </p:sp>
      <p:sp>
        <p:nvSpPr>
          <p:cNvPr id="27" name="矩形: 圆角 26">
            <a:extLst>
              <a:ext uri="{FF2B5EF4-FFF2-40B4-BE49-F238E27FC236}">
                <a16:creationId xmlns:a16="http://schemas.microsoft.com/office/drawing/2014/main" id="{8A9780CD-65AA-41CD-9DF4-244E32DBA325}"/>
              </a:ext>
            </a:extLst>
          </p:cNvPr>
          <p:cNvSpPr/>
          <p:nvPr/>
        </p:nvSpPr>
        <p:spPr>
          <a:xfrm>
            <a:off x="595622" y="1805155"/>
            <a:ext cx="2827789" cy="528506"/>
          </a:xfrm>
          <a:prstGeom prst="roundRect">
            <a:avLst/>
          </a:prstGeom>
          <a:solidFill>
            <a:schemeClr val="accent5">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Missing data handling </a:t>
            </a:r>
            <a:endParaRPr lang="en-CA" dirty="0">
              <a:solidFill>
                <a:schemeClr val="accent1">
                  <a:lumMod val="50000"/>
                </a:schemeClr>
              </a:solidFill>
            </a:endParaRPr>
          </a:p>
        </p:txBody>
      </p:sp>
    </p:spTree>
    <p:extLst>
      <p:ext uri="{BB962C8B-B14F-4D97-AF65-F5344CB8AC3E}">
        <p14:creationId xmlns:p14="http://schemas.microsoft.com/office/powerpoint/2010/main" val="4206315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121B878-35D6-4299-BA21-F3B57A32BF22}"/>
              </a:ext>
            </a:extLst>
          </p:cNvPr>
          <p:cNvSpPr/>
          <p:nvPr/>
        </p:nvSpPr>
        <p:spPr>
          <a:xfrm>
            <a:off x="597016" y="365124"/>
            <a:ext cx="10997967" cy="1325563"/>
          </a:xfrm>
          <a:prstGeom prst="rect">
            <a:avLst/>
          </a:prstGeom>
          <a:solidFill>
            <a:schemeClr val="accent5">
              <a:lumMod val="60000"/>
              <a:lumOff val="40000"/>
            </a:schemeClr>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标题 1">
            <a:extLst>
              <a:ext uri="{FF2B5EF4-FFF2-40B4-BE49-F238E27FC236}">
                <a16:creationId xmlns:a16="http://schemas.microsoft.com/office/drawing/2014/main" id="{8A163FA9-5342-4FBB-9BA8-909284BF5BF2}"/>
              </a:ext>
            </a:extLst>
          </p:cNvPr>
          <p:cNvSpPr>
            <a:spLocks noGrp="1"/>
          </p:cNvSpPr>
          <p:nvPr>
            <p:ph type="title"/>
          </p:nvPr>
        </p:nvSpPr>
        <p:spPr/>
        <p:txBody>
          <a:bodyPr>
            <a:normAutofit/>
          </a:bodyPr>
          <a:lstStyle/>
          <a:p>
            <a:pPr marL="514350" marR="0" lvl="0" indent="-514350" defTabSz="914400" rtl="0" eaLnBrk="1" fontAlgn="auto" latinLnBrk="0" hangingPunct="1">
              <a:lnSpc>
                <a:spcPct val="90000"/>
              </a:lnSpc>
              <a:spcBef>
                <a:spcPts val="1800"/>
              </a:spcBef>
              <a:spcAft>
                <a:spcPts val="0"/>
              </a:spcAft>
              <a:tabLst/>
              <a:defRPr/>
            </a:pPr>
            <a:r>
              <a:rPr kumimoji="0" lang="en-CA" sz="3600" b="1" i="0" u="none" strike="noStrike" kern="1200" cap="none" spc="0" normalizeH="0" baseline="0" noProof="0" dirty="0">
                <a:ln>
                  <a:noFill/>
                </a:ln>
                <a:solidFill>
                  <a:prstClr val="black"/>
                </a:solidFill>
                <a:effectLst/>
                <a:uLnTx/>
                <a:uFillTx/>
                <a:ea typeface="+mn-ea"/>
                <a:cs typeface="+mn-cs"/>
              </a:rPr>
              <a:t>3. Model Engineering</a:t>
            </a:r>
            <a:endParaRPr lang="en-CA" sz="3600" b="1" dirty="0"/>
          </a:p>
        </p:txBody>
      </p:sp>
      <p:sp>
        <p:nvSpPr>
          <p:cNvPr id="5" name="矩形: 圆角 4">
            <a:extLst>
              <a:ext uri="{FF2B5EF4-FFF2-40B4-BE49-F238E27FC236}">
                <a16:creationId xmlns:a16="http://schemas.microsoft.com/office/drawing/2014/main" id="{7BC1558F-3AAB-419F-81DB-4B0B0B0721AE}"/>
              </a:ext>
            </a:extLst>
          </p:cNvPr>
          <p:cNvSpPr/>
          <p:nvPr/>
        </p:nvSpPr>
        <p:spPr>
          <a:xfrm>
            <a:off x="672517" y="1753305"/>
            <a:ext cx="10770067" cy="528506"/>
          </a:xfrm>
          <a:prstGeom prst="roundRect">
            <a:avLst/>
          </a:prstGeom>
          <a:solidFill>
            <a:schemeClr val="accent5">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Feature selection -- </a:t>
            </a:r>
            <a:r>
              <a:rPr lang="en-US" dirty="0">
                <a:solidFill>
                  <a:schemeClr val="accent1">
                    <a:lumMod val="50000"/>
                  </a:schemeClr>
                </a:solidFill>
              </a:rPr>
              <a:t>Drop columns with high correlation between features (method 4) </a:t>
            </a:r>
            <a:endParaRPr lang="en-CA" dirty="0">
              <a:solidFill>
                <a:schemeClr val="accent1">
                  <a:lumMod val="50000"/>
                </a:schemeClr>
              </a:solidFill>
            </a:endParaRPr>
          </a:p>
        </p:txBody>
      </p:sp>
      <p:pic>
        <p:nvPicPr>
          <p:cNvPr id="8" name="图片 7">
            <a:extLst>
              <a:ext uri="{FF2B5EF4-FFF2-40B4-BE49-F238E27FC236}">
                <a16:creationId xmlns:a16="http://schemas.microsoft.com/office/drawing/2014/main" id="{A1DB0C89-35D8-4B8B-9D97-E36BFFA82F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34430"/>
            <a:ext cx="5073942" cy="4523570"/>
          </a:xfrm>
          <a:prstGeom prst="rect">
            <a:avLst/>
          </a:prstGeom>
        </p:spPr>
      </p:pic>
      <p:sp>
        <p:nvSpPr>
          <p:cNvPr id="7" name="矩形: 圆角 6">
            <a:extLst>
              <a:ext uri="{FF2B5EF4-FFF2-40B4-BE49-F238E27FC236}">
                <a16:creationId xmlns:a16="http://schemas.microsoft.com/office/drawing/2014/main" id="{590D7DC9-87CD-44B6-9B36-BB3D4447927A}"/>
              </a:ext>
            </a:extLst>
          </p:cNvPr>
          <p:cNvSpPr/>
          <p:nvPr/>
        </p:nvSpPr>
        <p:spPr>
          <a:xfrm>
            <a:off x="6652470" y="3120703"/>
            <a:ext cx="3784834" cy="3271503"/>
          </a:xfrm>
          <a:prstGeom prst="roundRect">
            <a:avLst>
              <a:gd name="adj" fmla="val 13993"/>
            </a:avLst>
          </a:prstGeom>
          <a:solidFill>
            <a:schemeClr val="accent5">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a:solidFill>
                  <a:schemeClr val="accent1">
                    <a:lumMod val="50000"/>
                  </a:schemeClr>
                </a:solidFill>
              </a:rPr>
              <a:t>1.  The final choice is Method 4</a:t>
            </a:r>
          </a:p>
          <a:p>
            <a:r>
              <a:rPr lang="en-CA" dirty="0">
                <a:solidFill>
                  <a:schemeClr val="accent1">
                    <a:lumMod val="50000"/>
                  </a:schemeClr>
                </a:solidFill>
              </a:rPr>
              <a:t>2.  According to the graphs from description and above, Variables have high correlation in 2 to 11,  16, 17, 19 ,23 and 28. </a:t>
            </a:r>
          </a:p>
          <a:p>
            <a:r>
              <a:rPr lang="en-CA" dirty="0">
                <a:solidFill>
                  <a:schemeClr val="accent1">
                    <a:lumMod val="50000"/>
                  </a:schemeClr>
                </a:solidFill>
              </a:rPr>
              <a:t>3. Those variables will be dropped for better performance </a:t>
            </a:r>
          </a:p>
        </p:txBody>
      </p:sp>
    </p:spTree>
    <p:extLst>
      <p:ext uri="{BB962C8B-B14F-4D97-AF65-F5344CB8AC3E}">
        <p14:creationId xmlns:p14="http://schemas.microsoft.com/office/powerpoint/2010/main" val="529900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121B878-35D6-4299-BA21-F3B57A32BF22}"/>
              </a:ext>
            </a:extLst>
          </p:cNvPr>
          <p:cNvSpPr/>
          <p:nvPr/>
        </p:nvSpPr>
        <p:spPr>
          <a:xfrm>
            <a:off x="597016" y="365124"/>
            <a:ext cx="10997967" cy="1325563"/>
          </a:xfrm>
          <a:prstGeom prst="rect">
            <a:avLst/>
          </a:prstGeom>
          <a:solidFill>
            <a:schemeClr val="accent5">
              <a:lumMod val="60000"/>
              <a:lumOff val="40000"/>
            </a:schemeClr>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标题 1">
            <a:extLst>
              <a:ext uri="{FF2B5EF4-FFF2-40B4-BE49-F238E27FC236}">
                <a16:creationId xmlns:a16="http://schemas.microsoft.com/office/drawing/2014/main" id="{8A163FA9-5342-4FBB-9BA8-909284BF5BF2}"/>
              </a:ext>
            </a:extLst>
          </p:cNvPr>
          <p:cNvSpPr>
            <a:spLocks noGrp="1"/>
          </p:cNvSpPr>
          <p:nvPr>
            <p:ph type="title"/>
          </p:nvPr>
        </p:nvSpPr>
        <p:spPr/>
        <p:txBody>
          <a:bodyPr>
            <a:normAutofit/>
          </a:bodyPr>
          <a:lstStyle/>
          <a:p>
            <a:pPr marL="514350" marR="0" lvl="0" indent="-514350" defTabSz="914400" rtl="0" eaLnBrk="1" fontAlgn="auto" latinLnBrk="0" hangingPunct="1">
              <a:lnSpc>
                <a:spcPct val="90000"/>
              </a:lnSpc>
              <a:spcBef>
                <a:spcPts val="1800"/>
              </a:spcBef>
              <a:spcAft>
                <a:spcPts val="0"/>
              </a:spcAft>
              <a:tabLst/>
              <a:defRPr/>
            </a:pPr>
            <a:r>
              <a:rPr kumimoji="0" lang="en-CA" sz="3600" b="1" i="0" u="none" strike="noStrike" kern="1200" cap="none" spc="0" normalizeH="0" baseline="0" noProof="0" dirty="0">
                <a:ln>
                  <a:noFill/>
                </a:ln>
                <a:solidFill>
                  <a:prstClr val="black"/>
                </a:solidFill>
                <a:effectLst/>
                <a:uLnTx/>
                <a:uFillTx/>
                <a:ea typeface="+mn-ea"/>
                <a:cs typeface="+mn-cs"/>
              </a:rPr>
              <a:t>3. Model Engineering</a:t>
            </a:r>
            <a:endParaRPr lang="en-CA" sz="3600" b="1" dirty="0"/>
          </a:p>
        </p:txBody>
      </p:sp>
      <p:sp>
        <p:nvSpPr>
          <p:cNvPr id="6" name="矩形: 圆角 5">
            <a:extLst>
              <a:ext uri="{FF2B5EF4-FFF2-40B4-BE49-F238E27FC236}">
                <a16:creationId xmlns:a16="http://schemas.microsoft.com/office/drawing/2014/main" id="{B9A4F0C4-8B92-4587-B632-5C148B4F1228}"/>
              </a:ext>
            </a:extLst>
          </p:cNvPr>
          <p:cNvSpPr/>
          <p:nvPr/>
        </p:nvSpPr>
        <p:spPr>
          <a:xfrm>
            <a:off x="1824605" y="1910746"/>
            <a:ext cx="8204434" cy="528506"/>
          </a:xfrm>
          <a:prstGeom prst="roundRect">
            <a:avLst/>
          </a:prstGeom>
          <a:solidFill>
            <a:schemeClr val="accent5">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Feature selection -- </a:t>
            </a:r>
            <a:r>
              <a:rPr lang="en-US" dirty="0">
                <a:solidFill>
                  <a:schemeClr val="accent1">
                    <a:lumMod val="50000"/>
                  </a:schemeClr>
                </a:solidFill>
              </a:rPr>
              <a:t>ANOVA correlation coefficient and Kendall’s rank coefficient</a:t>
            </a:r>
            <a:endParaRPr lang="en-CA" dirty="0">
              <a:solidFill>
                <a:schemeClr val="accent1">
                  <a:lumMod val="50000"/>
                </a:schemeClr>
              </a:solidFill>
            </a:endParaRPr>
          </a:p>
        </p:txBody>
      </p:sp>
      <p:sp>
        <p:nvSpPr>
          <p:cNvPr id="7" name="矩形 6">
            <a:extLst>
              <a:ext uri="{FF2B5EF4-FFF2-40B4-BE49-F238E27FC236}">
                <a16:creationId xmlns:a16="http://schemas.microsoft.com/office/drawing/2014/main" id="{7B3396E2-A6B6-4C40-BCEC-C6FC9F6A859F}"/>
              </a:ext>
            </a:extLst>
          </p:cNvPr>
          <p:cNvSpPr/>
          <p:nvPr/>
        </p:nvSpPr>
        <p:spPr>
          <a:xfrm>
            <a:off x="1249960" y="2759978"/>
            <a:ext cx="9706062" cy="165877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chemeClr val="tx2"/>
                </a:solidFill>
              </a:rPr>
              <a:t>ANOVA correlation coefficient:</a:t>
            </a:r>
          </a:p>
          <a:p>
            <a:pPr marL="342900" indent="-342900">
              <a:buAutoNum type="arabicPeriod"/>
            </a:pPr>
            <a:r>
              <a:rPr lang="en-US" dirty="0">
                <a:solidFill>
                  <a:schemeClr val="tx2"/>
                </a:solidFill>
              </a:rPr>
              <a:t>It used to test the correlation between independent variables and target variables</a:t>
            </a:r>
          </a:p>
          <a:p>
            <a:pPr marL="342900" indent="-342900">
              <a:buAutoNum type="arabicPeriod"/>
            </a:pPr>
            <a:r>
              <a:rPr lang="en-US" dirty="0">
                <a:solidFill>
                  <a:schemeClr val="tx2"/>
                </a:solidFill>
              </a:rPr>
              <a:t>Imported </a:t>
            </a:r>
            <a:r>
              <a:rPr lang="en-US" dirty="0" err="1">
                <a:solidFill>
                  <a:schemeClr val="tx2"/>
                </a:solidFill>
              </a:rPr>
              <a:t>f_classif</a:t>
            </a:r>
            <a:r>
              <a:rPr lang="en-US" dirty="0">
                <a:solidFill>
                  <a:schemeClr val="tx2"/>
                </a:solidFill>
              </a:rPr>
              <a:t> package from </a:t>
            </a:r>
            <a:r>
              <a:rPr lang="en-US" dirty="0" err="1">
                <a:solidFill>
                  <a:schemeClr val="tx2"/>
                </a:solidFill>
              </a:rPr>
              <a:t>Sklearn</a:t>
            </a:r>
            <a:endParaRPr lang="en-US" dirty="0">
              <a:solidFill>
                <a:schemeClr val="tx2"/>
              </a:solidFill>
            </a:endParaRPr>
          </a:p>
          <a:p>
            <a:pPr marL="342900" indent="-342900">
              <a:buAutoNum type="arabicPeriod"/>
            </a:pPr>
            <a:r>
              <a:rPr lang="en-US" dirty="0">
                <a:solidFill>
                  <a:schemeClr val="tx2"/>
                </a:solidFill>
              </a:rPr>
              <a:t>The strategy is calculating the F-value and compared with significant level</a:t>
            </a:r>
          </a:p>
          <a:p>
            <a:pPr marL="342900" indent="-342900">
              <a:buAutoNum type="arabicPeriod"/>
            </a:pPr>
            <a:r>
              <a:rPr lang="en-US" dirty="0">
                <a:solidFill>
                  <a:schemeClr val="tx2"/>
                </a:solidFill>
              </a:rPr>
              <a:t>The significant level is 0.05  </a:t>
            </a:r>
            <a:endParaRPr lang="en-US" sz="1800" dirty="0">
              <a:solidFill>
                <a:schemeClr val="tx2"/>
              </a:solidFill>
            </a:endParaRPr>
          </a:p>
          <a:p>
            <a:pPr algn="ctr"/>
            <a:endParaRPr lang="en-CA" dirty="0"/>
          </a:p>
        </p:txBody>
      </p:sp>
      <p:sp>
        <p:nvSpPr>
          <p:cNvPr id="8" name="矩形 7">
            <a:extLst>
              <a:ext uri="{FF2B5EF4-FFF2-40B4-BE49-F238E27FC236}">
                <a16:creationId xmlns:a16="http://schemas.microsoft.com/office/drawing/2014/main" id="{8FEB4777-75D5-40F5-8F6B-2EDDEAAF3D0E}"/>
              </a:ext>
            </a:extLst>
          </p:cNvPr>
          <p:cNvSpPr/>
          <p:nvPr/>
        </p:nvSpPr>
        <p:spPr>
          <a:xfrm>
            <a:off x="1249960" y="4418749"/>
            <a:ext cx="9706062" cy="1780715"/>
          </a:xfrm>
          <a:prstGeom prst="rect">
            <a:avLst/>
          </a:prstGeom>
          <a:solidFill>
            <a:schemeClr val="accent5">
              <a:lumMod val="20000"/>
              <a:lumOff val="80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文本框 8">
            <a:extLst>
              <a:ext uri="{FF2B5EF4-FFF2-40B4-BE49-F238E27FC236}">
                <a16:creationId xmlns:a16="http://schemas.microsoft.com/office/drawing/2014/main" id="{0377D2B5-F224-4474-BC85-574E91F44B7A}"/>
              </a:ext>
            </a:extLst>
          </p:cNvPr>
          <p:cNvSpPr txBox="1"/>
          <p:nvPr/>
        </p:nvSpPr>
        <p:spPr>
          <a:xfrm>
            <a:off x="1249960" y="4563611"/>
            <a:ext cx="9395669" cy="1477328"/>
          </a:xfrm>
          <a:prstGeom prst="rect">
            <a:avLst/>
          </a:prstGeom>
          <a:noFill/>
        </p:spPr>
        <p:txBody>
          <a:bodyPr wrap="square" rtlCol="0">
            <a:spAutoFit/>
          </a:bodyPr>
          <a:lstStyle/>
          <a:p>
            <a:r>
              <a:rPr lang="en-CA" dirty="0">
                <a:solidFill>
                  <a:schemeClr val="accent1">
                    <a:lumMod val="50000"/>
                  </a:schemeClr>
                </a:solidFill>
              </a:rPr>
              <a:t>Kendall’s rank coefficient:</a:t>
            </a:r>
          </a:p>
          <a:p>
            <a:pPr marL="342900" indent="-342900">
              <a:buAutoNum type="arabicPeriod"/>
            </a:pPr>
            <a:r>
              <a:rPr lang="en-CA" dirty="0">
                <a:solidFill>
                  <a:schemeClr val="accent1">
                    <a:lumMod val="50000"/>
                  </a:schemeClr>
                </a:solidFill>
              </a:rPr>
              <a:t>It used to test the correlation with input and output variables as well.</a:t>
            </a:r>
          </a:p>
          <a:p>
            <a:pPr marL="342900" indent="-342900">
              <a:buAutoNum type="arabicPeriod"/>
            </a:pPr>
            <a:r>
              <a:rPr lang="en-CA" dirty="0">
                <a:solidFill>
                  <a:schemeClr val="accent1">
                    <a:lumMod val="50000"/>
                  </a:schemeClr>
                </a:solidFill>
              </a:rPr>
              <a:t>Imported </a:t>
            </a:r>
            <a:r>
              <a:rPr lang="en-CA" dirty="0" err="1">
                <a:solidFill>
                  <a:schemeClr val="accent1">
                    <a:lumMod val="50000"/>
                  </a:schemeClr>
                </a:solidFill>
              </a:rPr>
              <a:t>kendalltau</a:t>
            </a:r>
            <a:r>
              <a:rPr lang="en-CA" dirty="0">
                <a:solidFill>
                  <a:schemeClr val="accent1">
                    <a:lumMod val="50000"/>
                  </a:schemeClr>
                </a:solidFill>
              </a:rPr>
              <a:t> from </a:t>
            </a:r>
            <a:r>
              <a:rPr lang="en-CA" dirty="0" err="1">
                <a:solidFill>
                  <a:schemeClr val="accent1">
                    <a:lumMod val="50000"/>
                  </a:schemeClr>
                </a:solidFill>
              </a:rPr>
              <a:t>scipy</a:t>
            </a:r>
            <a:endParaRPr lang="en-CA" dirty="0">
              <a:solidFill>
                <a:schemeClr val="accent1">
                  <a:lumMod val="50000"/>
                </a:schemeClr>
              </a:solidFill>
            </a:endParaRPr>
          </a:p>
          <a:p>
            <a:pPr marL="342900" indent="-342900">
              <a:buFontTx/>
              <a:buAutoNum type="arabicPeriod"/>
            </a:pPr>
            <a:r>
              <a:rPr lang="en-US" sz="1800" dirty="0">
                <a:solidFill>
                  <a:schemeClr val="accent1">
                    <a:lumMod val="50000"/>
                  </a:schemeClr>
                </a:solidFill>
              </a:rPr>
              <a:t>Non-parametric test</a:t>
            </a:r>
          </a:p>
          <a:p>
            <a:pPr marL="342900" indent="-342900">
              <a:buFontTx/>
              <a:buAutoNum type="arabicPeriod"/>
            </a:pPr>
            <a:r>
              <a:rPr lang="en-US" dirty="0">
                <a:solidFill>
                  <a:schemeClr val="accent1">
                    <a:lumMod val="50000"/>
                  </a:schemeClr>
                </a:solidFill>
              </a:rPr>
              <a:t>The significant level is 0.05  </a:t>
            </a:r>
            <a:endParaRPr lang="en-US" sz="1800" dirty="0">
              <a:solidFill>
                <a:schemeClr val="accent1">
                  <a:lumMod val="50000"/>
                </a:schemeClr>
              </a:solidFill>
            </a:endParaRPr>
          </a:p>
        </p:txBody>
      </p:sp>
    </p:spTree>
    <p:extLst>
      <p:ext uri="{BB962C8B-B14F-4D97-AF65-F5344CB8AC3E}">
        <p14:creationId xmlns:p14="http://schemas.microsoft.com/office/powerpoint/2010/main" val="801181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121B878-35D6-4299-BA21-F3B57A32BF22}"/>
              </a:ext>
            </a:extLst>
          </p:cNvPr>
          <p:cNvSpPr/>
          <p:nvPr/>
        </p:nvSpPr>
        <p:spPr>
          <a:xfrm>
            <a:off x="597016" y="365124"/>
            <a:ext cx="10997967" cy="1325563"/>
          </a:xfrm>
          <a:prstGeom prst="rect">
            <a:avLst/>
          </a:prstGeom>
          <a:solidFill>
            <a:schemeClr val="accent5">
              <a:lumMod val="60000"/>
              <a:lumOff val="40000"/>
            </a:schemeClr>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标题 1">
            <a:extLst>
              <a:ext uri="{FF2B5EF4-FFF2-40B4-BE49-F238E27FC236}">
                <a16:creationId xmlns:a16="http://schemas.microsoft.com/office/drawing/2014/main" id="{8A163FA9-5342-4FBB-9BA8-909284BF5BF2}"/>
              </a:ext>
            </a:extLst>
          </p:cNvPr>
          <p:cNvSpPr>
            <a:spLocks noGrp="1"/>
          </p:cNvSpPr>
          <p:nvPr>
            <p:ph type="title"/>
          </p:nvPr>
        </p:nvSpPr>
        <p:spPr/>
        <p:txBody>
          <a:bodyPr>
            <a:normAutofit/>
          </a:bodyPr>
          <a:lstStyle/>
          <a:p>
            <a:pPr marL="514350" marR="0" lvl="0" indent="-514350" defTabSz="914400" rtl="0" eaLnBrk="1" fontAlgn="auto" latinLnBrk="0" hangingPunct="1">
              <a:lnSpc>
                <a:spcPct val="90000"/>
              </a:lnSpc>
              <a:spcBef>
                <a:spcPts val="1800"/>
              </a:spcBef>
              <a:spcAft>
                <a:spcPts val="0"/>
              </a:spcAft>
              <a:tabLst/>
              <a:defRPr/>
            </a:pPr>
            <a:r>
              <a:rPr kumimoji="0" lang="en-CA" sz="3600" b="1" i="0" u="none" strike="noStrike" kern="1200" cap="none" spc="0" normalizeH="0" baseline="0" noProof="0" dirty="0">
                <a:ln>
                  <a:noFill/>
                </a:ln>
                <a:solidFill>
                  <a:prstClr val="black"/>
                </a:solidFill>
                <a:effectLst/>
                <a:uLnTx/>
                <a:uFillTx/>
                <a:ea typeface="+mn-ea"/>
                <a:cs typeface="+mn-cs"/>
              </a:rPr>
              <a:t>3. Model Engineering</a:t>
            </a:r>
            <a:endParaRPr lang="en-CA" sz="3600" b="1" dirty="0"/>
          </a:p>
        </p:txBody>
      </p:sp>
      <p:sp>
        <p:nvSpPr>
          <p:cNvPr id="3" name="矩形: 圆角 2">
            <a:extLst>
              <a:ext uri="{FF2B5EF4-FFF2-40B4-BE49-F238E27FC236}">
                <a16:creationId xmlns:a16="http://schemas.microsoft.com/office/drawing/2014/main" id="{45F1AE0F-E5F6-47D0-BC71-C6C90E231C5E}"/>
              </a:ext>
            </a:extLst>
          </p:cNvPr>
          <p:cNvSpPr/>
          <p:nvPr/>
        </p:nvSpPr>
        <p:spPr>
          <a:xfrm>
            <a:off x="838199" y="1778467"/>
            <a:ext cx="2089558" cy="461394"/>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bg1"/>
                </a:solidFill>
              </a:rPr>
              <a:t>Standard scaled</a:t>
            </a:r>
          </a:p>
        </p:txBody>
      </p:sp>
      <p:sp>
        <p:nvSpPr>
          <p:cNvPr id="5" name="矩形: 圆角 4">
            <a:extLst>
              <a:ext uri="{FF2B5EF4-FFF2-40B4-BE49-F238E27FC236}">
                <a16:creationId xmlns:a16="http://schemas.microsoft.com/office/drawing/2014/main" id="{24A4853C-43B5-4400-9F77-2B5EF34E8391}"/>
              </a:ext>
            </a:extLst>
          </p:cNvPr>
          <p:cNvSpPr/>
          <p:nvPr/>
        </p:nvSpPr>
        <p:spPr>
          <a:xfrm>
            <a:off x="838199" y="2298583"/>
            <a:ext cx="6661558" cy="461394"/>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a:solidFill>
                  <a:schemeClr val="bg1"/>
                </a:solidFill>
              </a:rPr>
              <a:t>Continue variables will be rescaled by mean = 0 and variances = 1 </a:t>
            </a:r>
          </a:p>
        </p:txBody>
      </p:sp>
      <p:sp>
        <p:nvSpPr>
          <p:cNvPr id="6" name="矩形: 圆角 5">
            <a:extLst>
              <a:ext uri="{FF2B5EF4-FFF2-40B4-BE49-F238E27FC236}">
                <a16:creationId xmlns:a16="http://schemas.microsoft.com/office/drawing/2014/main" id="{CDF05487-56A1-4C07-9365-AB6A8E86DB72}"/>
              </a:ext>
            </a:extLst>
          </p:cNvPr>
          <p:cNvSpPr/>
          <p:nvPr/>
        </p:nvSpPr>
        <p:spPr>
          <a:xfrm>
            <a:off x="838199" y="2923561"/>
            <a:ext cx="3851246" cy="461394"/>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0000"/>
              </a:lnSpc>
            </a:pPr>
            <a:r>
              <a:rPr lang="en-US" sz="1800" dirty="0">
                <a:solidFill>
                  <a:schemeClr val="tx2"/>
                </a:solidFill>
              </a:rPr>
              <a:t>One-hot encoding categorical variables</a:t>
            </a:r>
          </a:p>
        </p:txBody>
      </p:sp>
      <p:sp>
        <p:nvSpPr>
          <p:cNvPr id="7" name="矩形: 圆角 6">
            <a:extLst>
              <a:ext uri="{FF2B5EF4-FFF2-40B4-BE49-F238E27FC236}">
                <a16:creationId xmlns:a16="http://schemas.microsoft.com/office/drawing/2014/main" id="{97C263EE-2B78-4D1E-9F08-0181C3AF6372}"/>
              </a:ext>
            </a:extLst>
          </p:cNvPr>
          <p:cNvSpPr/>
          <p:nvPr/>
        </p:nvSpPr>
        <p:spPr>
          <a:xfrm>
            <a:off x="838199" y="3414002"/>
            <a:ext cx="10663105" cy="654344"/>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a:solidFill>
                  <a:schemeClr val="accent1">
                    <a:lumMod val="50000"/>
                  </a:schemeClr>
                </a:solidFill>
              </a:rPr>
              <a:t>All the categorical variable with n values will encode as n-1 </a:t>
            </a:r>
            <a:r>
              <a:rPr lang="en-US" dirty="0">
                <a:solidFill>
                  <a:schemeClr val="accent1">
                    <a:lumMod val="50000"/>
                  </a:schemeClr>
                </a:solidFill>
              </a:rPr>
              <a:t>binary variables, and the dropped variables is the standard and avoid correlation.  </a:t>
            </a:r>
            <a:endParaRPr lang="en-US" sz="1800" dirty="0">
              <a:solidFill>
                <a:schemeClr val="accent1">
                  <a:lumMod val="50000"/>
                </a:schemeClr>
              </a:solidFill>
            </a:endParaRPr>
          </a:p>
        </p:txBody>
      </p:sp>
      <p:sp>
        <p:nvSpPr>
          <p:cNvPr id="8" name="矩形 7">
            <a:extLst>
              <a:ext uri="{FF2B5EF4-FFF2-40B4-BE49-F238E27FC236}">
                <a16:creationId xmlns:a16="http://schemas.microsoft.com/office/drawing/2014/main" id="{E30C37DA-58EE-4DD4-B91E-AD0E71B715C6}"/>
              </a:ext>
            </a:extLst>
          </p:cNvPr>
          <p:cNvSpPr/>
          <p:nvPr/>
        </p:nvSpPr>
        <p:spPr>
          <a:xfrm>
            <a:off x="838199" y="4097393"/>
            <a:ext cx="10663106" cy="3562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chemeClr val="accent1">
                    <a:lumMod val="50000"/>
                  </a:schemeClr>
                </a:solidFill>
              </a:rPr>
              <a:t>Country code will be encode to Country_0, Country_1, and Country_2.  Country_2 will be dropped.</a:t>
            </a:r>
          </a:p>
        </p:txBody>
      </p:sp>
      <p:sp>
        <p:nvSpPr>
          <p:cNvPr id="9" name="矩形 8">
            <a:extLst>
              <a:ext uri="{FF2B5EF4-FFF2-40B4-BE49-F238E27FC236}">
                <a16:creationId xmlns:a16="http://schemas.microsoft.com/office/drawing/2014/main" id="{DB1C7160-781E-4942-9F26-79943CEE07A1}"/>
              </a:ext>
            </a:extLst>
          </p:cNvPr>
          <p:cNvSpPr/>
          <p:nvPr/>
        </p:nvSpPr>
        <p:spPr>
          <a:xfrm>
            <a:off x="838199" y="4453612"/>
            <a:ext cx="10663106" cy="35622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chemeClr val="accent1">
                    <a:lumMod val="50000"/>
                  </a:schemeClr>
                </a:solidFill>
              </a:rPr>
              <a:t>BR code will be encoded from BR_code</a:t>
            </a:r>
            <a:r>
              <a:rPr lang="en-US" dirty="0">
                <a:solidFill>
                  <a:schemeClr val="accent1">
                    <a:lumMod val="50000"/>
                  </a:schemeClr>
                </a:solidFill>
              </a:rPr>
              <a:t>_0 to BR_code_84 (some data was dropped).  BR_code_0 will be dropped  </a:t>
            </a:r>
            <a:r>
              <a:rPr lang="en-US" sz="1800" dirty="0">
                <a:solidFill>
                  <a:schemeClr val="accent1">
                    <a:lumMod val="50000"/>
                  </a:schemeClr>
                </a:solidFill>
              </a:rPr>
              <a:t> </a:t>
            </a:r>
          </a:p>
        </p:txBody>
      </p:sp>
      <p:sp>
        <p:nvSpPr>
          <p:cNvPr id="10" name="矩形 9">
            <a:extLst>
              <a:ext uri="{FF2B5EF4-FFF2-40B4-BE49-F238E27FC236}">
                <a16:creationId xmlns:a16="http://schemas.microsoft.com/office/drawing/2014/main" id="{A4E782AB-7513-4397-92F5-5947680F19CF}"/>
              </a:ext>
            </a:extLst>
          </p:cNvPr>
          <p:cNvSpPr/>
          <p:nvPr/>
        </p:nvSpPr>
        <p:spPr>
          <a:xfrm>
            <a:off x="838199" y="4809832"/>
            <a:ext cx="10663106" cy="35622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chemeClr val="accent1">
                    <a:lumMod val="50000"/>
                  </a:schemeClr>
                </a:solidFill>
              </a:rPr>
              <a:t>Periods will be encoded by years. 2020Q4 will be dropped.</a:t>
            </a:r>
          </a:p>
        </p:txBody>
      </p:sp>
      <p:sp>
        <p:nvSpPr>
          <p:cNvPr id="11" name="矩形: 圆角 10">
            <a:extLst>
              <a:ext uri="{FF2B5EF4-FFF2-40B4-BE49-F238E27FC236}">
                <a16:creationId xmlns:a16="http://schemas.microsoft.com/office/drawing/2014/main" id="{14CB32CC-31E6-440D-8B84-498C51428349}"/>
              </a:ext>
            </a:extLst>
          </p:cNvPr>
          <p:cNvSpPr/>
          <p:nvPr/>
        </p:nvSpPr>
        <p:spPr>
          <a:xfrm>
            <a:off x="838198" y="5335398"/>
            <a:ext cx="3037515" cy="456262"/>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Label encoding target variable</a:t>
            </a:r>
            <a:endParaRPr lang="en-CA" dirty="0">
              <a:solidFill>
                <a:schemeClr val="accent1">
                  <a:lumMod val="50000"/>
                </a:schemeClr>
              </a:solidFill>
            </a:endParaRPr>
          </a:p>
        </p:txBody>
      </p:sp>
      <p:sp>
        <p:nvSpPr>
          <p:cNvPr id="12" name="矩形: 圆角 11">
            <a:extLst>
              <a:ext uri="{FF2B5EF4-FFF2-40B4-BE49-F238E27FC236}">
                <a16:creationId xmlns:a16="http://schemas.microsoft.com/office/drawing/2014/main" id="{CC4F2908-5E1B-4C5B-B25E-62C85A4751BB}"/>
              </a:ext>
            </a:extLst>
          </p:cNvPr>
          <p:cNvSpPr/>
          <p:nvPr/>
        </p:nvSpPr>
        <p:spPr>
          <a:xfrm>
            <a:off x="838198" y="5855514"/>
            <a:ext cx="10663106" cy="356220"/>
          </a:xfrm>
          <a:prstGeom prst="roundRect">
            <a:avLst>
              <a:gd name="adj" fmla="val 182"/>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1">
                    <a:lumMod val="50000"/>
                  </a:schemeClr>
                </a:solidFill>
              </a:rPr>
              <a:t>Target variable will be encode to start from 0 to require the condition of </a:t>
            </a:r>
            <a:r>
              <a:rPr lang="en-US" dirty="0" err="1">
                <a:solidFill>
                  <a:schemeClr val="accent1">
                    <a:lumMod val="50000"/>
                  </a:schemeClr>
                </a:solidFill>
              </a:rPr>
              <a:t>XGBoost</a:t>
            </a:r>
            <a:r>
              <a:rPr lang="en-US" dirty="0">
                <a:solidFill>
                  <a:schemeClr val="accent1">
                    <a:lumMod val="50000"/>
                  </a:schemeClr>
                </a:solidFill>
              </a:rPr>
              <a:t>.</a:t>
            </a:r>
            <a:endParaRPr lang="en-CA" dirty="0">
              <a:solidFill>
                <a:schemeClr val="accent1">
                  <a:lumMod val="50000"/>
                </a:schemeClr>
              </a:solidFill>
            </a:endParaRPr>
          </a:p>
        </p:txBody>
      </p:sp>
      <p:sp>
        <p:nvSpPr>
          <p:cNvPr id="13" name="矩形: 圆角 12">
            <a:extLst>
              <a:ext uri="{FF2B5EF4-FFF2-40B4-BE49-F238E27FC236}">
                <a16:creationId xmlns:a16="http://schemas.microsoft.com/office/drawing/2014/main" id="{E317DCA5-3BA6-42E2-9B22-150143E18A1D}"/>
              </a:ext>
            </a:extLst>
          </p:cNvPr>
          <p:cNvSpPr/>
          <p:nvPr/>
        </p:nvSpPr>
        <p:spPr>
          <a:xfrm>
            <a:off x="838198" y="6211734"/>
            <a:ext cx="10663106" cy="356220"/>
          </a:xfrm>
          <a:prstGeom prst="roundRect">
            <a:avLst>
              <a:gd name="adj" fmla="val 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1">
                    <a:lumMod val="50000"/>
                  </a:schemeClr>
                </a:solidFill>
              </a:rPr>
              <a:t>Target variable will be encode as binary variables for deep learning.</a:t>
            </a:r>
            <a:endParaRPr lang="en-CA" dirty="0">
              <a:solidFill>
                <a:schemeClr val="accent1">
                  <a:lumMod val="50000"/>
                </a:schemeClr>
              </a:solidFill>
            </a:endParaRPr>
          </a:p>
        </p:txBody>
      </p:sp>
    </p:spTree>
    <p:extLst>
      <p:ext uri="{BB962C8B-B14F-4D97-AF65-F5344CB8AC3E}">
        <p14:creationId xmlns:p14="http://schemas.microsoft.com/office/powerpoint/2010/main" val="398919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11E6C3A-D8D5-466D-8BC6-F6A8670446DC}"/>
              </a:ext>
            </a:extLst>
          </p:cNvPr>
          <p:cNvSpPr/>
          <p:nvPr/>
        </p:nvSpPr>
        <p:spPr>
          <a:xfrm>
            <a:off x="0" y="4655891"/>
            <a:ext cx="12192000" cy="220211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矩形: 圆角 4">
            <a:extLst>
              <a:ext uri="{FF2B5EF4-FFF2-40B4-BE49-F238E27FC236}">
                <a16:creationId xmlns:a16="http://schemas.microsoft.com/office/drawing/2014/main" id="{6DB463E7-4259-46F9-8E87-8D225238C8CF}"/>
              </a:ext>
            </a:extLst>
          </p:cNvPr>
          <p:cNvSpPr/>
          <p:nvPr/>
        </p:nvSpPr>
        <p:spPr>
          <a:xfrm>
            <a:off x="1199625" y="2290194"/>
            <a:ext cx="2114026" cy="3699545"/>
          </a:xfrm>
          <a:prstGeom prst="roundRect">
            <a:avLst>
              <a:gd name="adj" fmla="val 8334"/>
            </a:avLst>
          </a:prstGeom>
          <a:solidFill>
            <a:schemeClr val="bg1"/>
          </a:solidFill>
          <a:ln>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0000"/>
                </a:solidFill>
              </a:rPr>
              <a:t>16.96%</a:t>
            </a:r>
            <a:endParaRPr lang="en-CA" sz="3200" b="1" dirty="0">
              <a:solidFill>
                <a:srgbClr val="FF0000"/>
              </a:solidFill>
            </a:endParaRPr>
          </a:p>
        </p:txBody>
      </p:sp>
      <p:sp>
        <p:nvSpPr>
          <p:cNvPr id="6" name="矩形: 圆顶角 5">
            <a:extLst>
              <a:ext uri="{FF2B5EF4-FFF2-40B4-BE49-F238E27FC236}">
                <a16:creationId xmlns:a16="http://schemas.microsoft.com/office/drawing/2014/main" id="{45080C06-EBAE-47CE-B11C-667E04B1C3BF}"/>
              </a:ext>
            </a:extLst>
          </p:cNvPr>
          <p:cNvSpPr/>
          <p:nvPr/>
        </p:nvSpPr>
        <p:spPr>
          <a:xfrm>
            <a:off x="1199625" y="2290194"/>
            <a:ext cx="2114026" cy="805344"/>
          </a:xfrm>
          <a:prstGeom prst="round2SameRect">
            <a:avLst>
              <a:gd name="adj1" fmla="val 21875"/>
              <a:gd name="adj2" fmla="val 0"/>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Method 1</a:t>
            </a:r>
          </a:p>
          <a:p>
            <a:pPr algn="ctr"/>
            <a:r>
              <a:rPr lang="en-US" sz="1100" dirty="0">
                <a:solidFill>
                  <a:schemeClr val="accent1">
                    <a:lumMod val="50000"/>
                  </a:schemeClr>
                </a:solidFill>
              </a:rPr>
              <a:t>(drop 20% missing data)</a:t>
            </a:r>
            <a:endParaRPr lang="en-CA" sz="1100" dirty="0">
              <a:solidFill>
                <a:schemeClr val="accent1">
                  <a:lumMod val="50000"/>
                </a:schemeClr>
              </a:solidFill>
            </a:endParaRPr>
          </a:p>
        </p:txBody>
      </p:sp>
      <p:sp>
        <p:nvSpPr>
          <p:cNvPr id="7" name="矩形: 圆角 6">
            <a:extLst>
              <a:ext uri="{FF2B5EF4-FFF2-40B4-BE49-F238E27FC236}">
                <a16:creationId xmlns:a16="http://schemas.microsoft.com/office/drawing/2014/main" id="{92E6CFE6-817E-4832-98B9-2F9911EC7E79}"/>
              </a:ext>
            </a:extLst>
          </p:cNvPr>
          <p:cNvSpPr/>
          <p:nvPr/>
        </p:nvSpPr>
        <p:spPr>
          <a:xfrm>
            <a:off x="411060" y="226503"/>
            <a:ext cx="3682767" cy="461394"/>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Evaluation of missing data methods</a:t>
            </a:r>
            <a:endParaRPr lang="en-CA" dirty="0">
              <a:solidFill>
                <a:schemeClr val="accent1">
                  <a:lumMod val="50000"/>
                </a:schemeClr>
              </a:solidFill>
            </a:endParaRPr>
          </a:p>
        </p:txBody>
      </p:sp>
      <p:sp>
        <p:nvSpPr>
          <p:cNvPr id="8" name="矩形: 圆角 7">
            <a:extLst>
              <a:ext uri="{FF2B5EF4-FFF2-40B4-BE49-F238E27FC236}">
                <a16:creationId xmlns:a16="http://schemas.microsoft.com/office/drawing/2014/main" id="{87D56A38-529C-4A25-9870-11CCD06333A6}"/>
              </a:ext>
            </a:extLst>
          </p:cNvPr>
          <p:cNvSpPr/>
          <p:nvPr/>
        </p:nvSpPr>
        <p:spPr>
          <a:xfrm>
            <a:off x="3699544" y="2290194"/>
            <a:ext cx="2114026" cy="3699545"/>
          </a:xfrm>
          <a:prstGeom prst="roundRect">
            <a:avLst>
              <a:gd name="adj" fmla="val 8334"/>
            </a:avLst>
          </a:prstGeom>
          <a:solidFill>
            <a:schemeClr val="bg1"/>
          </a:solidFill>
          <a:ln>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0000"/>
                </a:solidFill>
              </a:rPr>
              <a:t>16.44%</a:t>
            </a:r>
            <a:endParaRPr lang="en-CA" sz="3200" b="1" dirty="0">
              <a:solidFill>
                <a:srgbClr val="FF0000"/>
              </a:solidFill>
            </a:endParaRPr>
          </a:p>
        </p:txBody>
      </p:sp>
      <p:sp>
        <p:nvSpPr>
          <p:cNvPr id="9" name="矩形: 圆顶角 8">
            <a:extLst>
              <a:ext uri="{FF2B5EF4-FFF2-40B4-BE49-F238E27FC236}">
                <a16:creationId xmlns:a16="http://schemas.microsoft.com/office/drawing/2014/main" id="{9CC2412B-62C9-4126-9A23-8B9E5305B628}"/>
              </a:ext>
            </a:extLst>
          </p:cNvPr>
          <p:cNvSpPr/>
          <p:nvPr/>
        </p:nvSpPr>
        <p:spPr>
          <a:xfrm>
            <a:off x="3699544" y="2290194"/>
            <a:ext cx="2114026" cy="805344"/>
          </a:xfrm>
          <a:prstGeom prst="round2SameRect">
            <a:avLst>
              <a:gd name="adj1" fmla="val 21875"/>
              <a:gd name="adj2" fmla="val 0"/>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Method 2</a:t>
            </a:r>
          </a:p>
          <a:p>
            <a:pPr algn="ctr"/>
            <a:r>
              <a:rPr lang="en-US" sz="1100" dirty="0">
                <a:solidFill>
                  <a:schemeClr val="accent1">
                    <a:lumMod val="50000"/>
                  </a:schemeClr>
                </a:solidFill>
              </a:rPr>
              <a:t>(mean)</a:t>
            </a:r>
            <a:endParaRPr lang="en-CA" sz="1100" dirty="0">
              <a:solidFill>
                <a:schemeClr val="accent1">
                  <a:lumMod val="50000"/>
                </a:schemeClr>
              </a:solidFill>
            </a:endParaRPr>
          </a:p>
        </p:txBody>
      </p:sp>
      <p:sp>
        <p:nvSpPr>
          <p:cNvPr id="14" name="矩形: 圆角 13">
            <a:extLst>
              <a:ext uri="{FF2B5EF4-FFF2-40B4-BE49-F238E27FC236}">
                <a16:creationId xmlns:a16="http://schemas.microsoft.com/office/drawing/2014/main" id="{F5DA2D08-8F9D-4722-9613-B968037B9200}"/>
              </a:ext>
            </a:extLst>
          </p:cNvPr>
          <p:cNvSpPr/>
          <p:nvPr/>
        </p:nvSpPr>
        <p:spPr>
          <a:xfrm>
            <a:off x="6199463" y="2290194"/>
            <a:ext cx="2114026" cy="3699545"/>
          </a:xfrm>
          <a:prstGeom prst="roundRect">
            <a:avLst>
              <a:gd name="adj" fmla="val 8334"/>
            </a:avLst>
          </a:prstGeom>
          <a:solidFill>
            <a:schemeClr val="bg1"/>
          </a:solidFill>
          <a:ln>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0000"/>
                </a:solidFill>
              </a:rPr>
              <a:t>17.23%</a:t>
            </a:r>
            <a:endParaRPr lang="en-CA" sz="3200" b="1" dirty="0">
              <a:solidFill>
                <a:srgbClr val="FF0000"/>
              </a:solidFill>
            </a:endParaRPr>
          </a:p>
        </p:txBody>
      </p:sp>
      <p:sp>
        <p:nvSpPr>
          <p:cNvPr id="15" name="矩形: 圆顶角 14">
            <a:extLst>
              <a:ext uri="{FF2B5EF4-FFF2-40B4-BE49-F238E27FC236}">
                <a16:creationId xmlns:a16="http://schemas.microsoft.com/office/drawing/2014/main" id="{27168F96-B3E2-447F-80DD-A51420666319}"/>
              </a:ext>
            </a:extLst>
          </p:cNvPr>
          <p:cNvSpPr/>
          <p:nvPr/>
        </p:nvSpPr>
        <p:spPr>
          <a:xfrm>
            <a:off x="6199463" y="2290194"/>
            <a:ext cx="2114026" cy="805344"/>
          </a:xfrm>
          <a:prstGeom prst="round2SameRect">
            <a:avLst>
              <a:gd name="adj1" fmla="val 21875"/>
              <a:gd name="adj2" fmla="val 0"/>
            </a:avLst>
          </a:prstGeom>
          <a:solidFill>
            <a:schemeClr val="accent5">
              <a:lumMod val="20000"/>
              <a:lumOff val="80000"/>
            </a:schemeClr>
          </a:solidFill>
          <a:ln>
            <a:solidFill>
              <a:srgbClr val="0070C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Method 3</a:t>
            </a:r>
          </a:p>
          <a:p>
            <a:pPr algn="ctr"/>
            <a:r>
              <a:rPr lang="en-US" sz="1100" dirty="0">
                <a:solidFill>
                  <a:schemeClr val="accent1">
                    <a:lumMod val="50000"/>
                  </a:schemeClr>
                </a:solidFill>
              </a:rPr>
              <a:t>(median)</a:t>
            </a:r>
            <a:endParaRPr lang="en-CA" sz="1100" dirty="0">
              <a:solidFill>
                <a:schemeClr val="accent1">
                  <a:lumMod val="50000"/>
                </a:schemeClr>
              </a:solidFill>
            </a:endParaRPr>
          </a:p>
        </p:txBody>
      </p:sp>
      <p:sp>
        <p:nvSpPr>
          <p:cNvPr id="16" name="矩形: 圆角 15">
            <a:extLst>
              <a:ext uri="{FF2B5EF4-FFF2-40B4-BE49-F238E27FC236}">
                <a16:creationId xmlns:a16="http://schemas.microsoft.com/office/drawing/2014/main" id="{A9DF0299-A1ED-4A1E-A577-DC8F590848EE}"/>
              </a:ext>
            </a:extLst>
          </p:cNvPr>
          <p:cNvSpPr/>
          <p:nvPr/>
        </p:nvSpPr>
        <p:spPr>
          <a:xfrm>
            <a:off x="8699382" y="2290194"/>
            <a:ext cx="2114026" cy="3699545"/>
          </a:xfrm>
          <a:prstGeom prst="roundRect">
            <a:avLst>
              <a:gd name="adj" fmla="val 8334"/>
            </a:avLst>
          </a:prstGeom>
          <a:solidFill>
            <a:schemeClr val="bg1"/>
          </a:solidFill>
          <a:ln>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0000"/>
                </a:solidFill>
              </a:rPr>
              <a:t>18.09%</a:t>
            </a:r>
            <a:endParaRPr lang="en-CA" sz="3200" b="1" dirty="0">
              <a:solidFill>
                <a:srgbClr val="FF0000"/>
              </a:solidFill>
            </a:endParaRPr>
          </a:p>
        </p:txBody>
      </p:sp>
      <p:sp>
        <p:nvSpPr>
          <p:cNvPr id="17" name="矩形: 圆顶角 16">
            <a:extLst>
              <a:ext uri="{FF2B5EF4-FFF2-40B4-BE49-F238E27FC236}">
                <a16:creationId xmlns:a16="http://schemas.microsoft.com/office/drawing/2014/main" id="{D88BE3CF-DFD4-490B-AB23-D851593430EB}"/>
              </a:ext>
            </a:extLst>
          </p:cNvPr>
          <p:cNvSpPr/>
          <p:nvPr/>
        </p:nvSpPr>
        <p:spPr>
          <a:xfrm>
            <a:off x="8699382" y="2290194"/>
            <a:ext cx="2114026" cy="805344"/>
          </a:xfrm>
          <a:prstGeom prst="round2SameRect">
            <a:avLst>
              <a:gd name="adj1" fmla="val 21875"/>
              <a:gd name="adj2" fmla="val 0"/>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Method 4</a:t>
            </a:r>
          </a:p>
          <a:p>
            <a:pPr algn="ctr"/>
            <a:r>
              <a:rPr lang="en-US" sz="1100" dirty="0">
                <a:solidFill>
                  <a:schemeClr val="accent1">
                    <a:lumMod val="50000"/>
                  </a:schemeClr>
                </a:solidFill>
              </a:rPr>
              <a:t>(regression)</a:t>
            </a:r>
            <a:endParaRPr lang="en-CA" sz="1100" dirty="0">
              <a:solidFill>
                <a:schemeClr val="accent1">
                  <a:lumMod val="50000"/>
                </a:schemeClr>
              </a:solidFill>
            </a:endParaRPr>
          </a:p>
        </p:txBody>
      </p:sp>
      <p:sp>
        <p:nvSpPr>
          <p:cNvPr id="33" name="矩形: 圆角 32">
            <a:extLst>
              <a:ext uri="{FF2B5EF4-FFF2-40B4-BE49-F238E27FC236}">
                <a16:creationId xmlns:a16="http://schemas.microsoft.com/office/drawing/2014/main" id="{77EEF663-4F8E-411D-A753-B2A5702EAE8A}"/>
              </a:ext>
            </a:extLst>
          </p:cNvPr>
          <p:cNvSpPr/>
          <p:nvPr/>
        </p:nvSpPr>
        <p:spPr>
          <a:xfrm>
            <a:off x="411061" y="729840"/>
            <a:ext cx="10916873" cy="1132516"/>
          </a:xfrm>
          <a:prstGeom prst="roundRect">
            <a:avLst/>
          </a:prstGeom>
          <a:solidFill>
            <a:schemeClr val="accent5">
              <a:lumMod val="20000"/>
              <a:lumOff val="8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00000"/>
              </a:lnSpc>
              <a:buAutoNum type="arabicPeriod"/>
            </a:pPr>
            <a:r>
              <a:rPr lang="en-US" dirty="0">
                <a:solidFill>
                  <a:schemeClr val="accent1">
                    <a:lumMod val="50000"/>
                  </a:schemeClr>
                </a:solidFill>
              </a:rPr>
              <a:t>E</a:t>
            </a:r>
            <a:r>
              <a:rPr lang="en-US" sz="1800" dirty="0">
                <a:solidFill>
                  <a:schemeClr val="accent1">
                    <a:lumMod val="50000"/>
                  </a:schemeClr>
                </a:solidFill>
              </a:rPr>
              <a:t>mployed Train-validation-test split approach </a:t>
            </a:r>
          </a:p>
          <a:p>
            <a:pPr marL="342900" indent="-342900">
              <a:lnSpc>
                <a:spcPct val="100000"/>
              </a:lnSpc>
              <a:buAutoNum type="arabicPeriod"/>
            </a:pPr>
            <a:r>
              <a:rPr lang="en-US" dirty="0">
                <a:solidFill>
                  <a:schemeClr val="accent1">
                    <a:lumMod val="50000"/>
                  </a:schemeClr>
                </a:solidFill>
              </a:rPr>
              <a:t>The evaluation of missing data fitting methods is F1 score in decision tree after above model engineering</a:t>
            </a:r>
          </a:p>
          <a:p>
            <a:pPr marL="342900" indent="-342900">
              <a:lnSpc>
                <a:spcPct val="100000"/>
              </a:lnSpc>
              <a:buAutoNum type="arabicPeriod"/>
            </a:pPr>
            <a:r>
              <a:rPr lang="en-US" dirty="0">
                <a:solidFill>
                  <a:schemeClr val="accent1">
                    <a:lumMod val="50000"/>
                  </a:schemeClr>
                </a:solidFill>
              </a:rPr>
              <a:t>Method 4 has the best performance  </a:t>
            </a:r>
            <a:endParaRPr lang="en-CA" dirty="0">
              <a:solidFill>
                <a:schemeClr val="accent1">
                  <a:lumMod val="50000"/>
                </a:schemeClr>
              </a:solidFill>
            </a:endParaRPr>
          </a:p>
        </p:txBody>
      </p:sp>
    </p:spTree>
    <p:extLst>
      <p:ext uri="{BB962C8B-B14F-4D97-AF65-F5344CB8AC3E}">
        <p14:creationId xmlns:p14="http://schemas.microsoft.com/office/powerpoint/2010/main" val="3422907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121B878-35D6-4299-BA21-F3B57A32BF22}"/>
              </a:ext>
            </a:extLst>
          </p:cNvPr>
          <p:cNvSpPr/>
          <p:nvPr/>
        </p:nvSpPr>
        <p:spPr>
          <a:xfrm>
            <a:off x="597016" y="365124"/>
            <a:ext cx="10997967" cy="1325563"/>
          </a:xfrm>
          <a:prstGeom prst="rect">
            <a:avLst/>
          </a:prstGeom>
          <a:solidFill>
            <a:schemeClr val="accent5">
              <a:lumMod val="60000"/>
              <a:lumOff val="40000"/>
            </a:schemeClr>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标题 1">
            <a:extLst>
              <a:ext uri="{FF2B5EF4-FFF2-40B4-BE49-F238E27FC236}">
                <a16:creationId xmlns:a16="http://schemas.microsoft.com/office/drawing/2014/main" id="{8A163FA9-5342-4FBB-9BA8-909284BF5BF2}"/>
              </a:ext>
            </a:extLst>
          </p:cNvPr>
          <p:cNvSpPr>
            <a:spLocks noGrp="1"/>
          </p:cNvSpPr>
          <p:nvPr>
            <p:ph type="title"/>
          </p:nvPr>
        </p:nvSpPr>
        <p:spPr/>
        <p:txBody>
          <a:bodyPr>
            <a:normAutofit/>
          </a:bodyPr>
          <a:lstStyle/>
          <a:p>
            <a:pPr marL="514350" marR="0" lvl="0" indent="-514350" defTabSz="914400" rtl="0" eaLnBrk="1" fontAlgn="auto" latinLnBrk="0" hangingPunct="1">
              <a:lnSpc>
                <a:spcPct val="90000"/>
              </a:lnSpc>
              <a:spcBef>
                <a:spcPts val="1800"/>
              </a:spcBef>
              <a:spcAft>
                <a:spcPts val="0"/>
              </a:spcAft>
              <a:tabLst/>
              <a:defRPr/>
            </a:pPr>
            <a:r>
              <a:rPr kumimoji="0" lang="en-CA" sz="3600" b="1" i="0" u="none" strike="noStrike" kern="1200" cap="none" spc="0" normalizeH="0" baseline="0" noProof="0" dirty="0">
                <a:ln>
                  <a:noFill/>
                </a:ln>
                <a:solidFill>
                  <a:prstClr val="black"/>
                </a:solidFill>
                <a:effectLst/>
                <a:uLnTx/>
                <a:uFillTx/>
                <a:ea typeface="+mn-ea"/>
                <a:cs typeface="+mn-cs"/>
              </a:rPr>
              <a:t>3. Model Engineering</a:t>
            </a:r>
            <a:endParaRPr lang="en-CA" sz="3600" b="1" dirty="0"/>
          </a:p>
        </p:txBody>
      </p:sp>
      <p:sp>
        <p:nvSpPr>
          <p:cNvPr id="3" name="矩形: 圆角 2">
            <a:extLst>
              <a:ext uri="{FF2B5EF4-FFF2-40B4-BE49-F238E27FC236}">
                <a16:creationId xmlns:a16="http://schemas.microsoft.com/office/drawing/2014/main" id="{AD07D721-559F-4A40-9499-2D5143AF93CD}"/>
              </a:ext>
            </a:extLst>
          </p:cNvPr>
          <p:cNvSpPr/>
          <p:nvPr/>
        </p:nvSpPr>
        <p:spPr>
          <a:xfrm>
            <a:off x="729842" y="1879134"/>
            <a:ext cx="2416030" cy="553673"/>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Summary</a:t>
            </a:r>
            <a:endParaRPr lang="en-CA" dirty="0">
              <a:solidFill>
                <a:schemeClr val="accent1">
                  <a:lumMod val="50000"/>
                </a:schemeClr>
              </a:solidFill>
            </a:endParaRPr>
          </a:p>
        </p:txBody>
      </p:sp>
      <p:sp>
        <p:nvSpPr>
          <p:cNvPr id="5" name="文本框 4">
            <a:extLst>
              <a:ext uri="{FF2B5EF4-FFF2-40B4-BE49-F238E27FC236}">
                <a16:creationId xmlns:a16="http://schemas.microsoft.com/office/drawing/2014/main" id="{05C0DDF1-EBAC-4DAA-84AD-86CAB371F05A}"/>
              </a:ext>
            </a:extLst>
          </p:cNvPr>
          <p:cNvSpPr txBox="1"/>
          <p:nvPr/>
        </p:nvSpPr>
        <p:spPr>
          <a:xfrm>
            <a:off x="729842" y="2617365"/>
            <a:ext cx="10737908" cy="3816429"/>
          </a:xfrm>
          <a:prstGeom prst="rect">
            <a:avLst/>
          </a:prstGeom>
          <a:noFill/>
        </p:spPr>
        <p:txBody>
          <a:bodyPr wrap="square" rtlCol="0">
            <a:spAutoFit/>
          </a:bodyPr>
          <a:lstStyle/>
          <a:p>
            <a:pPr marL="324000" indent="-342900">
              <a:spcBef>
                <a:spcPts val="1200"/>
              </a:spcBef>
              <a:buFont typeface="+mj-lt"/>
              <a:buAutoNum type="arabicPeriod"/>
            </a:pPr>
            <a:r>
              <a:rPr lang="en-US" dirty="0"/>
              <a:t>Removed row data with all missing value</a:t>
            </a:r>
          </a:p>
          <a:p>
            <a:pPr marL="324000" indent="-342900">
              <a:spcBef>
                <a:spcPts val="1200"/>
              </a:spcBef>
              <a:buFont typeface="+mj-lt"/>
              <a:buAutoNum type="arabicPeriod"/>
            </a:pPr>
            <a:r>
              <a:rPr lang="en-US" dirty="0"/>
              <a:t>Dropped data without the range of 2 standard deviation from mean of each column as extreme outliner</a:t>
            </a:r>
          </a:p>
          <a:p>
            <a:pPr marL="324000" indent="-342900">
              <a:spcBef>
                <a:spcPts val="1200"/>
              </a:spcBef>
              <a:buFont typeface="+mj-lt"/>
              <a:buAutoNum type="arabicPeriod"/>
            </a:pPr>
            <a:r>
              <a:rPr lang="en-US" dirty="0"/>
              <a:t>Fitting the missing data by regression imputation (method 4)</a:t>
            </a:r>
          </a:p>
          <a:p>
            <a:pPr marL="324000" indent="-342900">
              <a:spcBef>
                <a:spcPts val="1200"/>
              </a:spcBef>
              <a:buFont typeface="+mj-lt"/>
              <a:buAutoNum type="arabicPeriod"/>
            </a:pPr>
            <a:r>
              <a:rPr lang="en-US" dirty="0"/>
              <a:t>Dropped the high correlation columns</a:t>
            </a:r>
          </a:p>
          <a:p>
            <a:pPr marL="324000" indent="-342900">
              <a:spcBef>
                <a:spcPts val="1200"/>
              </a:spcBef>
              <a:buFont typeface="+mj-lt"/>
              <a:buAutoNum type="arabicPeriod"/>
            </a:pPr>
            <a:r>
              <a:rPr lang="en-US" dirty="0"/>
              <a:t>Dropped insignificant columns with outcome by ANOVA and Kendall’s rank</a:t>
            </a:r>
          </a:p>
          <a:p>
            <a:pPr marL="324000" indent="-342900">
              <a:spcBef>
                <a:spcPts val="1200"/>
              </a:spcBef>
              <a:buFont typeface="+mj-lt"/>
              <a:buAutoNum type="arabicPeriod"/>
            </a:pPr>
            <a:r>
              <a:rPr lang="en-US" dirty="0"/>
              <a:t>Standard scaled the continue variables</a:t>
            </a:r>
          </a:p>
          <a:p>
            <a:pPr marL="324000" indent="-342900">
              <a:spcBef>
                <a:spcPts val="1200"/>
              </a:spcBef>
              <a:buFont typeface="+mj-lt"/>
              <a:buAutoNum type="arabicPeriod"/>
            </a:pPr>
            <a:r>
              <a:rPr lang="en-US" dirty="0"/>
              <a:t>One hot encoding to three </a:t>
            </a:r>
            <a:r>
              <a:rPr lang="en-US" sz="1800" dirty="0"/>
              <a:t>categorical variables</a:t>
            </a:r>
          </a:p>
          <a:p>
            <a:pPr marL="324000" indent="-342900">
              <a:spcBef>
                <a:spcPts val="1200"/>
              </a:spcBef>
              <a:buFont typeface="+mj-lt"/>
              <a:buAutoNum type="arabicPeriod"/>
            </a:pPr>
            <a:r>
              <a:rPr lang="en-US" dirty="0"/>
              <a:t>Encoded the target variable for </a:t>
            </a:r>
            <a:r>
              <a:rPr lang="en-US" dirty="0" err="1"/>
              <a:t>XGBoost</a:t>
            </a:r>
            <a:r>
              <a:rPr lang="en-US" dirty="0"/>
              <a:t> and Deep learning</a:t>
            </a:r>
          </a:p>
          <a:p>
            <a:pPr marL="324000" indent="-342900">
              <a:spcBef>
                <a:spcPts val="1200"/>
              </a:spcBef>
              <a:buFont typeface="+mj-lt"/>
              <a:buAutoNum type="arabicPeriod"/>
            </a:pPr>
            <a:r>
              <a:rPr lang="en-US" sz="1800" dirty="0"/>
              <a:t>Train-validation-test split</a:t>
            </a:r>
            <a:endParaRPr lang="en-US" dirty="0"/>
          </a:p>
        </p:txBody>
      </p:sp>
    </p:spTree>
    <p:extLst>
      <p:ext uri="{BB962C8B-B14F-4D97-AF65-F5344CB8AC3E}">
        <p14:creationId xmlns:p14="http://schemas.microsoft.com/office/powerpoint/2010/main" val="398593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5D47B46E-226B-4BA0-9CF3-817C6FE4E91F}"/>
              </a:ext>
            </a:extLst>
          </p:cNvPr>
          <p:cNvSpPr/>
          <p:nvPr/>
        </p:nvSpPr>
        <p:spPr>
          <a:xfrm>
            <a:off x="597016" y="365124"/>
            <a:ext cx="10997967" cy="1325563"/>
          </a:xfrm>
          <a:prstGeom prst="rect">
            <a:avLst/>
          </a:prstGeom>
          <a:solidFill>
            <a:schemeClr val="accent5">
              <a:lumMod val="60000"/>
              <a:lumOff val="40000"/>
            </a:schemeClr>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矩形: 圆角 4">
            <a:extLst>
              <a:ext uri="{FF2B5EF4-FFF2-40B4-BE49-F238E27FC236}">
                <a16:creationId xmlns:a16="http://schemas.microsoft.com/office/drawing/2014/main" id="{08681DE1-08A3-4246-B2C0-947D4DD6A09D}"/>
              </a:ext>
            </a:extLst>
          </p:cNvPr>
          <p:cNvSpPr/>
          <p:nvPr/>
        </p:nvSpPr>
        <p:spPr>
          <a:xfrm>
            <a:off x="3204594" y="3687979"/>
            <a:ext cx="763399" cy="506514"/>
          </a:xfrm>
          <a:prstGeom prst="roundRect">
            <a:avLst>
              <a:gd name="adj" fmla="val 33246"/>
            </a:avLst>
          </a:prstGeom>
          <a:solidFill>
            <a:schemeClr val="accent5">
              <a:lumMod val="60000"/>
              <a:lumOff val="4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标题 1">
            <a:extLst>
              <a:ext uri="{FF2B5EF4-FFF2-40B4-BE49-F238E27FC236}">
                <a16:creationId xmlns:a16="http://schemas.microsoft.com/office/drawing/2014/main" id="{00C0AC60-F038-41D7-8A0E-A5F004B820C7}"/>
              </a:ext>
            </a:extLst>
          </p:cNvPr>
          <p:cNvSpPr>
            <a:spLocks noGrp="1"/>
          </p:cNvSpPr>
          <p:nvPr>
            <p:ph type="title"/>
          </p:nvPr>
        </p:nvSpPr>
        <p:spPr/>
        <p:txBody>
          <a:bodyPr>
            <a:normAutofit/>
          </a:bodyPr>
          <a:lstStyle/>
          <a:p>
            <a:r>
              <a:rPr lang="en-CA" sz="3600" b="1" dirty="0"/>
              <a:t>Overview</a:t>
            </a:r>
          </a:p>
        </p:txBody>
      </p:sp>
      <p:sp>
        <p:nvSpPr>
          <p:cNvPr id="11" name="内容占位符 10">
            <a:extLst>
              <a:ext uri="{FF2B5EF4-FFF2-40B4-BE49-F238E27FC236}">
                <a16:creationId xmlns:a16="http://schemas.microsoft.com/office/drawing/2014/main" id="{1A8BE65E-1A8E-4528-89D2-0C7B30FB0A26}"/>
              </a:ext>
            </a:extLst>
          </p:cNvPr>
          <p:cNvSpPr>
            <a:spLocks noGrp="1"/>
          </p:cNvSpPr>
          <p:nvPr>
            <p:ph idx="1"/>
          </p:nvPr>
        </p:nvSpPr>
        <p:spPr>
          <a:xfrm>
            <a:off x="3413619" y="1884348"/>
            <a:ext cx="5654879" cy="4351338"/>
          </a:xfrm>
        </p:spPr>
        <p:txBody>
          <a:bodyPr/>
          <a:lstStyle/>
          <a:p>
            <a:pPr marL="514350" indent="-514350">
              <a:spcBef>
                <a:spcPts val="1800"/>
              </a:spcBef>
              <a:buFont typeface="+mj-lt"/>
              <a:buAutoNum type="arabicPeriod"/>
            </a:pPr>
            <a:r>
              <a:rPr lang="en-CA" dirty="0"/>
              <a:t>Introduction and Description </a:t>
            </a:r>
          </a:p>
          <a:p>
            <a:pPr marL="514350" indent="-514350">
              <a:spcBef>
                <a:spcPts val="1800"/>
              </a:spcBef>
              <a:buFont typeface="+mj-lt"/>
              <a:buAutoNum type="arabicPeriod"/>
            </a:pPr>
            <a:r>
              <a:rPr lang="en-CA" dirty="0"/>
              <a:t>Exploratory Data Analysis (EDA)</a:t>
            </a:r>
          </a:p>
          <a:p>
            <a:pPr marL="514350" indent="-514350">
              <a:spcBef>
                <a:spcPts val="1800"/>
              </a:spcBef>
              <a:buFont typeface="+mj-lt"/>
              <a:buAutoNum type="arabicPeriod"/>
            </a:pPr>
            <a:r>
              <a:rPr lang="en-CA" dirty="0"/>
              <a:t>Model Engineering</a:t>
            </a:r>
          </a:p>
          <a:p>
            <a:pPr marL="514350" indent="-514350">
              <a:spcBef>
                <a:spcPts val="1800"/>
              </a:spcBef>
              <a:buFont typeface="+mj-lt"/>
              <a:buAutoNum type="arabicPeriod"/>
            </a:pPr>
            <a:r>
              <a:rPr lang="en-CA" dirty="0"/>
              <a:t>Model Fitting </a:t>
            </a:r>
          </a:p>
          <a:p>
            <a:pPr marL="514350" indent="-514350">
              <a:spcBef>
                <a:spcPts val="1800"/>
              </a:spcBef>
              <a:buFont typeface="+mj-lt"/>
              <a:buAutoNum type="arabicPeriod"/>
            </a:pPr>
            <a:r>
              <a:rPr lang="en-CA" dirty="0"/>
              <a:t>Extend: Deep Learning</a:t>
            </a:r>
          </a:p>
          <a:p>
            <a:pPr marL="514350" indent="-514350">
              <a:spcBef>
                <a:spcPts val="1800"/>
              </a:spcBef>
              <a:buFont typeface="+mj-lt"/>
              <a:buAutoNum type="arabicPeriod"/>
            </a:pPr>
            <a:r>
              <a:rPr lang="en-CA" dirty="0"/>
              <a:t>Conclusion </a:t>
            </a:r>
          </a:p>
        </p:txBody>
      </p:sp>
    </p:spTree>
    <p:extLst>
      <p:ext uri="{BB962C8B-B14F-4D97-AF65-F5344CB8AC3E}">
        <p14:creationId xmlns:p14="http://schemas.microsoft.com/office/powerpoint/2010/main" val="2627170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5D47B46E-226B-4BA0-9CF3-817C6FE4E91F}"/>
              </a:ext>
            </a:extLst>
          </p:cNvPr>
          <p:cNvSpPr/>
          <p:nvPr/>
        </p:nvSpPr>
        <p:spPr>
          <a:xfrm>
            <a:off x="597016" y="365124"/>
            <a:ext cx="10997967" cy="1325563"/>
          </a:xfrm>
          <a:prstGeom prst="rect">
            <a:avLst/>
          </a:prstGeom>
          <a:solidFill>
            <a:schemeClr val="accent5">
              <a:lumMod val="60000"/>
              <a:lumOff val="40000"/>
            </a:schemeClr>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标题 1">
            <a:extLst>
              <a:ext uri="{FF2B5EF4-FFF2-40B4-BE49-F238E27FC236}">
                <a16:creationId xmlns:a16="http://schemas.microsoft.com/office/drawing/2014/main" id="{00C0AC60-F038-41D7-8A0E-A5F004B820C7}"/>
              </a:ext>
            </a:extLst>
          </p:cNvPr>
          <p:cNvSpPr>
            <a:spLocks noGrp="1"/>
          </p:cNvSpPr>
          <p:nvPr>
            <p:ph type="title"/>
          </p:nvPr>
        </p:nvSpPr>
        <p:spPr/>
        <p:txBody>
          <a:bodyPr>
            <a:normAutofit/>
          </a:bodyPr>
          <a:lstStyle/>
          <a:p>
            <a:r>
              <a:rPr lang="en-US" sz="3600" b="1" dirty="0"/>
              <a:t>Abstract</a:t>
            </a:r>
            <a:endParaRPr lang="en-CA" sz="3600" b="1" dirty="0"/>
          </a:p>
        </p:txBody>
      </p:sp>
      <p:sp>
        <p:nvSpPr>
          <p:cNvPr id="3" name="矩形: 圆角 2">
            <a:extLst>
              <a:ext uri="{FF2B5EF4-FFF2-40B4-BE49-F238E27FC236}">
                <a16:creationId xmlns:a16="http://schemas.microsoft.com/office/drawing/2014/main" id="{DB350C30-C544-4EBE-B490-6BEC543976EF}"/>
              </a:ext>
            </a:extLst>
          </p:cNvPr>
          <p:cNvSpPr/>
          <p:nvPr/>
        </p:nvSpPr>
        <p:spPr>
          <a:xfrm>
            <a:off x="838200" y="2214694"/>
            <a:ext cx="10696661" cy="713064"/>
          </a:xfrm>
          <a:prstGeom prst="roundRect">
            <a:avLst>
              <a:gd name="adj" fmla="val 50000"/>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文本框 3">
            <a:extLst>
              <a:ext uri="{FF2B5EF4-FFF2-40B4-BE49-F238E27FC236}">
                <a16:creationId xmlns:a16="http://schemas.microsoft.com/office/drawing/2014/main" id="{9C0D31CD-D4A8-4F89-A2C4-AE421C679125}"/>
              </a:ext>
            </a:extLst>
          </p:cNvPr>
          <p:cNvSpPr txBox="1"/>
          <p:nvPr/>
        </p:nvSpPr>
        <p:spPr>
          <a:xfrm>
            <a:off x="997939" y="2214693"/>
            <a:ext cx="10377182" cy="646331"/>
          </a:xfrm>
          <a:prstGeom prst="rect">
            <a:avLst/>
          </a:prstGeom>
          <a:noFill/>
          <a:ln>
            <a:noFill/>
          </a:ln>
        </p:spPr>
        <p:txBody>
          <a:bodyPr wrap="square" rtlCol="0">
            <a:spAutoFit/>
          </a:bodyPr>
          <a:lstStyle/>
          <a:p>
            <a:r>
              <a:rPr lang="en-CA" dirty="0">
                <a:solidFill>
                  <a:sysClr val="windowText" lastClr="000000"/>
                </a:solidFill>
              </a:rPr>
              <a:t>Predicting the risk-rating with 128 continue variables and 4 categorical variables. Assessing the risk by multiple features for a new client.</a:t>
            </a:r>
          </a:p>
        </p:txBody>
      </p:sp>
      <p:sp>
        <p:nvSpPr>
          <p:cNvPr id="6" name="矩形: 圆角 5">
            <a:extLst>
              <a:ext uri="{FF2B5EF4-FFF2-40B4-BE49-F238E27FC236}">
                <a16:creationId xmlns:a16="http://schemas.microsoft.com/office/drawing/2014/main" id="{78EB9C00-3639-4692-A5FA-5D9B1A5FA2B8}"/>
              </a:ext>
            </a:extLst>
          </p:cNvPr>
          <p:cNvSpPr/>
          <p:nvPr/>
        </p:nvSpPr>
        <p:spPr>
          <a:xfrm>
            <a:off x="997939" y="1778843"/>
            <a:ext cx="1803633" cy="369116"/>
          </a:xfrm>
          <a:prstGeom prst="roundRect">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Target</a:t>
            </a:r>
          </a:p>
        </p:txBody>
      </p:sp>
      <p:sp>
        <p:nvSpPr>
          <p:cNvPr id="10" name="矩形: 圆角 9">
            <a:extLst>
              <a:ext uri="{FF2B5EF4-FFF2-40B4-BE49-F238E27FC236}">
                <a16:creationId xmlns:a16="http://schemas.microsoft.com/office/drawing/2014/main" id="{D13A7F7E-23BD-4C5A-8B3A-2C5E6EF4CE5B}"/>
              </a:ext>
            </a:extLst>
          </p:cNvPr>
          <p:cNvSpPr/>
          <p:nvPr/>
        </p:nvSpPr>
        <p:spPr>
          <a:xfrm>
            <a:off x="997939" y="3082648"/>
            <a:ext cx="3112667" cy="369116"/>
          </a:xfrm>
          <a:prstGeom prst="roundRect">
            <a:avLst/>
          </a:prstGeom>
          <a:solidFill>
            <a:schemeClr val="accent5">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Technique: machine learning</a:t>
            </a:r>
          </a:p>
        </p:txBody>
      </p:sp>
      <p:sp>
        <p:nvSpPr>
          <p:cNvPr id="12" name="矩形: 圆角 11">
            <a:extLst>
              <a:ext uri="{FF2B5EF4-FFF2-40B4-BE49-F238E27FC236}">
                <a16:creationId xmlns:a16="http://schemas.microsoft.com/office/drawing/2014/main" id="{38F636EF-689C-4FF3-9374-027F7D4C7606}"/>
              </a:ext>
            </a:extLst>
          </p:cNvPr>
          <p:cNvSpPr/>
          <p:nvPr/>
        </p:nvSpPr>
        <p:spPr>
          <a:xfrm>
            <a:off x="838200" y="3562525"/>
            <a:ext cx="10696661" cy="1529591"/>
          </a:xfrm>
          <a:prstGeom prst="roundRect">
            <a:avLst>
              <a:gd name="adj" fmla="val 50000"/>
            </a:avLst>
          </a:prstGeom>
          <a:solidFill>
            <a:schemeClr val="accent5">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Bef>
                <a:spcPts val="1800"/>
              </a:spcBef>
              <a:buFont typeface="Arial" panose="020B0604020202020204" pitchFamily="34" charset="0"/>
              <a:buChar char="•"/>
            </a:pPr>
            <a:r>
              <a:rPr lang="en-CA" b="0" i="0" dirty="0">
                <a:solidFill>
                  <a:sysClr val="windowText" lastClr="000000"/>
                </a:solidFill>
                <a:effectLst/>
                <a:latin typeface="Söhne"/>
              </a:rPr>
              <a:t>In model engineering, the following steps were chosen: Outlier removal, Missing data imputation using regression, Correlation and irrelevant feature elimination, One-hot encoding, standard scaling.</a:t>
            </a:r>
          </a:p>
          <a:p>
            <a:pPr marL="285750" indent="-285750">
              <a:spcBef>
                <a:spcPts val="1800"/>
              </a:spcBef>
              <a:buFont typeface="Arial" panose="020B0604020202020204" pitchFamily="34" charset="0"/>
              <a:buChar char="•"/>
            </a:pPr>
            <a:r>
              <a:rPr lang="en-CA" dirty="0">
                <a:solidFill>
                  <a:sysClr val="windowText" lastClr="000000"/>
                </a:solidFill>
                <a:latin typeface="Söhne"/>
              </a:rPr>
              <a:t>Fitting and</a:t>
            </a:r>
            <a:r>
              <a:rPr lang="zh-CN" altLang="en-US" dirty="0">
                <a:solidFill>
                  <a:sysClr val="windowText" lastClr="000000"/>
                </a:solidFill>
                <a:latin typeface="Söhne"/>
              </a:rPr>
              <a:t> </a:t>
            </a:r>
            <a:r>
              <a:rPr lang="en-CA" altLang="zh-CN" dirty="0">
                <a:solidFill>
                  <a:sysClr val="windowText" lastClr="000000"/>
                </a:solidFill>
                <a:latin typeface="Söhne"/>
              </a:rPr>
              <a:t>tuning with random forest, </a:t>
            </a:r>
            <a:r>
              <a:rPr lang="en-CA" altLang="zh-CN" dirty="0" err="1">
                <a:solidFill>
                  <a:sysClr val="windowText" lastClr="000000"/>
                </a:solidFill>
                <a:latin typeface="Söhne"/>
              </a:rPr>
              <a:t>XGBoost</a:t>
            </a:r>
            <a:r>
              <a:rPr lang="en-CA" altLang="zh-CN" dirty="0">
                <a:solidFill>
                  <a:sysClr val="windowText" lastClr="000000"/>
                </a:solidFill>
                <a:latin typeface="Söhne"/>
              </a:rPr>
              <a:t> and Neural network. Overall 23% accuracy rate for </a:t>
            </a:r>
            <a:r>
              <a:rPr lang="en-CA" altLang="zh-CN" dirty="0" err="1">
                <a:solidFill>
                  <a:sysClr val="windowText" lastClr="000000"/>
                </a:solidFill>
                <a:latin typeface="Söhne"/>
              </a:rPr>
              <a:t>mult</a:t>
            </a:r>
            <a:r>
              <a:rPr lang="en-CA" altLang="zh-CN" dirty="0">
                <a:solidFill>
                  <a:sysClr val="windowText" lastClr="000000"/>
                </a:solidFill>
                <a:latin typeface="Söhne"/>
              </a:rPr>
              <a:t>-class classification, BR code 12 and Variable_17_Y0 have higher effect.</a:t>
            </a:r>
          </a:p>
        </p:txBody>
      </p:sp>
      <p:sp>
        <p:nvSpPr>
          <p:cNvPr id="15" name="矩形: 圆角 14">
            <a:extLst>
              <a:ext uri="{FF2B5EF4-FFF2-40B4-BE49-F238E27FC236}">
                <a16:creationId xmlns:a16="http://schemas.microsoft.com/office/drawing/2014/main" id="{5ADD173B-9667-453D-9966-19A9E7E24982}"/>
              </a:ext>
            </a:extLst>
          </p:cNvPr>
          <p:cNvSpPr/>
          <p:nvPr/>
        </p:nvSpPr>
        <p:spPr>
          <a:xfrm>
            <a:off x="838199" y="5859066"/>
            <a:ext cx="10696661" cy="713064"/>
          </a:xfrm>
          <a:prstGeom prst="roundRect">
            <a:avLst>
              <a:gd name="adj" fmla="val 50000"/>
            </a:avLst>
          </a:prstGeom>
          <a:solidFill>
            <a:schemeClr val="accent5">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CN" dirty="0">
                <a:solidFill>
                  <a:sysClr val="windowText" lastClr="000000"/>
                </a:solidFill>
                <a:latin typeface="Söhne"/>
              </a:rPr>
              <a:t>The company can use these models to figure out if new clients are risky. This helps reduce losses with risky clients or invest more in safe clients to make more profit</a:t>
            </a:r>
            <a:endParaRPr lang="en-CA" b="0" i="0" dirty="0">
              <a:solidFill>
                <a:sysClr val="windowText" lastClr="000000"/>
              </a:solidFill>
              <a:effectLst/>
              <a:latin typeface="Söhne"/>
            </a:endParaRPr>
          </a:p>
        </p:txBody>
      </p:sp>
      <p:sp>
        <p:nvSpPr>
          <p:cNvPr id="17" name="矩形: 圆角 16">
            <a:extLst>
              <a:ext uri="{FF2B5EF4-FFF2-40B4-BE49-F238E27FC236}">
                <a16:creationId xmlns:a16="http://schemas.microsoft.com/office/drawing/2014/main" id="{1845FFDD-9398-41CD-96AC-11792BE52BE2}"/>
              </a:ext>
            </a:extLst>
          </p:cNvPr>
          <p:cNvSpPr/>
          <p:nvPr/>
        </p:nvSpPr>
        <p:spPr>
          <a:xfrm>
            <a:off x="997939" y="5291033"/>
            <a:ext cx="2307324" cy="369116"/>
          </a:xfrm>
          <a:prstGeom prst="roundRect">
            <a:avLst/>
          </a:prstGeom>
          <a:solidFill>
            <a:schemeClr val="accent5">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Business Benefits</a:t>
            </a:r>
          </a:p>
        </p:txBody>
      </p:sp>
    </p:spTree>
    <p:extLst>
      <p:ext uri="{BB962C8B-B14F-4D97-AF65-F5344CB8AC3E}">
        <p14:creationId xmlns:p14="http://schemas.microsoft.com/office/powerpoint/2010/main" val="4259619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121B878-35D6-4299-BA21-F3B57A32BF22}"/>
              </a:ext>
            </a:extLst>
          </p:cNvPr>
          <p:cNvSpPr/>
          <p:nvPr/>
        </p:nvSpPr>
        <p:spPr>
          <a:xfrm>
            <a:off x="597016" y="365124"/>
            <a:ext cx="10997967" cy="1325563"/>
          </a:xfrm>
          <a:prstGeom prst="rect">
            <a:avLst/>
          </a:prstGeom>
          <a:solidFill>
            <a:schemeClr val="accent5">
              <a:lumMod val="60000"/>
              <a:lumOff val="40000"/>
            </a:schemeClr>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标题 1">
            <a:extLst>
              <a:ext uri="{FF2B5EF4-FFF2-40B4-BE49-F238E27FC236}">
                <a16:creationId xmlns:a16="http://schemas.microsoft.com/office/drawing/2014/main" id="{8A163FA9-5342-4FBB-9BA8-909284BF5BF2}"/>
              </a:ext>
            </a:extLst>
          </p:cNvPr>
          <p:cNvSpPr>
            <a:spLocks noGrp="1"/>
          </p:cNvSpPr>
          <p:nvPr>
            <p:ph type="title"/>
          </p:nvPr>
        </p:nvSpPr>
        <p:spPr/>
        <p:txBody>
          <a:bodyPr>
            <a:normAutofit/>
          </a:bodyPr>
          <a:lstStyle/>
          <a:p>
            <a:pPr marL="514350" marR="0" lvl="0" indent="-514350" defTabSz="914400" rtl="0" eaLnBrk="1" fontAlgn="auto" latinLnBrk="0" hangingPunct="1">
              <a:lnSpc>
                <a:spcPct val="90000"/>
              </a:lnSpc>
              <a:spcBef>
                <a:spcPts val="1800"/>
              </a:spcBef>
              <a:spcAft>
                <a:spcPts val="0"/>
              </a:spcAft>
              <a:tabLst/>
              <a:defRPr/>
            </a:pPr>
            <a:r>
              <a:rPr kumimoji="0" lang="en-CA" sz="3600" b="1" i="0" u="none" strike="noStrike" kern="1200" cap="none" spc="0" normalizeH="0" baseline="0" noProof="0" dirty="0">
                <a:ln>
                  <a:noFill/>
                </a:ln>
                <a:solidFill>
                  <a:prstClr val="black"/>
                </a:solidFill>
                <a:effectLst/>
                <a:uLnTx/>
                <a:uFillTx/>
                <a:ea typeface="+mn-ea"/>
                <a:cs typeface="+mn-cs"/>
              </a:rPr>
              <a:t>4. Model Fitting </a:t>
            </a:r>
          </a:p>
        </p:txBody>
      </p:sp>
      <p:sp>
        <p:nvSpPr>
          <p:cNvPr id="11" name="矩形: 圆角 10">
            <a:extLst>
              <a:ext uri="{FF2B5EF4-FFF2-40B4-BE49-F238E27FC236}">
                <a16:creationId xmlns:a16="http://schemas.microsoft.com/office/drawing/2014/main" id="{78BFFAC6-5841-4E51-8071-5F9F6909C461}"/>
              </a:ext>
            </a:extLst>
          </p:cNvPr>
          <p:cNvSpPr/>
          <p:nvPr/>
        </p:nvSpPr>
        <p:spPr>
          <a:xfrm>
            <a:off x="597016" y="2869515"/>
            <a:ext cx="3145872" cy="402672"/>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Machine learning methods</a:t>
            </a:r>
            <a:endParaRPr lang="en-CA" dirty="0">
              <a:solidFill>
                <a:schemeClr val="tx1"/>
              </a:solidFill>
            </a:endParaRPr>
          </a:p>
        </p:txBody>
      </p:sp>
      <p:sp>
        <p:nvSpPr>
          <p:cNvPr id="12" name="矩形: 圆角 11">
            <a:extLst>
              <a:ext uri="{FF2B5EF4-FFF2-40B4-BE49-F238E27FC236}">
                <a16:creationId xmlns:a16="http://schemas.microsoft.com/office/drawing/2014/main" id="{23232882-8652-451F-AD3B-C08243C4DA6B}"/>
              </a:ext>
            </a:extLst>
          </p:cNvPr>
          <p:cNvSpPr/>
          <p:nvPr/>
        </p:nvSpPr>
        <p:spPr>
          <a:xfrm>
            <a:off x="597016" y="1763086"/>
            <a:ext cx="3513590" cy="402672"/>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1">
                    <a:lumMod val="50000"/>
                  </a:schemeClr>
                </a:solidFill>
              </a:rPr>
              <a:t>Mult</a:t>
            </a:r>
            <a:r>
              <a:rPr lang="en-US" dirty="0">
                <a:solidFill>
                  <a:schemeClr val="accent1">
                    <a:lumMod val="50000"/>
                  </a:schemeClr>
                </a:solidFill>
              </a:rPr>
              <a:t>-class classification methods: </a:t>
            </a:r>
            <a:endParaRPr lang="en-CA" dirty="0">
              <a:solidFill>
                <a:schemeClr val="accent1">
                  <a:lumMod val="50000"/>
                </a:schemeClr>
              </a:solidFill>
            </a:endParaRPr>
          </a:p>
        </p:txBody>
      </p:sp>
      <p:sp>
        <p:nvSpPr>
          <p:cNvPr id="13" name="矩形: 圆角 12">
            <a:extLst>
              <a:ext uri="{FF2B5EF4-FFF2-40B4-BE49-F238E27FC236}">
                <a16:creationId xmlns:a16="http://schemas.microsoft.com/office/drawing/2014/main" id="{CFB9870F-977F-4EBF-A5D0-9D6158475753}"/>
              </a:ext>
            </a:extLst>
          </p:cNvPr>
          <p:cNvSpPr/>
          <p:nvPr/>
        </p:nvSpPr>
        <p:spPr>
          <a:xfrm>
            <a:off x="7713674" y="1750545"/>
            <a:ext cx="2803321" cy="40267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One Vs One (OVO) </a:t>
            </a:r>
            <a:endParaRPr lang="en-CA" dirty="0"/>
          </a:p>
        </p:txBody>
      </p:sp>
      <p:sp>
        <p:nvSpPr>
          <p:cNvPr id="14" name="矩形: 圆角 13">
            <a:extLst>
              <a:ext uri="{FF2B5EF4-FFF2-40B4-BE49-F238E27FC236}">
                <a16:creationId xmlns:a16="http://schemas.microsoft.com/office/drawing/2014/main" id="{5F842263-B9EA-4E25-A9AC-A5C201511DEA}"/>
              </a:ext>
            </a:extLst>
          </p:cNvPr>
          <p:cNvSpPr/>
          <p:nvPr/>
        </p:nvSpPr>
        <p:spPr>
          <a:xfrm>
            <a:off x="4352487" y="1763086"/>
            <a:ext cx="2803322" cy="40267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One Vs Rest (OVR)</a:t>
            </a:r>
            <a:endParaRPr lang="en-CA" dirty="0"/>
          </a:p>
        </p:txBody>
      </p:sp>
      <p:sp>
        <p:nvSpPr>
          <p:cNvPr id="15" name="矩形: 圆角 14">
            <a:extLst>
              <a:ext uri="{FF2B5EF4-FFF2-40B4-BE49-F238E27FC236}">
                <a16:creationId xmlns:a16="http://schemas.microsoft.com/office/drawing/2014/main" id="{A4ABB83B-7A55-4929-8690-671B9FEBD709}"/>
              </a:ext>
            </a:extLst>
          </p:cNvPr>
          <p:cNvSpPr/>
          <p:nvPr/>
        </p:nvSpPr>
        <p:spPr>
          <a:xfrm>
            <a:off x="597016" y="2238156"/>
            <a:ext cx="7843707" cy="402672"/>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Both methods will be apply to the machine learning classifier for higher accuracy </a:t>
            </a:r>
            <a:endParaRPr lang="en-CA" dirty="0">
              <a:solidFill>
                <a:schemeClr val="accent1">
                  <a:lumMod val="50000"/>
                </a:schemeClr>
              </a:solidFill>
            </a:endParaRPr>
          </a:p>
        </p:txBody>
      </p:sp>
      <p:sp>
        <p:nvSpPr>
          <p:cNvPr id="16" name="矩形 15">
            <a:extLst>
              <a:ext uri="{FF2B5EF4-FFF2-40B4-BE49-F238E27FC236}">
                <a16:creationId xmlns:a16="http://schemas.microsoft.com/office/drawing/2014/main" id="{16FB4101-60D0-470E-AB77-7D48B3229962}"/>
              </a:ext>
            </a:extLst>
          </p:cNvPr>
          <p:cNvSpPr/>
          <p:nvPr/>
        </p:nvSpPr>
        <p:spPr>
          <a:xfrm>
            <a:off x="597015" y="3332045"/>
            <a:ext cx="10166060" cy="33765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If F1 scores is higher than 20%, those methods will test hyperparameter to achieve better performance</a:t>
            </a:r>
            <a:endParaRPr lang="en-CA" dirty="0">
              <a:solidFill>
                <a:schemeClr val="accent1">
                  <a:lumMod val="50000"/>
                </a:schemeClr>
              </a:solidFill>
            </a:endParaRPr>
          </a:p>
        </p:txBody>
      </p:sp>
      <p:sp>
        <p:nvSpPr>
          <p:cNvPr id="18" name="矩形: 圆角 17">
            <a:extLst>
              <a:ext uri="{FF2B5EF4-FFF2-40B4-BE49-F238E27FC236}">
                <a16:creationId xmlns:a16="http://schemas.microsoft.com/office/drawing/2014/main" id="{D89A2BD3-513B-44F1-9CDF-1EA6A8467907}"/>
              </a:ext>
            </a:extLst>
          </p:cNvPr>
          <p:cNvSpPr/>
          <p:nvPr/>
        </p:nvSpPr>
        <p:spPr>
          <a:xfrm>
            <a:off x="597015" y="3897559"/>
            <a:ext cx="1630276" cy="1681119"/>
          </a:xfrm>
          <a:prstGeom prst="roundRect">
            <a:avLst>
              <a:gd name="adj" fmla="val 8334"/>
            </a:avLst>
          </a:prstGeom>
          <a:solidFill>
            <a:schemeClr val="bg1"/>
          </a:solidFill>
          <a:ln>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Base: 1.14%</a:t>
            </a:r>
          </a:p>
          <a:p>
            <a:pPr algn="ctr"/>
            <a:r>
              <a:rPr lang="en-US" b="1" dirty="0">
                <a:solidFill>
                  <a:srgbClr val="FF0000"/>
                </a:solidFill>
              </a:rPr>
              <a:t>OVO: 1.14%</a:t>
            </a:r>
          </a:p>
          <a:p>
            <a:pPr algn="ctr"/>
            <a:r>
              <a:rPr lang="en-US" b="1" dirty="0">
                <a:solidFill>
                  <a:srgbClr val="FF0000"/>
                </a:solidFill>
              </a:rPr>
              <a:t>OVR: 1.43%</a:t>
            </a:r>
            <a:endParaRPr lang="en-CA" b="1" dirty="0">
              <a:solidFill>
                <a:srgbClr val="FF0000"/>
              </a:solidFill>
            </a:endParaRPr>
          </a:p>
        </p:txBody>
      </p:sp>
      <p:sp>
        <p:nvSpPr>
          <p:cNvPr id="19" name="矩形: 圆顶角 18">
            <a:extLst>
              <a:ext uri="{FF2B5EF4-FFF2-40B4-BE49-F238E27FC236}">
                <a16:creationId xmlns:a16="http://schemas.microsoft.com/office/drawing/2014/main" id="{0899346C-E2D1-4042-93AC-64CE11B8F6BA}"/>
              </a:ext>
            </a:extLst>
          </p:cNvPr>
          <p:cNvSpPr/>
          <p:nvPr/>
        </p:nvSpPr>
        <p:spPr>
          <a:xfrm>
            <a:off x="597015" y="3807115"/>
            <a:ext cx="1630276" cy="422246"/>
          </a:xfrm>
          <a:prstGeom prst="round2SameRect">
            <a:avLst>
              <a:gd name="adj1" fmla="val 21875"/>
              <a:gd name="adj2" fmla="val 0"/>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Naïve Bayes</a:t>
            </a:r>
            <a:endParaRPr lang="en-CA" dirty="0">
              <a:solidFill>
                <a:schemeClr val="accent1">
                  <a:lumMod val="50000"/>
                </a:schemeClr>
              </a:solidFill>
            </a:endParaRPr>
          </a:p>
        </p:txBody>
      </p:sp>
      <p:sp>
        <p:nvSpPr>
          <p:cNvPr id="20" name="矩形: 圆角 19">
            <a:extLst>
              <a:ext uri="{FF2B5EF4-FFF2-40B4-BE49-F238E27FC236}">
                <a16:creationId xmlns:a16="http://schemas.microsoft.com/office/drawing/2014/main" id="{8E4041DE-055F-45D1-A907-85BD45E51416}"/>
              </a:ext>
            </a:extLst>
          </p:cNvPr>
          <p:cNvSpPr/>
          <p:nvPr/>
        </p:nvSpPr>
        <p:spPr>
          <a:xfrm>
            <a:off x="3136775" y="3897559"/>
            <a:ext cx="1630276" cy="1681119"/>
          </a:xfrm>
          <a:prstGeom prst="roundRect">
            <a:avLst>
              <a:gd name="adj" fmla="val 8334"/>
            </a:avLst>
          </a:prstGeom>
          <a:solidFill>
            <a:schemeClr val="bg1"/>
          </a:solidFill>
          <a:ln>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Base: 17.01%</a:t>
            </a:r>
          </a:p>
          <a:p>
            <a:pPr algn="ctr"/>
            <a:r>
              <a:rPr lang="en-US" b="1" dirty="0">
                <a:solidFill>
                  <a:srgbClr val="FF0000"/>
                </a:solidFill>
              </a:rPr>
              <a:t>OVO: 19.29%</a:t>
            </a:r>
          </a:p>
          <a:p>
            <a:pPr algn="ctr"/>
            <a:r>
              <a:rPr lang="en-US" b="1" dirty="0">
                <a:solidFill>
                  <a:srgbClr val="FF0000"/>
                </a:solidFill>
              </a:rPr>
              <a:t>OVR: 16.49%</a:t>
            </a:r>
            <a:endParaRPr lang="en-CA" b="1" dirty="0">
              <a:solidFill>
                <a:srgbClr val="FF0000"/>
              </a:solidFill>
            </a:endParaRPr>
          </a:p>
        </p:txBody>
      </p:sp>
      <p:sp>
        <p:nvSpPr>
          <p:cNvPr id="21" name="矩形: 圆顶角 20">
            <a:extLst>
              <a:ext uri="{FF2B5EF4-FFF2-40B4-BE49-F238E27FC236}">
                <a16:creationId xmlns:a16="http://schemas.microsoft.com/office/drawing/2014/main" id="{9AFAC50B-4A0E-4657-B9BC-01A17064BB3A}"/>
              </a:ext>
            </a:extLst>
          </p:cNvPr>
          <p:cNvSpPr/>
          <p:nvPr/>
        </p:nvSpPr>
        <p:spPr>
          <a:xfrm>
            <a:off x="3136775" y="3807115"/>
            <a:ext cx="1630276" cy="422246"/>
          </a:xfrm>
          <a:prstGeom prst="round2SameRect">
            <a:avLst>
              <a:gd name="adj1" fmla="val 21875"/>
              <a:gd name="adj2" fmla="val 0"/>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KNN</a:t>
            </a:r>
            <a:endParaRPr lang="en-CA" dirty="0">
              <a:solidFill>
                <a:schemeClr val="accent1">
                  <a:lumMod val="50000"/>
                </a:schemeClr>
              </a:solidFill>
            </a:endParaRPr>
          </a:p>
        </p:txBody>
      </p:sp>
      <p:sp>
        <p:nvSpPr>
          <p:cNvPr id="22" name="矩形: 圆角 21">
            <a:extLst>
              <a:ext uri="{FF2B5EF4-FFF2-40B4-BE49-F238E27FC236}">
                <a16:creationId xmlns:a16="http://schemas.microsoft.com/office/drawing/2014/main" id="{B8362B3F-E7AE-49CA-BE14-C561350A6D33}"/>
              </a:ext>
            </a:extLst>
          </p:cNvPr>
          <p:cNvSpPr/>
          <p:nvPr/>
        </p:nvSpPr>
        <p:spPr>
          <a:xfrm>
            <a:off x="8216295" y="3897559"/>
            <a:ext cx="1630276" cy="1681119"/>
          </a:xfrm>
          <a:prstGeom prst="roundRect">
            <a:avLst>
              <a:gd name="adj" fmla="val 8334"/>
            </a:avLst>
          </a:prstGeom>
          <a:solidFill>
            <a:schemeClr val="bg1"/>
          </a:solidFill>
          <a:ln>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Base: 20.88%</a:t>
            </a:r>
          </a:p>
          <a:p>
            <a:pPr algn="ctr"/>
            <a:r>
              <a:rPr lang="en-US" b="1" dirty="0">
                <a:solidFill>
                  <a:srgbClr val="FF0000"/>
                </a:solidFill>
              </a:rPr>
              <a:t>OVO: 21.49%</a:t>
            </a:r>
          </a:p>
          <a:p>
            <a:pPr algn="ctr"/>
            <a:r>
              <a:rPr lang="en-US" b="1" dirty="0">
                <a:solidFill>
                  <a:srgbClr val="FF0000"/>
                </a:solidFill>
              </a:rPr>
              <a:t>OVR: 22.08%</a:t>
            </a:r>
            <a:endParaRPr lang="en-CA" b="1" dirty="0">
              <a:solidFill>
                <a:srgbClr val="FF0000"/>
              </a:solidFill>
            </a:endParaRPr>
          </a:p>
        </p:txBody>
      </p:sp>
      <p:sp>
        <p:nvSpPr>
          <p:cNvPr id="23" name="矩形: 圆顶角 22">
            <a:extLst>
              <a:ext uri="{FF2B5EF4-FFF2-40B4-BE49-F238E27FC236}">
                <a16:creationId xmlns:a16="http://schemas.microsoft.com/office/drawing/2014/main" id="{A60E4552-A46E-4F5F-8D34-45C7FC2FB928}"/>
              </a:ext>
            </a:extLst>
          </p:cNvPr>
          <p:cNvSpPr/>
          <p:nvPr/>
        </p:nvSpPr>
        <p:spPr>
          <a:xfrm>
            <a:off x="8216295" y="3807115"/>
            <a:ext cx="1630276" cy="422246"/>
          </a:xfrm>
          <a:prstGeom prst="round2SameRect">
            <a:avLst>
              <a:gd name="adj1" fmla="val 21875"/>
              <a:gd name="adj2" fmla="val 0"/>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1">
                    <a:lumMod val="50000"/>
                  </a:schemeClr>
                </a:solidFill>
              </a:rPr>
              <a:t>XGBoost</a:t>
            </a:r>
            <a:endParaRPr lang="en-CA" dirty="0">
              <a:solidFill>
                <a:schemeClr val="accent1">
                  <a:lumMod val="50000"/>
                </a:schemeClr>
              </a:solidFill>
            </a:endParaRPr>
          </a:p>
        </p:txBody>
      </p:sp>
      <p:sp>
        <p:nvSpPr>
          <p:cNvPr id="24" name="矩形: 圆角 23">
            <a:extLst>
              <a:ext uri="{FF2B5EF4-FFF2-40B4-BE49-F238E27FC236}">
                <a16:creationId xmlns:a16="http://schemas.microsoft.com/office/drawing/2014/main" id="{1EADA394-09FF-48DC-8617-07A1BE31B5AE}"/>
              </a:ext>
            </a:extLst>
          </p:cNvPr>
          <p:cNvSpPr/>
          <p:nvPr/>
        </p:nvSpPr>
        <p:spPr>
          <a:xfrm>
            <a:off x="5676535" y="3897559"/>
            <a:ext cx="1630276" cy="1681119"/>
          </a:xfrm>
          <a:prstGeom prst="roundRect">
            <a:avLst>
              <a:gd name="adj" fmla="val 8334"/>
            </a:avLst>
          </a:prstGeom>
          <a:solidFill>
            <a:schemeClr val="bg1"/>
          </a:solidFill>
          <a:ln>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Base: 22.31%</a:t>
            </a:r>
          </a:p>
          <a:p>
            <a:pPr algn="ctr"/>
            <a:r>
              <a:rPr lang="en-US" b="1" dirty="0">
                <a:solidFill>
                  <a:srgbClr val="FF0000"/>
                </a:solidFill>
              </a:rPr>
              <a:t>OVO: 21.76%</a:t>
            </a:r>
          </a:p>
          <a:p>
            <a:pPr algn="ctr"/>
            <a:r>
              <a:rPr lang="en-US" b="1" dirty="0">
                <a:solidFill>
                  <a:srgbClr val="FF0000"/>
                </a:solidFill>
              </a:rPr>
              <a:t>OVR: 21.54%</a:t>
            </a:r>
            <a:endParaRPr lang="en-CA" b="1" dirty="0">
              <a:solidFill>
                <a:srgbClr val="FF0000"/>
              </a:solidFill>
            </a:endParaRPr>
          </a:p>
        </p:txBody>
      </p:sp>
      <p:sp>
        <p:nvSpPr>
          <p:cNvPr id="25" name="矩形: 圆顶角 24">
            <a:extLst>
              <a:ext uri="{FF2B5EF4-FFF2-40B4-BE49-F238E27FC236}">
                <a16:creationId xmlns:a16="http://schemas.microsoft.com/office/drawing/2014/main" id="{3B542493-23F9-4C61-A850-DA0C8860CBB8}"/>
              </a:ext>
            </a:extLst>
          </p:cNvPr>
          <p:cNvSpPr/>
          <p:nvPr/>
        </p:nvSpPr>
        <p:spPr>
          <a:xfrm>
            <a:off x="5676535" y="3807115"/>
            <a:ext cx="1630276" cy="422246"/>
          </a:xfrm>
          <a:prstGeom prst="round2SameRect">
            <a:avLst>
              <a:gd name="adj1" fmla="val 21875"/>
              <a:gd name="adj2" fmla="val 0"/>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Random forest</a:t>
            </a:r>
            <a:endParaRPr lang="en-CA" dirty="0">
              <a:solidFill>
                <a:schemeClr val="accent1">
                  <a:lumMod val="50000"/>
                </a:schemeClr>
              </a:solidFill>
            </a:endParaRPr>
          </a:p>
        </p:txBody>
      </p:sp>
      <p:sp>
        <p:nvSpPr>
          <p:cNvPr id="26" name="文本框 25">
            <a:extLst>
              <a:ext uri="{FF2B5EF4-FFF2-40B4-BE49-F238E27FC236}">
                <a16:creationId xmlns:a16="http://schemas.microsoft.com/office/drawing/2014/main" id="{A070D3EF-6570-4C33-A8C2-855ED2833A77}"/>
              </a:ext>
            </a:extLst>
          </p:cNvPr>
          <p:cNvSpPr txBox="1"/>
          <p:nvPr/>
        </p:nvSpPr>
        <p:spPr>
          <a:xfrm>
            <a:off x="597015" y="5669122"/>
            <a:ext cx="8556771"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t>Therefore, Random forest and </a:t>
            </a:r>
            <a:r>
              <a:rPr lang="en-US" sz="1600" dirty="0" err="1"/>
              <a:t>XGBoost</a:t>
            </a:r>
            <a:r>
              <a:rPr lang="en-US" sz="1600" dirty="0"/>
              <a:t> will be moved to further tune</a:t>
            </a:r>
            <a:endParaRPr lang="en-CA" sz="1600" dirty="0"/>
          </a:p>
        </p:txBody>
      </p:sp>
    </p:spTree>
    <p:extLst>
      <p:ext uri="{BB962C8B-B14F-4D97-AF65-F5344CB8AC3E}">
        <p14:creationId xmlns:p14="http://schemas.microsoft.com/office/powerpoint/2010/main" val="3602152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121B878-35D6-4299-BA21-F3B57A32BF22}"/>
              </a:ext>
            </a:extLst>
          </p:cNvPr>
          <p:cNvSpPr/>
          <p:nvPr/>
        </p:nvSpPr>
        <p:spPr>
          <a:xfrm>
            <a:off x="597016" y="365124"/>
            <a:ext cx="10997967" cy="1325563"/>
          </a:xfrm>
          <a:prstGeom prst="rect">
            <a:avLst/>
          </a:prstGeom>
          <a:solidFill>
            <a:schemeClr val="accent5">
              <a:lumMod val="60000"/>
              <a:lumOff val="40000"/>
            </a:schemeClr>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标题 1">
            <a:extLst>
              <a:ext uri="{FF2B5EF4-FFF2-40B4-BE49-F238E27FC236}">
                <a16:creationId xmlns:a16="http://schemas.microsoft.com/office/drawing/2014/main" id="{8A163FA9-5342-4FBB-9BA8-909284BF5BF2}"/>
              </a:ext>
            </a:extLst>
          </p:cNvPr>
          <p:cNvSpPr>
            <a:spLocks noGrp="1"/>
          </p:cNvSpPr>
          <p:nvPr>
            <p:ph type="title"/>
          </p:nvPr>
        </p:nvSpPr>
        <p:spPr/>
        <p:txBody>
          <a:bodyPr>
            <a:normAutofit/>
          </a:bodyPr>
          <a:lstStyle/>
          <a:p>
            <a:pPr marL="514350" marR="0" lvl="0" indent="-514350" defTabSz="914400" rtl="0" eaLnBrk="1" fontAlgn="auto" latinLnBrk="0" hangingPunct="1">
              <a:lnSpc>
                <a:spcPct val="90000"/>
              </a:lnSpc>
              <a:spcBef>
                <a:spcPts val="1800"/>
              </a:spcBef>
              <a:spcAft>
                <a:spcPts val="0"/>
              </a:spcAft>
              <a:tabLst/>
              <a:defRPr/>
            </a:pPr>
            <a:r>
              <a:rPr kumimoji="0" lang="en-CA" sz="3600" b="1" i="0" u="none" strike="noStrike" kern="1200" cap="none" spc="0" normalizeH="0" baseline="0" noProof="0" dirty="0">
                <a:ln>
                  <a:noFill/>
                </a:ln>
                <a:solidFill>
                  <a:prstClr val="black"/>
                </a:solidFill>
                <a:effectLst/>
                <a:uLnTx/>
                <a:uFillTx/>
                <a:ea typeface="+mn-ea"/>
                <a:cs typeface="+mn-cs"/>
              </a:rPr>
              <a:t>4. Model Fitting </a:t>
            </a:r>
            <a:endParaRPr lang="en-CA" sz="3600" b="1" dirty="0"/>
          </a:p>
        </p:txBody>
      </p:sp>
      <p:sp>
        <p:nvSpPr>
          <p:cNvPr id="3" name="矩形: 圆角 2">
            <a:extLst>
              <a:ext uri="{FF2B5EF4-FFF2-40B4-BE49-F238E27FC236}">
                <a16:creationId xmlns:a16="http://schemas.microsoft.com/office/drawing/2014/main" id="{7E02D4AE-52AA-4730-9F1C-0751F34D7CDF}"/>
              </a:ext>
            </a:extLst>
          </p:cNvPr>
          <p:cNvSpPr/>
          <p:nvPr/>
        </p:nvSpPr>
        <p:spPr>
          <a:xfrm>
            <a:off x="721453" y="1879134"/>
            <a:ext cx="2323751" cy="478172"/>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Random Forest</a:t>
            </a:r>
            <a:endParaRPr lang="en-CA" dirty="0"/>
          </a:p>
        </p:txBody>
      </p:sp>
      <p:sp>
        <p:nvSpPr>
          <p:cNvPr id="5" name="矩形 4">
            <a:extLst>
              <a:ext uri="{FF2B5EF4-FFF2-40B4-BE49-F238E27FC236}">
                <a16:creationId xmlns:a16="http://schemas.microsoft.com/office/drawing/2014/main" id="{EE7063D6-D0F8-4D1B-816A-E92D5DCC97A6}"/>
              </a:ext>
            </a:extLst>
          </p:cNvPr>
          <p:cNvSpPr/>
          <p:nvPr/>
        </p:nvSpPr>
        <p:spPr>
          <a:xfrm>
            <a:off x="721453" y="2545752"/>
            <a:ext cx="6694415" cy="1472575"/>
          </a:xfrm>
          <a:prstGeom prst="rect">
            <a:avLst/>
          </a:prstGeom>
          <a:solidFill>
            <a:schemeClr val="accent5">
              <a:lumMod val="40000"/>
              <a:lumOff val="6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1">
                    <a:lumMod val="50000"/>
                  </a:schemeClr>
                </a:solidFill>
              </a:rPr>
              <a:t>The list of adjustment of hyperparameters: </a:t>
            </a:r>
          </a:p>
          <a:p>
            <a:r>
              <a:rPr lang="en-US" dirty="0">
                <a:solidFill>
                  <a:schemeClr val="accent1">
                    <a:lumMod val="50000"/>
                  </a:schemeClr>
                </a:solidFill>
              </a:rPr>
              <a:t>	Bootstrap, max depth, min samples split, max leaf nodes, min samples leaf, n estimators, max features, and criterion. </a:t>
            </a:r>
          </a:p>
          <a:p>
            <a:endParaRPr lang="en-US" dirty="0">
              <a:solidFill>
                <a:schemeClr val="accent1">
                  <a:lumMod val="50000"/>
                </a:schemeClr>
              </a:solidFill>
            </a:endParaRPr>
          </a:p>
          <a:p>
            <a:r>
              <a:rPr lang="en-US" dirty="0">
                <a:solidFill>
                  <a:schemeClr val="accent1">
                    <a:lumMod val="50000"/>
                  </a:schemeClr>
                </a:solidFill>
              </a:rPr>
              <a:t>BR code 12 and Variable_17_Y0 have higher effect to the rating</a:t>
            </a:r>
            <a:endParaRPr lang="en-CA" dirty="0">
              <a:solidFill>
                <a:schemeClr val="accent1">
                  <a:lumMod val="50000"/>
                </a:schemeClr>
              </a:solidFill>
            </a:endParaRPr>
          </a:p>
        </p:txBody>
      </p:sp>
      <p:sp>
        <p:nvSpPr>
          <p:cNvPr id="6" name="矩形: 圆角 5">
            <a:extLst>
              <a:ext uri="{FF2B5EF4-FFF2-40B4-BE49-F238E27FC236}">
                <a16:creationId xmlns:a16="http://schemas.microsoft.com/office/drawing/2014/main" id="{72721148-AA4E-48A0-BFBD-7E846BFAE6AE}"/>
              </a:ext>
            </a:extLst>
          </p:cNvPr>
          <p:cNvSpPr/>
          <p:nvPr/>
        </p:nvSpPr>
        <p:spPr>
          <a:xfrm>
            <a:off x="1241221" y="4371715"/>
            <a:ext cx="3607965" cy="1241571"/>
          </a:xfrm>
          <a:prstGeom prst="roundRect">
            <a:avLst/>
          </a:prstGeom>
          <a:solidFill>
            <a:schemeClr val="bg1"/>
          </a:solidFill>
          <a:ln>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1">
                    <a:lumMod val="50000"/>
                  </a:schemeClr>
                </a:solidFill>
              </a:rPr>
              <a:t>Evaluated with F1 score in test set:</a:t>
            </a:r>
          </a:p>
          <a:p>
            <a:pPr algn="ctr"/>
            <a:r>
              <a:rPr lang="en-US" dirty="0">
                <a:solidFill>
                  <a:schemeClr val="tx1"/>
                </a:solidFill>
              </a:rPr>
              <a:t>Baseline:</a:t>
            </a:r>
            <a:r>
              <a:rPr lang="en-US" dirty="0">
                <a:solidFill>
                  <a:schemeClr val="accent1">
                    <a:lumMod val="50000"/>
                  </a:schemeClr>
                </a:solidFill>
              </a:rPr>
              <a:t> </a:t>
            </a:r>
            <a:r>
              <a:rPr lang="en-US" dirty="0">
                <a:solidFill>
                  <a:srgbClr val="FF0000"/>
                </a:solidFill>
              </a:rPr>
              <a:t>23.54%</a:t>
            </a:r>
          </a:p>
          <a:p>
            <a:pPr algn="ctr"/>
            <a:r>
              <a:rPr lang="en-US" dirty="0">
                <a:solidFill>
                  <a:schemeClr val="tx1"/>
                </a:solidFill>
              </a:rPr>
              <a:t>One vs One: </a:t>
            </a:r>
            <a:r>
              <a:rPr lang="en-US" dirty="0">
                <a:solidFill>
                  <a:srgbClr val="FF0000"/>
                </a:solidFill>
              </a:rPr>
              <a:t>22.01%</a:t>
            </a:r>
          </a:p>
          <a:p>
            <a:pPr algn="ctr"/>
            <a:r>
              <a:rPr lang="en-US" dirty="0">
                <a:solidFill>
                  <a:schemeClr val="tx1"/>
                </a:solidFill>
              </a:rPr>
              <a:t>One Vs Rest: </a:t>
            </a:r>
            <a:r>
              <a:rPr lang="en-US" dirty="0">
                <a:solidFill>
                  <a:srgbClr val="FF0000"/>
                </a:solidFill>
              </a:rPr>
              <a:t>22.36%</a:t>
            </a:r>
          </a:p>
        </p:txBody>
      </p:sp>
      <p:pic>
        <p:nvPicPr>
          <p:cNvPr id="8" name="图片 7">
            <a:extLst>
              <a:ext uri="{FF2B5EF4-FFF2-40B4-BE49-F238E27FC236}">
                <a16:creationId xmlns:a16="http://schemas.microsoft.com/office/drawing/2014/main" id="{0C8DAB54-ACBD-4673-A54B-9006328D0F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529" y="2357306"/>
            <a:ext cx="3749271" cy="4461159"/>
          </a:xfrm>
          <a:prstGeom prst="rect">
            <a:avLst/>
          </a:prstGeom>
        </p:spPr>
      </p:pic>
    </p:spTree>
    <p:extLst>
      <p:ext uri="{BB962C8B-B14F-4D97-AF65-F5344CB8AC3E}">
        <p14:creationId xmlns:p14="http://schemas.microsoft.com/office/powerpoint/2010/main" val="929232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121B878-35D6-4299-BA21-F3B57A32BF22}"/>
              </a:ext>
            </a:extLst>
          </p:cNvPr>
          <p:cNvSpPr/>
          <p:nvPr/>
        </p:nvSpPr>
        <p:spPr>
          <a:xfrm>
            <a:off x="597016" y="365124"/>
            <a:ext cx="10997967" cy="1325563"/>
          </a:xfrm>
          <a:prstGeom prst="rect">
            <a:avLst/>
          </a:prstGeom>
          <a:solidFill>
            <a:schemeClr val="accent5">
              <a:lumMod val="60000"/>
              <a:lumOff val="40000"/>
            </a:schemeClr>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标题 1">
            <a:extLst>
              <a:ext uri="{FF2B5EF4-FFF2-40B4-BE49-F238E27FC236}">
                <a16:creationId xmlns:a16="http://schemas.microsoft.com/office/drawing/2014/main" id="{8A163FA9-5342-4FBB-9BA8-909284BF5BF2}"/>
              </a:ext>
            </a:extLst>
          </p:cNvPr>
          <p:cNvSpPr>
            <a:spLocks noGrp="1"/>
          </p:cNvSpPr>
          <p:nvPr>
            <p:ph type="title"/>
          </p:nvPr>
        </p:nvSpPr>
        <p:spPr/>
        <p:txBody>
          <a:bodyPr>
            <a:normAutofit/>
          </a:bodyPr>
          <a:lstStyle/>
          <a:p>
            <a:pPr marL="514350" marR="0" lvl="0" indent="-514350" defTabSz="914400" rtl="0" eaLnBrk="1" fontAlgn="auto" latinLnBrk="0" hangingPunct="1">
              <a:lnSpc>
                <a:spcPct val="90000"/>
              </a:lnSpc>
              <a:spcBef>
                <a:spcPts val="1800"/>
              </a:spcBef>
              <a:spcAft>
                <a:spcPts val="0"/>
              </a:spcAft>
              <a:tabLst/>
              <a:defRPr/>
            </a:pPr>
            <a:r>
              <a:rPr kumimoji="0" lang="en-CA" sz="3600" b="1" i="0" u="none" strike="noStrike" kern="1200" cap="none" spc="0" normalizeH="0" baseline="0" noProof="0" dirty="0">
                <a:ln>
                  <a:noFill/>
                </a:ln>
                <a:solidFill>
                  <a:prstClr val="black"/>
                </a:solidFill>
                <a:effectLst/>
                <a:uLnTx/>
                <a:uFillTx/>
                <a:ea typeface="+mn-ea"/>
                <a:cs typeface="+mn-cs"/>
              </a:rPr>
              <a:t>4. Model Fitting </a:t>
            </a:r>
            <a:endParaRPr lang="en-CA" sz="3600" b="1" dirty="0"/>
          </a:p>
        </p:txBody>
      </p:sp>
      <p:sp>
        <p:nvSpPr>
          <p:cNvPr id="5" name="矩形: 圆角 4">
            <a:extLst>
              <a:ext uri="{FF2B5EF4-FFF2-40B4-BE49-F238E27FC236}">
                <a16:creationId xmlns:a16="http://schemas.microsoft.com/office/drawing/2014/main" id="{BACE2B67-099B-46D6-9043-D05E07BB2040}"/>
              </a:ext>
            </a:extLst>
          </p:cNvPr>
          <p:cNvSpPr/>
          <p:nvPr/>
        </p:nvSpPr>
        <p:spPr>
          <a:xfrm>
            <a:off x="721453" y="1879134"/>
            <a:ext cx="2323751" cy="478172"/>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XGBoost</a:t>
            </a:r>
            <a:endParaRPr lang="en-CA" dirty="0"/>
          </a:p>
        </p:txBody>
      </p:sp>
      <p:sp>
        <p:nvSpPr>
          <p:cNvPr id="6" name="矩形 5">
            <a:extLst>
              <a:ext uri="{FF2B5EF4-FFF2-40B4-BE49-F238E27FC236}">
                <a16:creationId xmlns:a16="http://schemas.microsoft.com/office/drawing/2014/main" id="{4A5BA73E-391F-4515-8CE5-06547F19E6D0}"/>
              </a:ext>
            </a:extLst>
          </p:cNvPr>
          <p:cNvSpPr/>
          <p:nvPr/>
        </p:nvSpPr>
        <p:spPr>
          <a:xfrm>
            <a:off x="721453" y="2545752"/>
            <a:ext cx="4496499" cy="1241571"/>
          </a:xfrm>
          <a:prstGeom prst="rect">
            <a:avLst/>
          </a:prstGeom>
          <a:solidFill>
            <a:schemeClr val="accent5">
              <a:lumMod val="40000"/>
              <a:lumOff val="6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1">
                    <a:lumMod val="50000"/>
                  </a:schemeClr>
                </a:solidFill>
              </a:rPr>
              <a:t>The list of adjustment of hyperparameters: </a:t>
            </a:r>
          </a:p>
          <a:p>
            <a:r>
              <a:rPr lang="en-US" dirty="0">
                <a:solidFill>
                  <a:schemeClr val="accent1">
                    <a:lumMod val="50000"/>
                  </a:schemeClr>
                </a:solidFill>
              </a:rPr>
              <a:t>	max depth, gamma, and reg alpha  </a:t>
            </a:r>
            <a:endParaRPr lang="en-CA" dirty="0">
              <a:solidFill>
                <a:schemeClr val="accent1">
                  <a:lumMod val="50000"/>
                </a:schemeClr>
              </a:solidFill>
            </a:endParaRPr>
          </a:p>
        </p:txBody>
      </p:sp>
      <p:sp>
        <p:nvSpPr>
          <p:cNvPr id="7" name="矩形: 圆角 6">
            <a:extLst>
              <a:ext uri="{FF2B5EF4-FFF2-40B4-BE49-F238E27FC236}">
                <a16:creationId xmlns:a16="http://schemas.microsoft.com/office/drawing/2014/main" id="{F65AE65F-ED6D-4D29-9976-30A834A8B8DC}"/>
              </a:ext>
            </a:extLst>
          </p:cNvPr>
          <p:cNvSpPr/>
          <p:nvPr/>
        </p:nvSpPr>
        <p:spPr>
          <a:xfrm>
            <a:off x="2969704" y="4021601"/>
            <a:ext cx="5729680" cy="1241571"/>
          </a:xfrm>
          <a:prstGeom prst="roundRect">
            <a:avLst/>
          </a:prstGeom>
          <a:solidFill>
            <a:schemeClr val="bg1"/>
          </a:solidFill>
          <a:ln>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1">
                    <a:lumMod val="50000"/>
                  </a:schemeClr>
                </a:solidFill>
              </a:rPr>
              <a:t>Evaluated with F1 score in test set:</a:t>
            </a:r>
          </a:p>
          <a:p>
            <a:pPr algn="ctr"/>
            <a:r>
              <a:rPr lang="en-US" dirty="0">
                <a:solidFill>
                  <a:schemeClr val="tx1"/>
                </a:solidFill>
              </a:rPr>
              <a:t>Baseline:</a:t>
            </a:r>
            <a:r>
              <a:rPr lang="en-US" dirty="0">
                <a:solidFill>
                  <a:schemeClr val="accent1">
                    <a:lumMod val="50000"/>
                  </a:schemeClr>
                </a:solidFill>
              </a:rPr>
              <a:t> </a:t>
            </a:r>
            <a:r>
              <a:rPr lang="en-US" dirty="0">
                <a:solidFill>
                  <a:srgbClr val="FF0000"/>
                </a:solidFill>
              </a:rPr>
              <a:t>21.65%</a:t>
            </a:r>
          </a:p>
          <a:p>
            <a:pPr algn="ctr"/>
            <a:r>
              <a:rPr lang="en-US" dirty="0">
                <a:solidFill>
                  <a:schemeClr val="tx1"/>
                </a:solidFill>
              </a:rPr>
              <a:t>One vs One: </a:t>
            </a:r>
            <a:r>
              <a:rPr lang="en-US" dirty="0">
                <a:solidFill>
                  <a:srgbClr val="FF0000"/>
                </a:solidFill>
              </a:rPr>
              <a:t>20.78%</a:t>
            </a:r>
          </a:p>
          <a:p>
            <a:pPr algn="ctr"/>
            <a:r>
              <a:rPr lang="en-US" dirty="0">
                <a:solidFill>
                  <a:schemeClr val="tx1"/>
                </a:solidFill>
              </a:rPr>
              <a:t>One Vs Rest: </a:t>
            </a:r>
            <a:r>
              <a:rPr lang="en-US" dirty="0">
                <a:solidFill>
                  <a:srgbClr val="FF0000"/>
                </a:solidFill>
              </a:rPr>
              <a:t>22.72%</a:t>
            </a:r>
          </a:p>
        </p:txBody>
      </p:sp>
    </p:spTree>
    <p:extLst>
      <p:ext uri="{BB962C8B-B14F-4D97-AF65-F5344CB8AC3E}">
        <p14:creationId xmlns:p14="http://schemas.microsoft.com/office/powerpoint/2010/main" val="2692316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5D47B46E-226B-4BA0-9CF3-817C6FE4E91F}"/>
              </a:ext>
            </a:extLst>
          </p:cNvPr>
          <p:cNvSpPr/>
          <p:nvPr/>
        </p:nvSpPr>
        <p:spPr>
          <a:xfrm>
            <a:off x="597016" y="365124"/>
            <a:ext cx="10997967" cy="1325563"/>
          </a:xfrm>
          <a:prstGeom prst="rect">
            <a:avLst/>
          </a:prstGeom>
          <a:solidFill>
            <a:schemeClr val="accent5">
              <a:lumMod val="60000"/>
              <a:lumOff val="40000"/>
            </a:schemeClr>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矩形: 圆角 4">
            <a:extLst>
              <a:ext uri="{FF2B5EF4-FFF2-40B4-BE49-F238E27FC236}">
                <a16:creationId xmlns:a16="http://schemas.microsoft.com/office/drawing/2014/main" id="{08681DE1-08A3-4246-B2C0-947D4DD6A09D}"/>
              </a:ext>
            </a:extLst>
          </p:cNvPr>
          <p:cNvSpPr/>
          <p:nvPr/>
        </p:nvSpPr>
        <p:spPr>
          <a:xfrm>
            <a:off x="3204594" y="4291986"/>
            <a:ext cx="763399" cy="506514"/>
          </a:xfrm>
          <a:prstGeom prst="roundRect">
            <a:avLst>
              <a:gd name="adj" fmla="val 33246"/>
            </a:avLst>
          </a:prstGeom>
          <a:solidFill>
            <a:schemeClr val="accent5">
              <a:lumMod val="60000"/>
              <a:lumOff val="4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标题 1">
            <a:extLst>
              <a:ext uri="{FF2B5EF4-FFF2-40B4-BE49-F238E27FC236}">
                <a16:creationId xmlns:a16="http://schemas.microsoft.com/office/drawing/2014/main" id="{00C0AC60-F038-41D7-8A0E-A5F004B820C7}"/>
              </a:ext>
            </a:extLst>
          </p:cNvPr>
          <p:cNvSpPr>
            <a:spLocks noGrp="1"/>
          </p:cNvSpPr>
          <p:nvPr>
            <p:ph type="title"/>
          </p:nvPr>
        </p:nvSpPr>
        <p:spPr/>
        <p:txBody>
          <a:bodyPr>
            <a:normAutofit/>
          </a:bodyPr>
          <a:lstStyle/>
          <a:p>
            <a:r>
              <a:rPr lang="en-CA" sz="3600" b="1" dirty="0"/>
              <a:t>Overview</a:t>
            </a:r>
          </a:p>
        </p:txBody>
      </p:sp>
      <p:sp>
        <p:nvSpPr>
          <p:cNvPr id="11" name="内容占位符 10">
            <a:extLst>
              <a:ext uri="{FF2B5EF4-FFF2-40B4-BE49-F238E27FC236}">
                <a16:creationId xmlns:a16="http://schemas.microsoft.com/office/drawing/2014/main" id="{1A8BE65E-1A8E-4528-89D2-0C7B30FB0A26}"/>
              </a:ext>
            </a:extLst>
          </p:cNvPr>
          <p:cNvSpPr>
            <a:spLocks noGrp="1"/>
          </p:cNvSpPr>
          <p:nvPr>
            <p:ph idx="1"/>
          </p:nvPr>
        </p:nvSpPr>
        <p:spPr>
          <a:xfrm>
            <a:off x="3413619" y="1884348"/>
            <a:ext cx="5654879" cy="4351338"/>
          </a:xfrm>
        </p:spPr>
        <p:txBody>
          <a:bodyPr/>
          <a:lstStyle/>
          <a:p>
            <a:pPr marL="514350" indent="-514350">
              <a:spcBef>
                <a:spcPts val="1800"/>
              </a:spcBef>
              <a:buFont typeface="+mj-lt"/>
              <a:buAutoNum type="arabicPeriod"/>
            </a:pPr>
            <a:r>
              <a:rPr lang="en-CA" dirty="0"/>
              <a:t>Introduction and Description </a:t>
            </a:r>
          </a:p>
          <a:p>
            <a:pPr marL="514350" indent="-514350">
              <a:spcBef>
                <a:spcPts val="1800"/>
              </a:spcBef>
              <a:buFont typeface="+mj-lt"/>
              <a:buAutoNum type="arabicPeriod"/>
            </a:pPr>
            <a:r>
              <a:rPr lang="en-CA" dirty="0"/>
              <a:t>Exploratory Data Analysis (EDA)</a:t>
            </a:r>
          </a:p>
          <a:p>
            <a:pPr marL="514350" indent="-514350">
              <a:spcBef>
                <a:spcPts val="1800"/>
              </a:spcBef>
              <a:buFont typeface="+mj-lt"/>
              <a:buAutoNum type="arabicPeriod"/>
            </a:pPr>
            <a:r>
              <a:rPr lang="en-CA" dirty="0"/>
              <a:t>Model Engineering</a:t>
            </a:r>
          </a:p>
          <a:p>
            <a:pPr marL="514350" indent="-514350">
              <a:spcBef>
                <a:spcPts val="1800"/>
              </a:spcBef>
              <a:buFont typeface="+mj-lt"/>
              <a:buAutoNum type="arabicPeriod"/>
            </a:pPr>
            <a:r>
              <a:rPr lang="en-CA" dirty="0"/>
              <a:t>Model Fitting </a:t>
            </a:r>
          </a:p>
          <a:p>
            <a:pPr marL="514350" indent="-514350">
              <a:spcBef>
                <a:spcPts val="1800"/>
              </a:spcBef>
              <a:buFont typeface="+mj-lt"/>
              <a:buAutoNum type="arabicPeriod"/>
            </a:pPr>
            <a:r>
              <a:rPr lang="en-CA" dirty="0"/>
              <a:t>Extend: Deep Learning</a:t>
            </a:r>
          </a:p>
          <a:p>
            <a:pPr marL="514350" indent="-514350">
              <a:spcBef>
                <a:spcPts val="1800"/>
              </a:spcBef>
              <a:buFont typeface="+mj-lt"/>
              <a:buAutoNum type="arabicPeriod"/>
            </a:pPr>
            <a:r>
              <a:rPr lang="en-CA" dirty="0"/>
              <a:t>Conclusion </a:t>
            </a:r>
          </a:p>
        </p:txBody>
      </p:sp>
    </p:spTree>
    <p:extLst>
      <p:ext uri="{BB962C8B-B14F-4D97-AF65-F5344CB8AC3E}">
        <p14:creationId xmlns:p14="http://schemas.microsoft.com/office/powerpoint/2010/main" val="3064246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121B878-35D6-4299-BA21-F3B57A32BF22}"/>
              </a:ext>
            </a:extLst>
          </p:cNvPr>
          <p:cNvSpPr/>
          <p:nvPr/>
        </p:nvSpPr>
        <p:spPr>
          <a:xfrm>
            <a:off x="597016" y="365124"/>
            <a:ext cx="10997967" cy="1325563"/>
          </a:xfrm>
          <a:prstGeom prst="rect">
            <a:avLst/>
          </a:prstGeom>
          <a:solidFill>
            <a:schemeClr val="accent5">
              <a:lumMod val="60000"/>
              <a:lumOff val="40000"/>
            </a:schemeClr>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标题 1">
            <a:extLst>
              <a:ext uri="{FF2B5EF4-FFF2-40B4-BE49-F238E27FC236}">
                <a16:creationId xmlns:a16="http://schemas.microsoft.com/office/drawing/2014/main" id="{8A163FA9-5342-4FBB-9BA8-909284BF5BF2}"/>
              </a:ext>
            </a:extLst>
          </p:cNvPr>
          <p:cNvSpPr>
            <a:spLocks noGrp="1"/>
          </p:cNvSpPr>
          <p:nvPr>
            <p:ph type="title"/>
          </p:nvPr>
        </p:nvSpPr>
        <p:spPr/>
        <p:txBody>
          <a:bodyPr>
            <a:normAutofit/>
          </a:bodyPr>
          <a:lstStyle/>
          <a:p>
            <a:pPr marL="514350" marR="0" lvl="0" indent="-514350" defTabSz="914400" rtl="0" eaLnBrk="1" fontAlgn="auto" latinLnBrk="0" hangingPunct="1">
              <a:lnSpc>
                <a:spcPct val="90000"/>
              </a:lnSpc>
              <a:spcBef>
                <a:spcPts val="1800"/>
              </a:spcBef>
              <a:spcAft>
                <a:spcPts val="0"/>
              </a:spcAft>
              <a:tabLst/>
              <a:defRPr/>
            </a:pPr>
            <a:r>
              <a:rPr kumimoji="0" lang="en-CA" sz="3600" b="1" i="0" u="none" strike="noStrike" kern="1200" cap="none" spc="0" normalizeH="0" baseline="0" noProof="0" dirty="0">
                <a:ln>
                  <a:noFill/>
                </a:ln>
                <a:solidFill>
                  <a:prstClr val="black"/>
                </a:solidFill>
                <a:effectLst/>
                <a:uLnTx/>
                <a:uFillTx/>
                <a:ea typeface="+mn-ea"/>
                <a:cs typeface="+mn-cs"/>
              </a:rPr>
              <a:t>5. Extend: Deep Learning</a:t>
            </a:r>
          </a:p>
        </p:txBody>
      </p:sp>
      <p:sp>
        <p:nvSpPr>
          <p:cNvPr id="5" name="矩形: 圆角 4">
            <a:extLst>
              <a:ext uri="{FF2B5EF4-FFF2-40B4-BE49-F238E27FC236}">
                <a16:creationId xmlns:a16="http://schemas.microsoft.com/office/drawing/2014/main" id="{1227E023-3425-4911-A94A-84046CE22EA3}"/>
              </a:ext>
            </a:extLst>
          </p:cNvPr>
          <p:cNvSpPr/>
          <p:nvPr/>
        </p:nvSpPr>
        <p:spPr>
          <a:xfrm>
            <a:off x="721453" y="1879134"/>
            <a:ext cx="2323751" cy="478172"/>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Neural Network</a:t>
            </a:r>
            <a:endParaRPr lang="en-CA" dirty="0"/>
          </a:p>
        </p:txBody>
      </p:sp>
      <p:sp>
        <p:nvSpPr>
          <p:cNvPr id="6" name="矩形 5">
            <a:extLst>
              <a:ext uri="{FF2B5EF4-FFF2-40B4-BE49-F238E27FC236}">
                <a16:creationId xmlns:a16="http://schemas.microsoft.com/office/drawing/2014/main" id="{A6F842CD-9C48-4B78-8A43-31E37D59F164}"/>
              </a:ext>
            </a:extLst>
          </p:cNvPr>
          <p:cNvSpPr/>
          <p:nvPr/>
        </p:nvSpPr>
        <p:spPr>
          <a:xfrm>
            <a:off x="721453" y="2545752"/>
            <a:ext cx="10515600" cy="1422241"/>
          </a:xfrm>
          <a:prstGeom prst="rect">
            <a:avLst/>
          </a:prstGeom>
          <a:solidFill>
            <a:schemeClr val="accent5">
              <a:lumMod val="40000"/>
              <a:lumOff val="6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1">
                    <a:lumMod val="50000"/>
                  </a:schemeClr>
                </a:solidFill>
              </a:rPr>
              <a:t>The list of adjustment of hyperparameters: </a:t>
            </a:r>
          </a:p>
          <a:p>
            <a:r>
              <a:rPr lang="en-US" dirty="0">
                <a:solidFill>
                  <a:schemeClr val="accent1">
                    <a:lumMod val="50000"/>
                  </a:schemeClr>
                </a:solidFill>
              </a:rPr>
              <a:t>	Number of hidden layers, hidden layer sizes, batch sizes, max epochs, and layer activation functions.</a:t>
            </a:r>
          </a:p>
          <a:p>
            <a:r>
              <a:rPr lang="en-US" dirty="0">
                <a:solidFill>
                  <a:schemeClr val="accent1">
                    <a:lumMod val="50000"/>
                  </a:schemeClr>
                </a:solidFill>
              </a:rPr>
              <a:t>Loss function:  Categorical </a:t>
            </a:r>
            <a:r>
              <a:rPr lang="en-US" dirty="0" err="1">
                <a:solidFill>
                  <a:schemeClr val="accent1">
                    <a:lumMod val="50000"/>
                  </a:schemeClr>
                </a:solidFill>
              </a:rPr>
              <a:t>Crossentropy</a:t>
            </a:r>
            <a:endParaRPr lang="en-US" dirty="0">
              <a:solidFill>
                <a:schemeClr val="accent1">
                  <a:lumMod val="50000"/>
                </a:schemeClr>
              </a:solidFill>
            </a:endParaRPr>
          </a:p>
          <a:p>
            <a:r>
              <a:rPr lang="en-CA" dirty="0">
                <a:solidFill>
                  <a:schemeClr val="accent1">
                    <a:lumMod val="50000"/>
                  </a:schemeClr>
                </a:solidFill>
              </a:rPr>
              <a:t>Optimizer:  </a:t>
            </a:r>
            <a:r>
              <a:rPr lang="en-CA" dirty="0" err="1">
                <a:solidFill>
                  <a:schemeClr val="accent1">
                    <a:lumMod val="50000"/>
                  </a:schemeClr>
                </a:solidFill>
              </a:rPr>
              <a:t>adam</a:t>
            </a:r>
            <a:endParaRPr lang="en-CA" dirty="0">
              <a:solidFill>
                <a:schemeClr val="accent1">
                  <a:lumMod val="50000"/>
                </a:schemeClr>
              </a:solidFill>
            </a:endParaRPr>
          </a:p>
        </p:txBody>
      </p:sp>
      <p:sp>
        <p:nvSpPr>
          <p:cNvPr id="7" name="矩形: 圆角 6">
            <a:extLst>
              <a:ext uri="{FF2B5EF4-FFF2-40B4-BE49-F238E27FC236}">
                <a16:creationId xmlns:a16="http://schemas.microsoft.com/office/drawing/2014/main" id="{72AC3535-1B14-48C3-B204-4864B707063D}"/>
              </a:ext>
            </a:extLst>
          </p:cNvPr>
          <p:cNvSpPr/>
          <p:nvPr/>
        </p:nvSpPr>
        <p:spPr>
          <a:xfrm>
            <a:off x="3231159" y="4202271"/>
            <a:ext cx="5729680" cy="1241571"/>
          </a:xfrm>
          <a:prstGeom prst="roundRect">
            <a:avLst/>
          </a:prstGeom>
          <a:solidFill>
            <a:schemeClr val="bg1"/>
          </a:solidFill>
          <a:ln>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1">
                    <a:lumMod val="50000"/>
                  </a:schemeClr>
                </a:solidFill>
              </a:rPr>
              <a:t>Evaluated with accuracy in test set:</a:t>
            </a:r>
          </a:p>
          <a:p>
            <a:pPr algn="ctr"/>
            <a:r>
              <a:rPr lang="en-US" dirty="0">
                <a:solidFill>
                  <a:schemeClr val="tx1"/>
                </a:solidFill>
              </a:rPr>
              <a:t>Best performance : </a:t>
            </a:r>
            <a:r>
              <a:rPr lang="en-US" dirty="0">
                <a:solidFill>
                  <a:srgbClr val="FF0000"/>
                </a:solidFill>
              </a:rPr>
              <a:t>22.03%</a:t>
            </a:r>
          </a:p>
        </p:txBody>
      </p:sp>
    </p:spTree>
    <p:extLst>
      <p:ext uri="{BB962C8B-B14F-4D97-AF65-F5344CB8AC3E}">
        <p14:creationId xmlns:p14="http://schemas.microsoft.com/office/powerpoint/2010/main" val="1401714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5D47B46E-226B-4BA0-9CF3-817C6FE4E91F}"/>
              </a:ext>
            </a:extLst>
          </p:cNvPr>
          <p:cNvSpPr/>
          <p:nvPr/>
        </p:nvSpPr>
        <p:spPr>
          <a:xfrm>
            <a:off x="597016" y="365124"/>
            <a:ext cx="10997967" cy="1325563"/>
          </a:xfrm>
          <a:prstGeom prst="rect">
            <a:avLst/>
          </a:prstGeom>
          <a:solidFill>
            <a:schemeClr val="accent5">
              <a:lumMod val="60000"/>
              <a:lumOff val="40000"/>
            </a:schemeClr>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矩形: 圆角 4">
            <a:extLst>
              <a:ext uri="{FF2B5EF4-FFF2-40B4-BE49-F238E27FC236}">
                <a16:creationId xmlns:a16="http://schemas.microsoft.com/office/drawing/2014/main" id="{08681DE1-08A3-4246-B2C0-947D4DD6A09D}"/>
              </a:ext>
            </a:extLst>
          </p:cNvPr>
          <p:cNvSpPr/>
          <p:nvPr/>
        </p:nvSpPr>
        <p:spPr>
          <a:xfrm>
            <a:off x="3204594" y="4929549"/>
            <a:ext cx="763399" cy="506514"/>
          </a:xfrm>
          <a:prstGeom prst="roundRect">
            <a:avLst>
              <a:gd name="adj" fmla="val 33246"/>
            </a:avLst>
          </a:prstGeom>
          <a:solidFill>
            <a:schemeClr val="accent5">
              <a:lumMod val="60000"/>
              <a:lumOff val="4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标题 1">
            <a:extLst>
              <a:ext uri="{FF2B5EF4-FFF2-40B4-BE49-F238E27FC236}">
                <a16:creationId xmlns:a16="http://schemas.microsoft.com/office/drawing/2014/main" id="{00C0AC60-F038-41D7-8A0E-A5F004B820C7}"/>
              </a:ext>
            </a:extLst>
          </p:cNvPr>
          <p:cNvSpPr>
            <a:spLocks noGrp="1"/>
          </p:cNvSpPr>
          <p:nvPr>
            <p:ph type="title"/>
          </p:nvPr>
        </p:nvSpPr>
        <p:spPr/>
        <p:txBody>
          <a:bodyPr>
            <a:normAutofit/>
          </a:bodyPr>
          <a:lstStyle/>
          <a:p>
            <a:r>
              <a:rPr lang="en-CA" sz="3600" b="1" dirty="0"/>
              <a:t>Overview</a:t>
            </a:r>
          </a:p>
        </p:txBody>
      </p:sp>
      <p:sp>
        <p:nvSpPr>
          <p:cNvPr id="11" name="内容占位符 10">
            <a:extLst>
              <a:ext uri="{FF2B5EF4-FFF2-40B4-BE49-F238E27FC236}">
                <a16:creationId xmlns:a16="http://schemas.microsoft.com/office/drawing/2014/main" id="{1A8BE65E-1A8E-4528-89D2-0C7B30FB0A26}"/>
              </a:ext>
            </a:extLst>
          </p:cNvPr>
          <p:cNvSpPr>
            <a:spLocks noGrp="1"/>
          </p:cNvSpPr>
          <p:nvPr>
            <p:ph idx="1"/>
          </p:nvPr>
        </p:nvSpPr>
        <p:spPr>
          <a:xfrm>
            <a:off x="3413619" y="1884348"/>
            <a:ext cx="5654879" cy="4351338"/>
          </a:xfrm>
        </p:spPr>
        <p:txBody>
          <a:bodyPr/>
          <a:lstStyle/>
          <a:p>
            <a:pPr marL="514350" indent="-514350">
              <a:spcBef>
                <a:spcPts val="1800"/>
              </a:spcBef>
              <a:buFont typeface="+mj-lt"/>
              <a:buAutoNum type="arabicPeriod"/>
            </a:pPr>
            <a:r>
              <a:rPr lang="en-CA" dirty="0"/>
              <a:t>Introduction and Description </a:t>
            </a:r>
          </a:p>
          <a:p>
            <a:pPr marL="514350" indent="-514350">
              <a:spcBef>
                <a:spcPts val="1800"/>
              </a:spcBef>
              <a:buFont typeface="+mj-lt"/>
              <a:buAutoNum type="arabicPeriod"/>
            </a:pPr>
            <a:r>
              <a:rPr lang="en-CA" dirty="0"/>
              <a:t>Exploratory Data Analysis (EDA)</a:t>
            </a:r>
          </a:p>
          <a:p>
            <a:pPr marL="514350" indent="-514350">
              <a:spcBef>
                <a:spcPts val="1800"/>
              </a:spcBef>
              <a:buFont typeface="+mj-lt"/>
              <a:buAutoNum type="arabicPeriod"/>
            </a:pPr>
            <a:r>
              <a:rPr lang="en-CA" dirty="0"/>
              <a:t>Model Engineering</a:t>
            </a:r>
          </a:p>
          <a:p>
            <a:pPr marL="514350" indent="-514350">
              <a:spcBef>
                <a:spcPts val="1800"/>
              </a:spcBef>
              <a:buFont typeface="+mj-lt"/>
              <a:buAutoNum type="arabicPeriod"/>
            </a:pPr>
            <a:r>
              <a:rPr lang="en-CA" dirty="0"/>
              <a:t>Model Fitting </a:t>
            </a:r>
          </a:p>
          <a:p>
            <a:pPr marL="514350" indent="-514350">
              <a:spcBef>
                <a:spcPts val="1800"/>
              </a:spcBef>
              <a:buFont typeface="+mj-lt"/>
              <a:buAutoNum type="arabicPeriod"/>
            </a:pPr>
            <a:r>
              <a:rPr lang="en-CA" dirty="0"/>
              <a:t>Extend: Deep Learning</a:t>
            </a:r>
          </a:p>
          <a:p>
            <a:pPr marL="514350" indent="-514350">
              <a:spcBef>
                <a:spcPts val="1800"/>
              </a:spcBef>
              <a:buFont typeface="+mj-lt"/>
              <a:buAutoNum type="arabicPeriod"/>
            </a:pPr>
            <a:r>
              <a:rPr lang="en-CA" dirty="0"/>
              <a:t>Conclusion </a:t>
            </a:r>
          </a:p>
        </p:txBody>
      </p:sp>
    </p:spTree>
    <p:extLst>
      <p:ext uri="{BB962C8B-B14F-4D97-AF65-F5344CB8AC3E}">
        <p14:creationId xmlns:p14="http://schemas.microsoft.com/office/powerpoint/2010/main" val="216183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121B878-35D6-4299-BA21-F3B57A32BF22}"/>
              </a:ext>
            </a:extLst>
          </p:cNvPr>
          <p:cNvSpPr/>
          <p:nvPr/>
        </p:nvSpPr>
        <p:spPr>
          <a:xfrm>
            <a:off x="597016" y="365124"/>
            <a:ext cx="10997967" cy="1325563"/>
          </a:xfrm>
          <a:prstGeom prst="rect">
            <a:avLst/>
          </a:prstGeom>
          <a:solidFill>
            <a:schemeClr val="accent5">
              <a:lumMod val="60000"/>
              <a:lumOff val="40000"/>
            </a:schemeClr>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标题 1">
            <a:extLst>
              <a:ext uri="{FF2B5EF4-FFF2-40B4-BE49-F238E27FC236}">
                <a16:creationId xmlns:a16="http://schemas.microsoft.com/office/drawing/2014/main" id="{8A163FA9-5342-4FBB-9BA8-909284BF5BF2}"/>
              </a:ext>
            </a:extLst>
          </p:cNvPr>
          <p:cNvSpPr>
            <a:spLocks noGrp="1"/>
          </p:cNvSpPr>
          <p:nvPr>
            <p:ph type="title"/>
          </p:nvPr>
        </p:nvSpPr>
        <p:spPr/>
        <p:txBody>
          <a:bodyPr>
            <a:normAutofit/>
          </a:bodyPr>
          <a:lstStyle/>
          <a:p>
            <a:pPr marL="514350" marR="0" lvl="0" indent="-514350" defTabSz="914400" rtl="0" eaLnBrk="1" fontAlgn="auto" latinLnBrk="0" hangingPunct="1">
              <a:lnSpc>
                <a:spcPct val="90000"/>
              </a:lnSpc>
              <a:spcBef>
                <a:spcPts val="1800"/>
              </a:spcBef>
              <a:spcAft>
                <a:spcPts val="0"/>
              </a:spcAft>
              <a:tabLst/>
              <a:defRPr/>
            </a:pPr>
            <a:r>
              <a:rPr kumimoji="0" lang="en-CA" sz="3600" b="1" i="0" u="none" strike="noStrike" kern="1200" cap="none" spc="0" normalizeH="0" baseline="0" noProof="0" dirty="0">
                <a:ln>
                  <a:noFill/>
                </a:ln>
                <a:solidFill>
                  <a:prstClr val="black"/>
                </a:solidFill>
                <a:effectLst/>
                <a:uLnTx/>
                <a:uFillTx/>
                <a:ea typeface="+mn-ea"/>
                <a:cs typeface="+mn-cs"/>
              </a:rPr>
              <a:t>6. Conclusion</a:t>
            </a:r>
            <a:endParaRPr lang="en-CA" sz="3600" b="1" dirty="0"/>
          </a:p>
        </p:txBody>
      </p:sp>
      <p:sp>
        <p:nvSpPr>
          <p:cNvPr id="3" name="文本框 2">
            <a:extLst>
              <a:ext uri="{FF2B5EF4-FFF2-40B4-BE49-F238E27FC236}">
                <a16:creationId xmlns:a16="http://schemas.microsoft.com/office/drawing/2014/main" id="{1B32732E-6A22-4138-B16F-5537F28F456A}"/>
              </a:ext>
            </a:extLst>
          </p:cNvPr>
          <p:cNvSpPr txBox="1"/>
          <p:nvPr/>
        </p:nvSpPr>
        <p:spPr>
          <a:xfrm>
            <a:off x="1073790" y="2097248"/>
            <a:ext cx="10184235" cy="3231654"/>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dirty="0"/>
              <a:t>Machine learning and Deep learning models are predict </a:t>
            </a:r>
            <a:r>
              <a:rPr lang="en-US" b="1" dirty="0">
                <a:solidFill>
                  <a:schemeClr val="accent5">
                    <a:lumMod val="50000"/>
                  </a:schemeClr>
                </a:solidFill>
              </a:rPr>
              <a:t>risk rating </a:t>
            </a:r>
            <a:r>
              <a:rPr lang="en-US" dirty="0"/>
              <a:t>for client under </a:t>
            </a:r>
            <a:r>
              <a:rPr lang="en-US" b="1" dirty="0" err="1">
                <a:solidFill>
                  <a:schemeClr val="accent1">
                    <a:lumMod val="50000"/>
                  </a:schemeClr>
                </a:solidFill>
              </a:rPr>
              <a:t>mult</a:t>
            </a:r>
            <a:r>
              <a:rPr lang="en-US" b="1" dirty="0">
                <a:solidFill>
                  <a:schemeClr val="accent1">
                    <a:lumMod val="50000"/>
                  </a:schemeClr>
                </a:solidFill>
              </a:rPr>
              <a:t>-class classification</a:t>
            </a:r>
          </a:p>
          <a:p>
            <a:pPr marL="285750" indent="-285750">
              <a:spcBef>
                <a:spcPts val="1200"/>
              </a:spcBef>
              <a:buFont typeface="Arial" panose="020B0604020202020204" pitchFamily="34" charset="0"/>
              <a:buChar char="•"/>
            </a:pPr>
            <a:r>
              <a:rPr lang="en-US" dirty="0"/>
              <a:t>The dataset was preprocessed by:</a:t>
            </a:r>
          </a:p>
          <a:p>
            <a:pPr marL="742950" lvl="1" indent="-285750">
              <a:spcBef>
                <a:spcPts val="1200"/>
              </a:spcBef>
              <a:buFont typeface="Arial" panose="020B0604020202020204" pitchFamily="34" charset="0"/>
              <a:buChar char="•"/>
            </a:pPr>
            <a:r>
              <a:rPr lang="en-US" dirty="0"/>
              <a:t>Missing data fitting, dropping error and outliner</a:t>
            </a:r>
          </a:p>
          <a:p>
            <a:pPr marL="742950" lvl="1" indent="-285750">
              <a:spcBef>
                <a:spcPts val="1200"/>
              </a:spcBef>
              <a:buFont typeface="Arial" panose="020B0604020202020204" pitchFamily="34" charset="0"/>
              <a:buChar char="•"/>
            </a:pPr>
            <a:r>
              <a:rPr lang="en-US" dirty="0"/>
              <a:t>Feature selection, Standard scaled, encoding and  </a:t>
            </a:r>
            <a:r>
              <a:rPr lang="en-US" sz="1800" dirty="0"/>
              <a:t>Train-validation-test split</a:t>
            </a:r>
            <a:endParaRPr lang="en-US" dirty="0"/>
          </a:p>
          <a:p>
            <a:pPr marL="285750" indent="-285750">
              <a:spcBef>
                <a:spcPts val="1200"/>
              </a:spcBef>
              <a:buFont typeface="Arial" panose="020B0604020202020204" pitchFamily="34" charset="0"/>
              <a:buChar char="•"/>
            </a:pPr>
            <a:r>
              <a:rPr lang="en-US" b="1" dirty="0">
                <a:solidFill>
                  <a:schemeClr val="accent1">
                    <a:lumMod val="50000"/>
                  </a:schemeClr>
                </a:solidFill>
              </a:rPr>
              <a:t>Random Forest</a:t>
            </a:r>
            <a:r>
              <a:rPr lang="en-US" dirty="0"/>
              <a:t>, </a:t>
            </a:r>
            <a:r>
              <a:rPr lang="en-US" b="1" dirty="0">
                <a:solidFill>
                  <a:schemeClr val="accent1">
                    <a:lumMod val="50000"/>
                  </a:schemeClr>
                </a:solidFill>
              </a:rPr>
              <a:t>Neural network</a:t>
            </a:r>
            <a:r>
              <a:rPr lang="en-US" dirty="0"/>
              <a:t>, and </a:t>
            </a:r>
            <a:r>
              <a:rPr lang="en-US" b="1" dirty="0" err="1">
                <a:solidFill>
                  <a:schemeClr val="accent1">
                    <a:lumMod val="50000"/>
                  </a:schemeClr>
                </a:solidFill>
              </a:rPr>
              <a:t>XGBoost</a:t>
            </a:r>
            <a:r>
              <a:rPr lang="en-US" dirty="0"/>
              <a:t> are fitted and fine tuned</a:t>
            </a:r>
          </a:p>
          <a:p>
            <a:pPr marL="285750" indent="-285750">
              <a:spcBef>
                <a:spcPts val="1200"/>
              </a:spcBef>
              <a:buFont typeface="Arial" panose="020B0604020202020204" pitchFamily="34" charset="0"/>
              <a:buChar char="•"/>
            </a:pPr>
            <a:r>
              <a:rPr lang="en-US" b="1" dirty="0">
                <a:solidFill>
                  <a:schemeClr val="accent1">
                    <a:lumMod val="50000"/>
                  </a:schemeClr>
                </a:solidFill>
              </a:rPr>
              <a:t>Random Forest </a:t>
            </a:r>
            <a:r>
              <a:rPr lang="en-US" dirty="0"/>
              <a:t>and </a:t>
            </a:r>
            <a:r>
              <a:rPr lang="en-US" altLang="zh-CN" b="1" dirty="0" err="1">
                <a:solidFill>
                  <a:schemeClr val="accent1">
                    <a:lumMod val="50000"/>
                  </a:schemeClr>
                </a:solidFill>
              </a:rPr>
              <a:t>XGBoost</a:t>
            </a:r>
            <a:r>
              <a:rPr lang="en-US" altLang="zh-CN" dirty="0"/>
              <a:t> </a:t>
            </a:r>
            <a:r>
              <a:rPr lang="en-US" dirty="0"/>
              <a:t>are slightly better than </a:t>
            </a:r>
            <a:r>
              <a:rPr lang="en-US" b="1" dirty="0">
                <a:solidFill>
                  <a:schemeClr val="accent1">
                    <a:lumMod val="50000"/>
                  </a:schemeClr>
                </a:solidFill>
              </a:rPr>
              <a:t>Neural network</a:t>
            </a:r>
            <a:r>
              <a:rPr lang="en-US" dirty="0"/>
              <a:t>.</a:t>
            </a:r>
          </a:p>
          <a:p>
            <a:pPr marL="285750" indent="-285750">
              <a:spcBef>
                <a:spcPts val="1200"/>
              </a:spcBef>
              <a:buFont typeface="Arial" panose="020B0604020202020204" pitchFamily="34" charset="0"/>
              <a:buChar char="•"/>
            </a:pPr>
            <a:r>
              <a:rPr lang="en-US" dirty="0"/>
              <a:t>Models’ F1 score and accuracy rate are around </a:t>
            </a:r>
            <a:r>
              <a:rPr lang="en-US" b="1" dirty="0">
                <a:solidFill>
                  <a:srgbClr val="FF0000"/>
                </a:solidFill>
              </a:rPr>
              <a:t>23%</a:t>
            </a:r>
            <a:r>
              <a:rPr lang="en-US" dirty="0"/>
              <a:t>  </a:t>
            </a:r>
            <a:endParaRPr lang="en-CA" dirty="0"/>
          </a:p>
        </p:txBody>
      </p:sp>
    </p:spTree>
    <p:extLst>
      <p:ext uri="{BB962C8B-B14F-4D97-AF65-F5344CB8AC3E}">
        <p14:creationId xmlns:p14="http://schemas.microsoft.com/office/powerpoint/2010/main" val="4048596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6D001F-E431-481A-B60A-B1258A14A0B5}"/>
              </a:ext>
            </a:extLst>
          </p:cNvPr>
          <p:cNvSpPr>
            <a:spLocks noGrp="1"/>
          </p:cNvSpPr>
          <p:nvPr>
            <p:ph type="title"/>
          </p:nvPr>
        </p:nvSpPr>
        <p:spPr>
          <a:xfrm>
            <a:off x="838200" y="2766218"/>
            <a:ext cx="10515600" cy="1325563"/>
          </a:xfrm>
        </p:spPr>
        <p:txBody>
          <a:bodyPr>
            <a:normAutofit/>
          </a:bodyPr>
          <a:lstStyle/>
          <a:p>
            <a:pPr algn="ctr"/>
            <a:r>
              <a:rPr lang="en-US" sz="8800" i="1" dirty="0">
                <a:solidFill>
                  <a:schemeClr val="accent5">
                    <a:lumMod val="50000"/>
                  </a:schemeClr>
                </a:solidFill>
                <a:effectLst>
                  <a:outerShdw blurRad="38100" dist="38100" dir="2700000" algn="tl">
                    <a:srgbClr val="000000">
                      <a:alpha val="43137"/>
                    </a:srgbClr>
                  </a:outerShdw>
                </a:effectLst>
                <a:latin typeface="Gabriola" panose="04040605051002020D02" pitchFamily="82" charset="0"/>
              </a:rPr>
              <a:t>Thank you </a:t>
            </a:r>
            <a:endParaRPr lang="en-CA" sz="8800" i="1" dirty="0">
              <a:solidFill>
                <a:schemeClr val="accent5">
                  <a:lumMod val="50000"/>
                </a:schemeClr>
              </a:solidFill>
              <a:effectLst>
                <a:outerShdw blurRad="38100" dist="38100" dir="2700000" algn="tl">
                  <a:srgbClr val="000000">
                    <a:alpha val="43137"/>
                  </a:srgbClr>
                </a:outerShdw>
              </a:effectLst>
              <a:latin typeface="Gabriola" panose="04040605051002020D02" pitchFamily="82" charset="0"/>
            </a:endParaRPr>
          </a:p>
        </p:txBody>
      </p:sp>
      <p:sp>
        <p:nvSpPr>
          <p:cNvPr id="4" name="矩形 3">
            <a:extLst>
              <a:ext uri="{FF2B5EF4-FFF2-40B4-BE49-F238E27FC236}">
                <a16:creationId xmlns:a16="http://schemas.microsoft.com/office/drawing/2014/main" id="{E1579E1D-D721-4278-9DD0-934D4A022E52}"/>
              </a:ext>
            </a:extLst>
          </p:cNvPr>
          <p:cNvSpPr/>
          <p:nvPr/>
        </p:nvSpPr>
        <p:spPr>
          <a:xfrm>
            <a:off x="749416" y="517524"/>
            <a:ext cx="10997967" cy="1325563"/>
          </a:xfrm>
          <a:prstGeom prst="rect">
            <a:avLst/>
          </a:prstGeom>
          <a:solidFill>
            <a:schemeClr val="accent5">
              <a:lumMod val="60000"/>
              <a:lumOff val="40000"/>
            </a:schemeClr>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标题 1">
            <a:extLst>
              <a:ext uri="{FF2B5EF4-FFF2-40B4-BE49-F238E27FC236}">
                <a16:creationId xmlns:a16="http://schemas.microsoft.com/office/drawing/2014/main" id="{FF794858-2842-413C-A4DC-D4071E691AEB}"/>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14350" indent="-514350">
              <a:spcBef>
                <a:spcPts val="1800"/>
              </a:spcBef>
              <a:defRPr/>
            </a:pPr>
            <a:r>
              <a:rPr lang="en-CA" sz="3600" b="1" dirty="0">
                <a:solidFill>
                  <a:prstClr val="black"/>
                </a:solidFill>
                <a:ea typeface="+mn-ea"/>
                <a:cs typeface="+mn-cs"/>
              </a:rPr>
              <a:t>The End</a:t>
            </a:r>
            <a:endParaRPr lang="en-CA" sz="3600" b="1" dirty="0"/>
          </a:p>
        </p:txBody>
      </p:sp>
    </p:spTree>
    <p:extLst>
      <p:ext uri="{BB962C8B-B14F-4D97-AF65-F5344CB8AC3E}">
        <p14:creationId xmlns:p14="http://schemas.microsoft.com/office/powerpoint/2010/main" val="767060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5D47B46E-226B-4BA0-9CF3-817C6FE4E91F}"/>
              </a:ext>
            </a:extLst>
          </p:cNvPr>
          <p:cNvSpPr/>
          <p:nvPr/>
        </p:nvSpPr>
        <p:spPr>
          <a:xfrm>
            <a:off x="597016" y="365124"/>
            <a:ext cx="10997967" cy="1325563"/>
          </a:xfrm>
          <a:prstGeom prst="rect">
            <a:avLst/>
          </a:prstGeom>
          <a:solidFill>
            <a:schemeClr val="accent5">
              <a:lumMod val="60000"/>
              <a:lumOff val="40000"/>
            </a:schemeClr>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矩形: 圆角 4">
            <a:extLst>
              <a:ext uri="{FF2B5EF4-FFF2-40B4-BE49-F238E27FC236}">
                <a16:creationId xmlns:a16="http://schemas.microsoft.com/office/drawing/2014/main" id="{08681DE1-08A3-4246-B2C0-947D4DD6A09D}"/>
              </a:ext>
            </a:extLst>
          </p:cNvPr>
          <p:cNvSpPr/>
          <p:nvPr/>
        </p:nvSpPr>
        <p:spPr>
          <a:xfrm>
            <a:off x="3229761" y="1884347"/>
            <a:ext cx="763399" cy="506514"/>
          </a:xfrm>
          <a:prstGeom prst="roundRect">
            <a:avLst>
              <a:gd name="adj" fmla="val 33246"/>
            </a:avLst>
          </a:prstGeom>
          <a:solidFill>
            <a:schemeClr val="accent5">
              <a:lumMod val="60000"/>
              <a:lumOff val="4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标题 1">
            <a:extLst>
              <a:ext uri="{FF2B5EF4-FFF2-40B4-BE49-F238E27FC236}">
                <a16:creationId xmlns:a16="http://schemas.microsoft.com/office/drawing/2014/main" id="{00C0AC60-F038-41D7-8A0E-A5F004B820C7}"/>
              </a:ext>
            </a:extLst>
          </p:cNvPr>
          <p:cNvSpPr>
            <a:spLocks noGrp="1"/>
          </p:cNvSpPr>
          <p:nvPr>
            <p:ph type="title"/>
          </p:nvPr>
        </p:nvSpPr>
        <p:spPr/>
        <p:txBody>
          <a:bodyPr>
            <a:normAutofit/>
          </a:bodyPr>
          <a:lstStyle/>
          <a:p>
            <a:r>
              <a:rPr lang="en-CA" sz="3600" b="1" dirty="0"/>
              <a:t>Overview</a:t>
            </a:r>
          </a:p>
        </p:txBody>
      </p:sp>
      <p:sp>
        <p:nvSpPr>
          <p:cNvPr id="11" name="内容占位符 10">
            <a:extLst>
              <a:ext uri="{FF2B5EF4-FFF2-40B4-BE49-F238E27FC236}">
                <a16:creationId xmlns:a16="http://schemas.microsoft.com/office/drawing/2014/main" id="{1A8BE65E-1A8E-4528-89D2-0C7B30FB0A26}"/>
              </a:ext>
            </a:extLst>
          </p:cNvPr>
          <p:cNvSpPr>
            <a:spLocks noGrp="1"/>
          </p:cNvSpPr>
          <p:nvPr>
            <p:ph idx="1"/>
          </p:nvPr>
        </p:nvSpPr>
        <p:spPr>
          <a:xfrm>
            <a:off x="3413619" y="1884348"/>
            <a:ext cx="5654879" cy="4351338"/>
          </a:xfrm>
        </p:spPr>
        <p:txBody>
          <a:bodyPr/>
          <a:lstStyle/>
          <a:p>
            <a:pPr marL="514350" indent="-514350">
              <a:spcBef>
                <a:spcPts val="1800"/>
              </a:spcBef>
              <a:buFont typeface="+mj-lt"/>
              <a:buAutoNum type="arabicPeriod"/>
            </a:pPr>
            <a:r>
              <a:rPr lang="en-CA" dirty="0"/>
              <a:t>Introduction and Description </a:t>
            </a:r>
          </a:p>
          <a:p>
            <a:pPr marL="514350" indent="-514350">
              <a:spcBef>
                <a:spcPts val="1800"/>
              </a:spcBef>
              <a:buFont typeface="+mj-lt"/>
              <a:buAutoNum type="arabicPeriod"/>
            </a:pPr>
            <a:r>
              <a:rPr lang="en-CA" dirty="0"/>
              <a:t>Exploratory Data Analysis (EDA)</a:t>
            </a:r>
          </a:p>
          <a:p>
            <a:pPr marL="514350" indent="-514350">
              <a:spcBef>
                <a:spcPts val="1800"/>
              </a:spcBef>
              <a:buFont typeface="+mj-lt"/>
              <a:buAutoNum type="arabicPeriod"/>
            </a:pPr>
            <a:r>
              <a:rPr lang="en-CA" dirty="0"/>
              <a:t>Model Engineering</a:t>
            </a:r>
          </a:p>
          <a:p>
            <a:pPr marL="514350" indent="-514350">
              <a:spcBef>
                <a:spcPts val="1800"/>
              </a:spcBef>
              <a:buFont typeface="+mj-lt"/>
              <a:buAutoNum type="arabicPeriod"/>
            </a:pPr>
            <a:r>
              <a:rPr lang="en-CA" dirty="0"/>
              <a:t>Model Fitting </a:t>
            </a:r>
          </a:p>
          <a:p>
            <a:pPr marL="514350" indent="-514350">
              <a:spcBef>
                <a:spcPts val="1800"/>
              </a:spcBef>
              <a:buFont typeface="+mj-lt"/>
              <a:buAutoNum type="arabicPeriod"/>
            </a:pPr>
            <a:r>
              <a:rPr lang="en-CA" dirty="0"/>
              <a:t>Extend: Deep Learning</a:t>
            </a:r>
          </a:p>
          <a:p>
            <a:pPr marL="514350" indent="-514350">
              <a:spcBef>
                <a:spcPts val="1800"/>
              </a:spcBef>
              <a:buFont typeface="+mj-lt"/>
              <a:buAutoNum type="arabicPeriod"/>
            </a:pPr>
            <a:r>
              <a:rPr lang="en-CA" dirty="0"/>
              <a:t>Conclusion </a:t>
            </a:r>
          </a:p>
        </p:txBody>
      </p:sp>
    </p:spTree>
    <p:extLst>
      <p:ext uri="{BB962C8B-B14F-4D97-AF65-F5344CB8AC3E}">
        <p14:creationId xmlns:p14="http://schemas.microsoft.com/office/powerpoint/2010/main" val="4276056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圆角 14">
            <a:extLst>
              <a:ext uri="{FF2B5EF4-FFF2-40B4-BE49-F238E27FC236}">
                <a16:creationId xmlns:a16="http://schemas.microsoft.com/office/drawing/2014/main" id="{5E9EE61F-056A-4EB8-BE2D-869379566F3C}"/>
              </a:ext>
            </a:extLst>
          </p:cNvPr>
          <p:cNvSpPr/>
          <p:nvPr/>
        </p:nvSpPr>
        <p:spPr>
          <a:xfrm>
            <a:off x="6571859" y="4393792"/>
            <a:ext cx="4512908" cy="2276669"/>
          </a:xfrm>
          <a:prstGeom prst="roundRect">
            <a:avLst/>
          </a:prstGeom>
          <a:solidFill>
            <a:schemeClr val="accent5">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矩形: 圆角 15">
            <a:extLst>
              <a:ext uri="{FF2B5EF4-FFF2-40B4-BE49-F238E27FC236}">
                <a16:creationId xmlns:a16="http://schemas.microsoft.com/office/drawing/2014/main" id="{E9158BBC-E41F-4C43-95C9-9E69CBCABA79}"/>
              </a:ext>
            </a:extLst>
          </p:cNvPr>
          <p:cNvSpPr/>
          <p:nvPr/>
        </p:nvSpPr>
        <p:spPr>
          <a:xfrm>
            <a:off x="942398" y="4382277"/>
            <a:ext cx="4677744" cy="2276669"/>
          </a:xfrm>
          <a:prstGeom prst="roundRect">
            <a:avLst/>
          </a:prstGeom>
          <a:solidFill>
            <a:schemeClr val="accent5">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矩形 3">
            <a:extLst>
              <a:ext uri="{FF2B5EF4-FFF2-40B4-BE49-F238E27FC236}">
                <a16:creationId xmlns:a16="http://schemas.microsoft.com/office/drawing/2014/main" id="{FB472D0D-C122-44C0-84E3-A80ECD0ACCA6}"/>
              </a:ext>
            </a:extLst>
          </p:cNvPr>
          <p:cNvSpPr/>
          <p:nvPr/>
        </p:nvSpPr>
        <p:spPr>
          <a:xfrm>
            <a:off x="520117" y="365125"/>
            <a:ext cx="10997967" cy="1325563"/>
          </a:xfrm>
          <a:prstGeom prst="rect">
            <a:avLst/>
          </a:prstGeom>
          <a:solidFill>
            <a:schemeClr val="accent5">
              <a:lumMod val="60000"/>
              <a:lumOff val="40000"/>
            </a:schemeClr>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标题 1">
            <a:extLst>
              <a:ext uri="{FF2B5EF4-FFF2-40B4-BE49-F238E27FC236}">
                <a16:creationId xmlns:a16="http://schemas.microsoft.com/office/drawing/2014/main" id="{88378597-E6F3-44FC-A3B6-FF656F6340DD}"/>
              </a:ext>
            </a:extLst>
          </p:cNvPr>
          <p:cNvSpPr>
            <a:spLocks noGrp="1"/>
          </p:cNvSpPr>
          <p:nvPr>
            <p:ph type="title"/>
          </p:nvPr>
        </p:nvSpPr>
        <p:spPr/>
        <p:txBody>
          <a:bodyPr>
            <a:normAutofit/>
          </a:bodyPr>
          <a:lstStyle/>
          <a:p>
            <a:r>
              <a:rPr lang="en-CA" sz="3600" b="1" dirty="0"/>
              <a:t>1. Introduction and Description </a:t>
            </a:r>
          </a:p>
        </p:txBody>
      </p:sp>
      <p:sp>
        <p:nvSpPr>
          <p:cNvPr id="3" name="矩形: 圆角 2">
            <a:extLst>
              <a:ext uri="{FF2B5EF4-FFF2-40B4-BE49-F238E27FC236}">
                <a16:creationId xmlns:a16="http://schemas.microsoft.com/office/drawing/2014/main" id="{FC3A6B05-DA40-4E13-86DF-9806FF7B5DB9}"/>
              </a:ext>
            </a:extLst>
          </p:cNvPr>
          <p:cNvSpPr/>
          <p:nvPr/>
        </p:nvSpPr>
        <p:spPr>
          <a:xfrm>
            <a:off x="942397" y="1930804"/>
            <a:ext cx="4677745" cy="2276669"/>
          </a:xfrm>
          <a:prstGeom prst="roundRect">
            <a:avLst/>
          </a:prstGeom>
          <a:solidFill>
            <a:schemeClr val="accent5">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矩形: 圆角 9">
            <a:extLst>
              <a:ext uri="{FF2B5EF4-FFF2-40B4-BE49-F238E27FC236}">
                <a16:creationId xmlns:a16="http://schemas.microsoft.com/office/drawing/2014/main" id="{C53DA579-1097-42BA-B02F-5A73A20889B7}"/>
              </a:ext>
            </a:extLst>
          </p:cNvPr>
          <p:cNvSpPr/>
          <p:nvPr/>
        </p:nvSpPr>
        <p:spPr>
          <a:xfrm>
            <a:off x="6571860" y="1898147"/>
            <a:ext cx="4512908" cy="2276669"/>
          </a:xfrm>
          <a:prstGeom prst="roundRect">
            <a:avLst/>
          </a:prstGeom>
          <a:solidFill>
            <a:schemeClr val="accent5">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矩形: 圆角 10">
            <a:extLst>
              <a:ext uri="{FF2B5EF4-FFF2-40B4-BE49-F238E27FC236}">
                <a16:creationId xmlns:a16="http://schemas.microsoft.com/office/drawing/2014/main" id="{F9B6AC0F-0B95-4114-B348-349609025E3C}"/>
              </a:ext>
            </a:extLst>
          </p:cNvPr>
          <p:cNvSpPr/>
          <p:nvPr/>
        </p:nvSpPr>
        <p:spPr>
          <a:xfrm>
            <a:off x="942397" y="1923395"/>
            <a:ext cx="4677745" cy="735434"/>
          </a:xfrm>
          <a:prstGeom prst="roundRect">
            <a:avLst>
              <a:gd name="adj" fmla="val 5000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solidFill>
                  <a:schemeClr val="tx1"/>
                </a:solidFill>
              </a:rPr>
              <a:t>Dataset</a:t>
            </a:r>
            <a:r>
              <a:rPr lang="en-CA" dirty="0"/>
              <a:t> </a:t>
            </a:r>
          </a:p>
        </p:txBody>
      </p:sp>
      <p:sp>
        <p:nvSpPr>
          <p:cNvPr id="12" name="矩形: 圆角 11">
            <a:extLst>
              <a:ext uri="{FF2B5EF4-FFF2-40B4-BE49-F238E27FC236}">
                <a16:creationId xmlns:a16="http://schemas.microsoft.com/office/drawing/2014/main" id="{D076EEB4-1BDA-4D10-B69C-526D81259D99}"/>
              </a:ext>
            </a:extLst>
          </p:cNvPr>
          <p:cNvSpPr/>
          <p:nvPr/>
        </p:nvSpPr>
        <p:spPr>
          <a:xfrm>
            <a:off x="6571859" y="4382277"/>
            <a:ext cx="4512907" cy="735434"/>
          </a:xfrm>
          <a:prstGeom prst="roundRect">
            <a:avLst>
              <a:gd name="adj" fmla="val 5000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solidFill>
                  <a:schemeClr val="tx1"/>
                </a:solidFill>
              </a:rPr>
              <a:t>Software</a:t>
            </a:r>
          </a:p>
        </p:txBody>
      </p:sp>
      <p:sp>
        <p:nvSpPr>
          <p:cNvPr id="13" name="矩形: 圆角 12">
            <a:extLst>
              <a:ext uri="{FF2B5EF4-FFF2-40B4-BE49-F238E27FC236}">
                <a16:creationId xmlns:a16="http://schemas.microsoft.com/office/drawing/2014/main" id="{74C76B7D-1E3D-4447-AD42-3B3186D5D45D}"/>
              </a:ext>
            </a:extLst>
          </p:cNvPr>
          <p:cNvSpPr/>
          <p:nvPr/>
        </p:nvSpPr>
        <p:spPr>
          <a:xfrm>
            <a:off x="942397" y="4382277"/>
            <a:ext cx="4677743" cy="735434"/>
          </a:xfrm>
          <a:prstGeom prst="roundRect">
            <a:avLst>
              <a:gd name="adj" fmla="val 5000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solidFill>
                  <a:schemeClr val="tx1"/>
                </a:solidFill>
              </a:rPr>
              <a:t>Methodology</a:t>
            </a:r>
          </a:p>
        </p:txBody>
      </p:sp>
      <p:sp>
        <p:nvSpPr>
          <p:cNvPr id="14" name="矩形: 圆角 13">
            <a:extLst>
              <a:ext uri="{FF2B5EF4-FFF2-40B4-BE49-F238E27FC236}">
                <a16:creationId xmlns:a16="http://schemas.microsoft.com/office/drawing/2014/main" id="{27722FC5-5C12-469F-9605-8C024CDC4B80}"/>
              </a:ext>
            </a:extLst>
          </p:cNvPr>
          <p:cNvSpPr/>
          <p:nvPr/>
        </p:nvSpPr>
        <p:spPr>
          <a:xfrm>
            <a:off x="6571860" y="1898147"/>
            <a:ext cx="4512907" cy="735434"/>
          </a:xfrm>
          <a:prstGeom prst="roundRect">
            <a:avLst>
              <a:gd name="adj" fmla="val 5000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solidFill>
                  <a:schemeClr val="tx1"/>
                </a:solidFill>
              </a:rPr>
              <a:t>Purpose</a:t>
            </a:r>
          </a:p>
        </p:txBody>
      </p:sp>
      <p:sp>
        <p:nvSpPr>
          <p:cNvPr id="5" name="文本框 4">
            <a:extLst>
              <a:ext uri="{FF2B5EF4-FFF2-40B4-BE49-F238E27FC236}">
                <a16:creationId xmlns:a16="http://schemas.microsoft.com/office/drawing/2014/main" id="{E0F94836-BE68-43F3-AC4A-8BD2E5BEC86A}"/>
              </a:ext>
            </a:extLst>
          </p:cNvPr>
          <p:cNvSpPr txBox="1"/>
          <p:nvPr/>
        </p:nvSpPr>
        <p:spPr>
          <a:xfrm>
            <a:off x="1107232" y="2724378"/>
            <a:ext cx="4244944" cy="1200329"/>
          </a:xfrm>
          <a:prstGeom prst="rect">
            <a:avLst/>
          </a:prstGeom>
          <a:noFill/>
        </p:spPr>
        <p:txBody>
          <a:bodyPr wrap="square" rtlCol="0">
            <a:spAutoFit/>
          </a:bodyPr>
          <a:lstStyle/>
          <a:p>
            <a:r>
              <a:rPr lang="en-US" dirty="0"/>
              <a:t>Given a dataset of client risk rating and self exclude flag (determined by risk rating) as dependent variables, and 121 independent variables</a:t>
            </a:r>
          </a:p>
        </p:txBody>
      </p:sp>
      <p:sp>
        <p:nvSpPr>
          <p:cNvPr id="17" name="文本框 16">
            <a:extLst>
              <a:ext uri="{FF2B5EF4-FFF2-40B4-BE49-F238E27FC236}">
                <a16:creationId xmlns:a16="http://schemas.microsoft.com/office/drawing/2014/main" id="{48EDAFBF-1D28-4003-9964-74657A0AE921}"/>
              </a:ext>
            </a:extLst>
          </p:cNvPr>
          <p:cNvSpPr txBox="1"/>
          <p:nvPr/>
        </p:nvSpPr>
        <p:spPr>
          <a:xfrm>
            <a:off x="6923315" y="2812616"/>
            <a:ext cx="3755870" cy="923330"/>
          </a:xfrm>
          <a:prstGeom prst="rect">
            <a:avLst/>
          </a:prstGeom>
          <a:noFill/>
        </p:spPr>
        <p:txBody>
          <a:bodyPr wrap="square" rtlCol="0">
            <a:spAutoFit/>
          </a:bodyPr>
          <a:lstStyle/>
          <a:p>
            <a:r>
              <a:rPr lang="en-CA" dirty="0"/>
              <a:t>Predicting risk rating to new clients, to identify high risk or safe clients for higher profits   </a:t>
            </a:r>
            <a:r>
              <a:rPr lang="en-CA" altLang="zh-CN" dirty="0"/>
              <a:t> </a:t>
            </a:r>
            <a:endParaRPr lang="en-CA" dirty="0"/>
          </a:p>
        </p:txBody>
      </p:sp>
      <p:sp>
        <p:nvSpPr>
          <p:cNvPr id="18" name="文本框 17">
            <a:extLst>
              <a:ext uri="{FF2B5EF4-FFF2-40B4-BE49-F238E27FC236}">
                <a16:creationId xmlns:a16="http://schemas.microsoft.com/office/drawing/2014/main" id="{36A89EFB-3696-49D4-9FEA-D804DEAD210B}"/>
              </a:ext>
            </a:extLst>
          </p:cNvPr>
          <p:cNvSpPr txBox="1"/>
          <p:nvPr/>
        </p:nvSpPr>
        <p:spPr>
          <a:xfrm>
            <a:off x="1107233" y="5290457"/>
            <a:ext cx="4360506" cy="923330"/>
          </a:xfrm>
          <a:prstGeom prst="rect">
            <a:avLst/>
          </a:prstGeom>
          <a:noFill/>
        </p:spPr>
        <p:txBody>
          <a:bodyPr wrap="square" rtlCol="0">
            <a:spAutoFit/>
          </a:bodyPr>
          <a:lstStyle/>
          <a:p>
            <a:r>
              <a:rPr lang="en-US" altLang="zh-CN" dirty="0"/>
              <a:t>Employed machine learning and deep learning for prediction</a:t>
            </a:r>
          </a:p>
          <a:p>
            <a:endParaRPr lang="en-CA" dirty="0"/>
          </a:p>
        </p:txBody>
      </p:sp>
      <p:sp>
        <p:nvSpPr>
          <p:cNvPr id="19" name="文本框 18">
            <a:extLst>
              <a:ext uri="{FF2B5EF4-FFF2-40B4-BE49-F238E27FC236}">
                <a16:creationId xmlns:a16="http://schemas.microsoft.com/office/drawing/2014/main" id="{BBBC72A4-ECFE-4666-A91C-1114A63966FD}"/>
              </a:ext>
            </a:extLst>
          </p:cNvPr>
          <p:cNvSpPr txBox="1"/>
          <p:nvPr/>
        </p:nvSpPr>
        <p:spPr>
          <a:xfrm>
            <a:off x="6839339" y="5225143"/>
            <a:ext cx="4040155" cy="369332"/>
          </a:xfrm>
          <a:prstGeom prst="rect">
            <a:avLst/>
          </a:prstGeom>
          <a:noFill/>
        </p:spPr>
        <p:txBody>
          <a:bodyPr wrap="square" rtlCol="0">
            <a:spAutoFit/>
          </a:bodyPr>
          <a:lstStyle/>
          <a:p>
            <a:r>
              <a:rPr lang="en-US" sz="1800" dirty="0"/>
              <a:t>Python on </a:t>
            </a:r>
            <a:r>
              <a:rPr lang="en-US" sz="1800" dirty="0" err="1"/>
              <a:t>Jupyter</a:t>
            </a:r>
            <a:r>
              <a:rPr lang="en-US" sz="1800" dirty="0"/>
              <a:t> notebook,  Tableau </a:t>
            </a:r>
            <a:endParaRPr lang="en-CA" dirty="0"/>
          </a:p>
        </p:txBody>
      </p:sp>
      <p:pic>
        <p:nvPicPr>
          <p:cNvPr id="20" name="图片 19">
            <a:extLst>
              <a:ext uri="{FF2B5EF4-FFF2-40B4-BE49-F238E27FC236}">
                <a16:creationId xmlns:a16="http://schemas.microsoft.com/office/drawing/2014/main" id="{DBE3E1E8-5EC4-4D03-BC17-46BFB82CCF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3315" y="5594475"/>
            <a:ext cx="1026367" cy="1023627"/>
          </a:xfrm>
          <a:prstGeom prst="rect">
            <a:avLst/>
          </a:prstGeom>
        </p:spPr>
      </p:pic>
      <p:pic>
        <p:nvPicPr>
          <p:cNvPr id="21" name="图片 20">
            <a:extLst>
              <a:ext uri="{FF2B5EF4-FFF2-40B4-BE49-F238E27FC236}">
                <a16:creationId xmlns:a16="http://schemas.microsoft.com/office/drawing/2014/main" id="{B77D27A0-68F7-4401-8585-4E2ED46BBC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6965" y="5701907"/>
            <a:ext cx="2631232" cy="783888"/>
          </a:xfrm>
          <a:prstGeom prst="rect">
            <a:avLst/>
          </a:prstGeom>
        </p:spPr>
      </p:pic>
    </p:spTree>
    <p:extLst>
      <p:ext uri="{BB962C8B-B14F-4D97-AF65-F5344CB8AC3E}">
        <p14:creationId xmlns:p14="http://schemas.microsoft.com/office/powerpoint/2010/main" val="1354858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5D47B46E-226B-4BA0-9CF3-817C6FE4E91F}"/>
              </a:ext>
            </a:extLst>
          </p:cNvPr>
          <p:cNvSpPr/>
          <p:nvPr/>
        </p:nvSpPr>
        <p:spPr>
          <a:xfrm>
            <a:off x="597016" y="365124"/>
            <a:ext cx="10997967" cy="1325563"/>
          </a:xfrm>
          <a:prstGeom prst="rect">
            <a:avLst/>
          </a:prstGeom>
          <a:solidFill>
            <a:schemeClr val="accent5">
              <a:lumMod val="60000"/>
              <a:lumOff val="40000"/>
            </a:schemeClr>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矩形: 圆角 4">
            <a:extLst>
              <a:ext uri="{FF2B5EF4-FFF2-40B4-BE49-F238E27FC236}">
                <a16:creationId xmlns:a16="http://schemas.microsoft.com/office/drawing/2014/main" id="{08681DE1-08A3-4246-B2C0-947D4DD6A09D}"/>
              </a:ext>
            </a:extLst>
          </p:cNvPr>
          <p:cNvSpPr/>
          <p:nvPr/>
        </p:nvSpPr>
        <p:spPr>
          <a:xfrm>
            <a:off x="3196205" y="2471576"/>
            <a:ext cx="763399" cy="506514"/>
          </a:xfrm>
          <a:prstGeom prst="roundRect">
            <a:avLst>
              <a:gd name="adj" fmla="val 33246"/>
            </a:avLst>
          </a:prstGeom>
          <a:solidFill>
            <a:schemeClr val="accent5">
              <a:lumMod val="60000"/>
              <a:lumOff val="4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标题 1">
            <a:extLst>
              <a:ext uri="{FF2B5EF4-FFF2-40B4-BE49-F238E27FC236}">
                <a16:creationId xmlns:a16="http://schemas.microsoft.com/office/drawing/2014/main" id="{00C0AC60-F038-41D7-8A0E-A5F004B820C7}"/>
              </a:ext>
            </a:extLst>
          </p:cNvPr>
          <p:cNvSpPr>
            <a:spLocks noGrp="1"/>
          </p:cNvSpPr>
          <p:nvPr>
            <p:ph type="title"/>
          </p:nvPr>
        </p:nvSpPr>
        <p:spPr/>
        <p:txBody>
          <a:bodyPr>
            <a:normAutofit/>
          </a:bodyPr>
          <a:lstStyle/>
          <a:p>
            <a:r>
              <a:rPr lang="en-CA" sz="3600" b="1" dirty="0"/>
              <a:t>Overview</a:t>
            </a:r>
          </a:p>
        </p:txBody>
      </p:sp>
      <p:sp>
        <p:nvSpPr>
          <p:cNvPr id="11" name="内容占位符 10">
            <a:extLst>
              <a:ext uri="{FF2B5EF4-FFF2-40B4-BE49-F238E27FC236}">
                <a16:creationId xmlns:a16="http://schemas.microsoft.com/office/drawing/2014/main" id="{1A8BE65E-1A8E-4528-89D2-0C7B30FB0A26}"/>
              </a:ext>
            </a:extLst>
          </p:cNvPr>
          <p:cNvSpPr>
            <a:spLocks noGrp="1"/>
          </p:cNvSpPr>
          <p:nvPr>
            <p:ph idx="1"/>
          </p:nvPr>
        </p:nvSpPr>
        <p:spPr>
          <a:xfrm>
            <a:off x="3413619" y="1884348"/>
            <a:ext cx="5654879" cy="4351338"/>
          </a:xfrm>
        </p:spPr>
        <p:txBody>
          <a:bodyPr/>
          <a:lstStyle/>
          <a:p>
            <a:pPr marL="514350" indent="-514350">
              <a:spcBef>
                <a:spcPts val="1800"/>
              </a:spcBef>
              <a:buFont typeface="+mj-lt"/>
              <a:buAutoNum type="arabicPeriod"/>
            </a:pPr>
            <a:r>
              <a:rPr lang="en-CA" dirty="0"/>
              <a:t>Introduction and Description </a:t>
            </a:r>
          </a:p>
          <a:p>
            <a:pPr marL="514350" indent="-514350">
              <a:spcBef>
                <a:spcPts val="1800"/>
              </a:spcBef>
              <a:buFont typeface="+mj-lt"/>
              <a:buAutoNum type="arabicPeriod"/>
            </a:pPr>
            <a:r>
              <a:rPr lang="en-CA" dirty="0"/>
              <a:t>Exploratory Data Analysis (EDA)</a:t>
            </a:r>
          </a:p>
          <a:p>
            <a:pPr marL="514350" indent="-514350">
              <a:spcBef>
                <a:spcPts val="1800"/>
              </a:spcBef>
              <a:buFont typeface="+mj-lt"/>
              <a:buAutoNum type="arabicPeriod"/>
            </a:pPr>
            <a:r>
              <a:rPr lang="en-CA" dirty="0"/>
              <a:t>Model Engineering</a:t>
            </a:r>
          </a:p>
          <a:p>
            <a:pPr marL="514350" indent="-514350">
              <a:spcBef>
                <a:spcPts val="1800"/>
              </a:spcBef>
              <a:buFont typeface="+mj-lt"/>
              <a:buAutoNum type="arabicPeriod"/>
            </a:pPr>
            <a:r>
              <a:rPr lang="en-CA" dirty="0"/>
              <a:t>Model Fitting </a:t>
            </a:r>
          </a:p>
          <a:p>
            <a:pPr marL="514350" indent="-514350">
              <a:spcBef>
                <a:spcPts val="1800"/>
              </a:spcBef>
              <a:buFont typeface="+mj-lt"/>
              <a:buAutoNum type="arabicPeriod"/>
            </a:pPr>
            <a:r>
              <a:rPr lang="en-CA" dirty="0"/>
              <a:t>Extend: Deep Learning</a:t>
            </a:r>
          </a:p>
          <a:p>
            <a:pPr marL="514350" indent="-514350">
              <a:spcBef>
                <a:spcPts val="1800"/>
              </a:spcBef>
              <a:buFont typeface="+mj-lt"/>
              <a:buAutoNum type="arabicPeriod"/>
            </a:pPr>
            <a:r>
              <a:rPr lang="en-CA" dirty="0"/>
              <a:t>Conclusion </a:t>
            </a:r>
          </a:p>
        </p:txBody>
      </p:sp>
    </p:spTree>
    <p:extLst>
      <p:ext uri="{BB962C8B-B14F-4D97-AF65-F5344CB8AC3E}">
        <p14:creationId xmlns:p14="http://schemas.microsoft.com/office/powerpoint/2010/main" val="339588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圆顶角 25">
            <a:extLst>
              <a:ext uri="{FF2B5EF4-FFF2-40B4-BE49-F238E27FC236}">
                <a16:creationId xmlns:a16="http://schemas.microsoft.com/office/drawing/2014/main" id="{8C763498-ED2C-4917-91F8-BF5CA78FECBF}"/>
              </a:ext>
            </a:extLst>
          </p:cNvPr>
          <p:cNvSpPr/>
          <p:nvPr/>
        </p:nvSpPr>
        <p:spPr>
          <a:xfrm rot="10800000">
            <a:off x="597016" y="5078002"/>
            <a:ext cx="3547145" cy="884731"/>
          </a:xfrm>
          <a:prstGeom prst="round2SameRect">
            <a:avLst>
              <a:gd name="adj1" fmla="val 50000"/>
              <a:gd name="adj2" fmla="val 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矩形: 对角圆角 24">
            <a:extLst>
              <a:ext uri="{FF2B5EF4-FFF2-40B4-BE49-F238E27FC236}">
                <a16:creationId xmlns:a16="http://schemas.microsoft.com/office/drawing/2014/main" id="{BF5F4032-B207-4C7B-8476-9D9890FFDB68}"/>
              </a:ext>
            </a:extLst>
          </p:cNvPr>
          <p:cNvSpPr/>
          <p:nvPr/>
        </p:nvSpPr>
        <p:spPr>
          <a:xfrm>
            <a:off x="597016" y="4207799"/>
            <a:ext cx="3547145" cy="884731"/>
          </a:xfrm>
          <a:prstGeom prst="round2DiagRect">
            <a:avLst>
              <a:gd name="adj1" fmla="val 0"/>
              <a:gd name="adj2" fmla="val 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矩形: 圆顶角 23">
            <a:extLst>
              <a:ext uri="{FF2B5EF4-FFF2-40B4-BE49-F238E27FC236}">
                <a16:creationId xmlns:a16="http://schemas.microsoft.com/office/drawing/2014/main" id="{DA9BCD37-1754-4A31-B84B-0A42B5915E50}"/>
              </a:ext>
            </a:extLst>
          </p:cNvPr>
          <p:cNvSpPr/>
          <p:nvPr/>
        </p:nvSpPr>
        <p:spPr>
          <a:xfrm>
            <a:off x="599112" y="3307847"/>
            <a:ext cx="3547145" cy="914400"/>
          </a:xfrm>
          <a:prstGeom prst="round2SameRect">
            <a:avLst>
              <a:gd name="adj1" fmla="val 50000"/>
              <a:gd name="adj2" fmla="val 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矩形: 圆角 21">
            <a:extLst>
              <a:ext uri="{FF2B5EF4-FFF2-40B4-BE49-F238E27FC236}">
                <a16:creationId xmlns:a16="http://schemas.microsoft.com/office/drawing/2014/main" id="{ACF6BDC1-162D-41BB-BA81-A1AA726BEAE1}"/>
              </a:ext>
            </a:extLst>
          </p:cNvPr>
          <p:cNvSpPr/>
          <p:nvPr/>
        </p:nvSpPr>
        <p:spPr>
          <a:xfrm>
            <a:off x="1174807" y="2712229"/>
            <a:ext cx="2207003" cy="595618"/>
          </a:xfrm>
          <a:prstGeom prst="roundRect">
            <a:avLst>
              <a:gd name="adj" fmla="val 30752"/>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t>Categorical variables</a:t>
            </a:r>
            <a:endParaRPr lang="en-CA" sz="1700" dirty="0"/>
          </a:p>
        </p:txBody>
      </p:sp>
      <p:sp>
        <p:nvSpPr>
          <p:cNvPr id="4" name="矩形 3">
            <a:extLst>
              <a:ext uri="{FF2B5EF4-FFF2-40B4-BE49-F238E27FC236}">
                <a16:creationId xmlns:a16="http://schemas.microsoft.com/office/drawing/2014/main" id="{B121B878-35D6-4299-BA21-F3B57A32BF22}"/>
              </a:ext>
            </a:extLst>
          </p:cNvPr>
          <p:cNvSpPr/>
          <p:nvPr/>
        </p:nvSpPr>
        <p:spPr>
          <a:xfrm>
            <a:off x="597016" y="365124"/>
            <a:ext cx="10997967" cy="1325563"/>
          </a:xfrm>
          <a:prstGeom prst="rect">
            <a:avLst/>
          </a:prstGeom>
          <a:solidFill>
            <a:schemeClr val="accent5">
              <a:lumMod val="60000"/>
              <a:lumOff val="40000"/>
            </a:schemeClr>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标题 1">
            <a:extLst>
              <a:ext uri="{FF2B5EF4-FFF2-40B4-BE49-F238E27FC236}">
                <a16:creationId xmlns:a16="http://schemas.microsoft.com/office/drawing/2014/main" id="{8A163FA9-5342-4FBB-9BA8-909284BF5BF2}"/>
              </a:ext>
            </a:extLst>
          </p:cNvPr>
          <p:cNvSpPr>
            <a:spLocks noGrp="1"/>
          </p:cNvSpPr>
          <p:nvPr>
            <p:ph type="title"/>
          </p:nvPr>
        </p:nvSpPr>
        <p:spPr/>
        <p:txBody>
          <a:bodyPr>
            <a:normAutofit/>
          </a:bodyPr>
          <a:lstStyle/>
          <a:p>
            <a:pPr marL="514350" marR="0" lvl="0" indent="-514350" defTabSz="914400" rtl="0" eaLnBrk="1" fontAlgn="auto" latinLnBrk="0" hangingPunct="1">
              <a:lnSpc>
                <a:spcPct val="90000"/>
              </a:lnSpc>
              <a:spcBef>
                <a:spcPts val="1800"/>
              </a:spcBef>
              <a:spcAft>
                <a:spcPts val="0"/>
              </a:spcAft>
              <a:tabLst/>
              <a:defRPr/>
            </a:pPr>
            <a:r>
              <a:rPr kumimoji="0" lang="en-CA" sz="3600" b="1" i="0" u="none" strike="noStrike" kern="1200" cap="none" spc="0" normalizeH="0" baseline="0" noProof="0" dirty="0">
                <a:ln>
                  <a:noFill/>
                </a:ln>
                <a:solidFill>
                  <a:prstClr val="black"/>
                </a:solidFill>
                <a:effectLst/>
                <a:uLnTx/>
                <a:uFillTx/>
                <a:ea typeface="+mn-ea"/>
                <a:cs typeface="+mn-cs"/>
              </a:rPr>
              <a:t>2.Exploratory Data Analysis (EDA)</a:t>
            </a:r>
            <a:endParaRPr lang="en-CA" sz="3600" b="1" dirty="0"/>
          </a:p>
        </p:txBody>
      </p:sp>
      <p:sp>
        <p:nvSpPr>
          <p:cNvPr id="14" name="矩形: 圆顶角 13">
            <a:extLst>
              <a:ext uri="{FF2B5EF4-FFF2-40B4-BE49-F238E27FC236}">
                <a16:creationId xmlns:a16="http://schemas.microsoft.com/office/drawing/2014/main" id="{1855D98C-174C-4FB6-8FCF-EF8C44B4130C}"/>
              </a:ext>
            </a:extLst>
          </p:cNvPr>
          <p:cNvSpPr/>
          <p:nvPr/>
        </p:nvSpPr>
        <p:spPr>
          <a:xfrm>
            <a:off x="4403697" y="3302755"/>
            <a:ext cx="3427953" cy="907038"/>
          </a:xfrm>
          <a:prstGeom prst="round2SameRect">
            <a:avLst>
              <a:gd name="adj1" fmla="val 50000"/>
              <a:gd name="adj2" fmla="val 0"/>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1">
                    <a:lumMod val="50000"/>
                  </a:schemeClr>
                </a:solidFill>
              </a:rPr>
              <a:t>From Variable_1 to Variable_30</a:t>
            </a:r>
          </a:p>
        </p:txBody>
      </p:sp>
      <p:sp>
        <p:nvSpPr>
          <p:cNvPr id="15" name="矩形: 圆顶角 14">
            <a:extLst>
              <a:ext uri="{FF2B5EF4-FFF2-40B4-BE49-F238E27FC236}">
                <a16:creationId xmlns:a16="http://schemas.microsoft.com/office/drawing/2014/main" id="{F6DFCBF9-1E89-4F50-812A-8EA0566F261C}"/>
              </a:ext>
            </a:extLst>
          </p:cNvPr>
          <p:cNvSpPr/>
          <p:nvPr/>
        </p:nvSpPr>
        <p:spPr>
          <a:xfrm rot="10800000">
            <a:off x="4371011" y="5092530"/>
            <a:ext cx="3454167" cy="884731"/>
          </a:xfrm>
          <a:prstGeom prst="round2SameRect">
            <a:avLst>
              <a:gd name="adj1" fmla="val 50000"/>
              <a:gd name="adj2" fmla="val 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6" name="矩形: 对角圆角 15">
            <a:extLst>
              <a:ext uri="{FF2B5EF4-FFF2-40B4-BE49-F238E27FC236}">
                <a16:creationId xmlns:a16="http://schemas.microsoft.com/office/drawing/2014/main" id="{3D1762F3-5034-432F-B7E0-B91391045153}"/>
              </a:ext>
            </a:extLst>
          </p:cNvPr>
          <p:cNvSpPr/>
          <p:nvPr/>
        </p:nvSpPr>
        <p:spPr>
          <a:xfrm>
            <a:off x="4383946" y="4215775"/>
            <a:ext cx="3454167" cy="884731"/>
          </a:xfrm>
          <a:prstGeom prst="round2DiagRect">
            <a:avLst>
              <a:gd name="adj1" fmla="val 1496"/>
              <a:gd name="adj2" fmla="val 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7" name="矩形: 圆顶角 16">
            <a:extLst>
              <a:ext uri="{FF2B5EF4-FFF2-40B4-BE49-F238E27FC236}">
                <a16:creationId xmlns:a16="http://schemas.microsoft.com/office/drawing/2014/main" id="{B958B3E0-1386-40A0-81D4-76B25CA804A7}"/>
              </a:ext>
            </a:extLst>
          </p:cNvPr>
          <p:cNvSpPr/>
          <p:nvPr/>
        </p:nvSpPr>
        <p:spPr>
          <a:xfrm>
            <a:off x="7964650" y="3300760"/>
            <a:ext cx="3454163" cy="1325563"/>
          </a:xfrm>
          <a:prstGeom prst="round2SameRect">
            <a:avLst>
              <a:gd name="adj1" fmla="val 30813"/>
              <a:gd name="adj2" fmla="val 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矩形: 圆顶角 18">
            <a:extLst>
              <a:ext uri="{FF2B5EF4-FFF2-40B4-BE49-F238E27FC236}">
                <a16:creationId xmlns:a16="http://schemas.microsoft.com/office/drawing/2014/main" id="{5E8345D9-7CB6-4BC9-B6C1-D66BAAC90EEE}"/>
              </a:ext>
            </a:extLst>
          </p:cNvPr>
          <p:cNvSpPr/>
          <p:nvPr/>
        </p:nvSpPr>
        <p:spPr>
          <a:xfrm rot="10800000">
            <a:off x="7962553" y="4626323"/>
            <a:ext cx="3456260" cy="1336408"/>
          </a:xfrm>
          <a:prstGeom prst="round2SameRect">
            <a:avLst>
              <a:gd name="adj1" fmla="val 34603"/>
              <a:gd name="adj2" fmla="val 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矩形: 圆角 19">
            <a:extLst>
              <a:ext uri="{FF2B5EF4-FFF2-40B4-BE49-F238E27FC236}">
                <a16:creationId xmlns:a16="http://schemas.microsoft.com/office/drawing/2014/main" id="{DCB366F7-81F5-4D60-A846-FAA0761F6272}"/>
              </a:ext>
            </a:extLst>
          </p:cNvPr>
          <p:cNvSpPr/>
          <p:nvPr/>
        </p:nvSpPr>
        <p:spPr>
          <a:xfrm>
            <a:off x="4878896" y="2701155"/>
            <a:ext cx="2207003" cy="595618"/>
          </a:xfrm>
          <a:prstGeom prst="roundRect">
            <a:avLst>
              <a:gd name="adj" fmla="val 3216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t>Continue variables</a:t>
            </a:r>
          </a:p>
        </p:txBody>
      </p:sp>
      <p:sp>
        <p:nvSpPr>
          <p:cNvPr id="21" name="矩形: 圆角 20">
            <a:extLst>
              <a:ext uri="{FF2B5EF4-FFF2-40B4-BE49-F238E27FC236}">
                <a16:creationId xmlns:a16="http://schemas.microsoft.com/office/drawing/2014/main" id="{9939A717-E0B1-4B76-9C26-8241E0049565}"/>
              </a:ext>
            </a:extLst>
          </p:cNvPr>
          <p:cNvSpPr/>
          <p:nvPr/>
        </p:nvSpPr>
        <p:spPr>
          <a:xfrm>
            <a:off x="8570752" y="2712229"/>
            <a:ext cx="2207003" cy="595618"/>
          </a:xfrm>
          <a:prstGeom prst="roundRect">
            <a:avLst>
              <a:gd name="adj" fmla="val 36385"/>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t>Dependent variables</a:t>
            </a:r>
          </a:p>
        </p:txBody>
      </p:sp>
      <p:sp>
        <p:nvSpPr>
          <p:cNvPr id="27" name="文本框 26">
            <a:extLst>
              <a:ext uri="{FF2B5EF4-FFF2-40B4-BE49-F238E27FC236}">
                <a16:creationId xmlns:a16="http://schemas.microsoft.com/office/drawing/2014/main" id="{A2AB3F1A-9357-46B3-8D32-56943C3B4DED}"/>
              </a:ext>
            </a:extLst>
          </p:cNvPr>
          <p:cNvSpPr txBox="1"/>
          <p:nvPr/>
        </p:nvSpPr>
        <p:spPr>
          <a:xfrm>
            <a:off x="827017" y="3630099"/>
            <a:ext cx="3450144" cy="261610"/>
          </a:xfrm>
          <a:prstGeom prst="rect">
            <a:avLst/>
          </a:prstGeom>
          <a:noFill/>
        </p:spPr>
        <p:txBody>
          <a:bodyPr wrap="square" rtlCol="0">
            <a:spAutoFit/>
          </a:bodyPr>
          <a:lstStyle/>
          <a:p>
            <a:r>
              <a:rPr lang="en-US" sz="1100" b="1" dirty="0">
                <a:solidFill>
                  <a:schemeClr val="accent1">
                    <a:lumMod val="50000"/>
                  </a:schemeClr>
                </a:solidFill>
              </a:rPr>
              <a:t>Country code</a:t>
            </a:r>
            <a:r>
              <a:rPr lang="en-US" sz="1100" dirty="0">
                <a:solidFill>
                  <a:schemeClr val="accent1">
                    <a:lumMod val="50000"/>
                  </a:schemeClr>
                </a:solidFill>
              </a:rPr>
              <a:t>:    0, 1, 2</a:t>
            </a:r>
            <a:endParaRPr lang="en-CA" sz="1100" dirty="0">
              <a:solidFill>
                <a:schemeClr val="accent1">
                  <a:lumMod val="50000"/>
                </a:schemeClr>
              </a:solidFill>
            </a:endParaRPr>
          </a:p>
        </p:txBody>
      </p:sp>
      <p:sp>
        <p:nvSpPr>
          <p:cNvPr id="29" name="文本框 28">
            <a:extLst>
              <a:ext uri="{FF2B5EF4-FFF2-40B4-BE49-F238E27FC236}">
                <a16:creationId xmlns:a16="http://schemas.microsoft.com/office/drawing/2014/main" id="{1E25B93A-83FC-41DD-8923-1F3BB625B9BA}"/>
              </a:ext>
            </a:extLst>
          </p:cNvPr>
          <p:cNvSpPr txBox="1"/>
          <p:nvPr/>
        </p:nvSpPr>
        <p:spPr>
          <a:xfrm>
            <a:off x="827017" y="4491191"/>
            <a:ext cx="3282890" cy="261610"/>
          </a:xfrm>
          <a:prstGeom prst="rect">
            <a:avLst/>
          </a:prstGeom>
          <a:noFill/>
        </p:spPr>
        <p:txBody>
          <a:bodyPr wrap="square" rtlCol="0">
            <a:spAutoFit/>
          </a:bodyPr>
          <a:lstStyle/>
          <a:p>
            <a:r>
              <a:rPr lang="en-US" sz="1100" b="1" dirty="0">
                <a:solidFill>
                  <a:schemeClr val="accent1">
                    <a:lumMod val="50000"/>
                  </a:schemeClr>
                </a:solidFill>
              </a:rPr>
              <a:t>BR code: </a:t>
            </a:r>
            <a:r>
              <a:rPr lang="en-US" sz="1100" dirty="0">
                <a:solidFill>
                  <a:schemeClr val="accent1">
                    <a:lumMod val="50000"/>
                  </a:schemeClr>
                </a:solidFill>
              </a:rPr>
              <a:t>	 From 0 to 107</a:t>
            </a:r>
          </a:p>
        </p:txBody>
      </p:sp>
      <p:sp>
        <p:nvSpPr>
          <p:cNvPr id="30" name="文本框 29">
            <a:extLst>
              <a:ext uri="{FF2B5EF4-FFF2-40B4-BE49-F238E27FC236}">
                <a16:creationId xmlns:a16="http://schemas.microsoft.com/office/drawing/2014/main" id="{2B808270-00F9-4CCF-953D-1BB71D57ACEE}"/>
              </a:ext>
            </a:extLst>
          </p:cNvPr>
          <p:cNvSpPr txBox="1"/>
          <p:nvPr/>
        </p:nvSpPr>
        <p:spPr>
          <a:xfrm>
            <a:off x="840297" y="5169344"/>
            <a:ext cx="3331131" cy="261610"/>
          </a:xfrm>
          <a:prstGeom prst="rect">
            <a:avLst/>
          </a:prstGeom>
          <a:noFill/>
        </p:spPr>
        <p:txBody>
          <a:bodyPr wrap="square" rtlCol="0">
            <a:spAutoFit/>
          </a:bodyPr>
          <a:lstStyle/>
          <a:p>
            <a:r>
              <a:rPr lang="en-US" sz="1100" b="1" dirty="0">
                <a:solidFill>
                  <a:schemeClr val="accent1">
                    <a:lumMod val="50000"/>
                  </a:schemeClr>
                </a:solidFill>
              </a:rPr>
              <a:t>Periods:     </a:t>
            </a:r>
            <a:r>
              <a:rPr lang="en-US" sz="1100" dirty="0">
                <a:solidFill>
                  <a:schemeClr val="accent1">
                    <a:lumMod val="50000"/>
                  </a:schemeClr>
                </a:solidFill>
              </a:rPr>
              <a:t>	From 2014 quart</a:t>
            </a:r>
            <a:r>
              <a:rPr lang="en-CA" sz="1100" dirty="0">
                <a:solidFill>
                  <a:schemeClr val="accent1">
                    <a:lumMod val="50000"/>
                  </a:schemeClr>
                </a:solidFill>
              </a:rPr>
              <a:t>er 4 to 2020 quarter 1</a:t>
            </a:r>
            <a:endParaRPr lang="en-US" sz="1100" dirty="0">
              <a:solidFill>
                <a:schemeClr val="accent1">
                  <a:lumMod val="50000"/>
                </a:schemeClr>
              </a:solidFill>
            </a:endParaRPr>
          </a:p>
        </p:txBody>
      </p:sp>
      <p:sp>
        <p:nvSpPr>
          <p:cNvPr id="32" name="文本框 31">
            <a:extLst>
              <a:ext uri="{FF2B5EF4-FFF2-40B4-BE49-F238E27FC236}">
                <a16:creationId xmlns:a16="http://schemas.microsoft.com/office/drawing/2014/main" id="{E2CB5065-CB25-47FF-9A13-6A57419DEA2A}"/>
              </a:ext>
            </a:extLst>
          </p:cNvPr>
          <p:cNvSpPr txBox="1"/>
          <p:nvPr/>
        </p:nvSpPr>
        <p:spPr>
          <a:xfrm>
            <a:off x="4541938" y="5357425"/>
            <a:ext cx="3138181" cy="538609"/>
          </a:xfrm>
          <a:prstGeom prst="rect">
            <a:avLst/>
          </a:prstGeom>
          <a:noFill/>
        </p:spPr>
        <p:txBody>
          <a:bodyPr wrap="square" rtlCol="0">
            <a:spAutoFit/>
          </a:bodyPr>
          <a:lstStyle/>
          <a:p>
            <a:pPr algn="ctr"/>
            <a:r>
              <a:rPr lang="en-US" sz="1100" dirty="0">
                <a:solidFill>
                  <a:schemeClr val="accent1">
                    <a:lumMod val="50000"/>
                  </a:schemeClr>
                </a:solidFill>
              </a:rPr>
              <a:t>Variable_18 and Variable_29 is missing Y3</a:t>
            </a:r>
          </a:p>
          <a:p>
            <a:endParaRPr lang="en-CA" dirty="0"/>
          </a:p>
        </p:txBody>
      </p:sp>
      <p:sp>
        <p:nvSpPr>
          <p:cNvPr id="33" name="文本框 32">
            <a:extLst>
              <a:ext uri="{FF2B5EF4-FFF2-40B4-BE49-F238E27FC236}">
                <a16:creationId xmlns:a16="http://schemas.microsoft.com/office/drawing/2014/main" id="{BF9EAAA8-977E-4218-A35F-5A517B6EF254}"/>
              </a:ext>
            </a:extLst>
          </p:cNvPr>
          <p:cNvSpPr txBox="1"/>
          <p:nvPr/>
        </p:nvSpPr>
        <p:spPr>
          <a:xfrm>
            <a:off x="4394785" y="4539393"/>
            <a:ext cx="3443328" cy="538609"/>
          </a:xfrm>
          <a:prstGeom prst="rect">
            <a:avLst/>
          </a:prstGeom>
          <a:noFill/>
        </p:spPr>
        <p:txBody>
          <a:bodyPr wrap="square" rtlCol="0">
            <a:spAutoFit/>
          </a:bodyPr>
          <a:lstStyle/>
          <a:p>
            <a:r>
              <a:rPr lang="en-US" sz="1100" dirty="0">
                <a:solidFill>
                  <a:schemeClr val="accent1">
                    <a:lumMod val="50000"/>
                  </a:schemeClr>
                </a:solidFill>
              </a:rPr>
              <a:t>Each variable with Y0 (current year) to Y3 ( 3 years ago)</a:t>
            </a:r>
          </a:p>
          <a:p>
            <a:endParaRPr lang="en-CA" dirty="0"/>
          </a:p>
        </p:txBody>
      </p:sp>
      <p:sp>
        <p:nvSpPr>
          <p:cNvPr id="34" name="文本框 33">
            <a:extLst>
              <a:ext uri="{FF2B5EF4-FFF2-40B4-BE49-F238E27FC236}">
                <a16:creationId xmlns:a16="http://schemas.microsoft.com/office/drawing/2014/main" id="{8C1DC3E9-8C44-42A0-95F4-258FD8E3FF58}"/>
              </a:ext>
            </a:extLst>
          </p:cNvPr>
          <p:cNvSpPr txBox="1"/>
          <p:nvPr/>
        </p:nvSpPr>
        <p:spPr>
          <a:xfrm>
            <a:off x="8179266" y="3606026"/>
            <a:ext cx="3022834" cy="738664"/>
          </a:xfrm>
          <a:prstGeom prst="rect">
            <a:avLst/>
          </a:prstGeom>
          <a:noFill/>
        </p:spPr>
        <p:txBody>
          <a:bodyPr wrap="square" rtlCol="0">
            <a:spAutoFit/>
          </a:bodyPr>
          <a:lstStyle/>
          <a:p>
            <a:pPr algn="ctr"/>
            <a:r>
              <a:rPr lang="en-US" sz="1200" dirty="0">
                <a:solidFill>
                  <a:schemeClr val="accent1">
                    <a:lumMod val="50000"/>
                  </a:schemeClr>
                </a:solidFill>
              </a:rPr>
              <a:t>Risk-rating: </a:t>
            </a:r>
          </a:p>
          <a:p>
            <a:pPr algn="ctr"/>
            <a:r>
              <a:rPr lang="en-US" altLang="zh-CN" sz="1200" dirty="0">
                <a:solidFill>
                  <a:schemeClr val="accent1">
                    <a:lumMod val="50000"/>
                  </a:schemeClr>
                </a:solidFill>
              </a:rPr>
              <a:t>Discrete data,</a:t>
            </a:r>
            <a:r>
              <a:rPr lang="en-US" sz="1200" dirty="0">
                <a:solidFill>
                  <a:schemeClr val="accent1">
                    <a:lumMod val="50000"/>
                  </a:schemeClr>
                </a:solidFill>
              </a:rPr>
              <a:t> from 1 to 17, 16 is missing </a:t>
            </a:r>
          </a:p>
          <a:p>
            <a:endParaRPr lang="en-CA" dirty="0"/>
          </a:p>
        </p:txBody>
      </p:sp>
      <p:sp>
        <p:nvSpPr>
          <p:cNvPr id="35" name="文本框 34">
            <a:extLst>
              <a:ext uri="{FF2B5EF4-FFF2-40B4-BE49-F238E27FC236}">
                <a16:creationId xmlns:a16="http://schemas.microsoft.com/office/drawing/2014/main" id="{405829A0-313E-4A60-88CC-C66AE1031533}"/>
              </a:ext>
            </a:extLst>
          </p:cNvPr>
          <p:cNvSpPr txBox="1"/>
          <p:nvPr/>
        </p:nvSpPr>
        <p:spPr>
          <a:xfrm>
            <a:off x="8332014" y="4924502"/>
            <a:ext cx="2684477" cy="738664"/>
          </a:xfrm>
          <a:prstGeom prst="rect">
            <a:avLst/>
          </a:prstGeom>
          <a:noFill/>
        </p:spPr>
        <p:txBody>
          <a:bodyPr wrap="square" rtlCol="0">
            <a:spAutoFit/>
          </a:bodyPr>
          <a:lstStyle/>
          <a:p>
            <a:pPr algn="ctr"/>
            <a:r>
              <a:rPr lang="en-US" sz="1200" dirty="0">
                <a:solidFill>
                  <a:schemeClr val="accent1">
                    <a:lumMod val="50000"/>
                  </a:schemeClr>
                </a:solidFill>
              </a:rPr>
              <a:t>Self exclude flag: </a:t>
            </a:r>
          </a:p>
          <a:p>
            <a:pPr algn="ctr"/>
            <a:r>
              <a:rPr lang="en-US" sz="1200" dirty="0">
                <a:solidFill>
                  <a:schemeClr val="accent1">
                    <a:lumMod val="50000"/>
                  </a:schemeClr>
                </a:solidFill>
              </a:rPr>
              <a:t>0 if risk-rating &gt; 8 , otherwise 1</a:t>
            </a:r>
          </a:p>
          <a:p>
            <a:endParaRPr lang="en-CA" dirty="0"/>
          </a:p>
        </p:txBody>
      </p:sp>
      <p:sp>
        <p:nvSpPr>
          <p:cNvPr id="3" name="文本框 2">
            <a:extLst>
              <a:ext uri="{FF2B5EF4-FFF2-40B4-BE49-F238E27FC236}">
                <a16:creationId xmlns:a16="http://schemas.microsoft.com/office/drawing/2014/main" id="{BB568311-DF07-438F-A2E1-B84DC0FE2A2E}"/>
              </a:ext>
            </a:extLst>
          </p:cNvPr>
          <p:cNvSpPr txBox="1"/>
          <p:nvPr/>
        </p:nvSpPr>
        <p:spPr>
          <a:xfrm>
            <a:off x="840297" y="5516569"/>
            <a:ext cx="3068969" cy="261610"/>
          </a:xfrm>
          <a:prstGeom prst="rect">
            <a:avLst/>
          </a:prstGeom>
          <a:noFill/>
        </p:spPr>
        <p:txBody>
          <a:bodyPr wrap="square" rtlCol="0">
            <a:spAutoFit/>
          </a:bodyPr>
          <a:lstStyle/>
          <a:p>
            <a:r>
              <a:rPr lang="en-US" sz="1100" b="1" dirty="0">
                <a:solidFill>
                  <a:schemeClr val="accent5">
                    <a:lumMod val="50000"/>
                  </a:schemeClr>
                </a:solidFill>
              </a:rPr>
              <a:t>Client ID</a:t>
            </a:r>
            <a:r>
              <a:rPr lang="en-US" sz="1100" dirty="0">
                <a:solidFill>
                  <a:schemeClr val="accent5">
                    <a:lumMod val="50000"/>
                  </a:schemeClr>
                </a:solidFill>
              </a:rPr>
              <a:t>: 	integers, not informative</a:t>
            </a:r>
            <a:endParaRPr lang="en-CA" sz="1100" dirty="0">
              <a:solidFill>
                <a:schemeClr val="accent5">
                  <a:lumMod val="50000"/>
                </a:schemeClr>
              </a:solidFill>
            </a:endParaRPr>
          </a:p>
        </p:txBody>
      </p:sp>
      <p:sp>
        <p:nvSpPr>
          <p:cNvPr id="23" name="文本框 22">
            <a:extLst>
              <a:ext uri="{FF2B5EF4-FFF2-40B4-BE49-F238E27FC236}">
                <a16:creationId xmlns:a16="http://schemas.microsoft.com/office/drawing/2014/main" id="{7B407F9D-41BB-4774-8014-C9F5BC998572}"/>
              </a:ext>
            </a:extLst>
          </p:cNvPr>
          <p:cNvSpPr txBox="1"/>
          <p:nvPr/>
        </p:nvSpPr>
        <p:spPr>
          <a:xfrm>
            <a:off x="597015" y="1815833"/>
            <a:ext cx="2374085" cy="400110"/>
          </a:xfrm>
          <a:prstGeom prst="rect">
            <a:avLst/>
          </a:prstGeom>
          <a:noFill/>
        </p:spPr>
        <p:txBody>
          <a:bodyPr wrap="square" rtlCol="0">
            <a:spAutoFit/>
          </a:bodyPr>
          <a:lstStyle/>
          <a:p>
            <a:r>
              <a:rPr lang="en-CA" sz="2000" b="1" dirty="0">
                <a:solidFill>
                  <a:schemeClr val="accent1">
                    <a:lumMod val="50000"/>
                  </a:schemeClr>
                </a:solidFill>
              </a:rPr>
              <a:t>Variables overview</a:t>
            </a:r>
          </a:p>
        </p:txBody>
      </p:sp>
    </p:spTree>
    <p:extLst>
      <p:ext uri="{BB962C8B-B14F-4D97-AF65-F5344CB8AC3E}">
        <p14:creationId xmlns:p14="http://schemas.microsoft.com/office/powerpoint/2010/main" val="1929902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BADB159-F4AF-4572-A43E-6595C43C1F75}"/>
              </a:ext>
            </a:extLst>
          </p:cNvPr>
          <p:cNvSpPr/>
          <p:nvPr/>
        </p:nvSpPr>
        <p:spPr>
          <a:xfrm>
            <a:off x="2642532" y="2419914"/>
            <a:ext cx="9549468" cy="3205875"/>
          </a:xfrm>
          <a:prstGeom prst="rect">
            <a:avLst/>
          </a:prstGeom>
          <a:solidFill>
            <a:schemeClr val="accent5">
              <a:lumMod val="60000"/>
              <a:lumOff val="40000"/>
            </a:schemeClr>
          </a:solidFill>
          <a:ln>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矩形 3">
            <a:extLst>
              <a:ext uri="{FF2B5EF4-FFF2-40B4-BE49-F238E27FC236}">
                <a16:creationId xmlns:a16="http://schemas.microsoft.com/office/drawing/2014/main" id="{B121B878-35D6-4299-BA21-F3B57A32BF22}"/>
              </a:ext>
            </a:extLst>
          </p:cNvPr>
          <p:cNvSpPr/>
          <p:nvPr/>
        </p:nvSpPr>
        <p:spPr>
          <a:xfrm>
            <a:off x="597016" y="365124"/>
            <a:ext cx="10997967" cy="1325563"/>
          </a:xfrm>
          <a:prstGeom prst="rect">
            <a:avLst/>
          </a:prstGeom>
          <a:solidFill>
            <a:schemeClr val="accent5">
              <a:lumMod val="60000"/>
              <a:lumOff val="40000"/>
            </a:schemeClr>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标题 1">
            <a:extLst>
              <a:ext uri="{FF2B5EF4-FFF2-40B4-BE49-F238E27FC236}">
                <a16:creationId xmlns:a16="http://schemas.microsoft.com/office/drawing/2014/main" id="{8A163FA9-5342-4FBB-9BA8-909284BF5BF2}"/>
              </a:ext>
            </a:extLst>
          </p:cNvPr>
          <p:cNvSpPr>
            <a:spLocks noGrp="1"/>
          </p:cNvSpPr>
          <p:nvPr>
            <p:ph type="title"/>
          </p:nvPr>
        </p:nvSpPr>
        <p:spPr/>
        <p:txBody>
          <a:bodyPr>
            <a:normAutofit/>
          </a:bodyPr>
          <a:lstStyle/>
          <a:p>
            <a:pPr marL="514350" marR="0" lvl="0" indent="-514350" defTabSz="914400" rtl="0" eaLnBrk="1" fontAlgn="auto" latinLnBrk="0" hangingPunct="1">
              <a:lnSpc>
                <a:spcPct val="90000"/>
              </a:lnSpc>
              <a:spcBef>
                <a:spcPts val="1800"/>
              </a:spcBef>
              <a:spcAft>
                <a:spcPts val="0"/>
              </a:spcAft>
              <a:tabLst/>
              <a:defRPr/>
            </a:pPr>
            <a:r>
              <a:rPr kumimoji="0" lang="en-CA" sz="3600" b="1" i="0" u="none" strike="noStrike" kern="1200" cap="none" spc="0" normalizeH="0" baseline="0" noProof="0" dirty="0">
                <a:ln>
                  <a:noFill/>
                </a:ln>
                <a:solidFill>
                  <a:prstClr val="black"/>
                </a:solidFill>
                <a:effectLst/>
                <a:uLnTx/>
                <a:uFillTx/>
                <a:ea typeface="+mn-ea"/>
                <a:cs typeface="+mn-cs"/>
              </a:rPr>
              <a:t>2.Exploratory Data Analysis (EDA)</a:t>
            </a:r>
            <a:endParaRPr lang="en-CA" sz="3600" b="1" dirty="0"/>
          </a:p>
        </p:txBody>
      </p:sp>
      <p:sp>
        <p:nvSpPr>
          <p:cNvPr id="8" name="文本框 7">
            <a:extLst>
              <a:ext uri="{FF2B5EF4-FFF2-40B4-BE49-F238E27FC236}">
                <a16:creationId xmlns:a16="http://schemas.microsoft.com/office/drawing/2014/main" id="{B410F190-30C8-4EEC-99FB-5E9B34E512B3}"/>
              </a:ext>
            </a:extLst>
          </p:cNvPr>
          <p:cNvSpPr txBox="1"/>
          <p:nvPr/>
        </p:nvSpPr>
        <p:spPr>
          <a:xfrm>
            <a:off x="588140" y="1855246"/>
            <a:ext cx="2755925" cy="400110"/>
          </a:xfrm>
          <a:prstGeom prst="rect">
            <a:avLst/>
          </a:prstGeom>
          <a:noFill/>
        </p:spPr>
        <p:txBody>
          <a:bodyPr wrap="square" rtlCol="0">
            <a:spAutoFit/>
          </a:bodyPr>
          <a:lstStyle/>
          <a:p>
            <a:r>
              <a:rPr lang="en-CA" sz="2000" b="1" dirty="0">
                <a:solidFill>
                  <a:schemeClr val="accent1">
                    <a:lumMod val="50000"/>
                  </a:schemeClr>
                </a:solidFill>
              </a:rPr>
              <a:t>Data description</a:t>
            </a:r>
          </a:p>
        </p:txBody>
      </p:sp>
      <p:pic>
        <p:nvPicPr>
          <p:cNvPr id="11" name="Google Shape;262;p21">
            <a:extLst>
              <a:ext uri="{FF2B5EF4-FFF2-40B4-BE49-F238E27FC236}">
                <a16:creationId xmlns:a16="http://schemas.microsoft.com/office/drawing/2014/main" id="{28B243F9-E8AA-F318-75D9-D9E32D3E8008}"/>
              </a:ext>
            </a:extLst>
          </p:cNvPr>
          <p:cNvPicPr preferRelativeResize="0"/>
          <p:nvPr/>
        </p:nvPicPr>
        <p:blipFill>
          <a:blip r:embed="rId2">
            <a:alphaModFix/>
          </a:blip>
          <a:stretch>
            <a:fillRect/>
          </a:stretch>
        </p:blipFill>
        <p:spPr>
          <a:xfrm>
            <a:off x="110454" y="2419913"/>
            <a:ext cx="11971090" cy="3041319"/>
          </a:xfrm>
          <a:prstGeom prst="rect">
            <a:avLst/>
          </a:prstGeom>
          <a:noFill/>
          <a:ln>
            <a:noFill/>
          </a:ln>
        </p:spPr>
      </p:pic>
      <p:sp>
        <p:nvSpPr>
          <p:cNvPr id="7" name="矩形: 圆角 6">
            <a:extLst>
              <a:ext uri="{FF2B5EF4-FFF2-40B4-BE49-F238E27FC236}">
                <a16:creationId xmlns:a16="http://schemas.microsoft.com/office/drawing/2014/main" id="{8333D281-0A98-474D-88CB-7E8836780EF4}"/>
              </a:ext>
            </a:extLst>
          </p:cNvPr>
          <p:cNvSpPr/>
          <p:nvPr/>
        </p:nvSpPr>
        <p:spPr>
          <a:xfrm>
            <a:off x="335560" y="5863905"/>
            <a:ext cx="10184234" cy="79050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The dataset has 28224 samples and the average rating is 6.7. The number of sample under each variables are less than total number of sample, which exists missing data </a:t>
            </a:r>
          </a:p>
        </p:txBody>
      </p:sp>
    </p:spTree>
    <p:extLst>
      <p:ext uri="{BB962C8B-B14F-4D97-AF65-F5344CB8AC3E}">
        <p14:creationId xmlns:p14="http://schemas.microsoft.com/office/powerpoint/2010/main" val="3631482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0BD4304-11F0-4CF6-BE78-53BC4DB8F8C2}"/>
              </a:ext>
            </a:extLst>
          </p:cNvPr>
          <p:cNvSpPr/>
          <p:nvPr/>
        </p:nvSpPr>
        <p:spPr>
          <a:xfrm>
            <a:off x="7438519" y="4278839"/>
            <a:ext cx="3848031" cy="2375566"/>
          </a:xfrm>
          <a:prstGeom prst="rect">
            <a:avLst/>
          </a:prstGeom>
          <a:solidFill>
            <a:schemeClr val="accent5">
              <a:lumMod val="60000"/>
              <a:lumOff val="40000"/>
            </a:scheme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矩形 8">
            <a:extLst>
              <a:ext uri="{FF2B5EF4-FFF2-40B4-BE49-F238E27FC236}">
                <a16:creationId xmlns:a16="http://schemas.microsoft.com/office/drawing/2014/main" id="{5A0CF591-60D9-4739-A4C5-E2956938F316}"/>
              </a:ext>
            </a:extLst>
          </p:cNvPr>
          <p:cNvSpPr/>
          <p:nvPr/>
        </p:nvSpPr>
        <p:spPr>
          <a:xfrm>
            <a:off x="7487659" y="1751636"/>
            <a:ext cx="3798891" cy="2466255"/>
          </a:xfrm>
          <a:prstGeom prst="rect">
            <a:avLst/>
          </a:prstGeom>
          <a:solidFill>
            <a:schemeClr val="accent5">
              <a:lumMod val="60000"/>
              <a:lumOff val="40000"/>
            </a:scheme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矩形 6">
            <a:extLst>
              <a:ext uri="{FF2B5EF4-FFF2-40B4-BE49-F238E27FC236}">
                <a16:creationId xmlns:a16="http://schemas.microsoft.com/office/drawing/2014/main" id="{C580C8D1-EF34-4781-AB42-81AE973A9CE7}"/>
              </a:ext>
            </a:extLst>
          </p:cNvPr>
          <p:cNvSpPr/>
          <p:nvPr/>
        </p:nvSpPr>
        <p:spPr>
          <a:xfrm>
            <a:off x="1190849" y="2525087"/>
            <a:ext cx="5190837" cy="3185958"/>
          </a:xfrm>
          <a:prstGeom prst="rect">
            <a:avLst/>
          </a:prstGeom>
          <a:solidFill>
            <a:schemeClr val="accent5">
              <a:lumMod val="60000"/>
              <a:lumOff val="4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矩形 3">
            <a:extLst>
              <a:ext uri="{FF2B5EF4-FFF2-40B4-BE49-F238E27FC236}">
                <a16:creationId xmlns:a16="http://schemas.microsoft.com/office/drawing/2014/main" id="{B121B878-35D6-4299-BA21-F3B57A32BF22}"/>
              </a:ext>
            </a:extLst>
          </p:cNvPr>
          <p:cNvSpPr/>
          <p:nvPr/>
        </p:nvSpPr>
        <p:spPr>
          <a:xfrm>
            <a:off x="597016" y="365124"/>
            <a:ext cx="10997967" cy="1325563"/>
          </a:xfrm>
          <a:prstGeom prst="rect">
            <a:avLst/>
          </a:prstGeom>
          <a:solidFill>
            <a:schemeClr val="accent5">
              <a:lumMod val="60000"/>
              <a:lumOff val="40000"/>
            </a:schemeClr>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标题 1">
            <a:extLst>
              <a:ext uri="{FF2B5EF4-FFF2-40B4-BE49-F238E27FC236}">
                <a16:creationId xmlns:a16="http://schemas.microsoft.com/office/drawing/2014/main" id="{8A163FA9-5342-4FBB-9BA8-909284BF5BF2}"/>
              </a:ext>
            </a:extLst>
          </p:cNvPr>
          <p:cNvSpPr>
            <a:spLocks noGrp="1"/>
          </p:cNvSpPr>
          <p:nvPr>
            <p:ph type="title"/>
          </p:nvPr>
        </p:nvSpPr>
        <p:spPr/>
        <p:txBody>
          <a:bodyPr>
            <a:normAutofit/>
          </a:bodyPr>
          <a:lstStyle/>
          <a:p>
            <a:pPr marL="514350" marR="0" lvl="0" indent="-514350" defTabSz="914400" rtl="0" eaLnBrk="1" fontAlgn="auto" latinLnBrk="0" hangingPunct="1">
              <a:lnSpc>
                <a:spcPct val="90000"/>
              </a:lnSpc>
              <a:spcBef>
                <a:spcPts val="1800"/>
              </a:spcBef>
              <a:spcAft>
                <a:spcPts val="0"/>
              </a:spcAft>
              <a:tabLst/>
              <a:defRPr/>
            </a:pPr>
            <a:r>
              <a:rPr kumimoji="0" lang="en-CA" sz="3600" b="1" i="0" u="none" strike="noStrike" kern="1200" cap="none" spc="0" normalizeH="0" baseline="0" noProof="0" dirty="0">
                <a:ln>
                  <a:noFill/>
                </a:ln>
                <a:solidFill>
                  <a:prstClr val="black"/>
                </a:solidFill>
                <a:effectLst/>
                <a:uLnTx/>
                <a:uFillTx/>
                <a:ea typeface="+mn-ea"/>
                <a:cs typeface="+mn-cs"/>
              </a:rPr>
              <a:t>2.Exploratory Data Analysis (EDA)</a:t>
            </a:r>
            <a:endParaRPr lang="en-CA" sz="3600" b="1" dirty="0"/>
          </a:p>
        </p:txBody>
      </p:sp>
      <p:sp>
        <p:nvSpPr>
          <p:cNvPr id="5" name="文本框 4">
            <a:extLst>
              <a:ext uri="{FF2B5EF4-FFF2-40B4-BE49-F238E27FC236}">
                <a16:creationId xmlns:a16="http://schemas.microsoft.com/office/drawing/2014/main" id="{430508B0-518F-44E2-A3DE-A12ECFB8B10B}"/>
              </a:ext>
            </a:extLst>
          </p:cNvPr>
          <p:cNvSpPr txBox="1"/>
          <p:nvPr/>
        </p:nvSpPr>
        <p:spPr>
          <a:xfrm>
            <a:off x="704674" y="1887523"/>
            <a:ext cx="3848031" cy="400110"/>
          </a:xfrm>
          <a:prstGeom prst="rect">
            <a:avLst/>
          </a:prstGeom>
          <a:noFill/>
        </p:spPr>
        <p:txBody>
          <a:bodyPr wrap="square" rtlCol="0">
            <a:spAutoFit/>
          </a:bodyPr>
          <a:lstStyle/>
          <a:p>
            <a:r>
              <a:rPr lang="en-CA" sz="2000" b="1" dirty="0">
                <a:solidFill>
                  <a:schemeClr val="accent1">
                    <a:lumMod val="50000"/>
                  </a:schemeClr>
                </a:solidFill>
              </a:rPr>
              <a:t>Risk-rating and Country code</a:t>
            </a:r>
          </a:p>
        </p:txBody>
      </p:sp>
      <p:pic>
        <p:nvPicPr>
          <p:cNvPr id="6" name="图片 5">
            <a:extLst>
              <a:ext uri="{FF2B5EF4-FFF2-40B4-BE49-F238E27FC236}">
                <a16:creationId xmlns:a16="http://schemas.microsoft.com/office/drawing/2014/main" id="{BDDC74CB-830D-440E-BA62-581A124616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423" y="2374736"/>
            <a:ext cx="6032833" cy="3185958"/>
          </a:xfrm>
          <a:prstGeom prst="rect">
            <a:avLst/>
          </a:prstGeom>
        </p:spPr>
      </p:pic>
      <p:pic>
        <p:nvPicPr>
          <p:cNvPr id="8" name="图片 7">
            <a:extLst>
              <a:ext uri="{FF2B5EF4-FFF2-40B4-BE49-F238E27FC236}">
                <a16:creationId xmlns:a16="http://schemas.microsoft.com/office/drawing/2014/main" id="{2E15BE64-8BAE-46DF-81D3-4023D64FBF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2444" y="1753406"/>
            <a:ext cx="3848031" cy="2341272"/>
          </a:xfrm>
          <a:prstGeom prst="rect">
            <a:avLst/>
          </a:prstGeom>
        </p:spPr>
      </p:pic>
      <p:pic>
        <p:nvPicPr>
          <p:cNvPr id="10" name="内容占位符 4">
            <a:extLst>
              <a:ext uri="{FF2B5EF4-FFF2-40B4-BE49-F238E27FC236}">
                <a16:creationId xmlns:a16="http://schemas.microsoft.com/office/drawing/2014/main" id="{3FE5A749-C614-48A8-9A00-BB8307B5413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702448" y="4157397"/>
            <a:ext cx="4461932" cy="2375566"/>
          </a:xfrm>
        </p:spPr>
      </p:pic>
      <p:sp>
        <p:nvSpPr>
          <p:cNvPr id="3" name="矩形: 圆角 2">
            <a:extLst>
              <a:ext uri="{FF2B5EF4-FFF2-40B4-BE49-F238E27FC236}">
                <a16:creationId xmlns:a16="http://schemas.microsoft.com/office/drawing/2014/main" id="{06F9F7BF-C51F-4E01-9E00-35EB9CE58188}"/>
              </a:ext>
            </a:extLst>
          </p:cNvPr>
          <p:cNvSpPr/>
          <p:nvPr/>
        </p:nvSpPr>
        <p:spPr>
          <a:xfrm>
            <a:off x="335560" y="5863905"/>
            <a:ext cx="6165908" cy="79050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The graphs illustrate that</a:t>
            </a:r>
            <a:r>
              <a:rPr lang="zh-CN" altLang="en-US" dirty="0">
                <a:solidFill>
                  <a:sysClr val="windowText" lastClr="000000"/>
                </a:solidFill>
              </a:rPr>
              <a:t> </a:t>
            </a:r>
            <a:r>
              <a:rPr lang="en-CA" altLang="zh-CN" dirty="0">
                <a:solidFill>
                  <a:sysClr val="windowText" lastClr="000000"/>
                </a:solidFill>
              </a:rPr>
              <a:t>the distribution of risk-rating and the clients’ locating.  </a:t>
            </a:r>
            <a:r>
              <a:rPr lang="en-CA" dirty="0">
                <a:solidFill>
                  <a:sysClr val="windowText" lastClr="000000"/>
                </a:solidFill>
              </a:rPr>
              <a:t>  </a:t>
            </a:r>
          </a:p>
        </p:txBody>
      </p:sp>
    </p:spTree>
    <p:extLst>
      <p:ext uri="{BB962C8B-B14F-4D97-AF65-F5344CB8AC3E}">
        <p14:creationId xmlns:p14="http://schemas.microsoft.com/office/powerpoint/2010/main" val="1363141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F5DE64C1-F018-4676-B38C-0503684F1E97}"/>
              </a:ext>
            </a:extLst>
          </p:cNvPr>
          <p:cNvSpPr/>
          <p:nvPr/>
        </p:nvSpPr>
        <p:spPr>
          <a:xfrm>
            <a:off x="5192785" y="1885936"/>
            <a:ext cx="6912529" cy="4972064"/>
          </a:xfrm>
          <a:prstGeom prst="roundRect">
            <a:avLst>
              <a:gd name="adj" fmla="val 0"/>
            </a:avLst>
          </a:prstGeom>
          <a:solidFill>
            <a:schemeClr val="accent5">
              <a:lumMod val="60000"/>
              <a:lumOff val="4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矩形 3">
            <a:extLst>
              <a:ext uri="{FF2B5EF4-FFF2-40B4-BE49-F238E27FC236}">
                <a16:creationId xmlns:a16="http://schemas.microsoft.com/office/drawing/2014/main" id="{B121B878-35D6-4299-BA21-F3B57A32BF22}"/>
              </a:ext>
            </a:extLst>
          </p:cNvPr>
          <p:cNvSpPr/>
          <p:nvPr/>
        </p:nvSpPr>
        <p:spPr>
          <a:xfrm>
            <a:off x="597016" y="365124"/>
            <a:ext cx="10997967" cy="1325563"/>
          </a:xfrm>
          <a:prstGeom prst="rect">
            <a:avLst/>
          </a:prstGeom>
          <a:solidFill>
            <a:schemeClr val="accent5">
              <a:lumMod val="60000"/>
              <a:lumOff val="40000"/>
            </a:schemeClr>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标题 1">
            <a:extLst>
              <a:ext uri="{FF2B5EF4-FFF2-40B4-BE49-F238E27FC236}">
                <a16:creationId xmlns:a16="http://schemas.microsoft.com/office/drawing/2014/main" id="{8A163FA9-5342-4FBB-9BA8-909284BF5BF2}"/>
              </a:ext>
            </a:extLst>
          </p:cNvPr>
          <p:cNvSpPr>
            <a:spLocks noGrp="1"/>
          </p:cNvSpPr>
          <p:nvPr>
            <p:ph type="title"/>
          </p:nvPr>
        </p:nvSpPr>
        <p:spPr/>
        <p:txBody>
          <a:bodyPr>
            <a:normAutofit/>
          </a:bodyPr>
          <a:lstStyle/>
          <a:p>
            <a:pPr marL="514350" marR="0" lvl="0" indent="-514350" defTabSz="914400" rtl="0" eaLnBrk="1" fontAlgn="auto" latinLnBrk="0" hangingPunct="1">
              <a:lnSpc>
                <a:spcPct val="90000"/>
              </a:lnSpc>
              <a:spcBef>
                <a:spcPts val="1800"/>
              </a:spcBef>
              <a:spcAft>
                <a:spcPts val="0"/>
              </a:spcAft>
              <a:tabLst/>
              <a:defRPr/>
            </a:pPr>
            <a:r>
              <a:rPr kumimoji="0" lang="en-CA" sz="3600" b="1" i="0" u="none" strike="noStrike" kern="1200" cap="none" spc="0" normalizeH="0" baseline="0" noProof="0" dirty="0">
                <a:ln>
                  <a:noFill/>
                </a:ln>
                <a:solidFill>
                  <a:prstClr val="black"/>
                </a:solidFill>
                <a:effectLst/>
                <a:uLnTx/>
                <a:uFillTx/>
                <a:ea typeface="+mn-ea"/>
                <a:cs typeface="+mn-cs"/>
              </a:rPr>
              <a:t>2.Exploratory Data Analysis (EDA)</a:t>
            </a:r>
            <a:endParaRPr lang="en-CA" sz="3600" b="1" dirty="0"/>
          </a:p>
        </p:txBody>
      </p:sp>
      <p:sp>
        <p:nvSpPr>
          <p:cNvPr id="3" name="矩形: 圆角 2">
            <a:extLst>
              <a:ext uri="{FF2B5EF4-FFF2-40B4-BE49-F238E27FC236}">
                <a16:creationId xmlns:a16="http://schemas.microsoft.com/office/drawing/2014/main" id="{D3F35502-F60C-416F-87AD-9AC67E25388B}"/>
              </a:ext>
            </a:extLst>
          </p:cNvPr>
          <p:cNvSpPr/>
          <p:nvPr/>
        </p:nvSpPr>
        <p:spPr>
          <a:xfrm>
            <a:off x="597016" y="2254541"/>
            <a:ext cx="2147582" cy="2348917"/>
          </a:xfrm>
          <a:prstGeom prst="roundRect">
            <a:avLst/>
          </a:prstGeom>
          <a:solidFill>
            <a:schemeClr val="accent5">
              <a:lumMod val="40000"/>
              <a:lumOff val="6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Data visualization:</a:t>
            </a:r>
          </a:p>
          <a:p>
            <a:pPr algn="ctr"/>
            <a:r>
              <a:rPr lang="en-US" dirty="0">
                <a:solidFill>
                  <a:schemeClr val="accent1">
                    <a:lumMod val="50000"/>
                  </a:schemeClr>
                </a:solidFill>
              </a:rPr>
              <a:t>  The correlation between all independent variables </a:t>
            </a:r>
            <a:r>
              <a:rPr lang="en-CA" dirty="0">
                <a:solidFill>
                  <a:schemeClr val="accent1">
                    <a:lumMod val="50000"/>
                  </a:schemeClr>
                </a:solidFill>
              </a:rPr>
              <a:t>in Y0. V1_Y0 = Variable_1_Y0 </a:t>
            </a:r>
            <a:endParaRPr lang="en-US" dirty="0">
              <a:solidFill>
                <a:schemeClr val="accent1">
                  <a:lumMod val="50000"/>
                </a:schemeClr>
              </a:solidFill>
            </a:endParaRPr>
          </a:p>
        </p:txBody>
      </p:sp>
      <p:pic>
        <p:nvPicPr>
          <p:cNvPr id="7" name="图片 6">
            <a:extLst>
              <a:ext uri="{FF2B5EF4-FFF2-40B4-BE49-F238E27FC236}">
                <a16:creationId xmlns:a16="http://schemas.microsoft.com/office/drawing/2014/main" id="{6CBB2A79-A919-4AEA-BA44-1634761E19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8701" y="1885936"/>
            <a:ext cx="9128976" cy="4847815"/>
          </a:xfrm>
          <a:prstGeom prst="rect">
            <a:avLst/>
          </a:prstGeom>
        </p:spPr>
      </p:pic>
      <p:sp>
        <p:nvSpPr>
          <p:cNvPr id="5" name="矩形: 圆角 4">
            <a:extLst>
              <a:ext uri="{FF2B5EF4-FFF2-40B4-BE49-F238E27FC236}">
                <a16:creationId xmlns:a16="http://schemas.microsoft.com/office/drawing/2014/main" id="{C592FC36-67A6-4220-BEED-F0A1769A8835}"/>
              </a:ext>
            </a:extLst>
          </p:cNvPr>
          <p:cNvSpPr/>
          <p:nvPr/>
        </p:nvSpPr>
        <p:spPr>
          <a:xfrm>
            <a:off x="597016" y="4773336"/>
            <a:ext cx="2064048" cy="1960415"/>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This graph show that features have high correlation from V1 to V12, ,V19,V23,25, and V28  </a:t>
            </a:r>
          </a:p>
        </p:txBody>
      </p:sp>
    </p:spTree>
    <p:extLst>
      <p:ext uri="{BB962C8B-B14F-4D97-AF65-F5344CB8AC3E}">
        <p14:creationId xmlns:p14="http://schemas.microsoft.com/office/powerpoint/2010/main" val="96721332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1973</TotalTime>
  <Words>1522</Words>
  <Application>Microsoft Office PowerPoint</Application>
  <PresentationFormat>宽屏</PresentationFormat>
  <Paragraphs>223</Paragraphs>
  <Slides>27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Söhne</vt:lpstr>
      <vt:lpstr>Arial</vt:lpstr>
      <vt:lpstr>Calibri</vt:lpstr>
      <vt:lpstr>Calibri Light</vt:lpstr>
      <vt:lpstr>Gabriola</vt:lpstr>
      <vt:lpstr>Georgia</vt:lpstr>
      <vt:lpstr>Office 主题​​</vt:lpstr>
      <vt:lpstr>Leveraging Machine Learning for Risk-Rating Prediction</vt:lpstr>
      <vt:lpstr>Abstract</vt:lpstr>
      <vt:lpstr>Overview</vt:lpstr>
      <vt:lpstr>1. Introduction and Description </vt:lpstr>
      <vt:lpstr>Overview</vt:lpstr>
      <vt:lpstr>2.Exploratory Data Analysis (EDA)</vt:lpstr>
      <vt:lpstr>2.Exploratory Data Analysis (EDA)</vt:lpstr>
      <vt:lpstr>2.Exploratory Data Analysis (EDA)</vt:lpstr>
      <vt:lpstr>2.Exploratory Data Analysis (EDA)</vt:lpstr>
      <vt:lpstr>2.Exploratory Data Analysis (EDA)</vt:lpstr>
      <vt:lpstr>Overview</vt:lpstr>
      <vt:lpstr>3. Model Engineering</vt:lpstr>
      <vt:lpstr>3. Model Engineering</vt:lpstr>
      <vt:lpstr>3. Model Engineering</vt:lpstr>
      <vt:lpstr>3. Model Engineering</vt:lpstr>
      <vt:lpstr>3. Model Engineering</vt:lpstr>
      <vt:lpstr>PowerPoint 演示文稿</vt:lpstr>
      <vt:lpstr>3. Model Engineering</vt:lpstr>
      <vt:lpstr>Overview</vt:lpstr>
      <vt:lpstr>4. Model Fitting </vt:lpstr>
      <vt:lpstr>4. Model Fitting </vt:lpstr>
      <vt:lpstr>4. Model Fitting </vt:lpstr>
      <vt:lpstr>Overview</vt:lpstr>
      <vt:lpstr>5. Extend: Deep Learning</vt:lpstr>
      <vt:lpstr>Overview</vt:lpstr>
      <vt:lpstr>6. 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shao yihang</dc:creator>
  <cp:lastModifiedBy>shao yihang</cp:lastModifiedBy>
  <cp:revision>90</cp:revision>
  <dcterms:created xsi:type="dcterms:W3CDTF">2023-09-10T18:55:32Z</dcterms:created>
  <dcterms:modified xsi:type="dcterms:W3CDTF">2023-09-28T01:54:26Z</dcterms:modified>
</cp:coreProperties>
</file>