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58" r:id="rId6"/>
    <p:sldId id="264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018"/>
    <a:srgbClr val="000200"/>
    <a:srgbClr val="D2BE14"/>
    <a:srgbClr val="F0DB4F"/>
    <a:srgbClr val="5F4A8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61E68-9DFE-4964-BBDE-D0077A01C9F1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D7D85-E848-4610-9302-8084D1FF44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8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9FCAE-DA44-DE75-7FBC-37533968B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CBF4FB-A1B3-4B35-E3E6-2C189759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F9FF6A-D899-1063-C4AA-1223E38E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730049-2E5B-8334-61B9-3E0D97B1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56937-FCBC-A109-5776-10795E5E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5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578F2-6F23-F715-78D7-13CD5B58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F805012-7ECD-3627-4A91-FFE38FEC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A2A140-7E70-A4AA-9F94-7C127FFF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4BA307-D26E-81CF-C4ED-7965995D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C6256B-2D2C-2246-0CB5-006E27432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60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D77D5C6-BE38-EC82-882C-A669F2BBD4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F0E28A-8655-9A77-CC5A-5FDBBD7A3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57E397-0476-7F56-BBCC-5B2EEBC4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A4EFB-20E9-D27D-A2AF-A2C73F90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E62FD3-ECF2-0A2A-32CD-50D44AB5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780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446D5-B340-4662-3C16-C3593416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E4F23-CC98-2EA3-F9E7-FD405F4E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BB2D3-7BF8-0C7A-6807-4F546A84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611C4B-1315-DA8F-4297-034E2E78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E23B7-64E1-5EC1-F284-F3D7F64E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3EA748-CE9B-CAD2-BA0C-DA0680A7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0AF94B-D8E5-0FB2-49E6-9DDB306B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32BE1-68CB-52B1-0712-2D6290B1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5EB00E-E9A0-2293-4D27-23D19EB5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227011-A746-F03C-880A-A6DE966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36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003D1-DB03-84C7-B30C-BC998775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AE465C-69EE-F6B5-9420-5C8421DA9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941CFF-4557-9706-B00B-4FC50A704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F9D8DF-969D-558E-FC06-CE17F62C7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DFBE5E-E062-500B-9D89-CCB34172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753707-DC8D-39C7-CB4B-9147D2BA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205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6FA1-D018-0B8D-BAE6-2272DAA6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35741A-9BE9-6E83-EF7C-5AFC0B95E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B619FC-4D8F-986E-AF61-1036E3D25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7AE995B-C5FB-F125-6969-3CC71C434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351070-7F1B-009C-A70E-B8142EE05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0BFF745-A407-9292-8999-03542BAA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8F2FC6-FD92-B755-D954-C274B145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972FEB-B89B-8A08-8260-1B760701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39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513FB4-C453-5C2E-40B6-503EF02D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D34BEE-A3C3-1629-0CD3-C458BB28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2CCCF2-FF01-8029-7486-7F5915F1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11AC1D-198B-EAB2-90AA-E8CB4B9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98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B4D630C-69B2-F82D-084C-73AE0D7C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72BE6D-6717-14C8-BA11-1B0456C5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1E26D6-C0C2-F348-84D3-706D498A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0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F3C33-1AEA-D25E-C5FA-2D0C0361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4589F-3930-6015-0D43-452FD33F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391A3-596A-05E3-93A7-520AB2015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55A955-3661-1D5C-194B-9D9CD3061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D7A22-52E3-59BB-9B7B-C2009542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903BD6-8CF0-1286-89C7-040B0445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28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2FD79-2CAA-0139-87F0-753B2C54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0C4B8E-E667-3E53-CD44-AB97978D40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D3F23D-10E1-55BD-F69E-BE1AC2679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77A0D7A-5D2B-01A6-6A71-8E11EC451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2B0E397-11BC-D83D-9E57-6DF3DB9F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9430C8-C9C9-458F-2619-816B83636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0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1C074D-9F0C-41CE-E8AF-6B6A4390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833D14-5A89-836D-3F5E-8CE11D27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88CDCE-B5B9-51BF-4A6B-94DD76413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B5AF6-9BFF-4FDF-835B-9095DB9C394C}" type="datetimeFigureOut">
              <a:rPr lang="zh-TW" altLang="en-US" smtClean="0"/>
              <a:t>2025/1/24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A8BAEA-E7ED-E257-0ABA-DBE10619C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5714C0-6A43-2F44-E4E1-4DE6941F1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C6097-26DE-4247-9034-10D424F64D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743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What Is JavaScript Used For?">
            <a:extLst>
              <a:ext uri="{FF2B5EF4-FFF2-40B4-BE49-F238E27FC236}">
                <a16:creationId xmlns:a16="http://schemas.microsoft.com/office/drawing/2014/main" id="{915C1BED-BAEE-4ADD-8059-C5071E80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38CF6C0-DCFE-109F-F6F2-F434B0D500F9}"/>
              </a:ext>
            </a:extLst>
          </p:cNvPr>
          <p:cNvSpPr txBox="1"/>
          <p:nvPr/>
        </p:nvSpPr>
        <p:spPr>
          <a:xfrm>
            <a:off x="3759201" y="2228644"/>
            <a:ext cx="5403272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</a:t>
            </a:r>
            <a:endParaRPr lang="zh-TW" altLang="en-US" sz="6600" dirty="0">
              <a:solidFill>
                <a:schemeClr val="bg1"/>
              </a:solidFill>
              <a:latin typeface="HGPSoeiKakupoptai" panose="040B0A00000000000000" pitchFamily="82" charset="-128"/>
              <a:ea typeface="HGPSoeiKakupoptai" panose="040B0A00000000000000" pitchFamily="82" charset="-128"/>
              <a:cs typeface="ADLaM Display" panose="02010000000000000000" pitchFamily="2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2EDF25-DF3E-F1A6-88C4-8DBC1CB5AAB5}"/>
              </a:ext>
            </a:extLst>
          </p:cNvPr>
          <p:cNvSpPr txBox="1"/>
          <p:nvPr/>
        </p:nvSpPr>
        <p:spPr>
          <a:xfrm>
            <a:off x="3759200" y="3352202"/>
            <a:ext cx="5403273" cy="11079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For beginner</a:t>
            </a:r>
            <a:endParaRPr lang="zh-TW" altLang="en-US" sz="6600" dirty="0">
              <a:solidFill>
                <a:schemeClr val="bg1"/>
              </a:solidFill>
              <a:latin typeface="HGPSoeiKakupoptai" panose="040B0A00000000000000" pitchFamily="82" charset="-128"/>
              <a:ea typeface="HGPSoeiKakupoptai" panose="040B0A00000000000000" pitchFamily="82" charset="-128"/>
              <a:cs typeface="ADLaM Display" panose="02010000000000000000" pitchFamily="2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1389A84-1556-9A0F-B556-61F18FB995A9}"/>
              </a:ext>
            </a:extLst>
          </p:cNvPr>
          <p:cNvGrpSpPr/>
          <p:nvPr/>
        </p:nvGrpSpPr>
        <p:grpSpPr>
          <a:xfrm>
            <a:off x="969055" y="1969842"/>
            <a:ext cx="2217490" cy="2232290"/>
            <a:chOff x="3573710" y="556678"/>
            <a:chExt cx="2217490" cy="22322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A663996-5347-608C-D1AC-1EA29C9ADC59}"/>
                </a:ext>
              </a:extLst>
            </p:cNvPr>
            <p:cNvSpPr/>
            <p:nvPr/>
          </p:nvSpPr>
          <p:spPr>
            <a:xfrm>
              <a:off x="3573710" y="556678"/>
              <a:ext cx="2216728" cy="2225964"/>
            </a:xfrm>
            <a:prstGeom prst="rect">
              <a:avLst/>
            </a:prstGeom>
            <a:solidFill>
              <a:srgbClr val="F7E018"/>
            </a:solidFill>
            <a:ln>
              <a:solidFill>
                <a:srgbClr val="F7E01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8800" dirty="0">
                <a:latin typeface="HGPSoeiKakupoptai" panose="040B0A00000000000000" pitchFamily="82" charset="-128"/>
                <a:ea typeface="HGPSoeiKakupoptai" panose="040B0A00000000000000" pitchFamily="82" charset="-128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74412CC-15F4-C352-5A9A-32238E1AE5D5}"/>
                </a:ext>
              </a:extLst>
            </p:cNvPr>
            <p:cNvSpPr txBox="1"/>
            <p:nvPr/>
          </p:nvSpPr>
          <p:spPr>
            <a:xfrm>
              <a:off x="4239491" y="1342418"/>
              <a:ext cx="1551709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rPr>
                <a:t>JS</a:t>
              </a:r>
              <a:endParaRPr lang="zh-TW" altLang="en-US" sz="8800" dirty="0">
                <a:latin typeface="HGPSoeiKakupoptai" panose="040B0A00000000000000" pitchFamily="82" charset="-128"/>
                <a:ea typeface="HGPSoeiKakupoptai" panose="040B0A00000000000000" pitchFamily="8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872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93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4028A5E-529C-4123-B909-3E6B6822EAFB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9829E3B-650A-28CD-642B-D0772BA0D555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4" name="Picture 4" descr="What Is JavaScript Used For?">
                <a:extLst>
                  <a:ext uri="{FF2B5EF4-FFF2-40B4-BE49-F238E27FC236}">
                    <a16:creationId xmlns:a16="http://schemas.microsoft.com/office/drawing/2014/main" id="{B687D2F2-FC8B-151C-AAA3-9E63EE23D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8B205BB-F04C-A789-F0D7-956D7EBCC994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D47A8EC5-7DA3-B33C-C752-350A28EA4A8C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F46A167-6A35-AD09-A0D3-1592A58D2FFB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18B1A05D-025E-0E3A-9F77-AE32FA17CDAC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98832792-C196-E691-58C1-1D62C975C993}"/>
              </a:ext>
            </a:extLst>
          </p:cNvPr>
          <p:cNvSpPr txBox="1"/>
          <p:nvPr/>
        </p:nvSpPr>
        <p:spPr>
          <a:xfrm>
            <a:off x="111160" y="53700"/>
            <a:ext cx="524053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Types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3847B8-FADC-BBCF-9408-5EFB387E4AF5}"/>
              </a:ext>
            </a:extLst>
          </p:cNvPr>
          <p:cNvSpPr txBox="1"/>
          <p:nvPr/>
        </p:nvSpPr>
        <p:spPr>
          <a:xfrm>
            <a:off x="3484831" y="1649027"/>
            <a:ext cx="26404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Primitives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D60BD3B-2400-BE16-1396-3761797F2880}"/>
              </a:ext>
            </a:extLst>
          </p:cNvPr>
          <p:cNvSpPr txBox="1"/>
          <p:nvPr/>
        </p:nvSpPr>
        <p:spPr>
          <a:xfrm>
            <a:off x="1664522" y="4241334"/>
            <a:ext cx="2156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Complex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3EAEEBAE-6D70-4352-731F-C4EF963E2B0D}"/>
              </a:ext>
            </a:extLst>
          </p:cNvPr>
          <p:cNvSpPr/>
          <p:nvPr/>
        </p:nvSpPr>
        <p:spPr>
          <a:xfrm>
            <a:off x="6139025" y="526583"/>
            <a:ext cx="1073398" cy="3158726"/>
          </a:xfrm>
          <a:custGeom>
            <a:avLst/>
            <a:gdLst>
              <a:gd name="connsiteX0" fmla="*/ 1073398 w 1073398"/>
              <a:gd name="connsiteY0" fmla="*/ 3158726 h 3158726"/>
              <a:gd name="connsiteX1" fmla="*/ 536699 w 1073398"/>
              <a:gd name="connsiteY1" fmla="*/ 3069280 h 3158726"/>
              <a:gd name="connsiteX2" fmla="*/ 536699 w 1073398"/>
              <a:gd name="connsiteY2" fmla="*/ 1599349 h 3158726"/>
              <a:gd name="connsiteX3" fmla="*/ 0 w 1073398"/>
              <a:gd name="connsiteY3" fmla="*/ 1509903 h 3158726"/>
              <a:gd name="connsiteX4" fmla="*/ 536699 w 1073398"/>
              <a:gd name="connsiteY4" fmla="*/ 1420457 h 3158726"/>
              <a:gd name="connsiteX5" fmla="*/ 536699 w 1073398"/>
              <a:gd name="connsiteY5" fmla="*/ 89446 h 3158726"/>
              <a:gd name="connsiteX6" fmla="*/ 1073398 w 1073398"/>
              <a:gd name="connsiteY6" fmla="*/ 0 h 3158726"/>
              <a:gd name="connsiteX7" fmla="*/ 1073398 w 1073398"/>
              <a:gd name="connsiteY7" fmla="*/ 3158726 h 3158726"/>
              <a:gd name="connsiteX0" fmla="*/ 1073398 w 1073398"/>
              <a:gd name="connsiteY0" fmla="*/ 3158726 h 3158726"/>
              <a:gd name="connsiteX1" fmla="*/ 536699 w 1073398"/>
              <a:gd name="connsiteY1" fmla="*/ 3069280 h 3158726"/>
              <a:gd name="connsiteX2" fmla="*/ 536699 w 1073398"/>
              <a:gd name="connsiteY2" fmla="*/ 1599349 h 3158726"/>
              <a:gd name="connsiteX3" fmla="*/ 0 w 1073398"/>
              <a:gd name="connsiteY3" fmla="*/ 1509903 h 3158726"/>
              <a:gd name="connsiteX4" fmla="*/ 536699 w 1073398"/>
              <a:gd name="connsiteY4" fmla="*/ 1420457 h 3158726"/>
              <a:gd name="connsiteX5" fmla="*/ 536699 w 1073398"/>
              <a:gd name="connsiteY5" fmla="*/ 89446 h 3158726"/>
              <a:gd name="connsiteX6" fmla="*/ 1073398 w 1073398"/>
              <a:gd name="connsiteY6" fmla="*/ 0 h 315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3398" h="3158726" stroke="0" extrusionOk="0">
                <a:moveTo>
                  <a:pt x="1073398" y="3158726"/>
                </a:moveTo>
                <a:cubicBezTo>
                  <a:pt x="778934" y="3153617"/>
                  <a:pt x="534696" y="3119082"/>
                  <a:pt x="536699" y="3069280"/>
                </a:cubicBezTo>
                <a:cubicBezTo>
                  <a:pt x="474154" y="2566358"/>
                  <a:pt x="588144" y="2195902"/>
                  <a:pt x="536699" y="1599349"/>
                </a:cubicBezTo>
                <a:cubicBezTo>
                  <a:pt x="512352" y="1529230"/>
                  <a:pt x="251616" y="1505512"/>
                  <a:pt x="0" y="1509903"/>
                </a:cubicBezTo>
                <a:cubicBezTo>
                  <a:pt x="294986" y="1507286"/>
                  <a:pt x="539408" y="1471241"/>
                  <a:pt x="536699" y="1420457"/>
                </a:cubicBezTo>
                <a:cubicBezTo>
                  <a:pt x="611447" y="939463"/>
                  <a:pt x="452341" y="453899"/>
                  <a:pt x="536699" y="89446"/>
                </a:cubicBezTo>
                <a:cubicBezTo>
                  <a:pt x="545461" y="52444"/>
                  <a:pt x="775875" y="-4801"/>
                  <a:pt x="1073398" y="0"/>
                </a:cubicBezTo>
                <a:cubicBezTo>
                  <a:pt x="986694" y="1423709"/>
                  <a:pt x="1037396" y="1692692"/>
                  <a:pt x="1073398" y="3158726"/>
                </a:cubicBezTo>
                <a:close/>
              </a:path>
              <a:path w="1073398" h="3158726" fill="none" extrusionOk="0">
                <a:moveTo>
                  <a:pt x="1073398" y="3158726"/>
                </a:moveTo>
                <a:cubicBezTo>
                  <a:pt x="778391" y="3157751"/>
                  <a:pt x="543700" y="3119372"/>
                  <a:pt x="536699" y="3069280"/>
                </a:cubicBezTo>
                <a:cubicBezTo>
                  <a:pt x="490394" y="2539897"/>
                  <a:pt x="592531" y="2160664"/>
                  <a:pt x="536699" y="1599349"/>
                </a:cubicBezTo>
                <a:cubicBezTo>
                  <a:pt x="530422" y="1597082"/>
                  <a:pt x="288399" y="1541795"/>
                  <a:pt x="0" y="1509903"/>
                </a:cubicBezTo>
                <a:cubicBezTo>
                  <a:pt x="292445" y="1515256"/>
                  <a:pt x="531247" y="1466092"/>
                  <a:pt x="536699" y="1420457"/>
                </a:cubicBezTo>
                <a:cubicBezTo>
                  <a:pt x="603480" y="913818"/>
                  <a:pt x="476557" y="389188"/>
                  <a:pt x="536699" y="89446"/>
                </a:cubicBezTo>
                <a:cubicBezTo>
                  <a:pt x="536421" y="61234"/>
                  <a:pt x="753138" y="-10177"/>
                  <a:pt x="1073398" y="0"/>
                </a:cubicBezTo>
              </a:path>
              <a:path w="1073398" h="3158726" fill="none" stroke="0" extrusionOk="0">
                <a:moveTo>
                  <a:pt x="1073398" y="3158726"/>
                </a:moveTo>
                <a:cubicBezTo>
                  <a:pt x="774170" y="3157190"/>
                  <a:pt x="535591" y="3124430"/>
                  <a:pt x="536699" y="3069280"/>
                </a:cubicBezTo>
                <a:cubicBezTo>
                  <a:pt x="449720" y="2822442"/>
                  <a:pt x="540041" y="2212167"/>
                  <a:pt x="536699" y="1599349"/>
                </a:cubicBezTo>
                <a:cubicBezTo>
                  <a:pt x="541577" y="1550451"/>
                  <a:pt x="319233" y="1492036"/>
                  <a:pt x="0" y="1509903"/>
                </a:cubicBezTo>
                <a:cubicBezTo>
                  <a:pt x="304308" y="1504115"/>
                  <a:pt x="543876" y="1472120"/>
                  <a:pt x="536699" y="1420457"/>
                </a:cubicBezTo>
                <a:cubicBezTo>
                  <a:pt x="591961" y="1193536"/>
                  <a:pt x="583352" y="684776"/>
                  <a:pt x="536699" y="89446"/>
                </a:cubicBezTo>
                <a:cubicBezTo>
                  <a:pt x="537936" y="19509"/>
                  <a:pt x="783224" y="-1655"/>
                  <a:pt x="1073398" y="0"/>
                </a:cubicBezTo>
              </a:path>
            </a:pathLst>
          </a:custGeom>
          <a:ln w="762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4096953187">
                  <a:prstGeom prst="leftBrace">
                    <a:avLst>
                      <a:gd name="adj1" fmla="val 8333"/>
                      <a:gd name="adj2" fmla="val 4780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9EC0D91-7B23-788D-7230-D241321A118F}"/>
              </a:ext>
            </a:extLst>
          </p:cNvPr>
          <p:cNvSpPr txBox="1"/>
          <p:nvPr/>
        </p:nvSpPr>
        <p:spPr>
          <a:xfrm>
            <a:off x="7398711" y="228028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string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CC32E8-86FB-9406-B44B-84BCDF500832}"/>
              </a:ext>
            </a:extLst>
          </p:cNvPr>
          <p:cNvSpPr txBox="1"/>
          <p:nvPr/>
        </p:nvSpPr>
        <p:spPr>
          <a:xfrm>
            <a:off x="7398711" y="751248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number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947804D-2D30-A2DB-AA61-E6438F111E46}"/>
              </a:ext>
            </a:extLst>
          </p:cNvPr>
          <p:cNvSpPr txBox="1"/>
          <p:nvPr/>
        </p:nvSpPr>
        <p:spPr>
          <a:xfrm>
            <a:off x="7398711" y="129754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 err="1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boolean</a:t>
            </a:r>
            <a:endParaRPr lang="en-US" altLang="zh-TW" sz="2800" dirty="0">
              <a:solidFill>
                <a:srgbClr val="F7E018"/>
              </a:solidFill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FC50A4D-7111-F7E1-855F-C6F56FE562E9}"/>
              </a:ext>
            </a:extLst>
          </p:cNvPr>
          <p:cNvSpPr txBox="1"/>
          <p:nvPr/>
        </p:nvSpPr>
        <p:spPr>
          <a:xfrm>
            <a:off x="7398711" y="1820760"/>
            <a:ext cx="763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null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5AB3B44-8529-880C-A22E-91DCA26A6A0E}"/>
              </a:ext>
            </a:extLst>
          </p:cNvPr>
          <p:cNvSpPr txBox="1"/>
          <p:nvPr/>
        </p:nvSpPr>
        <p:spPr>
          <a:xfrm>
            <a:off x="7398711" y="2346958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undefined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123860E-5889-C089-58E0-99F42D3AECCC}"/>
              </a:ext>
            </a:extLst>
          </p:cNvPr>
          <p:cNvSpPr txBox="1"/>
          <p:nvPr/>
        </p:nvSpPr>
        <p:spPr>
          <a:xfrm>
            <a:off x="7398711" y="2870178"/>
            <a:ext cx="13163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symbol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D4C534E-6341-2611-4F50-9BC9DD6399AB}"/>
              </a:ext>
            </a:extLst>
          </p:cNvPr>
          <p:cNvSpPr txBox="1"/>
          <p:nvPr/>
        </p:nvSpPr>
        <p:spPr>
          <a:xfrm>
            <a:off x="7398711" y="3416470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 err="1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bigint</a:t>
            </a:r>
            <a:endParaRPr lang="en-US" altLang="zh-TW" sz="2800" dirty="0">
              <a:solidFill>
                <a:srgbClr val="F7E018"/>
              </a:solidFill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4975204-B578-15D5-4C9C-3FA252401F20}"/>
              </a:ext>
            </a:extLst>
          </p:cNvPr>
          <p:cNvCxnSpPr/>
          <p:nvPr/>
        </p:nvCxnSpPr>
        <p:spPr>
          <a:xfrm>
            <a:off x="175095" y="913878"/>
            <a:ext cx="4911337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6390326C-F4B9-ECCF-F86F-06913381B712}"/>
              </a:ext>
            </a:extLst>
          </p:cNvPr>
          <p:cNvCxnSpPr>
            <a:cxnSpLocks/>
            <a:stCxn id="9" idx="2"/>
            <a:endCxn id="13" idx="1"/>
          </p:cNvCxnSpPr>
          <p:nvPr/>
        </p:nvCxnSpPr>
        <p:spPr>
          <a:xfrm rot="16200000" flipH="1">
            <a:off x="2548994" y="1067132"/>
            <a:ext cx="1118273" cy="753402"/>
          </a:xfrm>
          <a:prstGeom prst="curvedConnector2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BD9B402-C1B3-442C-AE41-BEEBA687B557}"/>
              </a:ext>
            </a:extLst>
          </p:cNvPr>
          <p:cNvSpPr txBox="1"/>
          <p:nvPr/>
        </p:nvSpPr>
        <p:spPr>
          <a:xfrm>
            <a:off x="5644440" y="4621643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object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AC9FFD3-3855-8E1A-93CF-A915B8BB95A5}"/>
              </a:ext>
            </a:extLst>
          </p:cNvPr>
          <p:cNvSpPr txBox="1"/>
          <p:nvPr/>
        </p:nvSpPr>
        <p:spPr>
          <a:xfrm>
            <a:off x="5588130" y="543640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array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33714E49-4CAF-B69C-E547-40DEFF0CD3AB}"/>
              </a:ext>
            </a:extLst>
          </p:cNvPr>
          <p:cNvSpPr txBox="1"/>
          <p:nvPr/>
        </p:nvSpPr>
        <p:spPr>
          <a:xfrm>
            <a:off x="4830146" y="6166104"/>
            <a:ext cx="1632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800" dirty="0">
                <a:solidFill>
                  <a:srgbClr val="F7E018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</a:rPr>
              <a:t>function</a:t>
            </a:r>
          </a:p>
        </p:txBody>
      </p: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13E875E2-100A-3E78-DCEF-F9BC3EA27888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3820882" y="4595277"/>
            <a:ext cx="1823558" cy="287976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接點: 弧形 48">
            <a:extLst>
              <a:ext uri="{FF2B5EF4-FFF2-40B4-BE49-F238E27FC236}">
                <a16:creationId xmlns:a16="http://schemas.microsoft.com/office/drawing/2014/main" id="{A9A2DBCE-D9FB-A94F-1E8E-BE1586F1FCFA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>
            <a:off x="3820882" y="4595277"/>
            <a:ext cx="1767248" cy="1102735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40FCD609-74A3-8A6D-E4E5-E1ED2FC5FB6A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3820882" y="4595277"/>
            <a:ext cx="1009264" cy="1832437"/>
          </a:xfrm>
          <a:prstGeom prst="curvedConnector3">
            <a:avLst>
              <a:gd name="adj1" fmla="val 50000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276A367-9B11-3090-C026-479F3495C7E7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2731429" y="884697"/>
            <a:ext cx="11273" cy="335663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2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5E5263-1D40-2D6B-99E6-95428D5E92D8}"/>
              </a:ext>
            </a:extLst>
          </p:cNvPr>
          <p:cNvSpPr txBox="1"/>
          <p:nvPr/>
        </p:nvSpPr>
        <p:spPr>
          <a:xfrm>
            <a:off x="111160" y="53700"/>
            <a:ext cx="5240537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rPr>
              <a:t>JavaScript Types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1E5DDCB0-4EAA-74EF-76DE-ADA5517C8929}"/>
              </a:ext>
            </a:extLst>
          </p:cNvPr>
          <p:cNvCxnSpPr>
            <a:cxnSpLocks/>
          </p:cNvCxnSpPr>
          <p:nvPr/>
        </p:nvCxnSpPr>
        <p:spPr>
          <a:xfrm>
            <a:off x="175095" y="913878"/>
            <a:ext cx="5176602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B7D367-BAAD-5FF8-93FB-9BA4F14DF6D2}"/>
              </a:ext>
            </a:extLst>
          </p:cNvPr>
          <p:cNvSpPr txBox="1"/>
          <p:nvPr/>
        </p:nvSpPr>
        <p:spPr>
          <a:xfrm>
            <a:off x="2409203" y="1000926"/>
            <a:ext cx="1691489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string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5F6358-95DD-79C3-86DA-72793951E2D8}"/>
              </a:ext>
            </a:extLst>
          </p:cNvPr>
          <p:cNvSpPr txBox="1"/>
          <p:nvPr/>
        </p:nvSpPr>
        <p:spPr>
          <a:xfrm>
            <a:off x="2409203" y="161365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>
                <a:solidFill>
                  <a:srgbClr val="F7E018"/>
                </a:solidFill>
              </a:rPr>
              <a:t>W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1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237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FF7EC9C-5A80-A622-B8B1-2180176C728D}"/>
              </a:ext>
            </a:extLst>
          </p:cNvPr>
          <p:cNvGrpSpPr/>
          <p:nvPr/>
        </p:nvGrpSpPr>
        <p:grpSpPr>
          <a:xfrm>
            <a:off x="111160" y="53700"/>
            <a:ext cx="4975272" cy="860178"/>
            <a:chOff x="111160" y="53700"/>
            <a:chExt cx="4975272" cy="860178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8760B82-37DF-2F50-F93C-713DD68BF662}"/>
                </a:ext>
              </a:extLst>
            </p:cNvPr>
            <p:cNvSpPr txBox="1"/>
            <p:nvPr/>
          </p:nvSpPr>
          <p:spPr>
            <a:xfrm>
              <a:off x="111160" y="53700"/>
              <a:ext cx="4951997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Copy</a:t>
              </a: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47DE424-9535-8C4C-F878-511191540BD4}"/>
                </a:ext>
              </a:extLst>
            </p:cNvPr>
            <p:cNvCxnSpPr/>
            <p:nvPr/>
          </p:nvCxnSpPr>
          <p:spPr>
            <a:xfrm>
              <a:off x="175095" y="913878"/>
              <a:ext cx="491133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76C8DB-E0DB-9711-43FC-D59DFEB35998}"/>
              </a:ext>
            </a:extLst>
          </p:cNvPr>
          <p:cNvSpPr txBox="1"/>
          <p:nvPr/>
        </p:nvSpPr>
        <p:spPr>
          <a:xfrm>
            <a:off x="2730605" y="1894669"/>
            <a:ext cx="26052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800" dirty="0"/>
              <a:t>References are copied</a:t>
            </a:r>
            <a:endParaRPr lang="zh-TW" altLang="en-US" sz="18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2ABBBE2-267D-B417-2E69-BD543EF65E7F}"/>
              </a:ext>
            </a:extLst>
          </p:cNvPr>
          <p:cNvSpPr txBox="1"/>
          <p:nvPr/>
        </p:nvSpPr>
        <p:spPr>
          <a:xfrm>
            <a:off x="2730605" y="2290807"/>
            <a:ext cx="44085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Changes to nested objects affect both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E49DE8-8F0B-4551-6907-2DDA8300CFBC}"/>
              </a:ext>
            </a:extLst>
          </p:cNvPr>
          <p:cNvSpPr txBox="1"/>
          <p:nvPr/>
        </p:nvSpPr>
        <p:spPr>
          <a:xfrm>
            <a:off x="2730605" y="2685244"/>
            <a:ext cx="185659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Simple and fast</a:t>
            </a:r>
            <a:endParaRPr lang="zh-TW" altLang="en-US" dirty="0"/>
          </a:p>
        </p:txBody>
      </p:sp>
      <p:pic>
        <p:nvPicPr>
          <p:cNvPr id="3" name="圖片 2" descr="一張含有 文字, 螢幕擷取畫面, 字型, 名片 的圖片&#10;&#10;自動產生的描述">
            <a:extLst>
              <a:ext uri="{FF2B5EF4-FFF2-40B4-BE49-F238E27FC236}">
                <a16:creationId xmlns:a16="http://schemas.microsoft.com/office/drawing/2014/main" id="{9400E18E-5F2C-B054-70D1-82231362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" t="14853" r="9767" b="14766"/>
          <a:stretch/>
        </p:blipFill>
        <p:spPr>
          <a:xfrm>
            <a:off x="2730605" y="5077720"/>
            <a:ext cx="4730794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8" name="圖片 7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28BCEDB-D946-43F2-C554-AEDFBA2BD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3" t="15200" r="7324" b="15289"/>
          <a:stretch/>
        </p:blipFill>
        <p:spPr>
          <a:xfrm>
            <a:off x="2730605" y="3203122"/>
            <a:ext cx="4730794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C0CE27F-F03B-7511-F60B-5C6F23ED09CF}"/>
              </a:ext>
            </a:extLst>
          </p:cNvPr>
          <p:cNvSpPr txBox="1"/>
          <p:nvPr/>
        </p:nvSpPr>
        <p:spPr>
          <a:xfrm>
            <a:off x="2409203" y="1000926"/>
            <a:ext cx="324800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Shallow copy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13AED37-DD82-DD47-4F70-8588D76554E6}"/>
              </a:ext>
            </a:extLst>
          </p:cNvPr>
          <p:cNvSpPr txBox="1"/>
          <p:nvPr/>
        </p:nvSpPr>
        <p:spPr>
          <a:xfrm>
            <a:off x="2409203" y="161365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When your object contains only primitive values, or you do not intend to modify nested objects.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53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DFF7EC9C-5A80-A622-B8B1-2180176C728D}"/>
              </a:ext>
            </a:extLst>
          </p:cNvPr>
          <p:cNvGrpSpPr/>
          <p:nvPr/>
        </p:nvGrpSpPr>
        <p:grpSpPr>
          <a:xfrm>
            <a:off x="111160" y="53700"/>
            <a:ext cx="4975272" cy="860178"/>
            <a:chOff x="111160" y="53700"/>
            <a:chExt cx="4975272" cy="860178"/>
          </a:xfrm>
        </p:grpSpPr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28760B82-37DF-2F50-F93C-713DD68BF662}"/>
                </a:ext>
              </a:extLst>
            </p:cNvPr>
            <p:cNvSpPr txBox="1"/>
            <p:nvPr/>
          </p:nvSpPr>
          <p:spPr>
            <a:xfrm>
              <a:off x="111160" y="53700"/>
              <a:ext cx="4951997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Copy</a:t>
              </a: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147DE424-9535-8C4C-F878-511191540BD4}"/>
                </a:ext>
              </a:extLst>
            </p:cNvPr>
            <p:cNvCxnSpPr/>
            <p:nvPr/>
          </p:nvCxnSpPr>
          <p:spPr>
            <a:xfrm>
              <a:off x="175095" y="913878"/>
              <a:ext cx="4911337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圖片 13" descr="一張含有 文字, 螢幕擷取畫面, 多媒體, 電子裝置 的圖片&#10;&#10;自動產生的描述">
            <a:extLst>
              <a:ext uri="{FF2B5EF4-FFF2-40B4-BE49-F238E27FC236}">
                <a16:creationId xmlns:a16="http://schemas.microsoft.com/office/drawing/2014/main" id="{4B2F5D6A-045D-B40A-6D4A-FAD70CA4A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" t="16535" r="9504" b="16535"/>
          <a:stretch/>
        </p:blipFill>
        <p:spPr>
          <a:xfrm>
            <a:off x="2730605" y="5074749"/>
            <a:ext cx="4507663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96DED12-E205-32C4-4C35-95226CAA3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8" t="9158" r="9184" b="7744"/>
          <a:stretch/>
        </p:blipFill>
        <p:spPr>
          <a:xfrm>
            <a:off x="7372034" y="3194673"/>
            <a:ext cx="4713182" cy="36080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DBEDB47C-E41F-A949-4991-E96FCFC2B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" t="14003" r="6363" b="14084"/>
          <a:stretch/>
        </p:blipFill>
        <p:spPr>
          <a:xfrm>
            <a:off x="2730605" y="3194674"/>
            <a:ext cx="4507663" cy="17280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86E0F544-76D3-9E49-3FA6-1F18134D990B}"/>
              </a:ext>
            </a:extLst>
          </p:cNvPr>
          <p:cNvSpPr txBox="1"/>
          <p:nvPr/>
        </p:nvSpPr>
        <p:spPr>
          <a:xfrm>
            <a:off x="2409203" y="1000926"/>
            <a:ext cx="264046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Deep copy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3B5A38-85C0-D609-BB5C-B8414F79EB35}"/>
              </a:ext>
            </a:extLst>
          </p:cNvPr>
          <p:cNvSpPr txBox="1"/>
          <p:nvPr/>
        </p:nvSpPr>
        <p:spPr>
          <a:xfrm>
            <a:off x="2730605" y="1901018"/>
            <a:ext cx="302679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800" dirty="0"/>
              <a:t>Entire structure is copied</a:t>
            </a:r>
            <a:endParaRPr lang="zh-TW" altLang="en-US" sz="18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9C5509-20EC-02F9-DF9B-78D9CE5C83FA}"/>
              </a:ext>
            </a:extLst>
          </p:cNvPr>
          <p:cNvSpPr txBox="1"/>
          <p:nvPr/>
        </p:nvSpPr>
        <p:spPr>
          <a:xfrm>
            <a:off x="2730605" y="2700829"/>
            <a:ext cx="392767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More complex and time-consuming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4B756C7-6E0D-4F80-6483-2CD227A6AED3}"/>
              </a:ext>
            </a:extLst>
          </p:cNvPr>
          <p:cNvSpPr txBox="1"/>
          <p:nvPr/>
        </p:nvSpPr>
        <p:spPr>
          <a:xfrm>
            <a:off x="2730605" y="2297156"/>
            <a:ext cx="443903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Changes to nested objects are isolated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65CA3F-090A-B788-2CDE-BE8E5345D158}"/>
              </a:ext>
            </a:extLst>
          </p:cNvPr>
          <p:cNvSpPr txBox="1"/>
          <p:nvPr/>
        </p:nvSpPr>
        <p:spPr>
          <a:xfrm>
            <a:off x="2409203" y="1613656"/>
            <a:ext cx="97827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When your object contains nested structures, and you need to ensure complete independence between the copies.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1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1A20F00-CA37-239C-F9A3-639A50F17A34}"/>
              </a:ext>
            </a:extLst>
          </p:cNvPr>
          <p:cNvGrpSpPr/>
          <p:nvPr/>
        </p:nvGrpSpPr>
        <p:grpSpPr>
          <a:xfrm>
            <a:off x="111160" y="53700"/>
            <a:ext cx="5500224" cy="860178"/>
            <a:chOff x="111160" y="53700"/>
            <a:chExt cx="5500224" cy="86017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19B476B-CABA-0A8A-BFAC-579260018600}"/>
                </a:ext>
              </a:extLst>
            </p:cNvPr>
            <p:cNvSpPr txBox="1"/>
            <p:nvPr/>
          </p:nvSpPr>
          <p:spPr>
            <a:xfrm>
              <a:off x="111160" y="53700"/>
              <a:ext cx="5500224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</a:t>
              </a:r>
              <a:r>
                <a:rPr lang="en-US" altLang="zh-TW" sz="4800" dirty="0" err="1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Polyfill</a:t>
              </a:r>
              <a:endParaRPr lang="en-US" altLang="zh-TW" sz="4800" dirty="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endParaRPr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75C1DD4-AB0A-359C-C12F-05CE904EA98A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5" y="913878"/>
              <a:ext cx="5436289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61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1A20F00-CA37-239C-F9A3-639A50F17A34}"/>
              </a:ext>
            </a:extLst>
          </p:cNvPr>
          <p:cNvGrpSpPr/>
          <p:nvPr/>
        </p:nvGrpSpPr>
        <p:grpSpPr>
          <a:xfrm>
            <a:off x="111160" y="53700"/>
            <a:ext cx="5500224" cy="860178"/>
            <a:chOff x="111160" y="53700"/>
            <a:chExt cx="5500224" cy="86017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19B476B-CABA-0A8A-BFAC-579260018600}"/>
                </a:ext>
              </a:extLst>
            </p:cNvPr>
            <p:cNvSpPr txBox="1"/>
            <p:nvPr/>
          </p:nvSpPr>
          <p:spPr>
            <a:xfrm>
              <a:off x="111160" y="53700"/>
              <a:ext cx="5460149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Output</a:t>
              </a:r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C75C1DD4-AB0A-359C-C12F-05CE904EA98A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5" y="913878"/>
              <a:ext cx="5436289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01272F-BF1C-BD83-AD6F-00C9C9A33CB3}"/>
              </a:ext>
            </a:extLst>
          </p:cNvPr>
          <p:cNvSpPr txBox="1"/>
          <p:nvPr/>
        </p:nvSpPr>
        <p:spPr>
          <a:xfrm>
            <a:off x="2409203" y="1000926"/>
            <a:ext cx="76706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JavaScript Display Possibilities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9ADC28-264B-9AF1-83CF-7390ADDB7E02}"/>
              </a:ext>
            </a:extLst>
          </p:cNvPr>
          <p:cNvSpPr txBox="1"/>
          <p:nvPr/>
        </p:nvSpPr>
        <p:spPr>
          <a:xfrm>
            <a:off x="2730605" y="1901018"/>
            <a:ext cx="69765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800" dirty="0" err="1"/>
              <a:t>document.getElementById</a:t>
            </a:r>
            <a:r>
              <a:rPr lang="en-US" altLang="zh-TW" sz="1800" dirty="0"/>
              <a:t>(</a:t>
            </a:r>
            <a:r>
              <a:rPr lang="en-US" altLang="zh-TW" sz="1800" dirty="0" err="1"/>
              <a:t>DOM_object_Id</a:t>
            </a:r>
            <a:r>
              <a:rPr lang="en-US" altLang="zh-TW" sz="1800" dirty="0"/>
              <a:t>).</a:t>
            </a:r>
            <a:r>
              <a:rPr lang="en-US" altLang="zh-TW" sz="1800" dirty="0" err="1"/>
              <a:t>innerHTML</a:t>
            </a:r>
            <a:r>
              <a:rPr lang="en-US" altLang="zh-TW" sz="1800" dirty="0"/>
              <a:t> = message</a:t>
            </a:r>
            <a:endParaRPr lang="zh-TW" altLang="en-US" sz="18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8C9106-9B55-ABD0-F2D9-A9DC8AD6306A}"/>
              </a:ext>
            </a:extLst>
          </p:cNvPr>
          <p:cNvSpPr txBox="1"/>
          <p:nvPr/>
        </p:nvSpPr>
        <p:spPr>
          <a:xfrm>
            <a:off x="2730605" y="3433010"/>
            <a:ext cx="241444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/>
              <a:t>console.log(message)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EE6C02B-30B8-2171-E8AD-4BF8FDDA2451}"/>
              </a:ext>
            </a:extLst>
          </p:cNvPr>
          <p:cNvSpPr txBox="1"/>
          <p:nvPr/>
        </p:nvSpPr>
        <p:spPr>
          <a:xfrm>
            <a:off x="2730605" y="2662397"/>
            <a:ext cx="28969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 err="1"/>
              <a:t>document.write</a:t>
            </a:r>
            <a:r>
              <a:rPr lang="en-US" altLang="zh-TW" dirty="0"/>
              <a:t>(message)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CA83901-DE81-E9D3-84F3-CFEBB1514AE7}"/>
              </a:ext>
            </a:extLst>
          </p:cNvPr>
          <p:cNvSpPr txBox="1"/>
          <p:nvPr/>
        </p:nvSpPr>
        <p:spPr>
          <a:xfrm>
            <a:off x="2730605" y="4214844"/>
            <a:ext cx="260520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dirty="0" err="1"/>
              <a:t>window.alert</a:t>
            </a:r>
            <a:r>
              <a:rPr lang="en-US" altLang="zh-TW" dirty="0"/>
              <a:t>(message)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FE53C5-0EA1-15DD-7C97-83FD3DE66A3E}"/>
              </a:ext>
            </a:extLst>
          </p:cNvPr>
          <p:cNvSpPr txBox="1"/>
          <p:nvPr/>
        </p:nvSpPr>
        <p:spPr>
          <a:xfrm>
            <a:off x="2998462" y="2270350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a HTML element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1788063-787B-8AC0-C1D2-E3584A73E3E3}"/>
              </a:ext>
            </a:extLst>
          </p:cNvPr>
          <p:cNvSpPr txBox="1"/>
          <p:nvPr/>
        </p:nvSpPr>
        <p:spPr>
          <a:xfrm>
            <a:off x="2998462" y="3033524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the HTML output 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1F20939-877A-7A33-51B8-836736697109}"/>
              </a:ext>
            </a:extLst>
          </p:cNvPr>
          <p:cNvSpPr txBox="1"/>
          <p:nvPr/>
        </p:nvSpPr>
        <p:spPr>
          <a:xfrm>
            <a:off x="2998462" y="3802627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the browser console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B53248B-B392-F2AF-7B71-590672ABEF5F}"/>
              </a:ext>
            </a:extLst>
          </p:cNvPr>
          <p:cNvSpPr txBox="1"/>
          <p:nvPr/>
        </p:nvSpPr>
        <p:spPr>
          <a:xfrm>
            <a:off x="2998462" y="4584176"/>
            <a:ext cx="697659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4000">
                <a:solidFill>
                  <a:schemeClr val="bg1"/>
                </a:solidFill>
                <a:latin typeface="HGPSoeiKakupoptai" panose="040B0A00000000000000" pitchFamily="82" charset="-128"/>
                <a:ea typeface="HGPSoeiKakupoptai" panose="040B0A00000000000000" pitchFamily="82" charset="-128"/>
                <a:cs typeface="ADLaM Display" panose="02010000000000000000" pitchFamily="2" charset="0"/>
              </a:defRPr>
            </a:lvl1pPr>
          </a:lstStyle>
          <a:p>
            <a:r>
              <a:rPr lang="en-US" altLang="zh-TW" sz="1400" dirty="0">
                <a:solidFill>
                  <a:srgbClr val="F7E018"/>
                </a:solidFill>
              </a:rPr>
              <a:t>Writing message into an alert box</a:t>
            </a:r>
            <a:endParaRPr lang="zh-TW" altLang="en-US" sz="1400" dirty="0">
              <a:solidFill>
                <a:srgbClr val="F7E01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79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4037ADCE-A775-44E4-BE80-8718A99C0623}"/>
              </a:ext>
            </a:extLst>
          </p:cNvPr>
          <p:cNvGrpSpPr/>
          <p:nvPr/>
        </p:nvGrpSpPr>
        <p:grpSpPr>
          <a:xfrm>
            <a:off x="106784" y="189000"/>
            <a:ext cx="3473714" cy="6480000"/>
            <a:chOff x="106784" y="189000"/>
            <a:chExt cx="3473714" cy="6480000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763B9B6-39EF-3E59-5F2B-7087FE53E92E}"/>
                </a:ext>
              </a:extLst>
            </p:cNvPr>
            <p:cNvGrpSpPr/>
            <p:nvPr/>
          </p:nvGrpSpPr>
          <p:grpSpPr>
            <a:xfrm>
              <a:off x="106784" y="189000"/>
              <a:ext cx="3473714" cy="6480000"/>
              <a:chOff x="752732" y="1282"/>
              <a:chExt cx="4266529" cy="6856718"/>
            </a:xfrm>
          </p:grpSpPr>
          <p:pic>
            <p:nvPicPr>
              <p:cNvPr id="35" name="Picture 4" descr="What Is JavaScript Used For?">
                <a:extLst>
                  <a:ext uri="{FF2B5EF4-FFF2-40B4-BE49-F238E27FC236}">
                    <a16:creationId xmlns:a16="http://schemas.microsoft.com/office/drawing/2014/main" id="{53A9E0D8-F22F-E928-928D-7EE1B9292A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alphaModFix amt="8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73" t="-2" r="61849" b="20"/>
              <a:stretch/>
            </p:blipFill>
            <p:spPr bwMode="auto">
              <a:xfrm>
                <a:off x="752732" y="1282"/>
                <a:ext cx="3898781" cy="68567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8F9FE86-688D-6533-26C6-95B79E733541}"/>
                  </a:ext>
                </a:extLst>
              </p:cNvPr>
              <p:cNvSpPr/>
              <p:nvPr/>
            </p:nvSpPr>
            <p:spPr>
              <a:xfrm>
                <a:off x="3667539" y="2166730"/>
                <a:ext cx="1351722" cy="1938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  <p:grpSp>
          <p:nvGrpSpPr>
            <p:cNvPr id="32" name="群組 31">
              <a:extLst>
                <a:ext uri="{FF2B5EF4-FFF2-40B4-BE49-F238E27FC236}">
                  <a16:creationId xmlns:a16="http://schemas.microsoft.com/office/drawing/2014/main" id="{F50D76C6-F98B-006C-E4BB-5567A42DE2D5}"/>
                </a:ext>
              </a:extLst>
            </p:cNvPr>
            <p:cNvGrpSpPr/>
            <p:nvPr/>
          </p:nvGrpSpPr>
          <p:grpSpPr>
            <a:xfrm>
              <a:off x="288060" y="2050479"/>
              <a:ext cx="1779715" cy="2008572"/>
              <a:chOff x="3583192" y="-1044343"/>
              <a:chExt cx="1827083" cy="2052385"/>
            </a:xfrm>
            <a:solidFill>
              <a:srgbClr val="D2BE14"/>
            </a:solidFill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C544CF1-372E-901B-3719-0B3ABE6C480C}"/>
                  </a:ext>
                </a:extLst>
              </p:cNvPr>
              <p:cNvSpPr/>
              <p:nvPr/>
            </p:nvSpPr>
            <p:spPr>
              <a:xfrm>
                <a:off x="3583192" y="-1044343"/>
                <a:ext cx="1826757" cy="2052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8800" dirty="0"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4849568-39CF-B868-D50F-C78D76123A74}"/>
                  </a:ext>
                </a:extLst>
              </p:cNvPr>
              <p:cNvSpPr txBox="1"/>
              <p:nvPr/>
            </p:nvSpPr>
            <p:spPr>
              <a:xfrm>
                <a:off x="3858566" y="-438508"/>
                <a:ext cx="1551709" cy="1446550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8800" dirty="0">
                    <a:solidFill>
                      <a:srgbClr val="000200"/>
                    </a:solidFill>
                    <a:latin typeface="HGPSoeiKakupoptai" panose="040B0A00000000000000" pitchFamily="82" charset="-128"/>
                    <a:ea typeface="HGPSoeiKakupoptai" panose="040B0A00000000000000" pitchFamily="82" charset="-128"/>
                  </a:rPr>
                  <a:t>JS</a:t>
                </a:r>
                <a:endParaRPr lang="zh-TW" altLang="en-US" sz="8800" dirty="0">
                  <a:solidFill>
                    <a:srgbClr val="000200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</a:endParaRPr>
              </a:p>
            </p:txBody>
          </p:sp>
        </p:grp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5D741B49-1FBF-0CCB-BD86-0AD34D010AF6}"/>
              </a:ext>
            </a:extLst>
          </p:cNvPr>
          <p:cNvGrpSpPr/>
          <p:nvPr/>
        </p:nvGrpSpPr>
        <p:grpSpPr>
          <a:xfrm>
            <a:off x="111160" y="53700"/>
            <a:ext cx="6773008" cy="860178"/>
            <a:chOff x="111160" y="53700"/>
            <a:chExt cx="6773008" cy="860178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FB846D8-1701-5394-5741-AD4167869026}"/>
                </a:ext>
              </a:extLst>
            </p:cNvPr>
            <p:cNvSpPr txBox="1"/>
            <p:nvPr/>
          </p:nvSpPr>
          <p:spPr>
            <a:xfrm>
              <a:off x="111160" y="53700"/>
              <a:ext cx="6773008" cy="83099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sz="4800" dirty="0">
                  <a:solidFill>
                    <a:schemeClr val="bg1"/>
                  </a:solidFill>
                  <a:latin typeface="HGPSoeiKakupoptai" panose="040B0A00000000000000" pitchFamily="82" charset="-128"/>
                  <a:ea typeface="HGPSoeiKakupoptai" panose="040B0A00000000000000" pitchFamily="82" charset="-128"/>
                  <a:cs typeface="ADLaM Display" panose="02010000000000000000" pitchFamily="2" charset="0"/>
                </a:rPr>
                <a:t>JavaScript Event Loop</a:t>
              </a:r>
            </a:p>
          </p:txBody>
        </p:sp>
        <p:cxnSp>
          <p:nvCxnSpPr>
            <p:cNvPr id="4" name="直線接點 3">
              <a:extLst>
                <a:ext uri="{FF2B5EF4-FFF2-40B4-BE49-F238E27FC236}">
                  <a16:creationId xmlns:a16="http://schemas.microsoft.com/office/drawing/2014/main" id="{33C3EE17-33A6-343C-301C-4DAD29876850}"/>
                </a:ext>
              </a:extLst>
            </p:cNvPr>
            <p:cNvCxnSpPr>
              <a:cxnSpLocks/>
            </p:cNvCxnSpPr>
            <p:nvPr/>
          </p:nvCxnSpPr>
          <p:spPr>
            <a:xfrm>
              <a:off x="175095" y="913878"/>
              <a:ext cx="6502796" cy="0"/>
            </a:xfrm>
            <a:prstGeom prst="line">
              <a:avLst/>
            </a:prstGeom>
            <a:ln w="57150">
              <a:solidFill>
                <a:schemeClr val="bg1">
                  <a:lumMod val="9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A4D679C0-CE9C-4454-AD23-D46B259BD16E}"/>
              </a:ext>
            </a:extLst>
          </p:cNvPr>
          <p:cNvSpPr txBox="1"/>
          <p:nvPr/>
        </p:nvSpPr>
        <p:spPr>
          <a:xfrm>
            <a:off x="2177249" y="1000926"/>
            <a:ext cx="1000626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24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For enabling non-blocking execution despite being single-threaded.</a:t>
            </a:r>
            <a:endParaRPr lang="zh-TW" altLang="en-US" sz="24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D686AF7-471A-E48D-CE01-F860E286A432}"/>
              </a:ext>
            </a:extLst>
          </p:cNvPr>
          <p:cNvSpPr txBox="1"/>
          <p:nvPr/>
        </p:nvSpPr>
        <p:spPr>
          <a:xfrm>
            <a:off x="2177249" y="1657581"/>
            <a:ext cx="2553904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 dirty="0">
                <a:latin typeface="HGPSoeiKakupoptai" panose="040B0A00000000000000" pitchFamily="82" charset="-128"/>
                <a:ea typeface="HGPSoeiKakupoptai" panose="040B0A00000000000000" pitchFamily="82" charset="-128"/>
              </a:rPr>
              <a:t>Call Stack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4EAFEA-C99D-4016-37F2-C48FC79F08A8}"/>
              </a:ext>
            </a:extLst>
          </p:cNvPr>
          <p:cNvSpPr txBox="1"/>
          <p:nvPr/>
        </p:nvSpPr>
        <p:spPr>
          <a:xfrm>
            <a:off x="2177249" y="4067122"/>
            <a:ext cx="288252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480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r>
              <a:rPr lang="en-US" altLang="zh-TW" sz="4000">
                <a:latin typeface="HGPSoeiKakupoptai" panose="040B0A00000000000000" pitchFamily="82" charset="-128"/>
                <a:ea typeface="HGPSoeiKakupoptai" panose="040B0A00000000000000" pitchFamily="82" charset="-128"/>
              </a:rPr>
              <a:t>Task Queue</a:t>
            </a:r>
            <a:endParaRPr lang="zh-TW" altLang="en-US" sz="4000" dirty="0">
              <a:latin typeface="HGPSoeiKakupoptai" panose="040B0A00000000000000" pitchFamily="82" charset="-128"/>
              <a:ea typeface="HGPSoeiKakupoptai" panose="040B0A00000000000000" pitchFamily="8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7200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178</Words>
  <Application>Microsoft Office PowerPoint</Application>
  <PresentationFormat>寬螢幕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HGPSoeiKakupoptai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DA40 JCTSAI0</dc:creator>
  <cp:lastModifiedBy>DA40 JCTSAI0</cp:lastModifiedBy>
  <cp:revision>89</cp:revision>
  <dcterms:created xsi:type="dcterms:W3CDTF">2025-01-01T08:24:34Z</dcterms:created>
  <dcterms:modified xsi:type="dcterms:W3CDTF">2025-01-24T09:30:30Z</dcterms:modified>
</cp:coreProperties>
</file>