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>
      <p:cViewPr varScale="1">
        <p:scale>
          <a:sx n="62" d="100"/>
          <a:sy n="62" d="100"/>
        </p:scale>
        <p:origin x="72" y="9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5724129" y="3064392"/>
            <a:ext cx="2808311" cy="1439000"/>
            <a:chOff x="1403648" y="2102266"/>
            <a:chExt cx="2808311" cy="1439000"/>
          </a:xfrm>
        </p:grpSpPr>
        <p:sp>
          <p:nvSpPr>
            <p:cNvPr id="64" name="矩形 63"/>
            <p:cNvSpPr/>
            <p:nvPr/>
          </p:nvSpPr>
          <p:spPr>
            <a:xfrm>
              <a:off x="2266394" y="2461726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374934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24107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709225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05675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122378" y="267775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122378" y="296451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3130490" y="26800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3130490" y="29680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555776" y="2102266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clk</a:t>
              </a:r>
              <a:endParaRPr lang="zh-CN" alt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7502" y="2102266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reset</a:t>
              </a:r>
              <a:endParaRPr lang="zh-CN" alt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22378" y="3325822"/>
              <a:ext cx="522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MemRd</a:t>
              </a:r>
              <a:endParaRPr lang="zh-CN" alt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82418" y="3325822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MemWr</a:t>
              </a:r>
              <a:endParaRPr lang="zh-CN" alt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12530" y="2566138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addr</a:t>
              </a:r>
              <a:endParaRPr lang="zh-CN" alt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0029" y="2860669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wdata</a:t>
              </a:r>
              <a:endParaRPr lang="zh-CN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03648" y="2855288"/>
              <a:ext cx="7907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Databus2[7:0]</a:t>
              </a:r>
              <a:endParaRPr lang="zh-CN" alt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04403" y="2570028"/>
              <a:ext cx="249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Z</a:t>
              </a:r>
              <a:endParaRPr lang="zh-CN" alt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10946" y="2572330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Uart_Read_data</a:t>
              </a:r>
              <a:endParaRPr lang="zh-CN" alt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4747" y="286036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uart_tx</a:t>
              </a:r>
              <a:endParaRPr lang="zh-CN" altLang="en-US" sz="800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058482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51555" y="3321498"/>
              <a:ext cx="494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uart_rx</a:t>
              </a:r>
              <a:endParaRPr lang="zh-CN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38402" y="2718538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onsolas" panose="020B0609020204030204" pitchFamily="49" charset="0"/>
                </a:rPr>
                <a:t>UART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429214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199511" y="2102266"/>
              <a:ext cx="47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sys_clk</a:t>
              </a:r>
              <a:endParaRPr lang="zh-CN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62833" y="2566138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rdata</a:t>
              </a:r>
              <a:endParaRPr lang="zh-CN" altLang="en-US" sz="8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83195" y="1624227"/>
            <a:ext cx="2486228" cy="1439000"/>
            <a:chOff x="3525933" y="628114"/>
            <a:chExt cx="2486228" cy="1439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525933" y="628114"/>
              <a:ext cx="2486228" cy="1439000"/>
              <a:chOff x="3525933" y="628114"/>
              <a:chExt cx="2486228" cy="1439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211960" y="987574"/>
                <a:ext cx="864096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4320500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69673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437417" y="843558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842181" y="843558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4067944" y="12035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4067944" y="1490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5076056" y="109587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076056" y="141297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5076056" y="125400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5076056" y="156363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283968" y="628114"/>
                <a:ext cx="3240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4008" y="628114"/>
                <a:ext cx="396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reset</a:t>
                </a:r>
                <a:endParaRPr lang="zh-CN" alt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67944" y="1851670"/>
                <a:ext cx="5222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MemRd</a:t>
                </a:r>
                <a:endParaRPr lang="zh-CN" altLang="en-US" sz="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27984" y="1851670"/>
                <a:ext cx="5578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MemWr</a:t>
                </a:r>
                <a:endParaRPr lang="zh-CN" alt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58096" y="1091986"/>
                <a:ext cx="48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addr</a:t>
                </a:r>
                <a:endParaRPr lang="zh-CN" altLang="en-US" sz="8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75595" y="1386517"/>
                <a:ext cx="48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wdata</a:t>
                </a:r>
                <a:endParaRPr lang="zh-CN" altLang="en-US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25933" y="1382641"/>
                <a:ext cx="6480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Databus2</a:t>
                </a:r>
                <a:endParaRPr lang="zh-CN" altLang="en-US" sz="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49969" y="1095876"/>
                <a:ext cx="2492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Z</a:t>
                </a:r>
                <a:endParaRPr lang="zh-CN" altLang="en-US" sz="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56513" y="988154"/>
                <a:ext cx="8556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Per_Read_data</a:t>
                </a:r>
                <a:endParaRPr lang="zh-CN" altLang="en-US" sz="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1221" y="1154666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IRQ</a:t>
                </a:r>
                <a:endParaRPr lang="zh-CN" altLang="en-US" sz="8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170313" y="1305253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led</a:t>
                </a:r>
                <a:endParaRPr lang="zh-CN" altLang="en-US" sz="8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72886" y="1455916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digi</a:t>
                </a:r>
                <a:endParaRPr lang="zh-CN" altLang="en-US" sz="800" dirty="0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5004048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797121" y="1847346"/>
                <a:ext cx="494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switch</a:t>
                </a:r>
                <a:endParaRPr lang="zh-CN" altLang="en-US" sz="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83968" y="1244386"/>
                <a:ext cx="792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>
                    <a:latin typeface="Consolas" panose="020B0609020204030204" pitchFamily="49" charset="0"/>
                  </a:rPr>
                  <a:t>Peripheral</a:t>
                </a:r>
                <a:endParaRPr lang="zh-CN" altLang="en-US" sz="800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717506" y="984264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rdata</a:t>
              </a:r>
              <a:endParaRPr lang="zh-CN" altLang="en-US" sz="800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611286" y="132845"/>
            <a:ext cx="2661961" cy="1439000"/>
            <a:chOff x="3563888" y="2204177"/>
            <a:chExt cx="2661961" cy="1439000"/>
          </a:xfrm>
        </p:grpSpPr>
        <p:sp>
          <p:nvSpPr>
            <p:cNvPr id="97" name="矩形 96"/>
            <p:cNvSpPr/>
            <p:nvPr/>
          </p:nvSpPr>
          <p:spPr>
            <a:xfrm>
              <a:off x="4280284" y="2563637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518331" y="32837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903890" y="32837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509425" y="241962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877883" y="241962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4136268" y="27796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4136268" y="306642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144380" y="29680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355976" y="2204177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clk</a:t>
              </a:r>
              <a:endParaRPr lang="zh-CN" alt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79710" y="2204177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reset</a:t>
              </a:r>
              <a:endParaRPr lang="zh-CN" altLang="en-US" sz="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65775" y="3427733"/>
              <a:ext cx="522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MemRd</a:t>
              </a:r>
              <a:endParaRPr lang="zh-CN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62201" y="3427733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MemWr</a:t>
              </a:r>
              <a:endParaRPr lang="zh-CN" alt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6420" y="2668049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addr</a:t>
              </a:r>
              <a:endParaRPr lang="zh-CN" altLang="en-US" sz="8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243919" y="2962580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wdata</a:t>
              </a:r>
              <a:endParaRPr lang="zh-CN" alt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63888" y="2960701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Databus2</a:t>
              </a:r>
              <a:endParaRPr lang="zh-CN" altLang="en-US" sz="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35896" y="2671939"/>
              <a:ext cx="5316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Z[31:2]</a:t>
              </a:r>
              <a:endParaRPr lang="zh-CN" alt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4836" y="2860362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Mem_Read_data</a:t>
              </a:r>
              <a:endParaRPr lang="zh-CN" alt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24281" y="2820449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>
                  <a:latin typeface="Consolas" panose="020B0609020204030204" pitchFamily="49" charset="0"/>
                </a:rPr>
                <a:t>DataMemory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69673" y="2674241"/>
              <a:ext cx="5083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/>
                <a:t>rdata</a:t>
              </a:r>
              <a:endParaRPr lang="zh-CN" altLang="en-US" sz="800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31716" y="497048"/>
            <a:ext cx="1251198" cy="1145728"/>
            <a:chOff x="1229348" y="3810392"/>
            <a:chExt cx="1251198" cy="1145728"/>
          </a:xfrm>
        </p:grpSpPr>
        <p:sp>
          <p:nvSpPr>
            <p:cNvPr id="124" name="矩形 123"/>
            <p:cNvSpPr/>
            <p:nvPr/>
          </p:nvSpPr>
          <p:spPr>
            <a:xfrm>
              <a:off x="1447799" y="4155926"/>
              <a:ext cx="795772" cy="500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247873" y="3810392"/>
              <a:ext cx="12326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InstructionMemIn</a:t>
              </a:r>
              <a:r>
                <a:rPr lang="en-US" altLang="zh-CN" sz="800" dirty="0"/>
                <a:t>[9:2]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54161" y="4237025"/>
              <a:ext cx="82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>
                  <a:latin typeface="Consolas" panose="020B0609020204030204" pitchFamily="49" charset="0"/>
                </a:rPr>
                <a:t>InstructionMemory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1845685" y="40119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2461" y="46566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29348" y="4740676"/>
              <a:ext cx="12326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Instruction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3976" y="2030641"/>
            <a:ext cx="3117876" cy="1422218"/>
            <a:chOff x="2480546" y="3721282"/>
            <a:chExt cx="3117876" cy="1422218"/>
          </a:xfrm>
        </p:grpSpPr>
        <p:sp>
          <p:nvSpPr>
            <p:cNvPr id="105" name="矩形 104"/>
            <p:cNvSpPr/>
            <p:nvPr/>
          </p:nvSpPr>
          <p:spPr>
            <a:xfrm>
              <a:off x="3476655" y="4081194"/>
              <a:ext cx="132046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4469376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805577" y="480127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5796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978085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3332639" y="429721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3332639" y="458398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552347" y="3721734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clk</a:t>
              </a:r>
              <a:endParaRPr lang="zh-CN" alt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79912" y="3721734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reset</a:t>
              </a:r>
              <a:endParaRPr lang="zh-CN" alt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05265" y="3721282"/>
              <a:ext cx="825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Write_Register</a:t>
              </a:r>
              <a:endParaRPr lang="zh-CN" altLang="en-US" sz="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63888" y="4926753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RegWr</a:t>
              </a:r>
              <a:endParaRPr lang="zh-CN" altLang="en-US" sz="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0123" y="4185606"/>
              <a:ext cx="843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/>
                <a:t>Read_register1</a:t>
              </a:r>
              <a:endParaRPr lang="zh-CN" altLang="en-US" sz="7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970364" y="4583983"/>
              <a:ext cx="4655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 err="1"/>
                <a:t>wdata</a:t>
              </a:r>
              <a:endParaRPr lang="zh-CN" altLang="en-US" sz="7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923928" y="4928056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Databus3</a:t>
              </a:r>
              <a:endParaRPr lang="zh-CN" alt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80546" y="4189496"/>
              <a:ext cx="915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Instruction[25:21]</a:t>
              </a:r>
              <a:endParaRPr lang="zh-CN" altLang="en-US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06764" y="4156506"/>
              <a:ext cx="6916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Databus1</a:t>
              </a:r>
              <a:endParaRPr lang="zh-CN" alt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476655" y="4338006"/>
              <a:ext cx="13204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>
                  <a:latin typeface="Consolas" panose="020B0609020204030204" pitchFamily="49" charset="0"/>
                </a:rPr>
                <a:t>RegisterFile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72177" y="4171895"/>
              <a:ext cx="7275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/>
                <a:t>Read_data1</a:t>
              </a:r>
              <a:endParaRPr lang="zh-CN" altLang="en-US" sz="700" dirty="0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4213296" y="480399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447669" y="4482089"/>
              <a:ext cx="843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/>
                <a:t>Read_register2</a:t>
              </a:r>
              <a:endParaRPr lang="zh-CN" altLang="en-US" sz="7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80546" y="4474702"/>
              <a:ext cx="942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Instruction[20:16]</a:t>
              </a:r>
              <a:endParaRPr lang="zh-CN" altLang="en-US" sz="800" dirty="0"/>
            </a:p>
          </p:txBody>
        </p:sp>
        <p:cxnSp>
          <p:nvCxnSpPr>
            <p:cNvPr id="142" name="直接连接符 141"/>
            <p:cNvCxnSpPr/>
            <p:nvPr/>
          </p:nvCxnSpPr>
          <p:spPr>
            <a:xfrm flipH="1">
              <a:off x="4797121" y="426752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4799742" y="458797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72176" y="4482089"/>
              <a:ext cx="7275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/>
                <a:t>Read_data2</a:t>
              </a:r>
              <a:endParaRPr lang="zh-CN" altLang="en-US" sz="7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03890" y="4487293"/>
              <a:ext cx="6916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Databus2</a:t>
              </a:r>
              <a:endParaRPr lang="zh-CN" altLang="en-US" sz="8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691857" y="85979"/>
            <a:ext cx="1727187" cy="1675404"/>
            <a:chOff x="1379103" y="1604432"/>
            <a:chExt cx="1727187" cy="167540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1669790" y="2462452"/>
              <a:ext cx="1440166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2406610" y="179254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2100756" y="1604432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PCSrc</a:t>
              </a:r>
              <a:endParaRPr lang="zh-CN" altLang="en-US" sz="800" dirty="0"/>
            </a:p>
          </p:txBody>
        </p:sp>
        <p:cxnSp>
          <p:nvCxnSpPr>
            <p:cNvPr id="153" name="直接连接符 152"/>
            <p:cNvCxnSpPr/>
            <p:nvPr/>
          </p:nvCxnSpPr>
          <p:spPr>
            <a:xfrm flipH="1">
              <a:off x="2148555" y="20652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H="1">
              <a:off x="2148555" y="227556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547664" y="1960466"/>
              <a:ext cx="6595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PC_plus_4</a:t>
              </a:r>
              <a:endParaRPr lang="zh-CN" alt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79103" y="2163310"/>
              <a:ext cx="828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/>
                <a:t>Branch_target</a:t>
              </a:r>
              <a:endParaRPr lang="zh-CN" altLang="en-US" sz="800" dirty="0"/>
            </a:p>
          </p:txBody>
        </p:sp>
        <p:cxnSp>
          <p:nvCxnSpPr>
            <p:cNvPr id="157" name="直接连接符 156"/>
            <p:cNvCxnSpPr/>
            <p:nvPr/>
          </p:nvCxnSpPr>
          <p:spPr>
            <a:xfrm flipH="1">
              <a:off x="2148555" y="246108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442750" y="2356306"/>
              <a:ext cx="764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/>
                <a:t>Jump_target</a:t>
              </a:r>
              <a:endParaRPr lang="zh-CN" altLang="en-US" sz="800" dirty="0"/>
            </a:p>
          </p:txBody>
        </p:sp>
        <p:cxnSp>
          <p:nvCxnSpPr>
            <p:cNvPr id="159" name="直接连接符 158"/>
            <p:cNvCxnSpPr/>
            <p:nvPr/>
          </p:nvCxnSpPr>
          <p:spPr>
            <a:xfrm flipH="1">
              <a:off x="2140324" y="26612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547664" y="2556463"/>
              <a:ext cx="651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Databus1</a:t>
              </a:r>
              <a:endParaRPr lang="zh-CN" altLang="en-US" sz="800" dirty="0"/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2140324" y="284974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480805" y="2744973"/>
              <a:ext cx="718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0x80000004</a:t>
              </a:r>
              <a:endParaRPr lang="zh-CN" altLang="en-US" sz="800" dirty="0"/>
            </a:p>
          </p:txBody>
        </p:sp>
        <p:cxnSp>
          <p:nvCxnSpPr>
            <p:cNvPr id="163" name="直接连接符 162"/>
            <p:cNvCxnSpPr/>
            <p:nvPr/>
          </p:nvCxnSpPr>
          <p:spPr>
            <a:xfrm flipH="1">
              <a:off x="2137773" y="303714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478254" y="2932370"/>
              <a:ext cx="718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0x80000008</a:t>
              </a:r>
              <a:endParaRPr lang="zh-CN" altLang="en-US" sz="800" dirty="0"/>
            </a:p>
          </p:txBody>
        </p:sp>
        <p:cxnSp>
          <p:nvCxnSpPr>
            <p:cNvPr id="165" name="直接连接符 164"/>
            <p:cNvCxnSpPr/>
            <p:nvPr/>
          </p:nvCxnSpPr>
          <p:spPr>
            <a:xfrm flipH="1">
              <a:off x="2483303" y="24755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2559010" y="2356306"/>
              <a:ext cx="547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PC_next</a:t>
              </a:r>
              <a:endParaRPr lang="zh-CN" altLang="en-US" sz="8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259146" y="1960466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267744" y="216331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267744" y="2356306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267744" y="2556463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67744" y="2735737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67744" y="293237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94067" y="119458"/>
            <a:ext cx="2083088" cy="1893117"/>
            <a:chOff x="323528" y="3366947"/>
            <a:chExt cx="2083088" cy="1893117"/>
          </a:xfrm>
        </p:grpSpPr>
        <p:sp>
          <p:nvSpPr>
            <p:cNvPr id="187" name="矩形 186"/>
            <p:cNvSpPr/>
            <p:nvPr/>
          </p:nvSpPr>
          <p:spPr>
            <a:xfrm>
              <a:off x="1379102" y="3427740"/>
              <a:ext cx="265971" cy="1808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23528" y="3607044"/>
              <a:ext cx="9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Instruction[31:26]</a:t>
              </a:r>
            </a:p>
          </p:txBody>
        </p:sp>
        <p:cxnSp>
          <p:nvCxnSpPr>
            <p:cNvPr id="193" name="直接连接符 192"/>
            <p:cNvCxnSpPr/>
            <p:nvPr/>
          </p:nvCxnSpPr>
          <p:spPr>
            <a:xfrm flipH="1">
              <a:off x="1644008" y="36336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1644008" y="34746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1644008" y="3784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1647181" y="40894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1647181" y="39305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1647181" y="42401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1639608" y="455752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1639608" y="43985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1639608" y="47081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1642781" y="501337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1642781" y="48544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1642781" y="51640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323528" y="3796466"/>
              <a:ext cx="9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Instruction[5:0]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9592" y="3984932"/>
              <a:ext cx="4009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IRQ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50718" y="4175902"/>
              <a:ext cx="480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PC[31]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331640" y="3427740"/>
              <a:ext cx="323165" cy="14266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onsolas" panose="020B0609020204030204" pitchFamily="49" charset="0"/>
                </a:rPr>
                <a:t>Control</a:t>
              </a:r>
              <a:endParaRPr lang="zh-CN" altLang="en-US" sz="900" b="1" dirty="0">
                <a:latin typeface="Consolas" panose="020B0609020204030204" pitchFamily="49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32501" y="3366947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PCSrc</a:t>
              </a:r>
              <a:endParaRPr lang="zh-CN" altLang="en-US" sz="8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741593" y="351753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RegDst</a:t>
              </a:r>
              <a:endParaRPr lang="zh-CN" altLang="en-US" sz="8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44166" y="3668197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RegWr</a:t>
              </a:r>
              <a:endParaRPr lang="zh-CN" altLang="en-US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740216" y="3826693"/>
              <a:ext cx="5622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ALUSrc1</a:t>
              </a:r>
              <a:endParaRPr lang="zh-CN" altLang="en-US" sz="8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749308" y="3977280"/>
              <a:ext cx="553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ALUSrc2</a:t>
              </a:r>
              <a:endParaRPr lang="zh-CN" alt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1881" y="4127943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ALUFun</a:t>
              </a:r>
              <a:endParaRPr lang="zh-CN" alt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1881" y="428362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Sign</a:t>
              </a:r>
              <a:endParaRPr lang="zh-CN" alt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760972" y="4434211"/>
              <a:ext cx="541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MemRd</a:t>
              </a:r>
              <a:endParaRPr lang="zh-CN" altLang="en-US" sz="8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763546" y="4584874"/>
              <a:ext cx="6016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MemWr</a:t>
              </a:r>
              <a:endParaRPr lang="zh-CN" altLang="en-US" sz="8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59596" y="4743370"/>
              <a:ext cx="64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MemtoReg</a:t>
              </a:r>
              <a:endParaRPr lang="zh-CN" alt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768688" y="4893957"/>
              <a:ext cx="553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ExtOp</a:t>
              </a:r>
              <a:endParaRPr lang="zh-CN" alt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771261" y="504462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LUOp</a:t>
              </a:r>
              <a:endParaRPr lang="zh-CN" altLang="en-US" sz="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1292521" y="1589446"/>
            <a:ext cx="2124237" cy="1387867"/>
            <a:chOff x="6336195" y="198659"/>
            <a:chExt cx="2124237" cy="1387867"/>
          </a:xfrm>
        </p:grpSpPr>
        <p:sp>
          <p:nvSpPr>
            <p:cNvPr id="226" name="流程图: 手动操作 2"/>
            <p:cNvSpPr/>
            <p:nvPr/>
          </p:nvSpPr>
          <p:spPr>
            <a:xfrm rot="16200000">
              <a:off x="6913082" y="947328"/>
              <a:ext cx="1083794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/>
            <p:cNvCxnSpPr/>
            <p:nvPr/>
          </p:nvCxnSpPr>
          <p:spPr>
            <a:xfrm>
              <a:off x="7471715" y="43284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165861" y="198659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RegDst</a:t>
              </a:r>
              <a:endParaRPr lang="zh-CN" altLang="en-US" sz="800" dirty="0"/>
            </a:p>
          </p:txBody>
        </p:sp>
        <p:cxnSp>
          <p:nvCxnSpPr>
            <p:cNvPr id="229" name="直接连接符 228"/>
            <p:cNvCxnSpPr/>
            <p:nvPr/>
          </p:nvCxnSpPr>
          <p:spPr>
            <a:xfrm flipH="1">
              <a:off x="7213660" y="728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H="1">
              <a:off x="7213660" y="9386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6372200" y="623528"/>
              <a:ext cx="9001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Instruction[15:11]</a:t>
              </a:r>
              <a:endParaRPr lang="zh-CN" altLang="en-US" sz="8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336195" y="826372"/>
              <a:ext cx="972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Instruction[20:16]</a:t>
              </a:r>
              <a:endParaRPr lang="zh-CN" altLang="en-US" sz="800" dirty="0"/>
            </a:p>
          </p:txBody>
        </p:sp>
        <p:cxnSp>
          <p:nvCxnSpPr>
            <p:cNvPr id="233" name="直接连接符 232"/>
            <p:cNvCxnSpPr/>
            <p:nvPr/>
          </p:nvCxnSpPr>
          <p:spPr>
            <a:xfrm flipH="1">
              <a:off x="7213660" y="112414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6938421" y="1019368"/>
              <a:ext cx="333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31</a:t>
              </a:r>
              <a:endParaRPr lang="zh-CN" altLang="en-US" sz="800" dirty="0"/>
            </a:p>
          </p:txBody>
        </p:sp>
        <p:cxnSp>
          <p:nvCxnSpPr>
            <p:cNvPr id="235" name="直接连接符 234"/>
            <p:cNvCxnSpPr/>
            <p:nvPr/>
          </p:nvCxnSpPr>
          <p:spPr>
            <a:xfrm flipH="1">
              <a:off x="7205429" y="132430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6948265" y="1219525"/>
              <a:ext cx="315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26</a:t>
              </a:r>
              <a:endParaRPr lang="zh-CN" altLang="en-US" sz="800" dirty="0"/>
            </a:p>
          </p:txBody>
        </p:sp>
        <p:cxnSp>
          <p:nvCxnSpPr>
            <p:cNvPr id="241" name="直接连接符 240"/>
            <p:cNvCxnSpPr/>
            <p:nvPr/>
          </p:nvCxnSpPr>
          <p:spPr>
            <a:xfrm flipH="1">
              <a:off x="7548408" y="103477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7624114" y="915566"/>
              <a:ext cx="83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Write_register</a:t>
              </a:r>
              <a:endParaRPr lang="zh-CN" alt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324251" y="623528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332849" y="826372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332849" y="1019368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332849" y="1219525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52205" y="195486"/>
            <a:ext cx="2359955" cy="1937055"/>
            <a:chOff x="3868229" y="267494"/>
            <a:chExt cx="2359955" cy="1937055"/>
          </a:xfrm>
        </p:grpSpPr>
        <p:grpSp>
          <p:nvGrpSpPr>
            <p:cNvPr id="13" name="组合 12"/>
            <p:cNvGrpSpPr/>
            <p:nvPr/>
          </p:nvGrpSpPr>
          <p:grpSpPr>
            <a:xfrm>
              <a:off x="5171692" y="552145"/>
              <a:ext cx="1056492" cy="1367572"/>
              <a:chOff x="1426648" y="2716346"/>
              <a:chExt cx="1056492" cy="1367572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506202" y="2926536"/>
                <a:ext cx="576064" cy="969572"/>
                <a:chOff x="2987824" y="929968"/>
                <a:chExt cx="576064" cy="969572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 flipV="1">
                  <a:off x="2987824" y="1553902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3563888" y="1275606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2987824" y="1254004"/>
                  <a:ext cx="264950" cy="1589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2992972" y="1412975"/>
                  <a:ext cx="259802" cy="1625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2987824" y="929968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2992972" y="1575504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2987824" y="929968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直接连接符 172"/>
              <p:cNvCxnSpPr/>
              <p:nvPr/>
            </p:nvCxnSpPr>
            <p:spPr>
              <a:xfrm>
                <a:off x="1832247" y="2926536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1426648" y="2716346"/>
                <a:ext cx="8410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ALUFun</a:t>
                </a:r>
                <a:endParaRPr lang="en-US" altLang="zh-CN" sz="800" dirty="0"/>
              </a:p>
            </p:txBody>
          </p:sp>
          <p:cxnSp>
            <p:nvCxnSpPr>
              <p:cNvPr id="175" name="直接连接符 174"/>
              <p:cNvCxnSpPr/>
              <p:nvPr/>
            </p:nvCxnSpPr>
            <p:spPr>
              <a:xfrm>
                <a:off x="1835696" y="3691733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1574896" y="3868474"/>
                <a:ext cx="5488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Sign</a:t>
                </a:r>
              </a:p>
            </p:txBody>
          </p:sp>
          <p:cxnSp>
            <p:nvCxnSpPr>
              <p:cNvPr id="183" name="直接连接符 182"/>
              <p:cNvCxnSpPr/>
              <p:nvPr/>
            </p:nvCxnSpPr>
            <p:spPr>
              <a:xfrm flipH="1">
                <a:off x="2082266" y="34213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2176524" y="3313606"/>
                <a:ext cx="3066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Z</a:t>
                </a:r>
                <a:endParaRPr lang="zh-CN" altLang="en-US" sz="8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907704" y="3308468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S</a:t>
                </a:r>
                <a:endParaRPr lang="zh-CN" altLang="en-US" sz="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80035" y="3238027"/>
                <a:ext cx="323165" cy="3666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onsolas" panose="020B0609020204030204" pitchFamily="49" charset="0"/>
                  </a:rPr>
                  <a:t>ALU</a:t>
                </a:r>
                <a:endParaRPr lang="zh-CN" alt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868229" y="267494"/>
              <a:ext cx="1536084" cy="930246"/>
              <a:chOff x="4211960" y="2309004"/>
              <a:chExt cx="1536084" cy="930246"/>
            </a:xfrm>
          </p:grpSpPr>
          <p:sp>
            <p:nvSpPr>
              <p:cNvPr id="268" name="流程图: 手动操作 2"/>
              <p:cNvSpPr/>
              <p:nvPr/>
            </p:nvSpPr>
            <p:spPr>
              <a:xfrm rot="16200000">
                <a:off x="5056828" y="284411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9" name="直接连接符 268"/>
              <p:cNvCxnSpPr/>
              <p:nvPr/>
            </p:nvCxnSpPr>
            <p:spPr>
              <a:xfrm>
                <a:off x="5371396" y="254318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Box 269"/>
              <p:cNvSpPr txBox="1"/>
              <p:nvPr/>
            </p:nvSpPr>
            <p:spPr>
              <a:xfrm>
                <a:off x="5005044" y="2309004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ALUSrc1</a:t>
                </a:r>
                <a:endParaRPr lang="zh-CN" altLang="en-US" sz="800" dirty="0"/>
              </a:p>
            </p:txBody>
          </p:sp>
          <p:cxnSp>
            <p:nvCxnSpPr>
              <p:cNvPr id="271" name="直接连接符 270"/>
              <p:cNvCxnSpPr/>
              <p:nvPr/>
            </p:nvCxnSpPr>
            <p:spPr>
              <a:xfrm flipH="1">
                <a:off x="5113341" y="28386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 flipH="1">
                <a:off x="5113341" y="30489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/>
              <p:cNvSpPr txBox="1"/>
              <p:nvPr/>
            </p:nvSpPr>
            <p:spPr>
              <a:xfrm>
                <a:off x="4211960" y="2733873"/>
                <a:ext cx="9600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Instruction[10:6]</a:t>
                </a:r>
                <a:endParaRPr lang="zh-CN" altLang="en-US" sz="800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4495996" y="2936717"/>
                <a:ext cx="6840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Databus1</a:t>
                </a:r>
                <a:endParaRPr lang="zh-CN" altLang="en-US" sz="800" dirty="0"/>
              </a:p>
            </p:txBody>
          </p:sp>
          <p:cxnSp>
            <p:nvCxnSpPr>
              <p:cNvPr id="279" name="直接连接符 278"/>
              <p:cNvCxnSpPr/>
              <p:nvPr/>
            </p:nvCxnSpPr>
            <p:spPr>
              <a:xfrm flipH="1">
                <a:off x="5448089" y="290698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5223932" y="273387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232530" y="2936717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1</a:t>
                </a:r>
                <a:endParaRPr lang="zh-CN" altLang="en-US" sz="8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166152" y="1321430"/>
              <a:ext cx="1252048" cy="883119"/>
              <a:chOff x="4495996" y="2336123"/>
              <a:chExt cx="1252048" cy="883119"/>
            </a:xfrm>
          </p:grpSpPr>
          <p:sp>
            <p:nvSpPr>
              <p:cNvPr id="286" name="流程图: 手动操作 2"/>
              <p:cNvSpPr/>
              <p:nvPr/>
            </p:nvSpPr>
            <p:spPr>
              <a:xfrm rot="16200000">
                <a:off x="5056828" y="253665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7" name="直接连接符 286"/>
              <p:cNvCxnSpPr/>
              <p:nvPr/>
            </p:nvCxnSpPr>
            <p:spPr>
              <a:xfrm>
                <a:off x="5371396" y="290070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/>
              <p:cNvSpPr txBox="1"/>
              <p:nvPr/>
            </p:nvSpPr>
            <p:spPr>
              <a:xfrm>
                <a:off x="5005044" y="3003798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ALUSrc2</a:t>
                </a:r>
                <a:endParaRPr lang="zh-CN" altLang="en-US" sz="800" dirty="0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 flipH="1">
                <a:off x="5113341" y="25311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flipH="1">
                <a:off x="5113341" y="274151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/>
              <p:cNvSpPr txBox="1"/>
              <p:nvPr/>
            </p:nvSpPr>
            <p:spPr>
              <a:xfrm>
                <a:off x="4575860" y="2426413"/>
                <a:ext cx="5961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/>
                  <a:t>LU_Out</a:t>
                </a:r>
                <a:endParaRPr lang="zh-CN" altLang="en-US" sz="800" dirty="0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495996" y="2629257"/>
                <a:ext cx="6840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Databus2</a:t>
                </a:r>
                <a:endParaRPr lang="zh-CN" altLang="en-US" sz="800" dirty="0"/>
              </a:p>
            </p:txBody>
          </p:sp>
          <p:cxnSp>
            <p:nvCxnSpPr>
              <p:cNvPr id="293" name="直接连接符 292"/>
              <p:cNvCxnSpPr/>
              <p:nvPr/>
            </p:nvCxnSpPr>
            <p:spPr>
              <a:xfrm flipH="1">
                <a:off x="5448089" y="25995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/>
              <p:cNvSpPr txBox="1"/>
              <p:nvPr/>
            </p:nvSpPr>
            <p:spPr>
              <a:xfrm>
                <a:off x="5223932" y="242641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32530" y="2629257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1</a:t>
                </a:r>
                <a:endParaRPr lang="zh-CN" altLang="en-US" sz="8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870835" y="2665305"/>
            <a:ext cx="3057940" cy="1497999"/>
            <a:chOff x="2378156" y="3651870"/>
            <a:chExt cx="3057940" cy="1497999"/>
          </a:xfrm>
        </p:grpSpPr>
        <p:sp>
          <p:nvSpPr>
            <p:cNvPr id="298" name="流程图: 手动操作 2"/>
            <p:cNvSpPr/>
            <p:nvPr/>
          </p:nvSpPr>
          <p:spPr>
            <a:xfrm rot="16200000">
              <a:off x="4428986" y="4186982"/>
              <a:ext cx="595667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4743554" y="388605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4377202" y="3651870"/>
              <a:ext cx="7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LUOp</a:t>
              </a:r>
              <a:endParaRPr lang="zh-CN" altLang="en-US" sz="800" dirty="0"/>
            </a:p>
          </p:txBody>
        </p:sp>
        <p:cxnSp>
          <p:nvCxnSpPr>
            <p:cNvPr id="301" name="直接连接符 300"/>
            <p:cNvCxnSpPr/>
            <p:nvPr/>
          </p:nvCxnSpPr>
          <p:spPr>
            <a:xfrm flipH="1">
              <a:off x="4485499" y="411140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3371134" y="4006632"/>
              <a:ext cx="1173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{Instruction[15:0],16’b0}</a:t>
              </a:r>
              <a:endParaRPr lang="zh-CN" altLang="en-US" sz="800" dirty="0"/>
            </a:p>
          </p:txBody>
        </p:sp>
        <p:cxnSp>
          <p:nvCxnSpPr>
            <p:cNvPr id="305" name="直接连接符 304"/>
            <p:cNvCxnSpPr/>
            <p:nvPr/>
          </p:nvCxnSpPr>
          <p:spPr>
            <a:xfrm flipH="1">
              <a:off x="4820247" y="424984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4895953" y="4130640"/>
              <a:ext cx="540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LU_out</a:t>
              </a:r>
              <a:endParaRPr lang="zh-CN" altLang="en-US" sz="8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596090" y="4006632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604688" y="437195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310" name="流程图: 手动操作 2"/>
            <p:cNvSpPr/>
            <p:nvPr/>
          </p:nvSpPr>
          <p:spPr>
            <a:xfrm rot="16200000">
              <a:off x="4084081" y="4428468"/>
              <a:ext cx="595667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4398649" y="479040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4045024" y="4934425"/>
              <a:ext cx="7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ExtOp</a:t>
              </a:r>
              <a:endParaRPr lang="zh-CN" altLang="en-US" sz="800" dirty="0"/>
            </a:p>
          </p:txBody>
        </p:sp>
        <p:cxnSp>
          <p:nvCxnSpPr>
            <p:cNvPr id="313" name="直接连接符 312"/>
            <p:cNvCxnSpPr/>
            <p:nvPr/>
          </p:nvCxnSpPr>
          <p:spPr>
            <a:xfrm flipH="1">
              <a:off x="4140594" y="442300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H="1">
              <a:off x="4140594" y="463332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2378156" y="4318225"/>
              <a:ext cx="1821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{{16{Instruction[15]}},Instruction[15:0]}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54221" y="4521069"/>
              <a:ext cx="1253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/>
                <a:t>{16’b0,Instruction[15:0]}</a:t>
              </a:r>
              <a:endParaRPr lang="zh-CN" altLang="en-US" sz="800" dirty="0"/>
            </a:p>
          </p:txBody>
        </p:sp>
        <p:cxnSp>
          <p:nvCxnSpPr>
            <p:cNvPr id="317" name="直接连接符 316"/>
            <p:cNvCxnSpPr/>
            <p:nvPr/>
          </p:nvCxnSpPr>
          <p:spPr>
            <a:xfrm flipH="1">
              <a:off x="4475342" y="449133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4251185" y="4318225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259783" y="4521069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7552564" y="2569029"/>
            <a:ext cx="3192571" cy="1387867"/>
            <a:chOff x="7552564" y="2569029"/>
            <a:chExt cx="3192571" cy="1387867"/>
          </a:xfrm>
        </p:grpSpPr>
        <p:grpSp>
          <p:nvGrpSpPr>
            <p:cNvPr id="20" name="组合 19"/>
            <p:cNvGrpSpPr/>
            <p:nvPr/>
          </p:nvGrpSpPr>
          <p:grpSpPr>
            <a:xfrm>
              <a:off x="8380958" y="2569029"/>
              <a:ext cx="2364177" cy="1387867"/>
              <a:chOff x="6132260" y="1759947"/>
              <a:chExt cx="2364177" cy="1387867"/>
            </a:xfrm>
          </p:grpSpPr>
          <p:sp>
            <p:nvSpPr>
              <p:cNvPr id="250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1" name="直接连接符 250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7141368" y="1759947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MemtoReg</a:t>
                </a:r>
                <a:endParaRPr lang="zh-CN" altLang="en-US" sz="800" dirty="0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/>
              <p:cNvSpPr txBox="1"/>
              <p:nvPr/>
            </p:nvSpPr>
            <p:spPr>
              <a:xfrm>
                <a:off x="7020272" y="2184816"/>
                <a:ext cx="28803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Z</a:t>
                </a:r>
                <a:endParaRPr lang="zh-CN" altLang="en-US" sz="800" dirty="0"/>
              </a:p>
            </p:txBody>
          </p:sp>
          <p:cxnSp>
            <p:nvCxnSpPr>
              <p:cNvPr id="257" name="直接连接符 256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6132260" y="2580656"/>
                <a:ext cx="11760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{1'b0,PC_plus_4[30:0]}</a:t>
                </a:r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TextBox 259"/>
              <p:cNvSpPr txBox="1"/>
              <p:nvPr/>
            </p:nvSpPr>
            <p:spPr>
              <a:xfrm>
                <a:off x="6984270" y="2780813"/>
                <a:ext cx="3158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PC</a:t>
                </a:r>
                <a:endParaRPr lang="zh-CN" altLang="en-US" sz="800" dirty="0"/>
              </a:p>
            </p:txBody>
          </p:sp>
          <p:cxnSp>
            <p:nvCxnSpPr>
              <p:cNvPr id="261" name="直接连接符 260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Box 261"/>
              <p:cNvSpPr txBox="1"/>
              <p:nvPr/>
            </p:nvSpPr>
            <p:spPr>
              <a:xfrm>
                <a:off x="7660119" y="2476854"/>
                <a:ext cx="8363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Databus3</a:t>
                </a:r>
                <a:endParaRPr lang="zh-CN" altLang="en-US" sz="800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360256" y="2184816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3862" y="2387660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1</a:t>
                </a:r>
                <a:endParaRPr lang="zh-CN" alt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7368854" y="2580656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7368854" y="278081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552564" y="2662313"/>
              <a:ext cx="1394273" cy="653090"/>
              <a:chOff x="7591349" y="698566"/>
              <a:chExt cx="1394273" cy="65309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8483177" y="698566"/>
                <a:ext cx="502445" cy="653090"/>
                <a:chOff x="8483177" y="698566"/>
                <a:chExt cx="502445" cy="653090"/>
              </a:xfrm>
            </p:grpSpPr>
            <p:sp>
              <p:nvSpPr>
                <p:cNvPr id="27" name="弧形 26"/>
                <p:cNvSpPr/>
                <p:nvPr/>
              </p:nvSpPr>
              <p:spPr>
                <a:xfrm>
                  <a:off x="8483177" y="698566"/>
                  <a:ext cx="218370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弧形 320"/>
                <p:cNvSpPr/>
                <p:nvPr/>
              </p:nvSpPr>
              <p:spPr>
                <a:xfrm>
                  <a:off x="8514910" y="698566"/>
                  <a:ext cx="470712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3" name="直接连接符 322"/>
                <p:cNvCxnSpPr/>
                <p:nvPr/>
              </p:nvCxnSpPr>
              <p:spPr>
                <a:xfrm flipH="1">
                  <a:off x="8606250" y="69954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flipH="1">
                  <a:off x="8604058" y="1351656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5" name="直接连接符 324"/>
              <p:cNvCxnSpPr/>
              <p:nvPr/>
            </p:nvCxnSpPr>
            <p:spPr>
              <a:xfrm flipH="1">
                <a:off x="8561887" y="1014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H="1">
                <a:off x="8544837" y="85539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flipH="1">
                <a:off x="8545907" y="11650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TextBox 327"/>
              <p:cNvSpPr txBox="1"/>
              <p:nvPr/>
            </p:nvSpPr>
            <p:spPr>
              <a:xfrm>
                <a:off x="7591349" y="744623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/>
                  <a:t>Mem_Read_data</a:t>
                </a:r>
                <a:endParaRPr lang="zh-CN" altLang="en-US" sz="800" dirty="0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7757495" y="897633"/>
                <a:ext cx="8556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/>
                  <a:t>Per_Read_data</a:t>
                </a:r>
                <a:endParaRPr lang="zh-CN" altLang="en-US" sz="800" dirty="0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7615832" y="1053297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/>
                  <a:t>Uart_Read_data</a:t>
                </a:r>
                <a:endParaRPr lang="zh-CN" altLang="en-US" sz="800" dirty="0"/>
              </a:p>
            </p:txBody>
          </p:sp>
        </p:grpSp>
        <p:cxnSp>
          <p:nvCxnSpPr>
            <p:cNvPr id="73" name="肘形连接符 72"/>
            <p:cNvCxnSpPr/>
            <p:nvPr/>
          </p:nvCxnSpPr>
          <p:spPr>
            <a:xfrm>
              <a:off x="8946837" y="2991503"/>
              <a:ext cx="695542" cy="31296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77FD1A84-DB8D-4FF7-9B0E-2ED3AFC23137}"/>
              </a:ext>
            </a:extLst>
          </p:cNvPr>
          <p:cNvGrpSpPr/>
          <p:nvPr/>
        </p:nvGrpSpPr>
        <p:grpSpPr>
          <a:xfrm>
            <a:off x="183985" y="-1316682"/>
            <a:ext cx="8776030" cy="7066648"/>
            <a:chOff x="183985" y="-1316682"/>
            <a:chExt cx="8776030" cy="7066648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7D28DFF-A1E9-4347-A0F7-6F9A403393C2}"/>
                </a:ext>
              </a:extLst>
            </p:cNvPr>
            <p:cNvGrpSpPr/>
            <p:nvPr/>
          </p:nvGrpSpPr>
          <p:grpSpPr>
            <a:xfrm>
              <a:off x="183985" y="-1316682"/>
              <a:ext cx="8776030" cy="7066648"/>
              <a:chOff x="-816328" y="-997292"/>
              <a:chExt cx="8776030" cy="70666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C17446-EA34-4FDF-9F97-212772B9A81B}"/>
                  </a:ext>
                </a:extLst>
              </p:cNvPr>
              <p:cNvSpPr/>
              <p:nvPr/>
            </p:nvSpPr>
            <p:spPr>
              <a:xfrm>
                <a:off x="1547664" y="-308570"/>
                <a:ext cx="1296144" cy="11521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ADD/SUB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6CA2BF-C088-4F6A-B05A-B9C47C868226}"/>
                  </a:ext>
                </a:extLst>
              </p:cNvPr>
              <p:cNvSpPr/>
              <p:nvPr/>
            </p:nvSpPr>
            <p:spPr>
              <a:xfrm>
                <a:off x="1547664" y="1203598"/>
                <a:ext cx="1296144" cy="11521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CMP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73211F-7E34-4232-A117-2824DEA6CA0F}"/>
                  </a:ext>
                </a:extLst>
              </p:cNvPr>
              <p:cNvSpPr/>
              <p:nvPr/>
            </p:nvSpPr>
            <p:spPr>
              <a:xfrm>
                <a:off x="1547664" y="2715766"/>
                <a:ext cx="1296144" cy="11521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Logic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9CEB98-B5FD-4AA9-8243-FBE9D49ABF1F}"/>
                  </a:ext>
                </a:extLst>
              </p:cNvPr>
              <p:cNvSpPr/>
              <p:nvPr/>
            </p:nvSpPr>
            <p:spPr>
              <a:xfrm>
                <a:off x="1547664" y="4227934"/>
                <a:ext cx="1296144" cy="11521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Shift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连接符: 肘形 8">
                <a:extLst>
                  <a:ext uri="{FF2B5EF4-FFF2-40B4-BE49-F238E27FC236}">
                    <a16:creationId xmlns:a16="http://schemas.microsoft.com/office/drawing/2014/main" id="{BAB5A817-6EDC-42C9-A01E-5DF275EE5784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539552" y="-812626"/>
                <a:ext cx="1656184" cy="50405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828D84F-30FF-4E45-863D-FC4892F16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52" y="-92546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546542D-5960-44C8-B745-182E3F04B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52" y="267494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FF339D7-F04C-477D-9341-CF73FB445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52" y="627534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2580CC-DFBA-4C27-A6AC-E9F5A9789338}"/>
                  </a:ext>
                </a:extLst>
              </p:cNvPr>
              <p:cNvSpPr txBox="1"/>
              <p:nvPr/>
            </p:nvSpPr>
            <p:spPr>
              <a:xfrm>
                <a:off x="-36512" y="-997292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Sign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27CD8F-9C78-46A3-9383-041E3BA2AA32}"/>
                  </a:ext>
                </a:extLst>
              </p:cNvPr>
              <p:cNvSpPr txBox="1"/>
              <p:nvPr/>
            </p:nvSpPr>
            <p:spPr>
              <a:xfrm>
                <a:off x="-324544" y="-277212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A[31:0]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A33BE1-064F-4B1D-AEB5-E5807F09ADBC}"/>
                  </a:ext>
                </a:extLst>
              </p:cNvPr>
              <p:cNvSpPr txBox="1"/>
              <p:nvPr/>
            </p:nvSpPr>
            <p:spPr>
              <a:xfrm>
                <a:off x="-332803" y="8282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B[31:0]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C383D6-0AA6-47E5-99AF-E9A018BAF0C9}"/>
                  </a:ext>
                </a:extLst>
              </p:cNvPr>
              <p:cNvSpPr txBox="1"/>
              <p:nvPr/>
            </p:nvSpPr>
            <p:spPr>
              <a:xfrm>
                <a:off x="-612576" y="442866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ALUFun</a:t>
                </a:r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BC8BCB2-D9DB-47C8-B398-D6C3F6EA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11" y="2139702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37599A-D726-44F5-9DED-0C0364E5EBEC}"/>
                  </a:ext>
                </a:extLst>
              </p:cNvPr>
              <p:cNvSpPr txBox="1"/>
              <p:nvPr/>
            </p:nvSpPr>
            <p:spPr>
              <a:xfrm>
                <a:off x="-780465" y="1955036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ALUFun</a:t>
                </a:r>
                <a:r>
                  <a:rPr lang="en-US" altLang="zh-CN" dirty="0"/>
                  <a:t>[3:1]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2F6ABD3-3D65-4F29-8F76-AB3BA8B80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134761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FF88DF2-3A5E-4B5F-BFE3-B21B58FD2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1563638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6F286AC-5737-413A-A6B7-0BA907E48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1779662"/>
                <a:ext cx="5145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7C5435-07EE-4872-BFB3-E7AEB090542B}"/>
                  </a:ext>
                </a:extLst>
              </p:cNvPr>
              <p:cNvSpPr txBox="1"/>
              <p:nvPr/>
            </p:nvSpPr>
            <p:spPr>
              <a:xfrm>
                <a:off x="646348" y="1162948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FBB3D21-69A8-4BA2-B0A3-FBDB9367D371}"/>
                  </a:ext>
                </a:extLst>
              </p:cNvPr>
              <p:cNvSpPr txBox="1"/>
              <p:nvPr/>
            </p:nvSpPr>
            <p:spPr>
              <a:xfrm>
                <a:off x="646348" y="140568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820E567-2196-460C-8176-606DEB7C0B3F}"/>
                  </a:ext>
                </a:extLst>
              </p:cNvPr>
              <p:cNvSpPr txBox="1"/>
              <p:nvPr/>
            </p:nvSpPr>
            <p:spPr>
              <a:xfrm>
                <a:off x="634653" y="163564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7E33D7A-FE87-4938-96C8-38763D988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36" y="2931790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BF84C4D7-6E8C-42FF-85F4-3658AAD94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36" y="3282273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4DD0B48-14C1-4D13-B961-0CE00A514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36" y="3651870"/>
                <a:ext cx="10188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832F0F-7091-486C-AA92-5D04EED86E58}"/>
                  </a:ext>
                </a:extLst>
              </p:cNvPr>
              <p:cNvSpPr txBox="1"/>
              <p:nvPr/>
            </p:nvSpPr>
            <p:spPr>
              <a:xfrm>
                <a:off x="-322519" y="2715766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A[31:0]</a:t>
                </a:r>
                <a:endParaRPr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8CCA63-944F-4BB1-8488-B93E73B42910}"/>
                  </a:ext>
                </a:extLst>
              </p:cNvPr>
              <p:cNvSpPr txBox="1"/>
              <p:nvPr/>
            </p:nvSpPr>
            <p:spPr>
              <a:xfrm>
                <a:off x="-314503" y="3100028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B[31:0]</a:t>
                </a:r>
                <a:endParaRPr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13FDCDC-5E65-49B3-B01F-6183CC15B05B}"/>
                  </a:ext>
                </a:extLst>
              </p:cNvPr>
              <p:cNvSpPr txBox="1"/>
              <p:nvPr/>
            </p:nvSpPr>
            <p:spPr>
              <a:xfrm>
                <a:off x="-780465" y="3476496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ALUFun</a:t>
                </a:r>
                <a:r>
                  <a:rPr lang="en-US" altLang="zh-CN" dirty="0"/>
                  <a:t>[3:0]</a:t>
                </a:r>
                <a:endParaRPr lang="zh-CN" altLang="en-US" dirty="0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00ECE83-9C97-4F0F-B29E-1F7F49842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36" y="4443958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070DDEF-D62E-4D58-8C2F-55481424A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36" y="4803998"/>
                <a:ext cx="1008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E05FD31-A028-4726-838D-346CA92E5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84" y="5143500"/>
                <a:ext cx="10188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DF46E47-41D7-4AC1-851B-A8504F1A25BB}"/>
                  </a:ext>
                </a:extLst>
              </p:cNvPr>
              <p:cNvSpPr txBox="1"/>
              <p:nvPr/>
            </p:nvSpPr>
            <p:spPr>
              <a:xfrm>
                <a:off x="-332803" y="4259292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A[31:0]</a:t>
                </a:r>
                <a:endParaRPr lang="zh-CN" altLang="en-US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64CBB1E-FD3D-4576-9AD1-588D03DC35FE}"/>
                  </a:ext>
                </a:extLst>
              </p:cNvPr>
              <p:cNvSpPr txBox="1"/>
              <p:nvPr/>
            </p:nvSpPr>
            <p:spPr>
              <a:xfrm>
                <a:off x="-324544" y="4619090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B[31:0]</a:t>
                </a:r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AC7EF06-E98A-4287-AA10-224899945358}"/>
                  </a:ext>
                </a:extLst>
              </p:cNvPr>
              <p:cNvSpPr txBox="1"/>
              <p:nvPr/>
            </p:nvSpPr>
            <p:spPr>
              <a:xfrm>
                <a:off x="-813576" y="5010730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ALUFun</a:t>
                </a:r>
                <a:r>
                  <a:rPr lang="en-US" altLang="zh-CN" dirty="0"/>
                  <a:t>[1:0]</a:t>
                </a:r>
                <a:endParaRPr lang="zh-CN" altLang="en-US" dirty="0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B36B67E-57E1-4E4D-B70F-EC24B8C0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-1645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025A65C-EA91-4343-A735-D04FC8865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51470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580D2057-E6FB-425E-9C3A-C73F6FBBD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26749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E3F42EC-741F-4047-B0A1-1333096EA918}"/>
                  </a:ext>
                </a:extLst>
              </p:cNvPr>
              <p:cNvSpPr txBox="1"/>
              <p:nvPr/>
            </p:nvSpPr>
            <p:spPr>
              <a:xfrm>
                <a:off x="3491880" y="-3805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5348C63-FFCF-4B93-81D3-1A3A6F17C07F}"/>
                  </a:ext>
                </a:extLst>
              </p:cNvPr>
              <p:cNvSpPr txBox="1"/>
              <p:nvPr/>
            </p:nvSpPr>
            <p:spPr>
              <a:xfrm>
                <a:off x="3491880" y="-116283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7F7FD0A-1E77-43F7-9C78-19B712BED89F}"/>
                  </a:ext>
                </a:extLst>
              </p:cNvPr>
              <p:cNvSpPr txBox="1"/>
              <p:nvPr/>
            </p:nvSpPr>
            <p:spPr>
              <a:xfrm>
                <a:off x="3491880" y="12347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8E91577-5130-470F-BCCC-CB55880C0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627532"/>
                <a:ext cx="3456385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C57B3A4E-B543-4DBF-AD4E-2A059F2E44AB}"/>
                  </a:ext>
                </a:extLst>
              </p:cNvPr>
              <p:cNvSpPr/>
              <p:nvPr/>
            </p:nvSpPr>
            <p:spPr>
              <a:xfrm rot="5400000">
                <a:off x="3967824" y="2321125"/>
                <a:ext cx="5391300" cy="726560"/>
              </a:xfrm>
              <a:prstGeom prst="trapezoid">
                <a:avLst>
                  <a:gd name="adj" fmla="val 103233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C8C68E6-DF13-485B-A4DE-A6526CB71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6009" y="1753602"/>
                <a:ext cx="3456385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79EF0FF0-F5EC-474C-AB8A-7EA3CAE4CB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6008" y="3319212"/>
                <a:ext cx="3456385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8E8337F4-AA88-4C92-B916-0275F26C3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3767" y="4831380"/>
                <a:ext cx="3456385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E2D4943-B34C-4FC4-84A7-26E668FB2753}"/>
                  </a:ext>
                </a:extLst>
              </p:cNvPr>
              <p:cNvSpPr txBox="1"/>
              <p:nvPr/>
            </p:nvSpPr>
            <p:spPr>
              <a:xfrm>
                <a:off x="6320659" y="49281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00</a:t>
                </a:r>
                <a:endParaRPr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3D78315-C4A7-42AF-BC72-05DA92595733}"/>
                  </a:ext>
                </a:extLst>
              </p:cNvPr>
              <p:cNvSpPr txBox="1"/>
              <p:nvPr/>
            </p:nvSpPr>
            <p:spPr>
              <a:xfrm>
                <a:off x="6331781" y="15689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11</a:t>
                </a:r>
                <a:endParaRPr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3BA0D2-59BD-4CA8-9E45-5997EBC2FE06}"/>
                  </a:ext>
                </a:extLst>
              </p:cNvPr>
              <p:cNvSpPr txBox="1"/>
              <p:nvPr/>
            </p:nvSpPr>
            <p:spPr>
              <a:xfrm>
                <a:off x="6336712" y="30926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BA54A8-03D9-4EA7-9DCC-ECFD21C299AC}"/>
                  </a:ext>
                </a:extLst>
              </p:cNvPr>
              <p:cNvSpPr txBox="1"/>
              <p:nvPr/>
            </p:nvSpPr>
            <p:spPr>
              <a:xfrm>
                <a:off x="6344980" y="461646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cxnSp>
            <p:nvCxnSpPr>
              <p:cNvPr id="60" name="连接符: 肘形 59">
                <a:extLst>
                  <a:ext uri="{FF2B5EF4-FFF2-40B4-BE49-F238E27FC236}">
                    <a16:creationId xmlns:a16="http://schemas.microsoft.com/office/drawing/2014/main" id="{BB8E6B5C-6695-432D-ADD3-DF42E3114C3A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V="1">
                <a:off x="528784" y="5005030"/>
                <a:ext cx="6134690" cy="89161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8063EC-F1BC-4637-B264-6F1B9E75993A}"/>
                  </a:ext>
                </a:extLst>
              </p:cNvPr>
              <p:cNvSpPr txBox="1"/>
              <p:nvPr/>
            </p:nvSpPr>
            <p:spPr>
              <a:xfrm>
                <a:off x="-816328" y="5700024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ALUFun</a:t>
                </a:r>
                <a:r>
                  <a:rPr lang="en-US" altLang="zh-CN" dirty="0"/>
                  <a:t>[5:4]</a:t>
                </a:r>
                <a:endParaRPr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C09B932-E22C-4E72-B77A-A976FDE65317}"/>
                  </a:ext>
                </a:extLst>
              </p:cNvPr>
              <p:cNvSpPr txBox="1"/>
              <p:nvPr/>
            </p:nvSpPr>
            <p:spPr>
              <a:xfrm>
                <a:off x="7026754" y="-997292"/>
                <a:ext cx="93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ALU</a:t>
                </a:r>
                <a:endParaRPr lang="zh-CN" altLang="en-US" sz="3600" dirty="0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CCF042C1-80FB-4CDB-B481-07B0B2C74164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>
                <a:off x="7026754" y="2684405"/>
                <a:ext cx="9329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7F82190-CA10-4C9D-80DF-C457546F9307}"/>
                  </a:ext>
                </a:extLst>
              </p:cNvPr>
              <p:cNvSpPr txBox="1"/>
              <p:nvPr/>
            </p:nvSpPr>
            <p:spPr>
              <a:xfrm>
                <a:off x="7026754" y="2202418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S[31:0]</a:t>
                </a:r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BF29B4C-EC28-4454-90D9-8521309582BA}"/>
                </a:ext>
              </a:extLst>
            </p:cNvPr>
            <p:cNvSpPr txBox="1"/>
            <p:nvPr/>
          </p:nvSpPr>
          <p:spPr>
            <a:xfrm>
              <a:off x="4164272" y="286875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added[31:0]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B6E897F-18F3-40D4-A047-058632B4FE1B}"/>
                </a:ext>
              </a:extLst>
            </p:cNvPr>
            <p:cNvSpPr txBox="1"/>
            <p:nvPr/>
          </p:nvSpPr>
          <p:spPr>
            <a:xfrm>
              <a:off x="4164272" y="1476658"/>
              <a:ext cx="1566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compare[31:0]</a:t>
              </a:r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5280C14-62EB-4505-AABD-6634FF273A06}"/>
                </a:ext>
              </a:extLst>
            </p:cNvPr>
            <p:cNvSpPr txBox="1"/>
            <p:nvPr/>
          </p:nvSpPr>
          <p:spPr>
            <a:xfrm>
              <a:off x="4221445" y="3047028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logic[31:0]</a:t>
              </a:r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C238052-CAAF-42F7-98EF-8184FA1595A9}"/>
                </a:ext>
              </a:extLst>
            </p:cNvPr>
            <p:cNvSpPr txBox="1"/>
            <p:nvPr/>
          </p:nvSpPr>
          <p:spPr>
            <a:xfrm>
              <a:off x="4250300" y="45900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shift[31:0]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9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335</Words>
  <Application>Microsoft Office PowerPoint</Application>
  <PresentationFormat>全屏显示(16:9)</PresentationFormat>
  <Paragraphs>168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Consolas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lyf</dc:creator>
  <cp:lastModifiedBy>宸 汤</cp:lastModifiedBy>
  <cp:revision>92</cp:revision>
  <dcterms:created xsi:type="dcterms:W3CDTF">2018-07-19T02:25:30Z</dcterms:created>
  <dcterms:modified xsi:type="dcterms:W3CDTF">2018-07-30T16:41:17Z</dcterms:modified>
</cp:coreProperties>
</file>