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62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5724129" y="3064392"/>
            <a:ext cx="2808311" cy="1439000"/>
            <a:chOff x="1403648" y="2102266"/>
            <a:chExt cx="2808311" cy="1439000"/>
          </a:xfrm>
        </p:grpSpPr>
        <p:sp>
          <p:nvSpPr>
            <p:cNvPr id="64" name="矩形 63"/>
            <p:cNvSpPr/>
            <p:nvPr/>
          </p:nvSpPr>
          <p:spPr>
            <a:xfrm>
              <a:off x="2266394" y="2461726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2374934" y="31818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724107" y="31818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709225" y="23177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005675" y="23177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2122378" y="267775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2122378" y="296451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3130490" y="268005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3130490" y="296808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555776" y="2102266"/>
              <a:ext cx="324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clk</a:t>
              </a:r>
              <a:endParaRPr lang="zh-CN" altLang="en-US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7502" y="2102266"/>
              <a:ext cx="3963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reset</a:t>
              </a:r>
              <a:endParaRPr lang="zh-CN" altLang="en-US" sz="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22378" y="3325822"/>
              <a:ext cx="5222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MemRd</a:t>
              </a:r>
              <a:endParaRPr lang="zh-CN" altLang="en-US" sz="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82418" y="3325822"/>
              <a:ext cx="5578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MemWr</a:t>
              </a:r>
              <a:endParaRPr lang="zh-CN" alt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12530" y="2566138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a</a:t>
              </a:r>
              <a:r>
                <a:rPr lang="en-US" altLang="zh-CN" sz="800" dirty="0" err="1" smtClean="0"/>
                <a:t>ddr</a:t>
              </a:r>
              <a:endParaRPr lang="zh-CN" altLang="en-US" sz="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0029" y="2860669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wdata</a:t>
              </a:r>
              <a:endParaRPr lang="zh-CN" alt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03648" y="2855288"/>
              <a:ext cx="7907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Databus2[7:0]</a:t>
              </a:r>
              <a:endParaRPr lang="zh-CN" alt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04403" y="2570028"/>
              <a:ext cx="2492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Z</a:t>
              </a:r>
              <a:endParaRPr lang="zh-CN" altLang="en-US" sz="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10946" y="2572330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Uart_Read_data</a:t>
              </a:r>
              <a:endParaRPr lang="zh-CN" alt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24747" y="286036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uart_tx</a:t>
              </a:r>
              <a:endParaRPr lang="zh-CN" altLang="en-US" sz="800" dirty="0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3058482" y="318180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851555" y="3321498"/>
              <a:ext cx="494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uart_rx</a:t>
              </a:r>
              <a:endParaRPr lang="zh-CN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38402" y="2718538"/>
              <a:ext cx="7920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latin typeface="Consolas" panose="020B0609020204030204" pitchFamily="49" charset="0"/>
                </a:rPr>
                <a:t>UART</a:t>
              </a:r>
              <a:endParaRPr lang="zh-CN" altLang="en-US" sz="8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2429214" y="23177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199511" y="2102266"/>
              <a:ext cx="477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 smtClean="0"/>
                <a:t>sys_clk</a:t>
              </a:r>
              <a:endParaRPr lang="zh-CN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62833" y="2566138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r</a:t>
              </a:r>
              <a:r>
                <a:rPr lang="en-US" altLang="zh-CN" sz="800" dirty="0" err="1" smtClean="0"/>
                <a:t>data</a:t>
              </a:r>
              <a:endParaRPr lang="zh-CN" altLang="en-US" sz="8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883195" y="1624227"/>
            <a:ext cx="2486228" cy="1439000"/>
            <a:chOff x="3525933" y="628114"/>
            <a:chExt cx="2486228" cy="1439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525933" y="628114"/>
              <a:ext cx="2486228" cy="1439000"/>
              <a:chOff x="3525933" y="628114"/>
              <a:chExt cx="2486228" cy="143900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211960" y="987574"/>
                <a:ext cx="864096" cy="7200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4320500" y="170765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69673" y="170765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437417" y="843558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4842181" y="843558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4067944" y="120359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4067944" y="149036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5076056" y="109587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5076056" y="141297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5076056" y="125400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5076056" y="156363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283968" y="628114"/>
                <a:ext cx="3240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clk</a:t>
                </a:r>
                <a:endParaRPr lang="zh-CN" altLang="en-US" sz="8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44008" y="628114"/>
                <a:ext cx="3963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smtClean="0"/>
                  <a:t>reset</a:t>
                </a:r>
                <a:endParaRPr lang="zh-CN" altLang="en-US" sz="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67944" y="1851670"/>
                <a:ext cx="52224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MemRd</a:t>
                </a:r>
                <a:endParaRPr lang="zh-CN" altLang="en-US" sz="8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427984" y="1851670"/>
                <a:ext cx="5578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MemWr</a:t>
                </a:r>
                <a:endParaRPr lang="zh-CN" altLang="en-US" sz="8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158096" y="1091986"/>
                <a:ext cx="4859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a</a:t>
                </a:r>
                <a:r>
                  <a:rPr lang="en-US" altLang="zh-CN" sz="800" dirty="0" err="1" smtClean="0"/>
                  <a:t>ddr</a:t>
                </a:r>
                <a:endParaRPr lang="zh-CN" altLang="en-US" sz="8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75595" y="1386517"/>
                <a:ext cx="4859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wdata</a:t>
                </a:r>
                <a:endParaRPr lang="zh-CN" altLang="en-US" sz="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25933" y="1382641"/>
                <a:ext cx="64807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smtClean="0"/>
                  <a:t>Databus2</a:t>
                </a:r>
                <a:endParaRPr lang="zh-CN" altLang="en-US" sz="8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49969" y="1095876"/>
                <a:ext cx="24927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Z</a:t>
                </a:r>
                <a:endParaRPr lang="zh-CN" altLang="en-US" sz="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156513" y="988154"/>
                <a:ext cx="8556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Per_Read_data</a:t>
                </a:r>
                <a:endParaRPr lang="zh-CN" altLang="en-US" sz="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61221" y="1154666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smtClean="0"/>
                  <a:t>IRQ</a:t>
                </a:r>
                <a:endParaRPr lang="zh-CN" altLang="en-US" sz="8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170313" y="1305253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smtClean="0"/>
                  <a:t>led</a:t>
                </a:r>
                <a:endParaRPr lang="zh-CN" altLang="en-US" sz="8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72886" y="1455916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digi</a:t>
                </a:r>
                <a:endParaRPr lang="zh-CN" altLang="en-US" sz="800" dirty="0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5004048" y="170765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797121" y="1847346"/>
                <a:ext cx="494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smtClean="0"/>
                  <a:t>switch</a:t>
                </a:r>
                <a:endParaRPr lang="zh-CN" altLang="en-US" sz="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83968" y="1244386"/>
                <a:ext cx="792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1" dirty="0" smtClean="0">
                    <a:latin typeface="Consolas" panose="020B0609020204030204" pitchFamily="49" charset="0"/>
                  </a:rPr>
                  <a:t>Peripheral</a:t>
                </a:r>
                <a:endParaRPr lang="zh-CN" altLang="en-US" sz="800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717506" y="984264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r</a:t>
              </a:r>
              <a:r>
                <a:rPr lang="en-US" altLang="zh-CN" sz="800" dirty="0" err="1" smtClean="0"/>
                <a:t>data</a:t>
              </a:r>
              <a:endParaRPr lang="zh-CN" altLang="en-US" sz="800" dirty="0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611286" y="132845"/>
            <a:ext cx="2661961" cy="1439000"/>
            <a:chOff x="3563888" y="2204177"/>
            <a:chExt cx="2661961" cy="1439000"/>
          </a:xfrm>
        </p:grpSpPr>
        <p:sp>
          <p:nvSpPr>
            <p:cNvPr id="97" name="矩形 96"/>
            <p:cNvSpPr/>
            <p:nvPr/>
          </p:nvSpPr>
          <p:spPr>
            <a:xfrm>
              <a:off x="4280284" y="2563637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4518331" y="328371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4903890" y="328371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4509425" y="241962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877883" y="241962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4136268" y="27796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4136268" y="306642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5144380" y="296808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355976" y="2204177"/>
              <a:ext cx="324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clk</a:t>
              </a:r>
              <a:endParaRPr lang="zh-CN" altLang="en-US" sz="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79710" y="2204177"/>
              <a:ext cx="3963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reset</a:t>
              </a:r>
              <a:endParaRPr lang="zh-CN" altLang="en-US" sz="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265775" y="3427733"/>
              <a:ext cx="5222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MemRd</a:t>
              </a:r>
              <a:endParaRPr lang="zh-CN" alt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62201" y="3427733"/>
              <a:ext cx="5578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MemWr</a:t>
              </a:r>
              <a:endParaRPr lang="zh-CN" altLang="en-US" sz="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6420" y="2668049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a</a:t>
              </a:r>
              <a:r>
                <a:rPr lang="en-US" altLang="zh-CN" sz="800" dirty="0" err="1" smtClean="0"/>
                <a:t>ddr</a:t>
              </a:r>
              <a:endParaRPr lang="zh-CN" altLang="en-US" sz="8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243919" y="2962580"/>
              <a:ext cx="485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wdata</a:t>
              </a:r>
              <a:endParaRPr lang="zh-CN" altLang="en-US" sz="8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63888" y="2960701"/>
              <a:ext cx="611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Databus2</a:t>
              </a:r>
              <a:endParaRPr lang="zh-CN" altLang="en-US" sz="8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35896" y="2671939"/>
              <a:ext cx="5316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Z[31:2]</a:t>
              </a:r>
              <a:endParaRPr lang="zh-CN" altLang="en-US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4836" y="2860362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Mem_Read_data</a:t>
              </a:r>
              <a:endParaRPr lang="zh-CN" alt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324281" y="2820449"/>
              <a:ext cx="7920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err="1" smtClean="0">
                  <a:latin typeface="Consolas" panose="020B0609020204030204" pitchFamily="49" charset="0"/>
                </a:rPr>
                <a:t>DataMemory</a:t>
              </a:r>
              <a:endParaRPr lang="zh-CN" altLang="en-US" sz="800" b="1" dirty="0">
                <a:latin typeface="Consolas" panose="020B0609020204030204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669673" y="2674241"/>
              <a:ext cx="5083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/>
                <a:t>r</a:t>
              </a:r>
              <a:r>
                <a:rPr lang="en-US" altLang="zh-CN" sz="800" dirty="0" err="1" smtClean="0"/>
                <a:t>data</a:t>
              </a:r>
              <a:endParaRPr lang="zh-CN" altLang="en-US" sz="800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831716" y="497048"/>
            <a:ext cx="1251198" cy="1145728"/>
            <a:chOff x="1229348" y="3810392"/>
            <a:chExt cx="1251198" cy="1145728"/>
          </a:xfrm>
        </p:grpSpPr>
        <p:sp>
          <p:nvSpPr>
            <p:cNvPr id="124" name="矩形 123"/>
            <p:cNvSpPr/>
            <p:nvPr/>
          </p:nvSpPr>
          <p:spPr>
            <a:xfrm>
              <a:off x="1447799" y="4155926"/>
              <a:ext cx="795772" cy="500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247873" y="3810392"/>
              <a:ext cx="12326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/>
                <a:t>InstructionMemIn</a:t>
              </a:r>
              <a:r>
                <a:rPr lang="en-US" altLang="zh-CN" sz="800" dirty="0"/>
                <a:t>[9:2]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454161" y="4237025"/>
              <a:ext cx="820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err="1" smtClean="0">
                  <a:latin typeface="Consolas" panose="020B0609020204030204" pitchFamily="49" charset="0"/>
                </a:rPr>
                <a:t>InstructionMemory</a:t>
              </a:r>
              <a:endParaRPr lang="zh-CN" altLang="en-US" sz="8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1845685" y="40119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832461" y="46566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29348" y="4740676"/>
              <a:ext cx="12326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/>
                <a:t>Instruction</a:t>
              </a:r>
              <a:endParaRPr lang="en-US" altLang="zh-CN" sz="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3976" y="2030641"/>
            <a:ext cx="3117876" cy="1422218"/>
            <a:chOff x="2480546" y="3721282"/>
            <a:chExt cx="3117876" cy="1422218"/>
          </a:xfrm>
        </p:grpSpPr>
        <p:sp>
          <p:nvSpPr>
            <p:cNvPr id="105" name="矩形 104"/>
            <p:cNvSpPr/>
            <p:nvPr/>
          </p:nvSpPr>
          <p:spPr>
            <a:xfrm>
              <a:off x="3476655" y="4081194"/>
              <a:ext cx="132046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4469376" y="39371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3805577" y="480127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5796" y="39371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978085" y="39371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3332639" y="429721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3332639" y="458398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552347" y="3721734"/>
              <a:ext cx="324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clk</a:t>
              </a:r>
              <a:endParaRPr lang="zh-CN" alt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79912" y="3721734"/>
              <a:ext cx="3963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reset</a:t>
              </a:r>
              <a:endParaRPr lang="zh-CN" altLang="en-US" sz="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105265" y="3721282"/>
              <a:ext cx="8254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 smtClean="0"/>
                <a:t>Write_Register</a:t>
              </a:r>
              <a:endParaRPr lang="zh-CN" altLang="en-US" sz="8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63888" y="4926753"/>
              <a:ext cx="5578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 smtClean="0"/>
                <a:t>Reg</a:t>
              </a:r>
              <a:r>
                <a:rPr lang="en-US" altLang="zh-CN" sz="800" dirty="0" err="1" smtClean="0"/>
                <a:t>Wr</a:t>
              </a:r>
              <a:endParaRPr lang="zh-CN" altLang="en-US" sz="8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0123" y="4185606"/>
              <a:ext cx="8438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Read_register1</a:t>
              </a:r>
              <a:endParaRPr lang="zh-CN" altLang="en-US" sz="7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970364" y="4583983"/>
              <a:ext cx="4655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 err="1" smtClean="0"/>
                <a:t>wdata</a:t>
              </a:r>
              <a:endParaRPr lang="zh-CN" altLang="en-US" sz="7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923928" y="4928056"/>
              <a:ext cx="611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Databus3</a:t>
              </a:r>
              <a:endParaRPr lang="zh-CN" altLang="en-US" sz="8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80546" y="4189496"/>
              <a:ext cx="9156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Instruction</a:t>
              </a:r>
              <a:r>
                <a:rPr lang="en-US" altLang="zh-CN" sz="800" dirty="0" smtClean="0"/>
                <a:t>[25:21]</a:t>
              </a:r>
              <a:endParaRPr lang="zh-CN" altLang="en-US" sz="8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06764" y="4156506"/>
              <a:ext cx="6916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Databus1</a:t>
              </a:r>
              <a:endParaRPr lang="zh-CN" altLang="en-US" sz="8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476655" y="4338006"/>
              <a:ext cx="13204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err="1" smtClean="0">
                  <a:latin typeface="Consolas" panose="020B0609020204030204" pitchFamily="49" charset="0"/>
                </a:rPr>
                <a:t>RegisterFile</a:t>
              </a:r>
              <a:endParaRPr lang="zh-CN" altLang="en-US" sz="800" b="1" dirty="0">
                <a:latin typeface="Consolas" panose="020B06090202040302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72177" y="4171895"/>
              <a:ext cx="72756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smtClean="0"/>
                <a:t>Read_</a:t>
              </a:r>
              <a:r>
                <a:rPr lang="en-US" altLang="zh-CN" sz="700" dirty="0" smtClean="0"/>
                <a:t>data1</a:t>
              </a:r>
              <a:endParaRPr lang="zh-CN" altLang="en-US" sz="700" dirty="0"/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4213296" y="480399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447669" y="4482089"/>
              <a:ext cx="8438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Read_register2</a:t>
              </a:r>
              <a:endParaRPr lang="zh-CN" altLang="en-US" sz="7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80546" y="4474702"/>
              <a:ext cx="9421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Instruction</a:t>
              </a:r>
              <a:r>
                <a:rPr lang="en-US" altLang="zh-CN" sz="800" dirty="0" smtClean="0"/>
                <a:t>[20:16]</a:t>
              </a:r>
              <a:endParaRPr lang="zh-CN" altLang="en-US" sz="800" dirty="0"/>
            </a:p>
          </p:txBody>
        </p:sp>
        <p:cxnSp>
          <p:nvCxnSpPr>
            <p:cNvPr id="142" name="直接连接符 141"/>
            <p:cNvCxnSpPr/>
            <p:nvPr/>
          </p:nvCxnSpPr>
          <p:spPr>
            <a:xfrm flipH="1">
              <a:off x="4797121" y="426752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4799742" y="458797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072176" y="4482089"/>
              <a:ext cx="72756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smtClean="0"/>
                <a:t>Read_</a:t>
              </a:r>
              <a:r>
                <a:rPr lang="en-US" altLang="zh-CN" sz="700" dirty="0" smtClean="0"/>
                <a:t>data2</a:t>
              </a:r>
              <a:endParaRPr lang="zh-CN" altLang="en-US" sz="7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903890" y="4487293"/>
              <a:ext cx="6916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Databus2</a:t>
              </a:r>
              <a:endParaRPr lang="zh-CN" altLang="en-US" sz="8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691857" y="85979"/>
            <a:ext cx="1727187" cy="1675404"/>
            <a:chOff x="1379103" y="1604432"/>
            <a:chExt cx="1727187" cy="1675404"/>
          </a:xfrm>
        </p:grpSpPr>
        <p:sp>
          <p:nvSpPr>
            <p:cNvPr id="3" name="流程图: 手动操作 2"/>
            <p:cNvSpPr/>
            <p:nvPr/>
          </p:nvSpPr>
          <p:spPr>
            <a:xfrm rot="16200000">
              <a:off x="1669790" y="2462452"/>
              <a:ext cx="1440166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/>
            <p:nvPr/>
          </p:nvCxnSpPr>
          <p:spPr>
            <a:xfrm>
              <a:off x="2406610" y="179254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2100756" y="1604432"/>
              <a:ext cx="611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 smtClean="0"/>
                <a:t>PCSrc</a:t>
              </a:r>
              <a:endParaRPr lang="zh-CN" altLang="en-US" sz="800" dirty="0"/>
            </a:p>
          </p:txBody>
        </p:sp>
        <p:cxnSp>
          <p:nvCxnSpPr>
            <p:cNvPr id="153" name="直接连接符 152"/>
            <p:cNvCxnSpPr/>
            <p:nvPr/>
          </p:nvCxnSpPr>
          <p:spPr>
            <a:xfrm flipH="1">
              <a:off x="2148555" y="206524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H="1">
              <a:off x="2148555" y="227556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547664" y="1960466"/>
              <a:ext cx="6595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PC_plus_4</a:t>
              </a:r>
              <a:endParaRPr lang="zh-CN" altLang="en-US" sz="8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79103" y="2163310"/>
              <a:ext cx="828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Branch_target</a:t>
              </a:r>
              <a:endParaRPr lang="zh-CN" altLang="en-US" sz="800" dirty="0"/>
            </a:p>
          </p:txBody>
        </p:sp>
        <p:cxnSp>
          <p:nvCxnSpPr>
            <p:cNvPr id="157" name="直接连接符 156"/>
            <p:cNvCxnSpPr/>
            <p:nvPr/>
          </p:nvCxnSpPr>
          <p:spPr>
            <a:xfrm flipH="1">
              <a:off x="2148555" y="246108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442750" y="2356306"/>
              <a:ext cx="764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Jump_target</a:t>
              </a:r>
              <a:endParaRPr lang="zh-CN" altLang="en-US" sz="800" dirty="0"/>
            </a:p>
          </p:txBody>
        </p:sp>
        <p:cxnSp>
          <p:nvCxnSpPr>
            <p:cNvPr id="159" name="直接连接符 158"/>
            <p:cNvCxnSpPr/>
            <p:nvPr/>
          </p:nvCxnSpPr>
          <p:spPr>
            <a:xfrm flipH="1">
              <a:off x="2140324" y="26612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547664" y="2556463"/>
              <a:ext cx="651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Databus1</a:t>
              </a:r>
              <a:endParaRPr lang="zh-CN" altLang="en-US" sz="800" dirty="0"/>
            </a:p>
          </p:txBody>
        </p:sp>
        <p:cxnSp>
          <p:nvCxnSpPr>
            <p:cNvPr id="161" name="直接连接符 160"/>
            <p:cNvCxnSpPr/>
            <p:nvPr/>
          </p:nvCxnSpPr>
          <p:spPr>
            <a:xfrm flipH="1">
              <a:off x="2140324" y="284974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1480805" y="2744973"/>
              <a:ext cx="718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0x80000004</a:t>
              </a:r>
              <a:endParaRPr lang="zh-CN" altLang="en-US" sz="800" dirty="0"/>
            </a:p>
          </p:txBody>
        </p:sp>
        <p:cxnSp>
          <p:nvCxnSpPr>
            <p:cNvPr id="163" name="直接连接符 162"/>
            <p:cNvCxnSpPr/>
            <p:nvPr/>
          </p:nvCxnSpPr>
          <p:spPr>
            <a:xfrm flipH="1">
              <a:off x="2137773" y="303714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478254" y="2932370"/>
              <a:ext cx="718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0x80000008</a:t>
              </a:r>
              <a:endParaRPr lang="zh-CN" altLang="en-US" sz="800" dirty="0"/>
            </a:p>
          </p:txBody>
        </p:sp>
        <p:cxnSp>
          <p:nvCxnSpPr>
            <p:cNvPr id="165" name="直接连接符 164"/>
            <p:cNvCxnSpPr/>
            <p:nvPr/>
          </p:nvCxnSpPr>
          <p:spPr>
            <a:xfrm flipH="1">
              <a:off x="2483303" y="247551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2559010" y="2356306"/>
              <a:ext cx="547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PC_next</a:t>
              </a:r>
              <a:endParaRPr lang="zh-CN" altLang="en-US" sz="8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259146" y="1960466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267744" y="2163310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/>
                <a:t>1</a:t>
              </a:r>
              <a:endParaRPr lang="zh-CN" altLang="en-US" sz="8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267744" y="2356306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267744" y="2556463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/>
                <a:t>3</a:t>
              </a:r>
              <a:endParaRPr lang="zh-CN" altLang="en-US" sz="8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267744" y="2735737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267744" y="2932370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/>
                <a:t>5</a:t>
              </a:r>
              <a:endParaRPr lang="zh-CN" altLang="en-US" sz="8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94067" y="119458"/>
            <a:ext cx="2083088" cy="1893117"/>
            <a:chOff x="323528" y="3366947"/>
            <a:chExt cx="2083088" cy="1893117"/>
          </a:xfrm>
        </p:grpSpPr>
        <p:sp>
          <p:nvSpPr>
            <p:cNvPr id="187" name="矩形 186"/>
            <p:cNvSpPr/>
            <p:nvPr/>
          </p:nvSpPr>
          <p:spPr>
            <a:xfrm>
              <a:off x="1379102" y="3427740"/>
              <a:ext cx="265971" cy="1808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23528" y="3607044"/>
              <a:ext cx="988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Instruction[31:26]</a:t>
              </a:r>
              <a:endParaRPr lang="en-US" altLang="zh-CN" sz="800" dirty="0"/>
            </a:p>
          </p:txBody>
        </p:sp>
        <p:cxnSp>
          <p:nvCxnSpPr>
            <p:cNvPr id="193" name="直接连接符 192"/>
            <p:cNvCxnSpPr/>
            <p:nvPr/>
          </p:nvCxnSpPr>
          <p:spPr>
            <a:xfrm flipH="1">
              <a:off x="1644008" y="36336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H="1">
              <a:off x="1644008" y="34746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H="1">
              <a:off x="1644008" y="37843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1647181" y="408948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1647181" y="39305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1647181" y="42401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H="1">
              <a:off x="1639608" y="455752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1639608" y="43985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H="1">
              <a:off x="1639608" y="470819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H="1">
              <a:off x="1642781" y="501337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>
              <a:off x="1642781" y="485440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1642781" y="51640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H="1">
              <a:off x="1236289" y="37153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H="1">
              <a:off x="1236289" y="39024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1235087" y="40926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H="1">
              <a:off x="1235087" y="4279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323528" y="3796466"/>
              <a:ext cx="988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Instruction[5:0]</a:t>
              </a:r>
              <a:endParaRPr lang="en-US" altLang="zh-CN" sz="8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99592" y="3984932"/>
              <a:ext cx="4009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IRQ</a:t>
              </a:r>
              <a:endParaRPr lang="en-US" altLang="zh-CN" sz="8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50718" y="4175902"/>
              <a:ext cx="4809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PC[31]</a:t>
              </a:r>
              <a:endParaRPr lang="en-US" altLang="zh-CN" sz="8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331640" y="3427740"/>
              <a:ext cx="323165" cy="14266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900" b="1" dirty="0" smtClean="0">
                  <a:latin typeface="Consolas" panose="020B0609020204030204" pitchFamily="49" charset="0"/>
                </a:rPr>
                <a:t>Control</a:t>
              </a:r>
              <a:endParaRPr lang="zh-CN" altLang="en-US" sz="900" b="1" dirty="0">
                <a:latin typeface="Consolas" panose="020B0609020204030204" pitchFamily="49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32501" y="3366947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PCSrc</a:t>
              </a:r>
              <a:endParaRPr lang="zh-CN" altLang="en-US" sz="8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741593" y="3517534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RegDst</a:t>
              </a:r>
              <a:endParaRPr lang="zh-CN" altLang="en-US" sz="8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44166" y="3668197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RegWr</a:t>
              </a:r>
              <a:endParaRPr lang="zh-CN" altLang="en-US" sz="8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740216" y="3826693"/>
              <a:ext cx="5622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ALUSrc1</a:t>
              </a:r>
              <a:endParaRPr lang="zh-CN" altLang="en-US" sz="8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749308" y="3977280"/>
              <a:ext cx="553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ALUSrc2</a:t>
              </a:r>
              <a:endParaRPr lang="zh-CN" altLang="en-US" sz="8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51881" y="4127943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ALUFun</a:t>
              </a:r>
              <a:endParaRPr lang="zh-CN" altLang="en-US" sz="8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751881" y="4283624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Sign</a:t>
              </a:r>
              <a:endParaRPr lang="zh-CN" altLang="en-US" sz="8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760972" y="4434211"/>
              <a:ext cx="541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MemRd</a:t>
              </a:r>
              <a:endParaRPr lang="zh-CN" altLang="en-US" sz="8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763546" y="4584874"/>
              <a:ext cx="6016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MemWr</a:t>
              </a:r>
              <a:endParaRPr lang="zh-CN" altLang="en-US" sz="8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759596" y="4743370"/>
              <a:ext cx="6470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MemtoReg</a:t>
              </a:r>
              <a:endParaRPr lang="zh-CN" altLang="en-US" sz="8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768688" y="4893957"/>
              <a:ext cx="553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ExtOp</a:t>
              </a:r>
              <a:endParaRPr lang="zh-CN" altLang="en-US" sz="8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771261" y="5044620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LUOp</a:t>
              </a:r>
              <a:endParaRPr lang="zh-CN" altLang="en-US" sz="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1292521" y="1589446"/>
            <a:ext cx="2124237" cy="1387867"/>
            <a:chOff x="6336195" y="198659"/>
            <a:chExt cx="2124237" cy="1387867"/>
          </a:xfrm>
        </p:grpSpPr>
        <p:sp>
          <p:nvSpPr>
            <p:cNvPr id="226" name="流程图: 手动操作 2"/>
            <p:cNvSpPr/>
            <p:nvPr/>
          </p:nvSpPr>
          <p:spPr>
            <a:xfrm rot="16200000">
              <a:off x="6913082" y="947328"/>
              <a:ext cx="1083794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7" name="直接连接符 226"/>
            <p:cNvCxnSpPr/>
            <p:nvPr/>
          </p:nvCxnSpPr>
          <p:spPr>
            <a:xfrm>
              <a:off x="7471715" y="43284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7165861" y="198659"/>
              <a:ext cx="611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 smtClean="0"/>
                <a:t>RegDst</a:t>
              </a:r>
              <a:endParaRPr lang="zh-CN" altLang="en-US" sz="800" dirty="0"/>
            </a:p>
          </p:txBody>
        </p:sp>
        <p:cxnSp>
          <p:nvCxnSpPr>
            <p:cNvPr id="229" name="直接连接符 228"/>
            <p:cNvCxnSpPr/>
            <p:nvPr/>
          </p:nvCxnSpPr>
          <p:spPr>
            <a:xfrm flipH="1">
              <a:off x="7213660" y="7283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H="1">
              <a:off x="7213660" y="9386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6372200" y="623528"/>
              <a:ext cx="9001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Instruction[15:11]</a:t>
              </a:r>
              <a:endParaRPr lang="zh-CN" altLang="en-US" sz="8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336195" y="826372"/>
              <a:ext cx="972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Instruction[20:16]</a:t>
              </a:r>
              <a:endParaRPr lang="zh-CN" altLang="en-US" sz="800" dirty="0"/>
            </a:p>
          </p:txBody>
        </p:sp>
        <p:cxnSp>
          <p:nvCxnSpPr>
            <p:cNvPr id="233" name="直接连接符 232"/>
            <p:cNvCxnSpPr/>
            <p:nvPr/>
          </p:nvCxnSpPr>
          <p:spPr>
            <a:xfrm flipH="1">
              <a:off x="7213660" y="112414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6938421" y="1019368"/>
              <a:ext cx="333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31</a:t>
              </a:r>
              <a:endParaRPr lang="zh-CN" altLang="en-US" sz="800" dirty="0"/>
            </a:p>
          </p:txBody>
        </p:sp>
        <p:cxnSp>
          <p:nvCxnSpPr>
            <p:cNvPr id="235" name="直接连接符 234"/>
            <p:cNvCxnSpPr/>
            <p:nvPr/>
          </p:nvCxnSpPr>
          <p:spPr>
            <a:xfrm flipH="1">
              <a:off x="7205429" y="132430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6948265" y="1219525"/>
              <a:ext cx="315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26</a:t>
              </a:r>
              <a:endParaRPr lang="zh-CN" altLang="en-US" sz="800" dirty="0"/>
            </a:p>
          </p:txBody>
        </p:sp>
        <p:cxnSp>
          <p:nvCxnSpPr>
            <p:cNvPr id="241" name="直接连接符 240"/>
            <p:cNvCxnSpPr/>
            <p:nvPr/>
          </p:nvCxnSpPr>
          <p:spPr>
            <a:xfrm flipH="1">
              <a:off x="7548408" y="103477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7624114" y="915566"/>
              <a:ext cx="8363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Write_register</a:t>
              </a:r>
              <a:endParaRPr lang="zh-CN" altLang="en-US" sz="8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324251" y="623528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7332849" y="826372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/>
                <a:t>1</a:t>
              </a:r>
              <a:endParaRPr lang="zh-CN" altLang="en-US" sz="8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332849" y="1019368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2</a:t>
              </a:r>
              <a:endParaRPr lang="zh-CN" altLang="en-US" sz="8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332849" y="1219525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/>
                <a:t>3</a:t>
              </a:r>
              <a:endParaRPr lang="zh-CN" altLang="en-US" sz="8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52205" y="195486"/>
            <a:ext cx="2359955" cy="1937055"/>
            <a:chOff x="3868229" y="267494"/>
            <a:chExt cx="2359955" cy="1937055"/>
          </a:xfrm>
        </p:grpSpPr>
        <p:grpSp>
          <p:nvGrpSpPr>
            <p:cNvPr id="13" name="组合 12"/>
            <p:cNvGrpSpPr/>
            <p:nvPr/>
          </p:nvGrpSpPr>
          <p:grpSpPr>
            <a:xfrm>
              <a:off x="5171692" y="552145"/>
              <a:ext cx="1056492" cy="1367572"/>
              <a:chOff x="1426648" y="2716346"/>
              <a:chExt cx="1056492" cy="1367572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1506202" y="2926536"/>
                <a:ext cx="576064" cy="969572"/>
                <a:chOff x="2987824" y="929968"/>
                <a:chExt cx="576064" cy="969572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 flipV="1">
                  <a:off x="2987824" y="1553902"/>
                  <a:ext cx="576064" cy="345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3563888" y="1275606"/>
                  <a:ext cx="0" cy="2880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2987824" y="1254004"/>
                  <a:ext cx="264950" cy="1589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flipV="1">
                  <a:off x="2992972" y="1412975"/>
                  <a:ext cx="259802" cy="1625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2987824" y="929968"/>
                  <a:ext cx="0" cy="324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2992972" y="1575504"/>
                  <a:ext cx="0" cy="324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2987824" y="929968"/>
                  <a:ext cx="576064" cy="345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直接连接符 172"/>
              <p:cNvCxnSpPr/>
              <p:nvPr/>
            </p:nvCxnSpPr>
            <p:spPr>
              <a:xfrm>
                <a:off x="1832247" y="2926536"/>
                <a:ext cx="0" cy="204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1426648" y="2716346"/>
                <a:ext cx="8410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 smtClean="0"/>
                  <a:t>ALUFun</a:t>
                </a:r>
                <a:endParaRPr lang="en-US" altLang="zh-CN" sz="800" dirty="0"/>
              </a:p>
            </p:txBody>
          </p:sp>
          <p:cxnSp>
            <p:nvCxnSpPr>
              <p:cNvPr id="175" name="直接连接符 174"/>
              <p:cNvCxnSpPr/>
              <p:nvPr/>
            </p:nvCxnSpPr>
            <p:spPr>
              <a:xfrm>
                <a:off x="1835696" y="3691733"/>
                <a:ext cx="0" cy="204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/>
              <p:cNvSpPr txBox="1"/>
              <p:nvPr/>
            </p:nvSpPr>
            <p:spPr>
              <a:xfrm>
                <a:off x="1574896" y="3868474"/>
                <a:ext cx="5488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smtClean="0"/>
                  <a:t>Sign</a:t>
                </a:r>
                <a:endParaRPr lang="en-US" altLang="zh-CN" sz="800" dirty="0"/>
              </a:p>
            </p:txBody>
          </p:sp>
          <p:cxnSp>
            <p:nvCxnSpPr>
              <p:cNvPr id="183" name="直接连接符 182"/>
              <p:cNvCxnSpPr/>
              <p:nvPr/>
            </p:nvCxnSpPr>
            <p:spPr>
              <a:xfrm flipH="1">
                <a:off x="2082266" y="342132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2176524" y="3313606"/>
                <a:ext cx="3066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Z</a:t>
                </a:r>
                <a:endParaRPr lang="zh-CN" altLang="en-US" sz="8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907704" y="3308468"/>
                <a:ext cx="2160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smtClean="0"/>
                  <a:t>S</a:t>
                </a:r>
                <a:endParaRPr lang="zh-CN" altLang="en-US" sz="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80035" y="3238027"/>
                <a:ext cx="323165" cy="36660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900" b="1" dirty="0" smtClean="0">
                    <a:latin typeface="Consolas" panose="020B0609020204030204" pitchFamily="49" charset="0"/>
                  </a:rPr>
                  <a:t>ALU</a:t>
                </a:r>
                <a:endParaRPr lang="zh-CN" alt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868229" y="267494"/>
              <a:ext cx="1536084" cy="930246"/>
              <a:chOff x="4211960" y="2309004"/>
              <a:chExt cx="1536084" cy="930246"/>
            </a:xfrm>
          </p:grpSpPr>
          <p:sp>
            <p:nvSpPr>
              <p:cNvPr id="268" name="流程图: 手动操作 2"/>
              <p:cNvSpPr/>
              <p:nvPr/>
            </p:nvSpPr>
            <p:spPr>
              <a:xfrm rot="16200000">
                <a:off x="5056828" y="2844116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9" name="直接连接符 268"/>
              <p:cNvCxnSpPr/>
              <p:nvPr/>
            </p:nvCxnSpPr>
            <p:spPr>
              <a:xfrm>
                <a:off x="5371396" y="254318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TextBox 269"/>
              <p:cNvSpPr txBox="1"/>
              <p:nvPr/>
            </p:nvSpPr>
            <p:spPr>
              <a:xfrm>
                <a:off x="5005044" y="2309004"/>
                <a:ext cx="743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smtClean="0"/>
                  <a:t>ALUSrc1</a:t>
                </a:r>
                <a:endParaRPr lang="zh-CN" altLang="en-US" sz="800" dirty="0"/>
              </a:p>
            </p:txBody>
          </p:sp>
          <p:cxnSp>
            <p:nvCxnSpPr>
              <p:cNvPr id="271" name="直接连接符 270"/>
              <p:cNvCxnSpPr/>
              <p:nvPr/>
            </p:nvCxnSpPr>
            <p:spPr>
              <a:xfrm flipH="1">
                <a:off x="5113341" y="283864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 flipH="1">
                <a:off x="5113341" y="304897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/>
              <p:cNvSpPr txBox="1"/>
              <p:nvPr/>
            </p:nvSpPr>
            <p:spPr>
              <a:xfrm>
                <a:off x="4211960" y="2733873"/>
                <a:ext cx="9600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smtClean="0"/>
                  <a:t>Instruction[10:6]</a:t>
                </a:r>
                <a:endParaRPr lang="zh-CN" altLang="en-US" sz="800" dirty="0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4495996" y="2936717"/>
                <a:ext cx="6840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smtClean="0"/>
                  <a:t>Databus1</a:t>
                </a:r>
                <a:endParaRPr lang="zh-CN" altLang="en-US" sz="800" dirty="0"/>
              </a:p>
            </p:txBody>
          </p:sp>
          <p:cxnSp>
            <p:nvCxnSpPr>
              <p:cNvPr id="279" name="直接连接符 278"/>
              <p:cNvCxnSpPr/>
              <p:nvPr/>
            </p:nvCxnSpPr>
            <p:spPr>
              <a:xfrm flipH="1">
                <a:off x="5448089" y="290698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TextBox 280"/>
              <p:cNvSpPr txBox="1"/>
              <p:nvPr/>
            </p:nvSpPr>
            <p:spPr>
              <a:xfrm>
                <a:off x="5223932" y="2733873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0</a:t>
                </a:r>
                <a:endParaRPr lang="zh-CN" altLang="en-US" sz="800" dirty="0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232530" y="2936717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smtClean="0"/>
                  <a:t>1</a:t>
                </a:r>
                <a:endParaRPr lang="zh-CN" altLang="en-US" sz="8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166152" y="1321430"/>
              <a:ext cx="1252048" cy="883119"/>
              <a:chOff x="4495996" y="2336123"/>
              <a:chExt cx="1252048" cy="883119"/>
            </a:xfrm>
          </p:grpSpPr>
          <p:sp>
            <p:nvSpPr>
              <p:cNvPr id="286" name="流程图: 手动操作 2"/>
              <p:cNvSpPr/>
              <p:nvPr/>
            </p:nvSpPr>
            <p:spPr>
              <a:xfrm rot="16200000">
                <a:off x="5056828" y="2536656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7" name="直接连接符 286"/>
              <p:cNvCxnSpPr/>
              <p:nvPr/>
            </p:nvCxnSpPr>
            <p:spPr>
              <a:xfrm>
                <a:off x="5371396" y="290070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/>
              <p:cNvSpPr txBox="1"/>
              <p:nvPr/>
            </p:nvSpPr>
            <p:spPr>
              <a:xfrm>
                <a:off x="5005044" y="3003798"/>
                <a:ext cx="743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smtClean="0"/>
                  <a:t>ALUSrc2</a:t>
                </a:r>
                <a:endParaRPr lang="zh-CN" altLang="en-US" sz="800" dirty="0"/>
              </a:p>
            </p:txBody>
          </p:sp>
          <p:cxnSp>
            <p:nvCxnSpPr>
              <p:cNvPr id="289" name="直接连接符 288"/>
              <p:cNvCxnSpPr/>
              <p:nvPr/>
            </p:nvCxnSpPr>
            <p:spPr>
              <a:xfrm flipH="1">
                <a:off x="5113341" y="25311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 flipH="1">
                <a:off x="5113341" y="274151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extBox 290"/>
              <p:cNvSpPr txBox="1"/>
              <p:nvPr/>
            </p:nvSpPr>
            <p:spPr>
              <a:xfrm>
                <a:off x="4575860" y="2426413"/>
                <a:ext cx="5961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LU_Out</a:t>
                </a:r>
                <a:endParaRPr lang="zh-CN" altLang="en-US" sz="800" dirty="0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495996" y="2629257"/>
                <a:ext cx="6840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smtClean="0"/>
                  <a:t>Databus2</a:t>
                </a:r>
                <a:endParaRPr lang="zh-CN" altLang="en-US" sz="800" dirty="0"/>
              </a:p>
            </p:txBody>
          </p:sp>
          <p:cxnSp>
            <p:nvCxnSpPr>
              <p:cNvPr id="293" name="直接连接符 292"/>
              <p:cNvCxnSpPr/>
              <p:nvPr/>
            </p:nvCxnSpPr>
            <p:spPr>
              <a:xfrm flipH="1">
                <a:off x="5448089" y="259952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extBox 294"/>
              <p:cNvSpPr txBox="1"/>
              <p:nvPr/>
            </p:nvSpPr>
            <p:spPr>
              <a:xfrm>
                <a:off x="5223932" y="2426413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0</a:t>
                </a:r>
                <a:endParaRPr lang="zh-CN" altLang="en-US" sz="800" dirty="0"/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232530" y="2629257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smtClean="0"/>
                  <a:t>1</a:t>
                </a:r>
                <a:endParaRPr lang="zh-CN" altLang="en-US" sz="800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870835" y="2665305"/>
            <a:ext cx="3057940" cy="1497999"/>
            <a:chOff x="2378156" y="3651870"/>
            <a:chExt cx="3057940" cy="1497999"/>
          </a:xfrm>
        </p:grpSpPr>
        <p:sp>
          <p:nvSpPr>
            <p:cNvPr id="298" name="流程图: 手动操作 2"/>
            <p:cNvSpPr/>
            <p:nvPr/>
          </p:nvSpPr>
          <p:spPr>
            <a:xfrm rot="16200000">
              <a:off x="4428986" y="4186982"/>
              <a:ext cx="595667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4743554" y="388605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4377202" y="3651870"/>
              <a:ext cx="7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 smtClean="0"/>
                <a:t>LUOp</a:t>
              </a:r>
              <a:endParaRPr lang="zh-CN" altLang="en-US" sz="800" dirty="0"/>
            </a:p>
          </p:txBody>
        </p:sp>
        <p:cxnSp>
          <p:nvCxnSpPr>
            <p:cNvPr id="301" name="直接连接符 300"/>
            <p:cNvCxnSpPr/>
            <p:nvPr/>
          </p:nvCxnSpPr>
          <p:spPr>
            <a:xfrm flipH="1">
              <a:off x="4485499" y="411140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/>
            <p:cNvSpPr txBox="1"/>
            <p:nvPr/>
          </p:nvSpPr>
          <p:spPr>
            <a:xfrm>
              <a:off x="3371134" y="4006632"/>
              <a:ext cx="1173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{Instruction[15:0],16’b0}</a:t>
              </a:r>
              <a:endParaRPr lang="zh-CN" altLang="en-US" sz="800" dirty="0"/>
            </a:p>
          </p:txBody>
        </p:sp>
        <p:cxnSp>
          <p:nvCxnSpPr>
            <p:cNvPr id="305" name="直接连接符 304"/>
            <p:cNvCxnSpPr/>
            <p:nvPr/>
          </p:nvCxnSpPr>
          <p:spPr>
            <a:xfrm flipH="1">
              <a:off x="4820247" y="424984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4895953" y="4130640"/>
              <a:ext cx="540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LU_out</a:t>
              </a:r>
              <a:endParaRPr lang="zh-CN" altLang="en-US" sz="8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596090" y="4006632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604688" y="4371950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/>
                <a:t>1</a:t>
              </a:r>
              <a:endParaRPr lang="zh-CN" altLang="en-US" sz="800" dirty="0"/>
            </a:p>
          </p:txBody>
        </p:sp>
        <p:sp>
          <p:nvSpPr>
            <p:cNvPr id="310" name="流程图: 手动操作 2"/>
            <p:cNvSpPr/>
            <p:nvPr/>
          </p:nvSpPr>
          <p:spPr>
            <a:xfrm rot="16200000">
              <a:off x="4084081" y="4428468"/>
              <a:ext cx="595667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4398649" y="479040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4045024" y="4934425"/>
              <a:ext cx="7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 smtClean="0"/>
                <a:t>ExtOp</a:t>
              </a:r>
              <a:endParaRPr lang="zh-CN" altLang="en-US" sz="800" dirty="0"/>
            </a:p>
          </p:txBody>
        </p:sp>
        <p:cxnSp>
          <p:nvCxnSpPr>
            <p:cNvPr id="313" name="直接连接符 312"/>
            <p:cNvCxnSpPr/>
            <p:nvPr/>
          </p:nvCxnSpPr>
          <p:spPr>
            <a:xfrm flipH="1">
              <a:off x="4140594" y="442300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flipH="1">
              <a:off x="4140594" y="463332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2378156" y="4318225"/>
              <a:ext cx="1821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{{</a:t>
              </a:r>
              <a:r>
                <a:rPr lang="en-US" altLang="zh-CN" sz="800" dirty="0"/>
                <a:t>16{Instruction[15</a:t>
              </a:r>
              <a:r>
                <a:rPr lang="en-US" altLang="zh-CN" sz="800" dirty="0" smtClean="0"/>
                <a:t>]}},Instruction[15:0]}</a:t>
              </a:r>
              <a:endParaRPr lang="en-US" altLang="zh-CN" sz="800" dirty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954221" y="4521069"/>
              <a:ext cx="12531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{16’b0,Instruction[15:0]}</a:t>
              </a:r>
              <a:endParaRPr lang="zh-CN" altLang="en-US" sz="800" dirty="0"/>
            </a:p>
          </p:txBody>
        </p:sp>
        <p:cxnSp>
          <p:nvCxnSpPr>
            <p:cNvPr id="317" name="直接连接符 316"/>
            <p:cNvCxnSpPr/>
            <p:nvPr/>
          </p:nvCxnSpPr>
          <p:spPr>
            <a:xfrm flipH="1">
              <a:off x="4475342" y="449133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4251185" y="4318225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0</a:t>
              </a:r>
              <a:endParaRPr lang="zh-CN" altLang="en-US" sz="8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259783" y="4521069"/>
              <a:ext cx="1873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smtClean="0"/>
                <a:t>1</a:t>
              </a:r>
              <a:endParaRPr lang="zh-CN" altLang="en-US" sz="800" dirty="0"/>
            </a:p>
          </p:txBody>
        </p:sp>
      </p:grpSp>
      <p:grpSp>
        <p:nvGrpSpPr>
          <p:cNvPr id="341" name="组合 340"/>
          <p:cNvGrpSpPr/>
          <p:nvPr/>
        </p:nvGrpSpPr>
        <p:grpSpPr>
          <a:xfrm>
            <a:off x="7552564" y="2569029"/>
            <a:ext cx="3192571" cy="1387867"/>
            <a:chOff x="7552564" y="2569029"/>
            <a:chExt cx="3192571" cy="1387867"/>
          </a:xfrm>
        </p:grpSpPr>
        <p:grpSp>
          <p:nvGrpSpPr>
            <p:cNvPr id="20" name="组合 19"/>
            <p:cNvGrpSpPr/>
            <p:nvPr/>
          </p:nvGrpSpPr>
          <p:grpSpPr>
            <a:xfrm>
              <a:off x="8380958" y="2569029"/>
              <a:ext cx="2364177" cy="1387867"/>
              <a:chOff x="6132260" y="1759947"/>
              <a:chExt cx="2364177" cy="1387867"/>
            </a:xfrm>
          </p:grpSpPr>
          <p:sp>
            <p:nvSpPr>
              <p:cNvPr id="250" name="流程图: 手动操作 2"/>
              <p:cNvSpPr/>
              <p:nvPr/>
            </p:nvSpPr>
            <p:spPr>
              <a:xfrm rot="16200000">
                <a:off x="6949087" y="2508616"/>
                <a:ext cx="1083794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1" name="直接连接符 250"/>
              <p:cNvCxnSpPr/>
              <p:nvPr/>
            </p:nvCxnSpPr>
            <p:spPr>
              <a:xfrm>
                <a:off x="7507720" y="199412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/>
              <p:cNvSpPr txBox="1"/>
              <p:nvPr/>
            </p:nvSpPr>
            <p:spPr>
              <a:xfrm>
                <a:off x="7141368" y="1759947"/>
                <a:ext cx="743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 smtClean="0"/>
                  <a:t>MemtoReg</a:t>
                </a:r>
                <a:endParaRPr lang="zh-CN" altLang="en-US" sz="800" dirty="0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 flipH="1">
                <a:off x="7249665" y="22895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TextBox 254"/>
              <p:cNvSpPr txBox="1"/>
              <p:nvPr/>
            </p:nvSpPr>
            <p:spPr>
              <a:xfrm>
                <a:off x="7020272" y="2184816"/>
                <a:ext cx="28803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smtClean="0"/>
                  <a:t>Z</a:t>
                </a:r>
                <a:endParaRPr lang="zh-CN" altLang="en-US" sz="800" dirty="0"/>
              </a:p>
            </p:txBody>
          </p:sp>
          <p:cxnSp>
            <p:nvCxnSpPr>
              <p:cNvPr id="257" name="直接连接符 256"/>
              <p:cNvCxnSpPr/>
              <p:nvPr/>
            </p:nvCxnSpPr>
            <p:spPr>
              <a:xfrm flipH="1">
                <a:off x="7249665" y="26854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Box 257"/>
              <p:cNvSpPr txBox="1"/>
              <p:nvPr/>
            </p:nvSpPr>
            <p:spPr>
              <a:xfrm>
                <a:off x="6132260" y="2580656"/>
                <a:ext cx="11760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/>
                  <a:t>{1'b0,PC_plus_4[30:0</a:t>
                </a:r>
                <a:r>
                  <a:rPr lang="en-US" altLang="zh-CN" sz="800" dirty="0" smtClean="0"/>
                  <a:t>]}</a:t>
                </a:r>
                <a:endParaRPr lang="en-US" altLang="zh-CN" sz="800" dirty="0"/>
              </a:p>
            </p:txBody>
          </p:sp>
          <p:cxnSp>
            <p:nvCxnSpPr>
              <p:cNvPr id="259" name="直接连接符 258"/>
              <p:cNvCxnSpPr/>
              <p:nvPr/>
            </p:nvCxnSpPr>
            <p:spPr>
              <a:xfrm flipH="1">
                <a:off x="7241434" y="28855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TextBox 259"/>
              <p:cNvSpPr txBox="1"/>
              <p:nvPr/>
            </p:nvSpPr>
            <p:spPr>
              <a:xfrm>
                <a:off x="6984270" y="2780813"/>
                <a:ext cx="3158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smtClean="0"/>
                  <a:t>PC</a:t>
                </a:r>
                <a:endParaRPr lang="zh-CN" altLang="en-US" sz="800" dirty="0"/>
              </a:p>
            </p:txBody>
          </p:sp>
          <p:cxnSp>
            <p:nvCxnSpPr>
              <p:cNvPr id="261" name="直接连接符 260"/>
              <p:cNvCxnSpPr/>
              <p:nvPr/>
            </p:nvCxnSpPr>
            <p:spPr>
              <a:xfrm flipH="1">
                <a:off x="7584413" y="25960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TextBox 261"/>
              <p:cNvSpPr txBox="1"/>
              <p:nvPr/>
            </p:nvSpPr>
            <p:spPr>
              <a:xfrm>
                <a:off x="7660119" y="2476854"/>
                <a:ext cx="8363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smtClean="0"/>
                  <a:t>Databus3</a:t>
                </a:r>
                <a:endParaRPr lang="zh-CN" altLang="en-US" sz="800" dirty="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7360256" y="2184816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0</a:t>
                </a:r>
                <a:endParaRPr lang="zh-CN" altLang="en-US" sz="800" dirty="0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63862" y="2387660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smtClean="0"/>
                  <a:t>1</a:t>
                </a:r>
                <a:endParaRPr lang="zh-CN" altLang="en-US" sz="800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7368854" y="2580656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2</a:t>
                </a:r>
                <a:endParaRPr lang="zh-CN" altLang="en-US" sz="800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7368854" y="2780813"/>
                <a:ext cx="1873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smtClean="0"/>
                  <a:t>3</a:t>
                </a:r>
                <a:endParaRPr lang="zh-CN" altLang="en-US" sz="8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552564" y="2662313"/>
              <a:ext cx="1394273" cy="653090"/>
              <a:chOff x="7591349" y="698566"/>
              <a:chExt cx="1394273" cy="65309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8483177" y="698566"/>
                <a:ext cx="502445" cy="653090"/>
                <a:chOff x="8483177" y="698566"/>
                <a:chExt cx="502445" cy="653090"/>
              </a:xfrm>
            </p:grpSpPr>
            <p:sp>
              <p:nvSpPr>
                <p:cNvPr id="27" name="弧形 26"/>
                <p:cNvSpPr/>
                <p:nvPr/>
              </p:nvSpPr>
              <p:spPr>
                <a:xfrm>
                  <a:off x="8483177" y="698566"/>
                  <a:ext cx="218370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弧形 320"/>
                <p:cNvSpPr/>
                <p:nvPr/>
              </p:nvSpPr>
              <p:spPr>
                <a:xfrm>
                  <a:off x="8514910" y="698566"/>
                  <a:ext cx="470712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3" name="直接连接符 322"/>
                <p:cNvCxnSpPr/>
                <p:nvPr/>
              </p:nvCxnSpPr>
              <p:spPr>
                <a:xfrm flipH="1">
                  <a:off x="8606250" y="699542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/>
                <p:cNvCxnSpPr/>
                <p:nvPr/>
              </p:nvCxnSpPr>
              <p:spPr>
                <a:xfrm flipH="1">
                  <a:off x="8604058" y="1351656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5" name="直接连接符 324"/>
              <p:cNvCxnSpPr/>
              <p:nvPr/>
            </p:nvCxnSpPr>
            <p:spPr>
              <a:xfrm flipH="1">
                <a:off x="8561887" y="101436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flipH="1">
                <a:off x="8544837" y="85539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/>
              <p:nvPr/>
            </p:nvCxnSpPr>
            <p:spPr>
              <a:xfrm flipH="1">
                <a:off x="8545907" y="11650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TextBox 327"/>
              <p:cNvSpPr txBox="1"/>
              <p:nvPr/>
            </p:nvSpPr>
            <p:spPr>
              <a:xfrm>
                <a:off x="7591349" y="744623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Mem_Read_data</a:t>
                </a:r>
                <a:endParaRPr lang="zh-CN" altLang="en-US" sz="800" dirty="0"/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7757495" y="897633"/>
                <a:ext cx="8556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Per_Read_data</a:t>
                </a:r>
                <a:endParaRPr lang="zh-CN" altLang="en-US" sz="800" dirty="0"/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7615832" y="1053297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Uart_Read_data</a:t>
                </a:r>
                <a:endParaRPr lang="zh-CN" altLang="en-US" sz="800" dirty="0"/>
              </a:p>
            </p:txBody>
          </p:sp>
        </p:grpSp>
        <p:cxnSp>
          <p:nvCxnSpPr>
            <p:cNvPr id="73" name="肘形连接符 72"/>
            <p:cNvCxnSpPr/>
            <p:nvPr/>
          </p:nvCxnSpPr>
          <p:spPr>
            <a:xfrm>
              <a:off x="8946837" y="2991503"/>
              <a:ext cx="695542" cy="31296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0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159</Words>
  <Application>Microsoft Office PowerPoint</Application>
  <PresentationFormat>全屏显示(16:9)</PresentationFormat>
  <Paragraphs>136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lyf</dc:creator>
  <cp:lastModifiedBy>Iris Li</cp:lastModifiedBy>
  <cp:revision>83</cp:revision>
  <dcterms:created xsi:type="dcterms:W3CDTF">2018-07-19T02:25:30Z</dcterms:created>
  <dcterms:modified xsi:type="dcterms:W3CDTF">2018-07-19T08:39:43Z</dcterms:modified>
</cp:coreProperties>
</file>