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206400" cy="51206400"/>
  <p:notesSz cx="6858000" cy="9144000"/>
  <p:defaultTextStyle>
    <a:defPPr>
      <a:defRPr lang="zh-CN"/>
    </a:defPPr>
    <a:lvl1pPr marL="0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1pPr>
    <a:lvl2pPr marL="3277002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2pPr>
    <a:lvl3pPr marL="6553996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3pPr>
    <a:lvl4pPr marL="9830998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4pPr>
    <a:lvl5pPr marL="13108000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5pPr>
    <a:lvl6pPr marL="16385001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6pPr>
    <a:lvl7pPr marL="19661996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7pPr>
    <a:lvl8pPr marL="22938998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8pPr>
    <a:lvl9pPr marL="26215999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33" d="100"/>
          <a:sy n="33" d="100"/>
        </p:scale>
        <p:origin x="1552" y="2051"/>
      </p:cViewPr>
      <p:guideLst>
        <p:guide orient="horz" pos="1612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5907191"/>
            <a:ext cx="43525440" cy="109761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7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53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3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8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66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93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21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2050635"/>
            <a:ext cx="11521440" cy="436913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60320" y="2050635"/>
            <a:ext cx="33710880" cy="436913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32904863"/>
            <a:ext cx="43525440" cy="10170158"/>
          </a:xfrm>
        </p:spPr>
        <p:txBody>
          <a:bodyPr anchor="t"/>
          <a:lstStyle>
            <a:lvl1pPr algn="l">
              <a:defRPr sz="28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21703459"/>
            <a:ext cx="43525440" cy="11201394"/>
          </a:xfrm>
        </p:spPr>
        <p:txBody>
          <a:bodyPr anchor="b"/>
          <a:lstStyle>
            <a:lvl1pPr marL="0" indent="0">
              <a:buNone/>
              <a:defRPr sz="14300">
                <a:solidFill>
                  <a:schemeClr val="tx1">
                    <a:tint val="75000"/>
                  </a:schemeClr>
                </a:solidFill>
              </a:defRPr>
            </a:lvl1pPr>
            <a:lvl2pPr marL="3277002" indent="0">
              <a:buNone/>
              <a:defRPr sz="12900">
                <a:solidFill>
                  <a:schemeClr val="tx1">
                    <a:tint val="75000"/>
                  </a:schemeClr>
                </a:solidFill>
              </a:defRPr>
            </a:lvl2pPr>
            <a:lvl3pPr marL="6553996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3pPr>
            <a:lvl4pPr marL="9830998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4pPr>
            <a:lvl5pPr marL="13108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5pPr>
            <a:lvl6pPr marL="16385001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6pPr>
            <a:lvl7pPr marL="1966199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7pPr>
            <a:lvl8pPr marL="22938998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8pPr>
            <a:lvl9pPr marL="26215999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11948170"/>
            <a:ext cx="22616160" cy="33793855"/>
          </a:xfrm>
        </p:spPr>
        <p:txBody>
          <a:bodyPr/>
          <a:lstStyle>
            <a:lvl1pPr>
              <a:defRPr sz="20100"/>
            </a:lvl1pPr>
            <a:lvl2pPr>
              <a:defRPr sz="17200"/>
            </a:lvl2pPr>
            <a:lvl3pPr>
              <a:defRPr sz="14300"/>
            </a:lvl3pPr>
            <a:lvl4pPr>
              <a:defRPr sz="12900"/>
            </a:lvl4pPr>
            <a:lvl5pPr>
              <a:defRPr sz="12900"/>
            </a:lvl5pPr>
            <a:lvl6pPr>
              <a:defRPr sz="12900"/>
            </a:lvl6pPr>
            <a:lvl7pPr>
              <a:defRPr sz="12900"/>
            </a:lvl7pPr>
            <a:lvl8pPr>
              <a:defRPr sz="12900"/>
            </a:lvl8pPr>
            <a:lvl9pPr>
              <a:defRPr sz="1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11948170"/>
            <a:ext cx="22616160" cy="33793855"/>
          </a:xfrm>
        </p:spPr>
        <p:txBody>
          <a:bodyPr/>
          <a:lstStyle>
            <a:lvl1pPr>
              <a:defRPr sz="20100"/>
            </a:lvl1pPr>
            <a:lvl2pPr>
              <a:defRPr sz="17200"/>
            </a:lvl2pPr>
            <a:lvl3pPr>
              <a:defRPr sz="14300"/>
            </a:lvl3pPr>
            <a:lvl4pPr>
              <a:defRPr sz="12900"/>
            </a:lvl4pPr>
            <a:lvl5pPr>
              <a:defRPr sz="12900"/>
            </a:lvl5pPr>
            <a:lvl6pPr>
              <a:defRPr sz="12900"/>
            </a:lvl6pPr>
            <a:lvl7pPr>
              <a:defRPr sz="12900"/>
            </a:lvl7pPr>
            <a:lvl8pPr>
              <a:defRPr sz="12900"/>
            </a:lvl8pPr>
            <a:lvl9pPr>
              <a:defRPr sz="1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11462179"/>
            <a:ext cx="22625053" cy="4776895"/>
          </a:xfrm>
        </p:spPr>
        <p:txBody>
          <a:bodyPr anchor="b"/>
          <a:lstStyle>
            <a:lvl1pPr marL="0" indent="0">
              <a:buNone/>
              <a:defRPr sz="17200" b="1"/>
            </a:lvl1pPr>
            <a:lvl2pPr marL="3277002" indent="0">
              <a:buNone/>
              <a:defRPr sz="14300" b="1"/>
            </a:lvl2pPr>
            <a:lvl3pPr marL="6553996" indent="0">
              <a:buNone/>
              <a:defRPr sz="12900" b="1"/>
            </a:lvl3pPr>
            <a:lvl4pPr marL="9830998" indent="0">
              <a:buNone/>
              <a:defRPr sz="11500" b="1"/>
            </a:lvl4pPr>
            <a:lvl5pPr marL="13108000" indent="0">
              <a:buNone/>
              <a:defRPr sz="11500" b="1"/>
            </a:lvl5pPr>
            <a:lvl6pPr marL="16385001" indent="0">
              <a:buNone/>
              <a:defRPr sz="11500" b="1"/>
            </a:lvl6pPr>
            <a:lvl7pPr marL="19661996" indent="0">
              <a:buNone/>
              <a:defRPr sz="11500" b="1"/>
            </a:lvl7pPr>
            <a:lvl8pPr marL="22938998" indent="0">
              <a:buNone/>
              <a:defRPr sz="11500" b="1"/>
            </a:lvl8pPr>
            <a:lvl9pPr marL="26215999" indent="0">
              <a:buNone/>
              <a:defRPr sz="1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6239064"/>
            <a:ext cx="22625053" cy="29502950"/>
          </a:xfrm>
        </p:spPr>
        <p:txBody>
          <a:bodyPr/>
          <a:lstStyle>
            <a:lvl1pPr>
              <a:defRPr sz="17200"/>
            </a:lvl1pPr>
            <a:lvl2pPr>
              <a:defRPr sz="14300"/>
            </a:lvl2pPr>
            <a:lvl3pPr>
              <a:defRPr sz="12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8" y="11462179"/>
            <a:ext cx="22633940" cy="4776895"/>
          </a:xfrm>
        </p:spPr>
        <p:txBody>
          <a:bodyPr anchor="b"/>
          <a:lstStyle>
            <a:lvl1pPr marL="0" indent="0">
              <a:buNone/>
              <a:defRPr sz="17200" b="1"/>
            </a:lvl1pPr>
            <a:lvl2pPr marL="3277002" indent="0">
              <a:buNone/>
              <a:defRPr sz="14300" b="1"/>
            </a:lvl2pPr>
            <a:lvl3pPr marL="6553996" indent="0">
              <a:buNone/>
              <a:defRPr sz="12900" b="1"/>
            </a:lvl3pPr>
            <a:lvl4pPr marL="9830998" indent="0">
              <a:buNone/>
              <a:defRPr sz="11500" b="1"/>
            </a:lvl4pPr>
            <a:lvl5pPr marL="13108000" indent="0">
              <a:buNone/>
              <a:defRPr sz="11500" b="1"/>
            </a:lvl5pPr>
            <a:lvl6pPr marL="16385001" indent="0">
              <a:buNone/>
              <a:defRPr sz="11500" b="1"/>
            </a:lvl6pPr>
            <a:lvl7pPr marL="19661996" indent="0">
              <a:buNone/>
              <a:defRPr sz="11500" b="1"/>
            </a:lvl7pPr>
            <a:lvl8pPr marL="22938998" indent="0">
              <a:buNone/>
              <a:defRPr sz="11500" b="1"/>
            </a:lvl8pPr>
            <a:lvl9pPr marL="26215999" indent="0">
              <a:buNone/>
              <a:defRPr sz="1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8" y="16239064"/>
            <a:ext cx="22633940" cy="29502950"/>
          </a:xfrm>
        </p:spPr>
        <p:txBody>
          <a:bodyPr/>
          <a:lstStyle>
            <a:lvl1pPr>
              <a:defRPr sz="17200"/>
            </a:lvl1pPr>
            <a:lvl2pPr>
              <a:defRPr sz="14300"/>
            </a:lvl2pPr>
            <a:lvl3pPr>
              <a:defRPr sz="12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34" y="2038768"/>
            <a:ext cx="16846553" cy="8676645"/>
          </a:xfrm>
        </p:spPr>
        <p:txBody>
          <a:bodyPr anchor="b"/>
          <a:lstStyle>
            <a:lvl1pPr algn="l">
              <a:defRPr sz="14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2038783"/>
            <a:ext cx="28625800" cy="43703246"/>
          </a:xfrm>
        </p:spPr>
        <p:txBody>
          <a:bodyPr/>
          <a:lstStyle>
            <a:lvl1pPr>
              <a:defRPr sz="22900"/>
            </a:lvl1pPr>
            <a:lvl2pPr>
              <a:defRPr sz="20100"/>
            </a:lvl2pPr>
            <a:lvl3pPr>
              <a:defRPr sz="17200"/>
            </a:lvl3pPr>
            <a:lvl4pPr>
              <a:defRPr sz="14300"/>
            </a:lvl4pPr>
            <a:lvl5pPr>
              <a:defRPr sz="14300"/>
            </a:lvl5pPr>
            <a:lvl6pPr>
              <a:defRPr sz="14300"/>
            </a:lvl6pPr>
            <a:lvl7pPr>
              <a:defRPr sz="14300"/>
            </a:lvl7pPr>
            <a:lvl8pPr>
              <a:defRPr sz="14300"/>
            </a:lvl8pPr>
            <a:lvl9pPr>
              <a:defRPr sz="1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34" y="10715438"/>
            <a:ext cx="16846553" cy="35026601"/>
          </a:xfrm>
        </p:spPr>
        <p:txBody>
          <a:bodyPr/>
          <a:lstStyle>
            <a:lvl1pPr marL="0" indent="0">
              <a:buNone/>
              <a:defRPr sz="10000"/>
            </a:lvl1pPr>
            <a:lvl2pPr marL="3277002" indent="0">
              <a:buNone/>
              <a:defRPr sz="8600"/>
            </a:lvl2pPr>
            <a:lvl3pPr marL="6553996" indent="0">
              <a:buNone/>
              <a:defRPr sz="7200"/>
            </a:lvl3pPr>
            <a:lvl4pPr marL="9830998" indent="0">
              <a:buNone/>
              <a:defRPr sz="6500"/>
            </a:lvl4pPr>
            <a:lvl5pPr marL="13108000" indent="0">
              <a:buNone/>
              <a:defRPr sz="6500"/>
            </a:lvl5pPr>
            <a:lvl6pPr marL="16385001" indent="0">
              <a:buNone/>
              <a:defRPr sz="6500"/>
            </a:lvl6pPr>
            <a:lvl7pPr marL="19661996" indent="0">
              <a:buNone/>
              <a:defRPr sz="6500"/>
            </a:lvl7pPr>
            <a:lvl8pPr marL="22938998" indent="0">
              <a:buNone/>
              <a:defRPr sz="6500"/>
            </a:lvl8pPr>
            <a:lvl9pPr marL="26215999" indent="0">
              <a:buNone/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35844480"/>
            <a:ext cx="30723840" cy="4231649"/>
          </a:xfrm>
        </p:spPr>
        <p:txBody>
          <a:bodyPr anchor="b"/>
          <a:lstStyle>
            <a:lvl1pPr algn="l">
              <a:defRPr sz="14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4575384"/>
            <a:ext cx="30723840" cy="30723840"/>
          </a:xfrm>
        </p:spPr>
        <p:txBody>
          <a:bodyPr/>
          <a:lstStyle>
            <a:lvl1pPr marL="0" indent="0">
              <a:buNone/>
              <a:defRPr sz="22900"/>
            </a:lvl1pPr>
            <a:lvl2pPr marL="3277002" indent="0">
              <a:buNone/>
              <a:defRPr sz="20100"/>
            </a:lvl2pPr>
            <a:lvl3pPr marL="6553996" indent="0">
              <a:buNone/>
              <a:defRPr sz="17200"/>
            </a:lvl3pPr>
            <a:lvl4pPr marL="9830998" indent="0">
              <a:buNone/>
              <a:defRPr sz="14300"/>
            </a:lvl4pPr>
            <a:lvl5pPr marL="13108000" indent="0">
              <a:buNone/>
              <a:defRPr sz="14300"/>
            </a:lvl5pPr>
            <a:lvl6pPr marL="16385001" indent="0">
              <a:buNone/>
              <a:defRPr sz="14300"/>
            </a:lvl6pPr>
            <a:lvl7pPr marL="19661996" indent="0">
              <a:buNone/>
              <a:defRPr sz="14300"/>
            </a:lvl7pPr>
            <a:lvl8pPr marL="22938998" indent="0">
              <a:buNone/>
              <a:defRPr sz="14300"/>
            </a:lvl8pPr>
            <a:lvl9pPr marL="26215999" indent="0">
              <a:buNone/>
              <a:defRPr sz="14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40076134"/>
            <a:ext cx="30723840" cy="6009641"/>
          </a:xfrm>
        </p:spPr>
        <p:txBody>
          <a:bodyPr/>
          <a:lstStyle>
            <a:lvl1pPr marL="0" indent="0">
              <a:buNone/>
              <a:defRPr sz="10000"/>
            </a:lvl1pPr>
            <a:lvl2pPr marL="3277002" indent="0">
              <a:buNone/>
              <a:defRPr sz="8600"/>
            </a:lvl2pPr>
            <a:lvl3pPr marL="6553996" indent="0">
              <a:buNone/>
              <a:defRPr sz="7200"/>
            </a:lvl3pPr>
            <a:lvl4pPr marL="9830998" indent="0">
              <a:buNone/>
              <a:defRPr sz="6500"/>
            </a:lvl4pPr>
            <a:lvl5pPr marL="13108000" indent="0">
              <a:buNone/>
              <a:defRPr sz="6500"/>
            </a:lvl5pPr>
            <a:lvl6pPr marL="16385001" indent="0">
              <a:buNone/>
              <a:defRPr sz="6500"/>
            </a:lvl6pPr>
            <a:lvl7pPr marL="19661996" indent="0">
              <a:buNone/>
              <a:defRPr sz="6500"/>
            </a:lvl7pPr>
            <a:lvl8pPr marL="22938998" indent="0">
              <a:buNone/>
              <a:defRPr sz="6500"/>
            </a:lvl8pPr>
            <a:lvl9pPr marL="26215999" indent="0">
              <a:buNone/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2050635"/>
            <a:ext cx="46085760" cy="8534400"/>
          </a:xfrm>
          <a:prstGeom prst="rect">
            <a:avLst/>
          </a:prstGeom>
        </p:spPr>
        <p:txBody>
          <a:bodyPr vert="horz" lIns="655399" tIns="327699" rIns="655399" bIns="32769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11948170"/>
            <a:ext cx="46085760" cy="33793855"/>
          </a:xfrm>
          <a:prstGeom prst="rect">
            <a:avLst/>
          </a:prstGeom>
        </p:spPr>
        <p:txBody>
          <a:bodyPr vert="horz" lIns="655399" tIns="327699" rIns="655399" bIns="3276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47460752"/>
            <a:ext cx="119481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l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47460752"/>
            <a:ext cx="162153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ctr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47460752"/>
            <a:ext cx="119481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r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53996" rtl="0" eaLnBrk="1" latinLnBrk="0" hangingPunct="1">
        <a:spcBef>
          <a:spcPct val="0"/>
        </a:spcBef>
        <a:buNone/>
        <a:defRPr sz="3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7750" indent="-2457750" algn="l" defTabSz="6553996" rtl="0" eaLnBrk="1" latinLnBrk="0" hangingPunct="1">
        <a:spcBef>
          <a:spcPct val="20000"/>
        </a:spcBef>
        <a:buFont typeface="Arial" pitchFamily="34" charset="0"/>
        <a:buChar char="•"/>
        <a:defRPr sz="22900" kern="1200">
          <a:solidFill>
            <a:schemeClr val="tx1"/>
          </a:solidFill>
          <a:latin typeface="+mn-lt"/>
          <a:ea typeface="+mn-ea"/>
          <a:cs typeface="+mn-cs"/>
        </a:defRPr>
      </a:lvl1pPr>
      <a:lvl2pPr marL="5325129" indent="-2048127" algn="l" defTabSz="6553996" rtl="0" eaLnBrk="1" latinLnBrk="0" hangingPunct="1">
        <a:spcBef>
          <a:spcPct val="20000"/>
        </a:spcBef>
        <a:buFont typeface="Arial" pitchFamily="34" charset="0"/>
        <a:buChar char="–"/>
        <a:defRPr sz="20100" kern="1200">
          <a:solidFill>
            <a:schemeClr val="tx1"/>
          </a:solidFill>
          <a:latin typeface="+mn-lt"/>
          <a:ea typeface="+mn-ea"/>
          <a:cs typeface="+mn-cs"/>
        </a:defRPr>
      </a:lvl2pPr>
      <a:lvl3pPr marL="8192501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7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9502" indent="-1638497" algn="l" defTabSz="6553996" rtl="0" eaLnBrk="1" latinLnBrk="0" hangingPunct="1">
        <a:spcBef>
          <a:spcPct val="20000"/>
        </a:spcBef>
        <a:buFont typeface="Arial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46497" indent="-1638497" algn="l" defTabSz="6553996" rtl="0" eaLnBrk="1" latinLnBrk="0" hangingPunct="1">
        <a:spcBef>
          <a:spcPct val="20000"/>
        </a:spcBef>
        <a:buFont typeface="Arial" pitchFamily="34" charset="0"/>
        <a:buChar char="»"/>
        <a:defRPr sz="14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23499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0500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77502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54497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3277002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6553996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3pPr>
      <a:lvl4pPr marL="9830998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8000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5pPr>
      <a:lvl6pPr marL="16385001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6pPr>
      <a:lvl7pPr marL="19661996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7pPr>
      <a:lvl8pPr marL="22938998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8pPr>
      <a:lvl9pPr marL="26215999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组合 1085"/>
          <p:cNvGrpSpPr/>
          <p:nvPr/>
        </p:nvGrpSpPr>
        <p:grpSpPr>
          <a:xfrm>
            <a:off x="15553628" y="16767149"/>
            <a:ext cx="3362072" cy="1525999"/>
            <a:chOff x="323528" y="3345614"/>
            <a:chExt cx="2815491" cy="1277913"/>
          </a:xfrm>
        </p:grpSpPr>
        <p:sp>
          <p:nvSpPr>
            <p:cNvPr id="1854" name="矩形 1853"/>
            <p:cNvSpPr/>
            <p:nvPr/>
          </p:nvSpPr>
          <p:spPr>
            <a:xfrm>
              <a:off x="1379102" y="3427740"/>
              <a:ext cx="265971" cy="1113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855" name="TextBox 1854"/>
            <p:cNvSpPr txBox="1"/>
            <p:nvPr/>
          </p:nvSpPr>
          <p:spPr>
            <a:xfrm>
              <a:off x="323528" y="3607044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cxnSp>
          <p:nvCxnSpPr>
            <p:cNvPr id="1856" name="直接连接符 1855"/>
            <p:cNvCxnSpPr/>
            <p:nvPr/>
          </p:nvCxnSpPr>
          <p:spPr>
            <a:xfrm flipH="1">
              <a:off x="1648693" y="39067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直接连接符 1856"/>
            <p:cNvCxnSpPr/>
            <p:nvPr/>
          </p:nvCxnSpPr>
          <p:spPr>
            <a:xfrm flipH="1">
              <a:off x="1648053" y="371476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直接连接符 1857"/>
            <p:cNvCxnSpPr/>
            <p:nvPr/>
          </p:nvCxnSpPr>
          <p:spPr>
            <a:xfrm flipH="1">
              <a:off x="1651187" y="408700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直接连接符 1858"/>
            <p:cNvCxnSpPr/>
            <p:nvPr/>
          </p:nvCxnSpPr>
          <p:spPr>
            <a:xfrm flipH="1">
              <a:off x="1643510" y="42836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直接连接符 1859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直接连接符 1860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直接连接符 1861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直接连接符 1862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4" name="TextBox 1863"/>
            <p:cNvSpPr txBox="1"/>
            <p:nvPr/>
          </p:nvSpPr>
          <p:spPr>
            <a:xfrm>
              <a:off x="323528" y="3796466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865" name="TextBox 1864"/>
            <p:cNvSpPr txBox="1"/>
            <p:nvPr/>
          </p:nvSpPr>
          <p:spPr>
            <a:xfrm>
              <a:off x="899592" y="3984932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stall</a:t>
              </a:r>
              <a:endParaRPr lang="en-US" altLang="zh-CN" sz="1000" dirty="0"/>
            </a:p>
          </p:txBody>
        </p:sp>
        <p:sp>
          <p:nvSpPr>
            <p:cNvPr id="1866" name="TextBox 1865"/>
            <p:cNvSpPr txBox="1"/>
            <p:nvPr/>
          </p:nvSpPr>
          <p:spPr>
            <a:xfrm>
              <a:off x="395536" y="4175902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IFID_flush</a:t>
              </a:r>
              <a:endParaRPr lang="en-US" altLang="zh-CN" sz="1000" dirty="0"/>
            </a:p>
          </p:txBody>
        </p:sp>
        <p:sp>
          <p:nvSpPr>
            <p:cNvPr id="1867" name="TextBox 1866"/>
            <p:cNvSpPr txBox="1"/>
            <p:nvPr/>
          </p:nvSpPr>
          <p:spPr>
            <a:xfrm>
              <a:off x="1329076" y="3345614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IF/ID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68" name="TextBox 1867"/>
            <p:cNvSpPr txBox="1"/>
            <p:nvPr/>
          </p:nvSpPr>
          <p:spPr>
            <a:xfrm>
              <a:off x="1736545" y="3607044"/>
              <a:ext cx="11833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instruction</a:t>
              </a:r>
              <a:endParaRPr lang="zh-CN" altLang="en-US" sz="1000" dirty="0"/>
            </a:p>
          </p:txBody>
        </p:sp>
        <p:sp>
          <p:nvSpPr>
            <p:cNvPr id="1869" name="TextBox 1868"/>
            <p:cNvSpPr txBox="1"/>
            <p:nvPr/>
          </p:nvSpPr>
          <p:spPr>
            <a:xfrm>
              <a:off x="1746278" y="3790674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IF_PC</a:t>
              </a:r>
              <a:endParaRPr lang="zh-CN" altLang="en-US" sz="1000" dirty="0"/>
            </a:p>
          </p:txBody>
        </p:sp>
        <p:sp>
          <p:nvSpPr>
            <p:cNvPr id="1870" name="TextBox 1869"/>
            <p:cNvSpPr txBox="1"/>
            <p:nvPr/>
          </p:nvSpPr>
          <p:spPr>
            <a:xfrm>
              <a:off x="1751345" y="3970903"/>
              <a:ext cx="1387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ID_instruction</a:t>
              </a:r>
              <a:endParaRPr lang="zh-CN" altLang="en-US" sz="1000" dirty="0"/>
            </a:p>
          </p:txBody>
        </p:sp>
        <p:sp>
          <p:nvSpPr>
            <p:cNvPr id="1871" name="TextBox 1870"/>
            <p:cNvSpPr txBox="1"/>
            <p:nvPr/>
          </p:nvSpPr>
          <p:spPr>
            <a:xfrm>
              <a:off x="1736545" y="4179800"/>
              <a:ext cx="562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ID_PC</a:t>
              </a:r>
              <a:endParaRPr lang="zh-CN" altLang="en-US" sz="1000" dirty="0"/>
            </a:p>
          </p:txBody>
        </p:sp>
      </p:grpSp>
      <p:grpSp>
        <p:nvGrpSpPr>
          <p:cNvPr id="1087" name="组合 1086"/>
          <p:cNvGrpSpPr/>
          <p:nvPr/>
        </p:nvGrpSpPr>
        <p:grpSpPr>
          <a:xfrm>
            <a:off x="22229866" y="15347834"/>
            <a:ext cx="2822048" cy="4605169"/>
            <a:chOff x="619162" y="1996266"/>
            <a:chExt cx="2363260" cy="3856494"/>
          </a:xfrm>
        </p:grpSpPr>
        <p:sp>
          <p:nvSpPr>
            <p:cNvPr id="1764" name="矩形 1763"/>
            <p:cNvSpPr/>
            <p:nvPr/>
          </p:nvSpPr>
          <p:spPr>
            <a:xfrm>
              <a:off x="1674736" y="2272502"/>
              <a:ext cx="265971" cy="3107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619162" y="2226665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ID_MemWr</a:t>
              </a:r>
              <a:endParaRPr lang="en-US" altLang="zh-CN" sz="1000" dirty="0"/>
            </a:p>
          </p:txBody>
        </p:sp>
        <p:cxnSp>
          <p:nvCxnSpPr>
            <p:cNvPr id="1766" name="直接连接符 1765"/>
            <p:cNvCxnSpPr/>
            <p:nvPr/>
          </p:nvCxnSpPr>
          <p:spPr>
            <a:xfrm flipH="1">
              <a:off x="1939642" y="24784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7" name="直接连接符 1766"/>
            <p:cNvCxnSpPr/>
            <p:nvPr/>
          </p:nvCxnSpPr>
          <p:spPr>
            <a:xfrm flipH="1">
              <a:off x="1939642" y="23194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8" name="直接连接符 1767"/>
            <p:cNvCxnSpPr/>
            <p:nvPr/>
          </p:nvCxnSpPr>
          <p:spPr>
            <a:xfrm flipH="1">
              <a:off x="1939642" y="262906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直接连接符 1768"/>
            <p:cNvCxnSpPr/>
            <p:nvPr/>
          </p:nvCxnSpPr>
          <p:spPr>
            <a:xfrm flipH="1">
              <a:off x="1942815" y="29342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直接连接符 1769"/>
            <p:cNvCxnSpPr/>
            <p:nvPr/>
          </p:nvCxnSpPr>
          <p:spPr>
            <a:xfrm flipH="1">
              <a:off x="1942815" y="27752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直接连接符 1770"/>
            <p:cNvCxnSpPr/>
            <p:nvPr/>
          </p:nvCxnSpPr>
          <p:spPr>
            <a:xfrm flipH="1">
              <a:off x="1942815" y="30849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直接连接符 1771"/>
            <p:cNvCxnSpPr/>
            <p:nvPr/>
          </p:nvCxnSpPr>
          <p:spPr>
            <a:xfrm flipH="1">
              <a:off x="1935242" y="34022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直接连接符 1772"/>
            <p:cNvCxnSpPr/>
            <p:nvPr/>
          </p:nvCxnSpPr>
          <p:spPr>
            <a:xfrm flipH="1">
              <a:off x="1935242" y="32433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直接连接符 1773"/>
            <p:cNvCxnSpPr/>
            <p:nvPr/>
          </p:nvCxnSpPr>
          <p:spPr>
            <a:xfrm flipH="1">
              <a:off x="1935242" y="355295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5" name="直接连接符 1774"/>
            <p:cNvCxnSpPr/>
            <p:nvPr/>
          </p:nvCxnSpPr>
          <p:spPr>
            <a:xfrm flipH="1">
              <a:off x="1938415" y="38581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直接连接符 1775"/>
            <p:cNvCxnSpPr/>
            <p:nvPr/>
          </p:nvCxnSpPr>
          <p:spPr>
            <a:xfrm flipH="1">
              <a:off x="1938415" y="369916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7" name="直接连接符 1776"/>
            <p:cNvCxnSpPr/>
            <p:nvPr/>
          </p:nvCxnSpPr>
          <p:spPr>
            <a:xfrm flipH="1">
              <a:off x="1938415" y="400880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" name="直接连接符 1777"/>
            <p:cNvCxnSpPr/>
            <p:nvPr/>
          </p:nvCxnSpPr>
          <p:spPr>
            <a:xfrm flipH="1">
              <a:off x="1531923" y="233499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直接连接符 1778"/>
            <p:cNvCxnSpPr/>
            <p:nvPr/>
          </p:nvCxnSpPr>
          <p:spPr>
            <a:xfrm flipH="1">
              <a:off x="1531923" y="247666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直接连接符 1779"/>
            <p:cNvCxnSpPr/>
            <p:nvPr/>
          </p:nvCxnSpPr>
          <p:spPr>
            <a:xfrm flipH="1">
              <a:off x="1530721" y="26224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1" name="TextBox 1780"/>
            <p:cNvSpPr txBox="1"/>
            <p:nvPr/>
          </p:nvSpPr>
          <p:spPr>
            <a:xfrm>
              <a:off x="619162" y="2370681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ID_RegWr</a:t>
              </a:r>
              <a:endParaRPr lang="en-US" altLang="zh-CN" sz="1000" dirty="0"/>
            </a:p>
          </p:txBody>
        </p:sp>
        <p:sp>
          <p:nvSpPr>
            <p:cNvPr id="1782" name="TextBox 1781"/>
            <p:cNvSpPr txBox="1"/>
            <p:nvPr/>
          </p:nvSpPr>
          <p:spPr>
            <a:xfrm>
              <a:off x="827584" y="2514697"/>
              <a:ext cx="768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ID_MemRd</a:t>
              </a:r>
              <a:endParaRPr lang="en-US" altLang="zh-CN" sz="1000" dirty="0"/>
            </a:p>
          </p:txBody>
        </p:sp>
        <p:sp>
          <p:nvSpPr>
            <p:cNvPr id="1783" name="TextBox 1782"/>
            <p:cNvSpPr txBox="1"/>
            <p:nvPr/>
          </p:nvSpPr>
          <p:spPr>
            <a:xfrm>
              <a:off x="899592" y="3889383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ID_PC[30:0]</a:t>
              </a:r>
              <a:endParaRPr lang="en-US" altLang="zh-CN" sz="1000" dirty="0"/>
            </a:p>
          </p:txBody>
        </p:sp>
        <p:sp>
          <p:nvSpPr>
            <p:cNvPr id="1784" name="TextBox 1783"/>
            <p:cNvSpPr txBox="1"/>
            <p:nvPr/>
          </p:nvSpPr>
          <p:spPr>
            <a:xfrm>
              <a:off x="2028134" y="2211710"/>
              <a:ext cx="74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EX_MemWr</a:t>
              </a:r>
              <a:endParaRPr lang="zh-CN" altLang="en-US" sz="1000" dirty="0"/>
            </a:p>
          </p:txBody>
        </p:sp>
        <p:sp>
          <p:nvSpPr>
            <p:cNvPr id="1785" name="TextBox 1784"/>
            <p:cNvSpPr txBox="1"/>
            <p:nvPr/>
          </p:nvSpPr>
          <p:spPr>
            <a:xfrm>
              <a:off x="2037227" y="2362297"/>
              <a:ext cx="7291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EX_RegWr</a:t>
              </a:r>
              <a:endParaRPr lang="zh-CN" altLang="en-US" sz="1000" dirty="0"/>
            </a:p>
          </p:txBody>
        </p:sp>
        <p:sp>
          <p:nvSpPr>
            <p:cNvPr id="1786" name="TextBox 1785"/>
            <p:cNvSpPr txBox="1"/>
            <p:nvPr/>
          </p:nvSpPr>
          <p:spPr>
            <a:xfrm>
              <a:off x="2039800" y="2512960"/>
              <a:ext cx="7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EX_MemRd</a:t>
              </a:r>
              <a:endParaRPr lang="zh-CN" altLang="en-US" sz="1000" dirty="0"/>
            </a:p>
          </p:txBody>
        </p:sp>
        <p:sp>
          <p:nvSpPr>
            <p:cNvPr id="1787" name="TextBox 1786"/>
            <p:cNvSpPr txBox="1"/>
            <p:nvPr/>
          </p:nvSpPr>
          <p:spPr>
            <a:xfrm>
              <a:off x="2035849" y="2671456"/>
              <a:ext cx="874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EX_ALUFun</a:t>
              </a:r>
              <a:endParaRPr lang="zh-CN" altLang="en-US" sz="1000" dirty="0"/>
            </a:p>
          </p:txBody>
        </p:sp>
        <p:sp>
          <p:nvSpPr>
            <p:cNvPr id="1788" name="TextBox 1787"/>
            <p:cNvSpPr txBox="1"/>
            <p:nvPr/>
          </p:nvSpPr>
          <p:spPr>
            <a:xfrm>
              <a:off x="2044942" y="2822043"/>
              <a:ext cx="798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EX_shamt</a:t>
              </a:r>
              <a:endParaRPr lang="zh-CN" altLang="en-US" sz="1000" dirty="0"/>
            </a:p>
          </p:txBody>
        </p:sp>
        <p:sp>
          <p:nvSpPr>
            <p:cNvPr id="1789" name="TextBox 1788"/>
            <p:cNvSpPr txBox="1"/>
            <p:nvPr/>
          </p:nvSpPr>
          <p:spPr>
            <a:xfrm>
              <a:off x="2047514" y="2972706"/>
              <a:ext cx="718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EX_imm</a:t>
              </a:r>
              <a:endParaRPr lang="zh-CN" altLang="en-US" sz="1000" dirty="0"/>
            </a:p>
          </p:txBody>
        </p:sp>
        <p:sp>
          <p:nvSpPr>
            <p:cNvPr id="1790" name="TextBox 1789"/>
            <p:cNvSpPr txBox="1"/>
            <p:nvPr/>
          </p:nvSpPr>
          <p:spPr>
            <a:xfrm>
              <a:off x="2047514" y="3128387"/>
              <a:ext cx="862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EX_RegDst</a:t>
              </a:r>
              <a:endParaRPr lang="zh-CN" altLang="en-US" sz="1000" dirty="0"/>
            </a:p>
          </p:txBody>
        </p:sp>
        <p:sp>
          <p:nvSpPr>
            <p:cNvPr id="1791" name="TextBox 1790"/>
            <p:cNvSpPr txBox="1"/>
            <p:nvPr/>
          </p:nvSpPr>
          <p:spPr>
            <a:xfrm>
              <a:off x="2056606" y="3278974"/>
              <a:ext cx="643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EX_dataA</a:t>
              </a:r>
              <a:endParaRPr lang="zh-CN" altLang="en-US" sz="1000" dirty="0"/>
            </a:p>
          </p:txBody>
        </p:sp>
        <p:sp>
          <p:nvSpPr>
            <p:cNvPr id="1792" name="TextBox 1791"/>
            <p:cNvSpPr txBox="1"/>
            <p:nvPr/>
          </p:nvSpPr>
          <p:spPr>
            <a:xfrm>
              <a:off x="2059180" y="3429637"/>
              <a:ext cx="923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EX_dataB</a:t>
              </a:r>
              <a:endParaRPr lang="zh-CN" altLang="en-US" sz="1000" dirty="0"/>
            </a:p>
          </p:txBody>
        </p:sp>
        <p:sp>
          <p:nvSpPr>
            <p:cNvPr id="1793" name="TextBox 1792"/>
            <p:cNvSpPr txBox="1"/>
            <p:nvPr/>
          </p:nvSpPr>
          <p:spPr>
            <a:xfrm>
              <a:off x="2055229" y="3588133"/>
              <a:ext cx="855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EX_MemtoReg</a:t>
              </a:r>
              <a:endParaRPr lang="zh-CN" altLang="en-US" sz="1000" dirty="0"/>
            </a:p>
          </p:txBody>
        </p:sp>
        <p:sp>
          <p:nvSpPr>
            <p:cNvPr id="1794" name="TextBox 1793"/>
            <p:cNvSpPr txBox="1"/>
            <p:nvPr/>
          </p:nvSpPr>
          <p:spPr>
            <a:xfrm>
              <a:off x="2064322" y="3738720"/>
              <a:ext cx="774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EX_WrReg</a:t>
              </a:r>
              <a:endParaRPr lang="zh-CN" altLang="en-US" sz="1000" dirty="0"/>
            </a:p>
          </p:txBody>
        </p:sp>
        <p:sp>
          <p:nvSpPr>
            <p:cNvPr id="1795" name="TextBox 1794"/>
            <p:cNvSpPr txBox="1"/>
            <p:nvPr/>
          </p:nvSpPr>
          <p:spPr>
            <a:xfrm>
              <a:off x="2066894" y="3889383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EX_PC</a:t>
              </a:r>
              <a:endParaRPr lang="zh-CN" altLang="en-US" sz="1000" dirty="0"/>
            </a:p>
          </p:txBody>
        </p:sp>
        <p:cxnSp>
          <p:nvCxnSpPr>
            <p:cNvPr id="1796" name="直接连接符 1795"/>
            <p:cNvCxnSpPr/>
            <p:nvPr/>
          </p:nvCxnSpPr>
          <p:spPr>
            <a:xfrm flipH="1">
              <a:off x="1524158" y="401191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7" name="TextBox 1796"/>
            <p:cNvSpPr txBox="1"/>
            <p:nvPr/>
          </p:nvSpPr>
          <p:spPr>
            <a:xfrm>
              <a:off x="1557559" y="1996266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sp>
          <p:nvSpPr>
            <p:cNvPr id="1798" name="TextBox 1797"/>
            <p:cNvSpPr txBox="1"/>
            <p:nvPr/>
          </p:nvSpPr>
          <p:spPr>
            <a:xfrm>
              <a:off x="1613916" y="5452650"/>
              <a:ext cx="4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799" name="TextBox 1798"/>
            <p:cNvSpPr txBox="1"/>
            <p:nvPr/>
          </p:nvSpPr>
          <p:spPr>
            <a:xfrm>
              <a:off x="1625446" y="3168072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ID/EX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00" name="TextBox 1799"/>
            <p:cNvSpPr txBox="1"/>
            <p:nvPr/>
          </p:nvSpPr>
          <p:spPr>
            <a:xfrm>
              <a:off x="971600" y="3738720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ID_WrReg</a:t>
              </a:r>
              <a:endParaRPr lang="en-US" altLang="zh-CN" sz="1000" dirty="0"/>
            </a:p>
          </p:txBody>
        </p:sp>
        <p:cxnSp>
          <p:nvCxnSpPr>
            <p:cNvPr id="1801" name="直接连接符 1800"/>
            <p:cNvCxnSpPr/>
            <p:nvPr/>
          </p:nvCxnSpPr>
          <p:spPr>
            <a:xfrm flipH="1">
              <a:off x="1524158" y="38612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2" name="TextBox 1801"/>
            <p:cNvSpPr txBox="1"/>
            <p:nvPr/>
          </p:nvSpPr>
          <p:spPr>
            <a:xfrm>
              <a:off x="683568" y="3579862"/>
              <a:ext cx="912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ID_MemtoReg</a:t>
              </a:r>
              <a:endParaRPr lang="en-US" altLang="zh-CN" sz="1000" dirty="0"/>
            </a:p>
          </p:txBody>
        </p:sp>
        <p:cxnSp>
          <p:nvCxnSpPr>
            <p:cNvPr id="1803" name="直接连接符 1802"/>
            <p:cNvCxnSpPr/>
            <p:nvPr/>
          </p:nvCxnSpPr>
          <p:spPr>
            <a:xfrm flipH="1">
              <a:off x="1524158" y="370238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直接连接符 1803"/>
            <p:cNvCxnSpPr>
              <a:stCxn id="1764" idx="0"/>
            </p:cNvCxnSpPr>
            <p:nvPr/>
          </p:nvCxnSpPr>
          <p:spPr>
            <a:xfrm flipV="1">
              <a:off x="1807722" y="2170100"/>
              <a:ext cx="0" cy="102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直接连接符 1804"/>
            <p:cNvCxnSpPr/>
            <p:nvPr/>
          </p:nvCxnSpPr>
          <p:spPr>
            <a:xfrm flipH="1" flipV="1">
              <a:off x="1809572" y="5386495"/>
              <a:ext cx="1" cy="102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6" name="TextBox 1805"/>
            <p:cNvSpPr txBox="1"/>
            <p:nvPr/>
          </p:nvSpPr>
          <p:spPr>
            <a:xfrm>
              <a:off x="971600" y="3435846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ID_dataB</a:t>
              </a:r>
              <a:endParaRPr lang="en-US" altLang="zh-CN" sz="1000" dirty="0"/>
            </a:p>
          </p:txBody>
        </p:sp>
        <p:cxnSp>
          <p:nvCxnSpPr>
            <p:cNvPr id="1807" name="直接连接符 1806"/>
            <p:cNvCxnSpPr/>
            <p:nvPr/>
          </p:nvCxnSpPr>
          <p:spPr>
            <a:xfrm flipH="1">
              <a:off x="1524158" y="35583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8" name="TextBox 1807"/>
            <p:cNvSpPr txBox="1"/>
            <p:nvPr/>
          </p:nvSpPr>
          <p:spPr>
            <a:xfrm>
              <a:off x="971600" y="3277025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ID_dataA</a:t>
              </a:r>
              <a:endParaRPr lang="en-US" altLang="zh-CN" sz="1000" dirty="0"/>
            </a:p>
          </p:txBody>
        </p:sp>
        <p:cxnSp>
          <p:nvCxnSpPr>
            <p:cNvPr id="1809" name="直接连接符 1808"/>
            <p:cNvCxnSpPr/>
            <p:nvPr/>
          </p:nvCxnSpPr>
          <p:spPr>
            <a:xfrm flipH="1">
              <a:off x="1524158" y="33995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0" name="TextBox 1809"/>
            <p:cNvSpPr txBox="1"/>
            <p:nvPr/>
          </p:nvSpPr>
          <p:spPr>
            <a:xfrm>
              <a:off x="971600" y="3133589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ID_RegDst</a:t>
              </a:r>
              <a:endParaRPr lang="en-US" altLang="zh-CN" sz="1000" dirty="0"/>
            </a:p>
          </p:txBody>
        </p:sp>
        <p:cxnSp>
          <p:nvCxnSpPr>
            <p:cNvPr id="1811" name="直接连接符 1810"/>
            <p:cNvCxnSpPr/>
            <p:nvPr/>
          </p:nvCxnSpPr>
          <p:spPr>
            <a:xfrm flipH="1">
              <a:off x="1524158" y="325611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直接连接符 1811"/>
            <p:cNvCxnSpPr/>
            <p:nvPr/>
          </p:nvCxnSpPr>
          <p:spPr>
            <a:xfrm flipH="1">
              <a:off x="1523119" y="27748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3" name="TextBox 1812"/>
            <p:cNvSpPr txBox="1"/>
            <p:nvPr/>
          </p:nvSpPr>
          <p:spPr>
            <a:xfrm>
              <a:off x="903920" y="2667097"/>
              <a:ext cx="68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ID_ALUFun</a:t>
              </a:r>
              <a:endParaRPr lang="en-US" altLang="zh-CN" sz="1000" dirty="0"/>
            </a:p>
          </p:txBody>
        </p:sp>
        <p:cxnSp>
          <p:nvCxnSpPr>
            <p:cNvPr id="1814" name="直接连接符 1813"/>
            <p:cNvCxnSpPr/>
            <p:nvPr/>
          </p:nvCxnSpPr>
          <p:spPr>
            <a:xfrm flipH="1">
              <a:off x="1523119" y="29272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5" name="TextBox 1814"/>
            <p:cNvSpPr txBox="1"/>
            <p:nvPr/>
          </p:nvSpPr>
          <p:spPr>
            <a:xfrm>
              <a:off x="949505" y="2819497"/>
              <a:ext cx="63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ID_shamt</a:t>
              </a:r>
              <a:endParaRPr lang="en-US" altLang="zh-CN" sz="1000" dirty="0"/>
            </a:p>
          </p:txBody>
        </p:sp>
        <p:sp>
          <p:nvSpPr>
            <p:cNvPr id="1816" name="TextBox 1815"/>
            <p:cNvSpPr txBox="1"/>
            <p:nvPr/>
          </p:nvSpPr>
          <p:spPr>
            <a:xfrm>
              <a:off x="971600" y="2969395"/>
              <a:ext cx="624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ID_imm</a:t>
              </a:r>
              <a:endParaRPr lang="en-US" altLang="zh-CN" sz="1000" dirty="0"/>
            </a:p>
          </p:txBody>
        </p:sp>
        <p:cxnSp>
          <p:nvCxnSpPr>
            <p:cNvPr id="1817" name="直接连接符 1816"/>
            <p:cNvCxnSpPr/>
            <p:nvPr/>
          </p:nvCxnSpPr>
          <p:spPr>
            <a:xfrm flipH="1">
              <a:off x="1524158" y="30919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8" name="TextBox 1817"/>
            <p:cNvSpPr txBox="1"/>
            <p:nvPr/>
          </p:nvSpPr>
          <p:spPr>
            <a:xfrm>
              <a:off x="899592" y="4011910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ID_rt</a:t>
              </a:r>
              <a:endParaRPr lang="en-US" altLang="zh-CN" sz="1000" dirty="0"/>
            </a:p>
          </p:txBody>
        </p:sp>
        <p:cxnSp>
          <p:nvCxnSpPr>
            <p:cNvPr id="1819" name="直接连接符 1818"/>
            <p:cNvCxnSpPr/>
            <p:nvPr/>
          </p:nvCxnSpPr>
          <p:spPr>
            <a:xfrm flipH="1">
              <a:off x="1524158" y="413443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/>
            <p:cNvSpPr txBox="1"/>
            <p:nvPr/>
          </p:nvSpPr>
          <p:spPr>
            <a:xfrm>
              <a:off x="899592" y="4156506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ID_rd</a:t>
              </a:r>
              <a:endParaRPr lang="en-US" altLang="zh-CN" sz="1000" dirty="0"/>
            </a:p>
          </p:txBody>
        </p:sp>
        <p:cxnSp>
          <p:nvCxnSpPr>
            <p:cNvPr id="1821" name="直接连接符 1820"/>
            <p:cNvCxnSpPr/>
            <p:nvPr/>
          </p:nvCxnSpPr>
          <p:spPr>
            <a:xfrm flipH="1">
              <a:off x="1524158" y="427903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2" name="TextBox 1821"/>
            <p:cNvSpPr txBox="1"/>
            <p:nvPr/>
          </p:nvSpPr>
          <p:spPr>
            <a:xfrm>
              <a:off x="899592" y="4300522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ID_rs</a:t>
              </a:r>
              <a:endParaRPr lang="en-US" altLang="zh-CN" sz="1000" dirty="0"/>
            </a:p>
          </p:txBody>
        </p:sp>
        <p:cxnSp>
          <p:nvCxnSpPr>
            <p:cNvPr id="1823" name="直接连接符 1822"/>
            <p:cNvCxnSpPr/>
            <p:nvPr/>
          </p:nvCxnSpPr>
          <p:spPr>
            <a:xfrm flipH="1">
              <a:off x="1524158" y="442304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4" name="TextBox 1823"/>
            <p:cNvSpPr txBox="1"/>
            <p:nvPr/>
          </p:nvSpPr>
          <p:spPr>
            <a:xfrm>
              <a:off x="827584" y="4444538"/>
              <a:ext cx="768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IDcontrol_jal</a:t>
              </a:r>
              <a:endParaRPr lang="en-US" altLang="zh-CN" sz="1000" dirty="0"/>
            </a:p>
          </p:txBody>
        </p:sp>
        <p:cxnSp>
          <p:nvCxnSpPr>
            <p:cNvPr id="1825" name="直接连接符 1824"/>
            <p:cNvCxnSpPr/>
            <p:nvPr/>
          </p:nvCxnSpPr>
          <p:spPr>
            <a:xfrm flipH="1">
              <a:off x="1524158" y="45670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/>
            <p:cNvSpPr txBox="1"/>
            <p:nvPr/>
          </p:nvSpPr>
          <p:spPr>
            <a:xfrm>
              <a:off x="899592" y="4588554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ID_ALUSrc1</a:t>
              </a:r>
              <a:endParaRPr lang="en-US" altLang="zh-CN" sz="1000" dirty="0"/>
            </a:p>
          </p:txBody>
        </p:sp>
        <p:cxnSp>
          <p:nvCxnSpPr>
            <p:cNvPr id="1827" name="直接连接符 1826"/>
            <p:cNvCxnSpPr/>
            <p:nvPr/>
          </p:nvCxnSpPr>
          <p:spPr>
            <a:xfrm flipH="1">
              <a:off x="1524158" y="471108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8" name="TextBox 1827"/>
            <p:cNvSpPr txBox="1"/>
            <p:nvPr/>
          </p:nvSpPr>
          <p:spPr>
            <a:xfrm>
              <a:off x="905783" y="4712374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ID_ALUSrc2</a:t>
              </a:r>
              <a:endParaRPr lang="en-US" altLang="zh-CN" sz="1000" dirty="0"/>
            </a:p>
          </p:txBody>
        </p:sp>
        <p:cxnSp>
          <p:nvCxnSpPr>
            <p:cNvPr id="1829" name="直接连接符 1828"/>
            <p:cNvCxnSpPr/>
            <p:nvPr/>
          </p:nvCxnSpPr>
          <p:spPr>
            <a:xfrm flipH="1">
              <a:off x="1530349" y="483490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直接连接符 1829"/>
            <p:cNvCxnSpPr/>
            <p:nvPr/>
          </p:nvCxnSpPr>
          <p:spPr>
            <a:xfrm flipH="1">
              <a:off x="1943818" y="41313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1" name="TextBox 1830"/>
            <p:cNvSpPr txBox="1"/>
            <p:nvPr/>
          </p:nvSpPr>
          <p:spPr>
            <a:xfrm>
              <a:off x="2072297" y="4011910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EX_rt</a:t>
              </a:r>
              <a:endParaRPr lang="zh-CN" altLang="en-US" sz="1000" dirty="0"/>
            </a:p>
          </p:txBody>
        </p:sp>
        <p:cxnSp>
          <p:nvCxnSpPr>
            <p:cNvPr id="1832" name="直接连接符 1831"/>
            <p:cNvCxnSpPr/>
            <p:nvPr/>
          </p:nvCxnSpPr>
          <p:spPr>
            <a:xfrm flipH="1">
              <a:off x="1943818" y="42759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3" name="TextBox 1832"/>
            <p:cNvSpPr txBox="1"/>
            <p:nvPr/>
          </p:nvSpPr>
          <p:spPr>
            <a:xfrm>
              <a:off x="2072297" y="4156506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EX_rd</a:t>
              </a:r>
              <a:endParaRPr lang="zh-CN" altLang="en-US" sz="1000" dirty="0"/>
            </a:p>
          </p:txBody>
        </p:sp>
        <p:cxnSp>
          <p:nvCxnSpPr>
            <p:cNvPr id="1834" name="直接连接符 1833"/>
            <p:cNvCxnSpPr/>
            <p:nvPr/>
          </p:nvCxnSpPr>
          <p:spPr>
            <a:xfrm flipH="1">
              <a:off x="1943818" y="44199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5" name="TextBox 1834"/>
            <p:cNvSpPr txBox="1"/>
            <p:nvPr/>
          </p:nvSpPr>
          <p:spPr>
            <a:xfrm>
              <a:off x="2072297" y="4300522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EX_rs</a:t>
              </a:r>
              <a:endParaRPr lang="zh-CN" altLang="en-US" sz="1000" dirty="0"/>
            </a:p>
          </p:txBody>
        </p:sp>
        <p:cxnSp>
          <p:nvCxnSpPr>
            <p:cNvPr id="1836" name="直接连接符 1835"/>
            <p:cNvCxnSpPr/>
            <p:nvPr/>
          </p:nvCxnSpPr>
          <p:spPr>
            <a:xfrm flipH="1">
              <a:off x="1943818" y="45639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7" name="TextBox 1836"/>
            <p:cNvSpPr txBox="1"/>
            <p:nvPr/>
          </p:nvSpPr>
          <p:spPr>
            <a:xfrm>
              <a:off x="2072297" y="4444538"/>
              <a:ext cx="84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EXcontrol_jal</a:t>
              </a:r>
              <a:endParaRPr lang="zh-CN" altLang="en-US" sz="1000" dirty="0"/>
            </a:p>
          </p:txBody>
        </p:sp>
        <p:cxnSp>
          <p:nvCxnSpPr>
            <p:cNvPr id="1838" name="直接连接符 1837"/>
            <p:cNvCxnSpPr/>
            <p:nvPr/>
          </p:nvCxnSpPr>
          <p:spPr>
            <a:xfrm flipH="1">
              <a:off x="1943818" y="47079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9" name="TextBox 1838"/>
            <p:cNvSpPr txBox="1"/>
            <p:nvPr/>
          </p:nvSpPr>
          <p:spPr>
            <a:xfrm>
              <a:off x="2072297" y="4588554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EX_ALUSrc1</a:t>
              </a:r>
              <a:endParaRPr lang="zh-CN" altLang="en-US" sz="1000" dirty="0"/>
            </a:p>
          </p:txBody>
        </p:sp>
        <p:cxnSp>
          <p:nvCxnSpPr>
            <p:cNvPr id="1840" name="直接连接符 1839"/>
            <p:cNvCxnSpPr/>
            <p:nvPr/>
          </p:nvCxnSpPr>
          <p:spPr>
            <a:xfrm flipH="1">
              <a:off x="1943818" y="483727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1" name="TextBox 1840"/>
            <p:cNvSpPr txBox="1"/>
            <p:nvPr/>
          </p:nvSpPr>
          <p:spPr>
            <a:xfrm>
              <a:off x="2072297" y="4717858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EX_ALUSrc2</a:t>
              </a:r>
              <a:endParaRPr lang="zh-CN" altLang="en-US" sz="1000" dirty="0"/>
            </a:p>
          </p:txBody>
        </p:sp>
        <p:sp>
          <p:nvSpPr>
            <p:cNvPr id="1842" name="TextBox 1841"/>
            <p:cNvSpPr txBox="1"/>
            <p:nvPr/>
          </p:nvSpPr>
          <p:spPr>
            <a:xfrm>
              <a:off x="899592" y="4876586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ID_EXTOp</a:t>
              </a:r>
              <a:endParaRPr lang="en-US" altLang="zh-CN" sz="1000" dirty="0"/>
            </a:p>
          </p:txBody>
        </p:sp>
        <p:cxnSp>
          <p:nvCxnSpPr>
            <p:cNvPr id="1843" name="直接连接符 1842"/>
            <p:cNvCxnSpPr/>
            <p:nvPr/>
          </p:nvCxnSpPr>
          <p:spPr>
            <a:xfrm flipH="1">
              <a:off x="1524158" y="499911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" name="TextBox 1843"/>
            <p:cNvSpPr txBox="1"/>
            <p:nvPr/>
          </p:nvSpPr>
          <p:spPr>
            <a:xfrm>
              <a:off x="899592" y="5020602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ID_LUOp</a:t>
              </a:r>
              <a:endParaRPr lang="en-US" altLang="zh-CN" sz="1000" dirty="0"/>
            </a:p>
          </p:txBody>
        </p:sp>
        <p:cxnSp>
          <p:nvCxnSpPr>
            <p:cNvPr id="1845" name="直接连接符 1844"/>
            <p:cNvCxnSpPr/>
            <p:nvPr/>
          </p:nvCxnSpPr>
          <p:spPr>
            <a:xfrm flipH="1">
              <a:off x="1524158" y="51431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直接连接符 1845"/>
            <p:cNvCxnSpPr/>
            <p:nvPr/>
          </p:nvCxnSpPr>
          <p:spPr>
            <a:xfrm flipH="1">
              <a:off x="1943818" y="49954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" name="TextBox 1846"/>
            <p:cNvSpPr txBox="1"/>
            <p:nvPr/>
          </p:nvSpPr>
          <p:spPr>
            <a:xfrm>
              <a:off x="2072297" y="4876006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EX_EXTOp</a:t>
              </a:r>
              <a:endParaRPr lang="zh-CN" altLang="en-US" sz="1000" dirty="0"/>
            </a:p>
          </p:txBody>
        </p:sp>
        <p:cxnSp>
          <p:nvCxnSpPr>
            <p:cNvPr id="1848" name="直接连接符 1847"/>
            <p:cNvCxnSpPr/>
            <p:nvPr/>
          </p:nvCxnSpPr>
          <p:spPr>
            <a:xfrm flipH="1">
              <a:off x="1943818" y="514002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9" name="TextBox 1848"/>
            <p:cNvSpPr txBox="1"/>
            <p:nvPr/>
          </p:nvSpPr>
          <p:spPr>
            <a:xfrm>
              <a:off x="2072297" y="5020602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EX_LUOp</a:t>
              </a:r>
              <a:endParaRPr lang="zh-CN" altLang="en-US" sz="1000" dirty="0"/>
            </a:p>
          </p:txBody>
        </p:sp>
        <p:sp>
          <p:nvSpPr>
            <p:cNvPr id="1850" name="TextBox 1849"/>
            <p:cNvSpPr txBox="1"/>
            <p:nvPr/>
          </p:nvSpPr>
          <p:spPr>
            <a:xfrm>
              <a:off x="899592" y="5164038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ID_Sign</a:t>
              </a:r>
              <a:endParaRPr lang="en-US" altLang="zh-CN" sz="1000" dirty="0"/>
            </a:p>
          </p:txBody>
        </p:sp>
        <p:cxnSp>
          <p:nvCxnSpPr>
            <p:cNvPr id="1851" name="直接连接符 1850"/>
            <p:cNvCxnSpPr/>
            <p:nvPr/>
          </p:nvCxnSpPr>
          <p:spPr>
            <a:xfrm flipH="1">
              <a:off x="1524158" y="52865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直接连接符 1851"/>
            <p:cNvCxnSpPr/>
            <p:nvPr/>
          </p:nvCxnSpPr>
          <p:spPr>
            <a:xfrm flipH="1">
              <a:off x="1943818" y="52834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3" name="TextBox 1852"/>
            <p:cNvSpPr txBox="1"/>
            <p:nvPr/>
          </p:nvSpPr>
          <p:spPr>
            <a:xfrm>
              <a:off x="2072297" y="5164038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EX_Sign</a:t>
              </a:r>
              <a:endParaRPr lang="zh-CN" altLang="en-US" sz="1000" dirty="0"/>
            </a:p>
          </p:txBody>
        </p:sp>
      </p:grpSp>
      <p:grpSp>
        <p:nvGrpSpPr>
          <p:cNvPr id="1088" name="组合 1087"/>
          <p:cNvGrpSpPr/>
          <p:nvPr/>
        </p:nvGrpSpPr>
        <p:grpSpPr>
          <a:xfrm>
            <a:off x="37666199" y="16383956"/>
            <a:ext cx="3095538" cy="2217707"/>
            <a:chOff x="417527" y="2375329"/>
            <a:chExt cx="2592288" cy="1857168"/>
          </a:xfrm>
        </p:grpSpPr>
        <p:sp>
          <p:nvSpPr>
            <p:cNvPr id="1730" name="TextBox 1729"/>
            <p:cNvSpPr txBox="1"/>
            <p:nvPr/>
          </p:nvSpPr>
          <p:spPr>
            <a:xfrm>
              <a:off x="1433936" y="2375329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sp>
          <p:nvSpPr>
            <p:cNvPr id="1731" name="矩形 1730"/>
            <p:cNvSpPr/>
            <p:nvPr/>
          </p:nvSpPr>
          <p:spPr>
            <a:xfrm>
              <a:off x="1568163" y="2686205"/>
              <a:ext cx="265971" cy="1071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732" name="TextBox 1731"/>
            <p:cNvSpPr txBox="1"/>
            <p:nvPr/>
          </p:nvSpPr>
          <p:spPr>
            <a:xfrm>
              <a:off x="512589" y="2640368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Mem_outA</a:t>
              </a:r>
              <a:endParaRPr lang="en-US" altLang="zh-CN" sz="1000" dirty="0"/>
            </a:p>
          </p:txBody>
        </p:sp>
        <p:cxnSp>
          <p:nvCxnSpPr>
            <p:cNvPr id="1733" name="直接连接符 1732"/>
            <p:cNvCxnSpPr/>
            <p:nvPr/>
          </p:nvCxnSpPr>
          <p:spPr>
            <a:xfrm flipH="1">
              <a:off x="1833069" y="289210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" name="直接连接符 1733"/>
            <p:cNvCxnSpPr/>
            <p:nvPr/>
          </p:nvCxnSpPr>
          <p:spPr>
            <a:xfrm flipH="1">
              <a:off x="1833069" y="273313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直接连接符 1734"/>
            <p:cNvCxnSpPr/>
            <p:nvPr/>
          </p:nvCxnSpPr>
          <p:spPr>
            <a:xfrm flipH="1">
              <a:off x="1833069" y="30427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/>
          </p:nvCxnSpPr>
          <p:spPr>
            <a:xfrm flipH="1">
              <a:off x="1836242" y="33479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/>
          </p:nvCxnSpPr>
          <p:spPr>
            <a:xfrm flipH="1">
              <a:off x="1836242" y="318898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/>
          </p:nvCxnSpPr>
          <p:spPr>
            <a:xfrm flipH="1">
              <a:off x="1836242" y="34986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/>
          </p:nvCxnSpPr>
          <p:spPr>
            <a:xfrm flipH="1">
              <a:off x="1828669" y="36570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/>
          </p:nvCxnSpPr>
          <p:spPr>
            <a:xfrm flipH="1">
              <a:off x="1425350" y="274869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/>
          </p:nvCxnSpPr>
          <p:spPr>
            <a:xfrm flipH="1">
              <a:off x="1425350" y="28903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/>
          </p:nvCxnSpPr>
          <p:spPr>
            <a:xfrm flipH="1">
              <a:off x="1424148" y="30361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" name="TextBox 1742"/>
            <p:cNvSpPr txBox="1"/>
            <p:nvPr/>
          </p:nvSpPr>
          <p:spPr>
            <a:xfrm>
              <a:off x="512589" y="2784384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Mem_outB</a:t>
              </a:r>
              <a:endParaRPr lang="en-US" altLang="zh-CN" sz="1000" dirty="0"/>
            </a:p>
          </p:txBody>
        </p:sp>
        <p:sp>
          <p:nvSpPr>
            <p:cNvPr id="1744" name="TextBox 1743"/>
            <p:cNvSpPr txBox="1"/>
            <p:nvPr/>
          </p:nvSpPr>
          <p:spPr>
            <a:xfrm>
              <a:off x="721011" y="2928400"/>
              <a:ext cx="768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Mem_RegDst</a:t>
              </a:r>
              <a:endParaRPr lang="en-US" altLang="zh-CN" sz="1000" dirty="0"/>
            </a:p>
          </p:txBody>
        </p:sp>
        <p:sp>
          <p:nvSpPr>
            <p:cNvPr id="1745" name="TextBox 1744"/>
            <p:cNvSpPr txBox="1"/>
            <p:nvPr/>
          </p:nvSpPr>
          <p:spPr>
            <a:xfrm>
              <a:off x="1921561" y="2625413"/>
              <a:ext cx="7436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WB_inA</a:t>
              </a:r>
              <a:endParaRPr lang="zh-CN" altLang="en-US" sz="1000" dirty="0"/>
            </a:p>
          </p:txBody>
        </p:sp>
        <p:sp>
          <p:nvSpPr>
            <p:cNvPr id="1746" name="TextBox 1745"/>
            <p:cNvSpPr txBox="1"/>
            <p:nvPr/>
          </p:nvSpPr>
          <p:spPr>
            <a:xfrm>
              <a:off x="1930653" y="2776000"/>
              <a:ext cx="10791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WB_inB</a:t>
              </a:r>
              <a:endParaRPr lang="zh-CN" altLang="en-US" sz="1000" dirty="0"/>
            </a:p>
          </p:txBody>
        </p:sp>
        <p:sp>
          <p:nvSpPr>
            <p:cNvPr id="1747" name="TextBox 1746"/>
            <p:cNvSpPr txBox="1"/>
            <p:nvPr/>
          </p:nvSpPr>
          <p:spPr>
            <a:xfrm>
              <a:off x="1933227" y="2926663"/>
              <a:ext cx="942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WB_RegDst</a:t>
              </a:r>
              <a:endParaRPr lang="zh-CN" altLang="en-US" sz="1000" dirty="0"/>
            </a:p>
          </p:txBody>
        </p:sp>
        <p:sp>
          <p:nvSpPr>
            <p:cNvPr id="1748" name="TextBox 1747"/>
            <p:cNvSpPr txBox="1"/>
            <p:nvPr/>
          </p:nvSpPr>
          <p:spPr>
            <a:xfrm>
              <a:off x="1929276" y="3085159"/>
              <a:ext cx="874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WB_RegWr</a:t>
              </a:r>
              <a:endParaRPr lang="zh-CN" altLang="en-US" sz="1000" dirty="0"/>
            </a:p>
          </p:txBody>
        </p:sp>
        <p:sp>
          <p:nvSpPr>
            <p:cNvPr id="1749" name="TextBox 1748"/>
            <p:cNvSpPr txBox="1"/>
            <p:nvPr/>
          </p:nvSpPr>
          <p:spPr>
            <a:xfrm>
              <a:off x="1938369" y="3235746"/>
              <a:ext cx="798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WB_WrReg</a:t>
              </a:r>
              <a:endParaRPr lang="zh-CN" altLang="en-US" sz="1000" dirty="0"/>
            </a:p>
          </p:txBody>
        </p:sp>
        <p:sp>
          <p:nvSpPr>
            <p:cNvPr id="1750" name="TextBox 1749"/>
            <p:cNvSpPr txBox="1"/>
            <p:nvPr/>
          </p:nvSpPr>
          <p:spPr>
            <a:xfrm>
              <a:off x="1940941" y="3386409"/>
              <a:ext cx="93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WB_MemtoReg</a:t>
              </a:r>
              <a:endParaRPr lang="zh-CN" altLang="en-US" sz="1000" dirty="0"/>
            </a:p>
          </p:txBody>
        </p:sp>
        <p:sp>
          <p:nvSpPr>
            <p:cNvPr id="1751" name="TextBox 1750"/>
            <p:cNvSpPr txBox="1"/>
            <p:nvPr/>
          </p:nvSpPr>
          <p:spPr>
            <a:xfrm>
              <a:off x="1940941" y="3542090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WB_PC</a:t>
              </a:r>
              <a:endParaRPr lang="zh-CN" altLang="en-US" sz="1000" dirty="0"/>
            </a:p>
          </p:txBody>
        </p:sp>
        <p:sp>
          <p:nvSpPr>
            <p:cNvPr id="1752" name="TextBox 1751"/>
            <p:cNvSpPr txBox="1"/>
            <p:nvPr/>
          </p:nvSpPr>
          <p:spPr>
            <a:xfrm>
              <a:off x="1496286" y="3832387"/>
              <a:ext cx="4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753" name="TextBox 1752"/>
            <p:cNvSpPr txBox="1"/>
            <p:nvPr/>
          </p:nvSpPr>
          <p:spPr>
            <a:xfrm>
              <a:off x="1507276" y="2603045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MEM/WB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754" name="直接连接符 1753"/>
            <p:cNvCxnSpPr>
              <a:stCxn id="1731" idx="0"/>
            </p:cNvCxnSpPr>
            <p:nvPr/>
          </p:nvCxnSpPr>
          <p:spPr>
            <a:xfrm flipV="1">
              <a:off x="1701149" y="2583803"/>
              <a:ext cx="0" cy="102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5" name="直接连接符 1754"/>
            <p:cNvCxnSpPr/>
            <p:nvPr/>
          </p:nvCxnSpPr>
          <p:spPr>
            <a:xfrm flipH="1" flipV="1">
              <a:off x="1691942" y="3766232"/>
              <a:ext cx="1" cy="102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" name="TextBox 1755"/>
            <p:cNvSpPr txBox="1"/>
            <p:nvPr/>
          </p:nvSpPr>
          <p:spPr>
            <a:xfrm>
              <a:off x="631704" y="3547292"/>
              <a:ext cx="858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Mem_PC</a:t>
              </a:r>
              <a:endParaRPr lang="en-US" altLang="zh-CN" sz="1000" dirty="0"/>
            </a:p>
          </p:txBody>
        </p:sp>
        <p:cxnSp>
          <p:nvCxnSpPr>
            <p:cNvPr id="1757" name="直接连接符 1756"/>
            <p:cNvCxnSpPr/>
            <p:nvPr/>
          </p:nvCxnSpPr>
          <p:spPr>
            <a:xfrm flipH="1">
              <a:off x="1417585" y="36698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" name="直接连接符 1757"/>
            <p:cNvCxnSpPr/>
            <p:nvPr/>
          </p:nvCxnSpPr>
          <p:spPr>
            <a:xfrm flipH="1">
              <a:off x="1416546" y="31885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9" name="TextBox 1758"/>
            <p:cNvSpPr txBox="1"/>
            <p:nvPr/>
          </p:nvSpPr>
          <p:spPr>
            <a:xfrm>
              <a:off x="631704" y="3080800"/>
              <a:ext cx="85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Mem_RegWr</a:t>
              </a:r>
              <a:endParaRPr lang="en-US" altLang="zh-CN" sz="1000" dirty="0"/>
            </a:p>
          </p:txBody>
        </p:sp>
        <p:cxnSp>
          <p:nvCxnSpPr>
            <p:cNvPr id="1760" name="直接连接符 1759"/>
            <p:cNvCxnSpPr/>
            <p:nvPr/>
          </p:nvCxnSpPr>
          <p:spPr>
            <a:xfrm flipH="1">
              <a:off x="1416546" y="33409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1" name="TextBox 1760"/>
            <p:cNvSpPr txBox="1"/>
            <p:nvPr/>
          </p:nvSpPr>
          <p:spPr>
            <a:xfrm>
              <a:off x="417527" y="3233200"/>
              <a:ext cx="1064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Mem_WrReg</a:t>
              </a:r>
              <a:endParaRPr lang="en-US" altLang="zh-CN" sz="1000" dirty="0"/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417528" y="3383098"/>
              <a:ext cx="1072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Mem_MemtoReg</a:t>
              </a:r>
              <a:endParaRPr lang="en-US" altLang="zh-CN" sz="1000" dirty="0"/>
            </a:p>
          </p:txBody>
        </p:sp>
        <p:cxnSp>
          <p:nvCxnSpPr>
            <p:cNvPr id="1763" name="直接连接符 1762"/>
            <p:cNvCxnSpPr/>
            <p:nvPr/>
          </p:nvCxnSpPr>
          <p:spPr>
            <a:xfrm flipH="1">
              <a:off x="1417585" y="350562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9" name="组合 1088"/>
          <p:cNvGrpSpPr/>
          <p:nvPr/>
        </p:nvGrpSpPr>
        <p:grpSpPr>
          <a:xfrm>
            <a:off x="31637689" y="16228659"/>
            <a:ext cx="3095538" cy="2698600"/>
            <a:chOff x="6551712" y="-124872"/>
            <a:chExt cx="2592288" cy="2259881"/>
          </a:xfrm>
        </p:grpSpPr>
        <p:grpSp>
          <p:nvGrpSpPr>
            <p:cNvPr id="1683" name="组合 1682"/>
            <p:cNvGrpSpPr/>
            <p:nvPr/>
          </p:nvGrpSpPr>
          <p:grpSpPr>
            <a:xfrm>
              <a:off x="6551712" y="66817"/>
              <a:ext cx="2592288" cy="2068192"/>
              <a:chOff x="251520" y="1530075"/>
              <a:chExt cx="2592288" cy="2068192"/>
            </a:xfrm>
          </p:grpSpPr>
          <p:sp>
            <p:nvSpPr>
              <p:cNvPr id="1685" name="矩形 1684"/>
              <p:cNvSpPr/>
              <p:nvPr/>
            </p:nvSpPr>
            <p:spPr>
              <a:xfrm>
                <a:off x="1402156" y="1632477"/>
                <a:ext cx="265971" cy="1497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86" name="TextBox 1685"/>
              <p:cNvSpPr txBox="1"/>
              <p:nvPr/>
            </p:nvSpPr>
            <p:spPr>
              <a:xfrm>
                <a:off x="346582" y="1586640"/>
                <a:ext cx="9889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EX_ALUout</a:t>
                </a:r>
                <a:endParaRPr lang="en-US" altLang="zh-CN" sz="1000" dirty="0"/>
              </a:p>
            </p:txBody>
          </p:sp>
          <p:cxnSp>
            <p:nvCxnSpPr>
              <p:cNvPr id="1687" name="直接连接符 1686"/>
              <p:cNvCxnSpPr/>
              <p:nvPr/>
            </p:nvCxnSpPr>
            <p:spPr>
              <a:xfrm flipH="1">
                <a:off x="1667062" y="183837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8" name="直接连接符 1687"/>
              <p:cNvCxnSpPr/>
              <p:nvPr/>
            </p:nvCxnSpPr>
            <p:spPr>
              <a:xfrm flipH="1">
                <a:off x="1667062" y="167940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9" name="直接连接符 1688"/>
              <p:cNvCxnSpPr/>
              <p:nvPr/>
            </p:nvCxnSpPr>
            <p:spPr>
              <a:xfrm flipH="1">
                <a:off x="1667062" y="198904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0" name="直接连接符 1689"/>
              <p:cNvCxnSpPr/>
              <p:nvPr/>
            </p:nvCxnSpPr>
            <p:spPr>
              <a:xfrm flipH="1">
                <a:off x="1670235" y="22942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1" name="直接连接符 1690"/>
              <p:cNvCxnSpPr/>
              <p:nvPr/>
            </p:nvCxnSpPr>
            <p:spPr>
              <a:xfrm flipH="1">
                <a:off x="1670235" y="213525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2" name="直接连接符 1691"/>
              <p:cNvCxnSpPr/>
              <p:nvPr/>
            </p:nvCxnSpPr>
            <p:spPr>
              <a:xfrm flipH="1">
                <a:off x="1670235" y="244488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3" name="直接连接符 1692"/>
              <p:cNvCxnSpPr/>
              <p:nvPr/>
            </p:nvCxnSpPr>
            <p:spPr>
              <a:xfrm flipH="1">
                <a:off x="1662662" y="276226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" name="直接连接符 1693"/>
              <p:cNvCxnSpPr/>
              <p:nvPr/>
            </p:nvCxnSpPr>
            <p:spPr>
              <a:xfrm flipH="1">
                <a:off x="1662662" y="26032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5" name="直接连接符 1694"/>
              <p:cNvCxnSpPr/>
              <p:nvPr/>
            </p:nvCxnSpPr>
            <p:spPr>
              <a:xfrm flipH="1">
                <a:off x="1662662" y="29129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直接连接符 1695"/>
              <p:cNvCxnSpPr/>
              <p:nvPr/>
            </p:nvCxnSpPr>
            <p:spPr>
              <a:xfrm flipH="1">
                <a:off x="1665835" y="305914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7" name="直接连接符 1696"/>
              <p:cNvCxnSpPr/>
              <p:nvPr/>
            </p:nvCxnSpPr>
            <p:spPr>
              <a:xfrm flipH="1">
                <a:off x="1259343" y="169496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8" name="直接连接符 1697"/>
              <p:cNvCxnSpPr/>
              <p:nvPr/>
            </p:nvCxnSpPr>
            <p:spPr>
              <a:xfrm flipH="1">
                <a:off x="1259343" y="183663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9" name="直接连接符 1698"/>
              <p:cNvCxnSpPr/>
              <p:nvPr/>
            </p:nvCxnSpPr>
            <p:spPr>
              <a:xfrm flipH="1">
                <a:off x="1258141" y="19823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0" name="TextBox 1699"/>
              <p:cNvSpPr txBox="1"/>
              <p:nvPr/>
            </p:nvSpPr>
            <p:spPr>
              <a:xfrm>
                <a:off x="346582" y="1730656"/>
                <a:ext cx="9889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EXcontrol_jal</a:t>
                </a:r>
                <a:endParaRPr lang="en-US" altLang="zh-CN" sz="1000" dirty="0"/>
              </a:p>
            </p:txBody>
          </p:sp>
          <p:sp>
            <p:nvSpPr>
              <p:cNvPr id="1701" name="TextBox 1700"/>
              <p:cNvSpPr txBox="1"/>
              <p:nvPr/>
            </p:nvSpPr>
            <p:spPr>
              <a:xfrm>
                <a:off x="555004" y="1874672"/>
                <a:ext cx="76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EX_MemWr</a:t>
                </a:r>
                <a:endParaRPr lang="en-US" altLang="zh-CN" sz="1000" dirty="0"/>
              </a:p>
            </p:txBody>
          </p:sp>
          <p:sp>
            <p:nvSpPr>
              <p:cNvPr id="1702" name="TextBox 1701"/>
              <p:cNvSpPr txBox="1"/>
              <p:nvPr/>
            </p:nvSpPr>
            <p:spPr>
              <a:xfrm>
                <a:off x="1755554" y="1571685"/>
                <a:ext cx="7436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sp>
            <p:nvSpPr>
              <p:cNvPr id="1703" name="TextBox 1702"/>
              <p:cNvSpPr txBox="1"/>
              <p:nvPr/>
            </p:nvSpPr>
            <p:spPr>
              <a:xfrm>
                <a:off x="1764646" y="1722272"/>
                <a:ext cx="10791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Memcontrol_jal</a:t>
                </a:r>
                <a:endParaRPr lang="zh-CN" altLang="en-US" sz="1000" dirty="0"/>
              </a:p>
            </p:txBody>
          </p:sp>
          <p:sp>
            <p:nvSpPr>
              <p:cNvPr id="1704" name="TextBox 1703"/>
              <p:cNvSpPr txBox="1"/>
              <p:nvPr/>
            </p:nvSpPr>
            <p:spPr>
              <a:xfrm>
                <a:off x="1767220" y="1872935"/>
                <a:ext cx="942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Mem_MemWr</a:t>
                </a:r>
                <a:endParaRPr lang="zh-CN" altLang="en-US" sz="1000" dirty="0"/>
              </a:p>
            </p:txBody>
          </p:sp>
          <p:sp>
            <p:nvSpPr>
              <p:cNvPr id="1705" name="TextBox 1704"/>
              <p:cNvSpPr txBox="1"/>
              <p:nvPr/>
            </p:nvSpPr>
            <p:spPr>
              <a:xfrm>
                <a:off x="1763269" y="2031431"/>
                <a:ext cx="87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Mem_MemRd</a:t>
                </a:r>
                <a:endParaRPr lang="zh-CN" altLang="en-US" sz="1000" dirty="0"/>
              </a:p>
            </p:txBody>
          </p:sp>
          <p:sp>
            <p:nvSpPr>
              <p:cNvPr id="1706" name="TextBox 1705"/>
              <p:cNvSpPr txBox="1"/>
              <p:nvPr/>
            </p:nvSpPr>
            <p:spPr>
              <a:xfrm>
                <a:off x="1772362" y="2182018"/>
                <a:ext cx="7988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707" name="TextBox 1706"/>
              <p:cNvSpPr txBox="1"/>
              <p:nvPr/>
            </p:nvSpPr>
            <p:spPr>
              <a:xfrm>
                <a:off x="1774934" y="2332681"/>
                <a:ext cx="934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Mem_RegWr</a:t>
                </a:r>
                <a:endParaRPr lang="zh-CN" altLang="en-US" sz="1000" dirty="0"/>
              </a:p>
            </p:txBody>
          </p:sp>
          <p:sp>
            <p:nvSpPr>
              <p:cNvPr id="1708" name="TextBox 1707"/>
              <p:cNvSpPr txBox="1"/>
              <p:nvPr/>
            </p:nvSpPr>
            <p:spPr>
              <a:xfrm>
                <a:off x="1774934" y="2488362"/>
                <a:ext cx="1068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Mem_MemtoReg</a:t>
                </a:r>
                <a:endParaRPr lang="zh-CN" altLang="en-US" sz="1000" dirty="0"/>
              </a:p>
            </p:txBody>
          </p:sp>
          <p:sp>
            <p:nvSpPr>
              <p:cNvPr id="1709" name="TextBox 1708"/>
              <p:cNvSpPr txBox="1"/>
              <p:nvPr/>
            </p:nvSpPr>
            <p:spPr>
              <a:xfrm>
                <a:off x="1784026" y="2638949"/>
                <a:ext cx="859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Mem_RegDst</a:t>
                </a:r>
                <a:endParaRPr lang="zh-CN" altLang="en-US" sz="1000" dirty="0"/>
              </a:p>
            </p:txBody>
          </p:sp>
          <p:sp>
            <p:nvSpPr>
              <p:cNvPr id="1710" name="TextBox 1709"/>
              <p:cNvSpPr txBox="1"/>
              <p:nvPr/>
            </p:nvSpPr>
            <p:spPr>
              <a:xfrm>
                <a:off x="1786600" y="2789612"/>
                <a:ext cx="9232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Mem_WrReg</a:t>
                </a:r>
                <a:endParaRPr lang="zh-CN" altLang="en-US" sz="1000" dirty="0"/>
              </a:p>
            </p:txBody>
          </p:sp>
          <p:sp>
            <p:nvSpPr>
              <p:cNvPr id="1711" name="TextBox 1710"/>
              <p:cNvSpPr txBox="1"/>
              <p:nvPr/>
            </p:nvSpPr>
            <p:spPr>
              <a:xfrm>
                <a:off x="1782649" y="2948108"/>
                <a:ext cx="8551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Mem_PC</a:t>
                </a:r>
                <a:endParaRPr lang="zh-CN" altLang="en-US" sz="1000" dirty="0"/>
              </a:p>
            </p:txBody>
          </p:sp>
          <p:sp>
            <p:nvSpPr>
              <p:cNvPr id="1712" name="TextBox 1711"/>
              <p:cNvSpPr txBox="1"/>
              <p:nvPr/>
            </p:nvSpPr>
            <p:spPr>
              <a:xfrm>
                <a:off x="1350278" y="3198157"/>
                <a:ext cx="400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reset</a:t>
                </a:r>
                <a:endParaRPr lang="en-US" altLang="zh-CN" sz="1000" dirty="0"/>
              </a:p>
            </p:txBody>
          </p:sp>
          <p:sp>
            <p:nvSpPr>
              <p:cNvPr id="1713" name="TextBox 1712"/>
              <p:cNvSpPr txBox="1"/>
              <p:nvPr/>
            </p:nvSpPr>
            <p:spPr>
              <a:xfrm>
                <a:off x="1352325" y="1742206"/>
                <a:ext cx="346249" cy="127791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EX/MEM Register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14" name="TextBox 1713"/>
              <p:cNvSpPr txBox="1"/>
              <p:nvPr/>
            </p:nvSpPr>
            <p:spPr>
              <a:xfrm>
                <a:off x="410988" y="2939837"/>
                <a:ext cx="912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EX_PC</a:t>
                </a:r>
                <a:endParaRPr lang="en-US" altLang="zh-CN" sz="1000" dirty="0"/>
              </a:p>
            </p:txBody>
          </p:sp>
          <p:cxnSp>
            <p:nvCxnSpPr>
              <p:cNvPr id="1715" name="直接连接符 1714"/>
              <p:cNvCxnSpPr/>
              <p:nvPr/>
            </p:nvCxnSpPr>
            <p:spPr>
              <a:xfrm flipH="1">
                <a:off x="1251578" y="306236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6" name="直接连接符 1715"/>
              <p:cNvCxnSpPr>
                <a:stCxn id="1685" idx="0"/>
              </p:cNvCxnSpPr>
              <p:nvPr/>
            </p:nvCxnSpPr>
            <p:spPr>
              <a:xfrm flipV="1">
                <a:off x="1535142" y="1530075"/>
                <a:ext cx="0" cy="1024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7" name="直接连接符 1716"/>
              <p:cNvCxnSpPr/>
              <p:nvPr/>
            </p:nvCxnSpPr>
            <p:spPr>
              <a:xfrm flipH="1" flipV="1">
                <a:off x="1545934" y="3132002"/>
                <a:ext cx="1" cy="102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8" name="TextBox 1717"/>
              <p:cNvSpPr txBox="1"/>
              <p:nvPr/>
            </p:nvSpPr>
            <p:spPr>
              <a:xfrm>
                <a:off x="699020" y="2795821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EX_WrReg</a:t>
                </a:r>
                <a:endParaRPr lang="en-US" altLang="zh-CN" sz="1000" dirty="0"/>
              </a:p>
            </p:txBody>
          </p:sp>
          <p:cxnSp>
            <p:nvCxnSpPr>
              <p:cNvPr id="1719" name="直接连接符 1718"/>
              <p:cNvCxnSpPr/>
              <p:nvPr/>
            </p:nvCxnSpPr>
            <p:spPr>
              <a:xfrm flipH="1">
                <a:off x="1251578" y="29183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0" name="TextBox 1719"/>
              <p:cNvSpPr txBox="1"/>
              <p:nvPr/>
            </p:nvSpPr>
            <p:spPr>
              <a:xfrm>
                <a:off x="699020" y="2637000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EX_RegDst</a:t>
                </a:r>
                <a:endParaRPr lang="en-US" altLang="zh-CN" sz="1000" dirty="0"/>
              </a:p>
            </p:txBody>
          </p:sp>
          <p:cxnSp>
            <p:nvCxnSpPr>
              <p:cNvPr id="1721" name="直接连接符 1720"/>
              <p:cNvCxnSpPr/>
              <p:nvPr/>
            </p:nvCxnSpPr>
            <p:spPr>
              <a:xfrm flipH="1">
                <a:off x="1251578" y="275952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2" name="TextBox 1721"/>
              <p:cNvSpPr txBox="1"/>
              <p:nvPr/>
            </p:nvSpPr>
            <p:spPr>
              <a:xfrm>
                <a:off x="465697" y="2493564"/>
                <a:ext cx="858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EX_MemtoReg</a:t>
                </a:r>
                <a:endParaRPr lang="en-US" altLang="zh-CN" sz="1000" dirty="0"/>
              </a:p>
            </p:txBody>
          </p:sp>
          <p:cxnSp>
            <p:nvCxnSpPr>
              <p:cNvPr id="1723" name="直接连接符 1722"/>
              <p:cNvCxnSpPr/>
              <p:nvPr/>
            </p:nvCxnSpPr>
            <p:spPr>
              <a:xfrm flipH="1">
                <a:off x="1251578" y="26160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4" name="直接连接符 1723"/>
              <p:cNvCxnSpPr/>
              <p:nvPr/>
            </p:nvCxnSpPr>
            <p:spPr>
              <a:xfrm flipH="1">
                <a:off x="1250539" y="21347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5" name="TextBox 1724"/>
              <p:cNvSpPr txBox="1"/>
              <p:nvPr/>
            </p:nvSpPr>
            <p:spPr>
              <a:xfrm>
                <a:off x="631340" y="2027072"/>
                <a:ext cx="6846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EX_MemRd</a:t>
                </a:r>
                <a:endParaRPr lang="en-US" altLang="zh-CN" sz="1000" dirty="0"/>
              </a:p>
            </p:txBody>
          </p:sp>
          <p:cxnSp>
            <p:nvCxnSpPr>
              <p:cNvPr id="1726" name="直接连接符 1725"/>
              <p:cNvCxnSpPr/>
              <p:nvPr/>
            </p:nvCxnSpPr>
            <p:spPr>
              <a:xfrm flipH="1">
                <a:off x="1250539" y="22871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7" name="TextBox 1726"/>
              <p:cNvSpPr txBox="1"/>
              <p:nvPr/>
            </p:nvSpPr>
            <p:spPr>
              <a:xfrm>
                <a:off x="251520" y="2179472"/>
                <a:ext cx="1064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EX_rt_postForward</a:t>
                </a:r>
                <a:endParaRPr lang="en-US" altLang="zh-CN" sz="1000" dirty="0"/>
              </a:p>
            </p:txBody>
          </p:sp>
          <p:sp>
            <p:nvSpPr>
              <p:cNvPr id="1728" name="TextBox 1727"/>
              <p:cNvSpPr txBox="1"/>
              <p:nvPr/>
            </p:nvSpPr>
            <p:spPr>
              <a:xfrm>
                <a:off x="699020" y="2329370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EX_RegWr</a:t>
                </a:r>
                <a:endParaRPr lang="en-US" altLang="zh-CN" sz="1000" dirty="0"/>
              </a:p>
            </p:txBody>
          </p:sp>
          <p:cxnSp>
            <p:nvCxnSpPr>
              <p:cNvPr id="1729" name="直接连接符 1728"/>
              <p:cNvCxnSpPr/>
              <p:nvPr/>
            </p:nvCxnSpPr>
            <p:spPr>
              <a:xfrm flipH="1">
                <a:off x="1251578" y="245189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4" name="TextBox 1683"/>
            <p:cNvSpPr txBox="1"/>
            <p:nvPr/>
          </p:nvSpPr>
          <p:spPr>
            <a:xfrm>
              <a:off x="7592671" y="-124872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</p:grpSp>
      <p:grpSp>
        <p:nvGrpSpPr>
          <p:cNvPr id="1090" name="组合 1089"/>
          <p:cNvGrpSpPr/>
          <p:nvPr/>
        </p:nvGrpSpPr>
        <p:grpSpPr>
          <a:xfrm>
            <a:off x="15865538" y="19024348"/>
            <a:ext cx="7015644" cy="2953564"/>
            <a:chOff x="735350" y="1424828"/>
            <a:chExt cx="5875091" cy="2473395"/>
          </a:xfrm>
        </p:grpSpPr>
        <p:sp>
          <p:nvSpPr>
            <p:cNvPr id="1607" name="矩形 1606"/>
            <p:cNvSpPr/>
            <p:nvPr/>
          </p:nvSpPr>
          <p:spPr>
            <a:xfrm>
              <a:off x="2025910" y="2230084"/>
              <a:ext cx="132046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608" name="直接连接符 1607"/>
            <p:cNvCxnSpPr/>
            <p:nvPr/>
          </p:nvCxnSpPr>
          <p:spPr>
            <a:xfrm>
              <a:off x="3018631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直接连接符 1608"/>
            <p:cNvCxnSpPr/>
            <p:nvPr/>
          </p:nvCxnSpPr>
          <p:spPr>
            <a:xfrm>
              <a:off x="2354832" y="29501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直接连接符 1609"/>
            <p:cNvCxnSpPr/>
            <p:nvPr/>
          </p:nvCxnSpPr>
          <p:spPr>
            <a:xfrm>
              <a:off x="2255051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直接连接符 1610"/>
            <p:cNvCxnSpPr/>
            <p:nvPr/>
          </p:nvCxnSpPr>
          <p:spPr>
            <a:xfrm>
              <a:off x="2527340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直接连接符 1611"/>
            <p:cNvCxnSpPr/>
            <p:nvPr/>
          </p:nvCxnSpPr>
          <p:spPr>
            <a:xfrm flipH="1">
              <a:off x="1881894" y="24461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直接连接符 1612"/>
            <p:cNvCxnSpPr/>
            <p:nvPr/>
          </p:nvCxnSpPr>
          <p:spPr>
            <a:xfrm flipH="1">
              <a:off x="1881894" y="27328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4" name="TextBox 1613"/>
            <p:cNvSpPr txBox="1"/>
            <p:nvPr/>
          </p:nvSpPr>
          <p:spPr>
            <a:xfrm>
              <a:off x="2101602" y="1870624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615" name="TextBox 1614"/>
            <p:cNvSpPr txBox="1"/>
            <p:nvPr/>
          </p:nvSpPr>
          <p:spPr>
            <a:xfrm>
              <a:off x="2329167" y="1870624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616" name="TextBox 1615"/>
            <p:cNvSpPr txBox="1"/>
            <p:nvPr/>
          </p:nvSpPr>
          <p:spPr>
            <a:xfrm>
              <a:off x="2555896" y="1862766"/>
              <a:ext cx="825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WB_Destiny</a:t>
              </a:r>
              <a:endParaRPr lang="zh-CN" altLang="en-US" sz="1000" dirty="0"/>
            </a:p>
          </p:txBody>
        </p:sp>
        <p:sp>
          <p:nvSpPr>
            <p:cNvPr id="1617" name="TextBox 1616"/>
            <p:cNvSpPr txBox="1"/>
            <p:nvPr/>
          </p:nvSpPr>
          <p:spPr>
            <a:xfrm>
              <a:off x="1881894" y="3075643"/>
              <a:ext cx="78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WB_RegWr</a:t>
              </a:r>
              <a:endParaRPr lang="zh-CN" altLang="en-US" sz="1000" dirty="0"/>
            </a:p>
          </p:txBody>
        </p:sp>
        <p:sp>
          <p:nvSpPr>
            <p:cNvPr id="1618" name="TextBox 1617"/>
            <p:cNvSpPr txBox="1"/>
            <p:nvPr/>
          </p:nvSpPr>
          <p:spPr>
            <a:xfrm>
              <a:off x="1989378" y="2334496"/>
              <a:ext cx="843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Read_register1</a:t>
              </a:r>
              <a:endParaRPr lang="zh-CN" altLang="en-US" sz="900" dirty="0"/>
            </a:p>
          </p:txBody>
        </p:sp>
        <p:sp>
          <p:nvSpPr>
            <p:cNvPr id="1619" name="TextBox 1618"/>
            <p:cNvSpPr txBox="1"/>
            <p:nvPr/>
          </p:nvSpPr>
          <p:spPr>
            <a:xfrm>
              <a:off x="2519619" y="2776792"/>
              <a:ext cx="46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err="1"/>
                <a:t>wdata</a:t>
              </a:r>
              <a:endParaRPr lang="zh-CN" altLang="en-US" sz="900" dirty="0"/>
            </a:p>
          </p:txBody>
        </p:sp>
        <p:sp>
          <p:nvSpPr>
            <p:cNvPr id="1620" name="TextBox 1619"/>
            <p:cNvSpPr txBox="1"/>
            <p:nvPr/>
          </p:nvSpPr>
          <p:spPr>
            <a:xfrm>
              <a:off x="2473183" y="3076946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sp>
          <p:nvSpPr>
            <p:cNvPr id="1621" name="TextBox 1620"/>
            <p:cNvSpPr txBox="1"/>
            <p:nvPr/>
          </p:nvSpPr>
          <p:spPr>
            <a:xfrm>
              <a:off x="735350" y="2338386"/>
              <a:ext cx="1210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[25:21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sp>
          <p:nvSpPr>
            <p:cNvPr id="1622" name="TextBox 1621"/>
            <p:cNvSpPr txBox="1"/>
            <p:nvPr/>
          </p:nvSpPr>
          <p:spPr>
            <a:xfrm>
              <a:off x="2025910" y="2486896"/>
              <a:ext cx="1320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RegisterFile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623" name="TextBox 1622"/>
            <p:cNvSpPr txBox="1"/>
            <p:nvPr/>
          </p:nvSpPr>
          <p:spPr>
            <a:xfrm>
              <a:off x="2622929" y="2336729"/>
              <a:ext cx="72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Read_data1</a:t>
              </a:r>
              <a:endParaRPr lang="zh-CN" altLang="en-US" sz="900" dirty="0"/>
            </a:p>
          </p:txBody>
        </p:sp>
        <p:cxnSp>
          <p:nvCxnSpPr>
            <p:cNvPr id="1624" name="直接连接符 1623"/>
            <p:cNvCxnSpPr/>
            <p:nvPr/>
          </p:nvCxnSpPr>
          <p:spPr>
            <a:xfrm>
              <a:off x="2762551" y="295288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/>
            <p:cNvSpPr txBox="1"/>
            <p:nvPr/>
          </p:nvSpPr>
          <p:spPr>
            <a:xfrm>
              <a:off x="1996924" y="2630979"/>
              <a:ext cx="843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Read_register2</a:t>
              </a:r>
              <a:endParaRPr lang="zh-CN" altLang="en-US" sz="900" dirty="0"/>
            </a:p>
          </p:txBody>
        </p:sp>
        <p:sp>
          <p:nvSpPr>
            <p:cNvPr id="1626" name="TextBox 1625"/>
            <p:cNvSpPr txBox="1"/>
            <p:nvPr/>
          </p:nvSpPr>
          <p:spPr>
            <a:xfrm>
              <a:off x="735351" y="2623592"/>
              <a:ext cx="1236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[20:16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cxnSp>
          <p:nvCxnSpPr>
            <p:cNvPr id="1627" name="直接连接符 1626"/>
            <p:cNvCxnSpPr/>
            <p:nvPr/>
          </p:nvCxnSpPr>
          <p:spPr>
            <a:xfrm flipH="1">
              <a:off x="3650524" y="21059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直接连接符 1627"/>
            <p:cNvCxnSpPr/>
            <p:nvPr/>
          </p:nvCxnSpPr>
          <p:spPr>
            <a:xfrm flipH="1">
              <a:off x="3350494" y="2736864"/>
              <a:ext cx="4466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9" name="TextBox 1628"/>
            <p:cNvSpPr txBox="1"/>
            <p:nvPr/>
          </p:nvSpPr>
          <p:spPr>
            <a:xfrm>
              <a:off x="2617456" y="2659595"/>
              <a:ext cx="72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Read_data2</a:t>
              </a:r>
              <a:endParaRPr lang="zh-CN" altLang="en-US" sz="900" dirty="0"/>
            </a:p>
          </p:txBody>
        </p:sp>
        <p:grpSp>
          <p:nvGrpSpPr>
            <p:cNvPr id="1630" name="组合 1629"/>
            <p:cNvGrpSpPr/>
            <p:nvPr/>
          </p:nvGrpSpPr>
          <p:grpSpPr>
            <a:xfrm>
              <a:off x="3786725" y="2599523"/>
              <a:ext cx="209211" cy="635949"/>
              <a:chOff x="4434797" y="2755402"/>
              <a:chExt cx="209211" cy="1340951"/>
            </a:xfrm>
          </p:grpSpPr>
          <p:sp>
            <p:nvSpPr>
              <p:cNvPr id="1680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81" name="TextBox 1680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682" name="TextBox 1681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cxnSp>
          <p:nvCxnSpPr>
            <p:cNvPr id="1631" name="直接连接符 1630"/>
            <p:cNvCxnSpPr/>
            <p:nvPr/>
          </p:nvCxnSpPr>
          <p:spPr>
            <a:xfrm flipH="1">
              <a:off x="3652012" y="307580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2" name="TextBox 1631"/>
            <p:cNvSpPr txBox="1"/>
            <p:nvPr/>
          </p:nvSpPr>
          <p:spPr>
            <a:xfrm>
              <a:off x="3113446" y="2968172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grpSp>
          <p:nvGrpSpPr>
            <p:cNvPr id="1633" name="组合 1632"/>
            <p:cNvGrpSpPr/>
            <p:nvPr/>
          </p:nvGrpSpPr>
          <p:grpSpPr>
            <a:xfrm>
              <a:off x="3786725" y="1944016"/>
              <a:ext cx="209211" cy="635949"/>
              <a:chOff x="4434797" y="2755402"/>
              <a:chExt cx="209211" cy="1340951"/>
            </a:xfrm>
          </p:grpSpPr>
          <p:sp>
            <p:nvSpPr>
              <p:cNvPr id="1677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679" name="TextBox 1678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cxnSp>
          <p:nvCxnSpPr>
            <p:cNvPr id="1634" name="直接连接符 1633"/>
            <p:cNvCxnSpPr/>
            <p:nvPr/>
          </p:nvCxnSpPr>
          <p:spPr>
            <a:xfrm flipH="1">
              <a:off x="3350494" y="2427734"/>
              <a:ext cx="444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5" name="TextBox 1634"/>
            <p:cNvSpPr txBox="1"/>
            <p:nvPr/>
          </p:nvSpPr>
          <p:spPr>
            <a:xfrm>
              <a:off x="3125394" y="1994856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cxnSp>
          <p:nvCxnSpPr>
            <p:cNvPr id="1636" name="直接连接符 1635"/>
            <p:cNvCxnSpPr/>
            <p:nvPr/>
          </p:nvCxnSpPr>
          <p:spPr>
            <a:xfrm flipV="1">
              <a:off x="3907758" y="1764861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直接连接符 1636"/>
            <p:cNvCxnSpPr/>
            <p:nvPr/>
          </p:nvCxnSpPr>
          <p:spPr>
            <a:xfrm flipV="1">
              <a:off x="3898636" y="3198443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" name="TextBox 1637"/>
            <p:cNvSpPr txBox="1"/>
            <p:nvPr/>
          </p:nvSpPr>
          <p:spPr>
            <a:xfrm>
              <a:off x="3345021" y="1572183"/>
              <a:ext cx="109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RF_R&amp;W_ForwardA</a:t>
              </a:r>
              <a:endParaRPr lang="zh-CN" altLang="en-US" sz="1000" dirty="0"/>
            </a:p>
          </p:txBody>
        </p:sp>
        <p:sp>
          <p:nvSpPr>
            <p:cNvPr id="1639" name="TextBox 1638"/>
            <p:cNvSpPr txBox="1"/>
            <p:nvPr/>
          </p:nvSpPr>
          <p:spPr>
            <a:xfrm>
              <a:off x="3345021" y="3399984"/>
              <a:ext cx="109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RF_R&amp;W_ForwardB</a:t>
              </a:r>
              <a:endParaRPr lang="zh-CN" altLang="en-US" sz="1000" dirty="0"/>
            </a:p>
          </p:txBody>
        </p:sp>
        <p:grpSp>
          <p:nvGrpSpPr>
            <p:cNvPr id="1640" name="组合 1639"/>
            <p:cNvGrpSpPr/>
            <p:nvPr/>
          </p:nvGrpSpPr>
          <p:grpSpPr>
            <a:xfrm>
              <a:off x="4657212" y="1780093"/>
              <a:ext cx="203123" cy="640713"/>
              <a:chOff x="4440885" y="2755402"/>
              <a:chExt cx="203123" cy="1350996"/>
            </a:xfrm>
          </p:grpSpPr>
          <p:sp>
            <p:nvSpPr>
              <p:cNvPr id="1674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5" name="TextBox 1674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676" name="TextBox 1675"/>
              <p:cNvSpPr txBox="1"/>
              <p:nvPr/>
            </p:nvSpPr>
            <p:spPr>
              <a:xfrm>
                <a:off x="4443190" y="35872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sp>
          <p:nvSpPr>
            <p:cNvPr id="1641" name="TextBox 1640"/>
            <p:cNvSpPr txBox="1"/>
            <p:nvPr/>
          </p:nvSpPr>
          <p:spPr>
            <a:xfrm>
              <a:off x="3989793" y="1830933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642" name="直接连接符 1641"/>
            <p:cNvCxnSpPr/>
            <p:nvPr/>
          </p:nvCxnSpPr>
          <p:spPr>
            <a:xfrm flipV="1">
              <a:off x="4772157" y="1600938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/>
            <p:cNvSpPr txBox="1"/>
            <p:nvPr/>
          </p:nvSpPr>
          <p:spPr>
            <a:xfrm>
              <a:off x="4451003" y="1424828"/>
              <a:ext cx="599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ForwardC</a:t>
              </a:r>
              <a:endParaRPr lang="zh-CN" altLang="en-US" sz="1000" dirty="0"/>
            </a:p>
          </p:txBody>
        </p:sp>
        <p:cxnSp>
          <p:nvCxnSpPr>
            <p:cNvPr id="1644" name="直接连接符 1643"/>
            <p:cNvCxnSpPr/>
            <p:nvPr/>
          </p:nvCxnSpPr>
          <p:spPr>
            <a:xfrm flipH="1">
              <a:off x="4003698" y="2282309"/>
              <a:ext cx="653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直接连接符 1644"/>
            <p:cNvCxnSpPr/>
            <p:nvPr/>
          </p:nvCxnSpPr>
          <p:spPr>
            <a:xfrm flipH="1">
              <a:off x="4521718" y="19501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直接连接符 1645"/>
            <p:cNvCxnSpPr/>
            <p:nvPr/>
          </p:nvCxnSpPr>
          <p:spPr>
            <a:xfrm flipH="1" flipV="1">
              <a:off x="3989793" y="2970617"/>
              <a:ext cx="688726" cy="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7" name="组合 1646"/>
            <p:cNvGrpSpPr/>
            <p:nvPr/>
          </p:nvGrpSpPr>
          <p:grpSpPr>
            <a:xfrm>
              <a:off x="4665734" y="2851989"/>
              <a:ext cx="212692" cy="635949"/>
              <a:chOff x="4431316" y="2755402"/>
              <a:chExt cx="212692" cy="1340951"/>
            </a:xfrm>
          </p:grpSpPr>
          <p:sp>
            <p:nvSpPr>
              <p:cNvPr id="1671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2" name="TextBox 1671"/>
              <p:cNvSpPr txBox="1"/>
              <p:nvPr/>
            </p:nvSpPr>
            <p:spPr>
              <a:xfrm>
                <a:off x="4431316" y="2917889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673" name="TextBox 1672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cxnSp>
          <p:nvCxnSpPr>
            <p:cNvPr id="1648" name="直接连接符 1647"/>
            <p:cNvCxnSpPr/>
            <p:nvPr/>
          </p:nvCxnSpPr>
          <p:spPr>
            <a:xfrm flipH="1">
              <a:off x="4534502" y="33282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9" name="TextBox 1648"/>
            <p:cNvSpPr txBox="1"/>
            <p:nvPr/>
          </p:nvSpPr>
          <p:spPr>
            <a:xfrm>
              <a:off x="3995936" y="3220638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650" name="直接连接符 1649"/>
            <p:cNvCxnSpPr/>
            <p:nvPr/>
          </p:nvCxnSpPr>
          <p:spPr>
            <a:xfrm flipV="1">
              <a:off x="4781126" y="3450909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1" name="TextBox 1650"/>
            <p:cNvSpPr txBox="1"/>
            <p:nvPr/>
          </p:nvSpPr>
          <p:spPr>
            <a:xfrm>
              <a:off x="3955029" y="3652002"/>
              <a:ext cx="1098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ForwardD</a:t>
              </a:r>
              <a:endParaRPr lang="zh-CN" altLang="en-US" sz="1000" dirty="0"/>
            </a:p>
          </p:txBody>
        </p:sp>
        <p:sp>
          <p:nvSpPr>
            <p:cNvPr id="1652" name="椭圆 1651"/>
            <p:cNvSpPr/>
            <p:nvPr/>
          </p:nvSpPr>
          <p:spPr>
            <a:xfrm>
              <a:off x="5076056" y="2032230"/>
              <a:ext cx="507823" cy="12110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653" name="TextBox 1652"/>
            <p:cNvSpPr txBox="1"/>
            <p:nvPr/>
          </p:nvSpPr>
          <p:spPr>
            <a:xfrm>
              <a:off x="4983718" y="2361897"/>
              <a:ext cx="507831" cy="5436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Compare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54" name="直接连接符 1653"/>
            <p:cNvCxnSpPr/>
            <p:nvPr/>
          </p:nvCxnSpPr>
          <p:spPr>
            <a:xfrm flipH="1" flipV="1">
              <a:off x="4851363" y="2113981"/>
              <a:ext cx="338556" cy="5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5" name="直接连接符 1654"/>
            <p:cNvCxnSpPr/>
            <p:nvPr/>
          </p:nvCxnSpPr>
          <p:spPr>
            <a:xfrm flipH="1" flipV="1">
              <a:off x="4868929" y="3180633"/>
              <a:ext cx="348721" cy="4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直接连接符 1655"/>
            <p:cNvCxnSpPr/>
            <p:nvPr/>
          </p:nvCxnSpPr>
          <p:spPr>
            <a:xfrm flipV="1">
              <a:off x="5329967" y="1816382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7" name="TextBox 1656"/>
            <p:cNvSpPr txBox="1"/>
            <p:nvPr/>
          </p:nvSpPr>
          <p:spPr>
            <a:xfrm>
              <a:off x="4868929" y="1640272"/>
              <a:ext cx="849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endParaRPr lang="zh-CN" altLang="en-US" sz="1000" dirty="0"/>
            </a:p>
          </p:txBody>
        </p:sp>
        <p:cxnSp>
          <p:nvCxnSpPr>
            <p:cNvPr id="1658" name="直接连接符 1657"/>
            <p:cNvCxnSpPr/>
            <p:nvPr/>
          </p:nvCxnSpPr>
          <p:spPr>
            <a:xfrm flipH="1" flipV="1">
              <a:off x="5583880" y="2505024"/>
              <a:ext cx="156426" cy="2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直接连接符 1658"/>
            <p:cNvCxnSpPr/>
            <p:nvPr/>
          </p:nvCxnSpPr>
          <p:spPr>
            <a:xfrm flipH="1">
              <a:off x="5565947" y="2755587"/>
              <a:ext cx="17435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0" name="TextBox 1659"/>
            <p:cNvSpPr txBox="1"/>
            <p:nvPr/>
          </p:nvSpPr>
          <p:spPr>
            <a:xfrm>
              <a:off x="5563627" y="2394553"/>
              <a:ext cx="104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IDcontrol_Branch</a:t>
              </a:r>
              <a:endParaRPr lang="zh-CN" altLang="en-US" sz="1000" dirty="0"/>
            </a:p>
          </p:txBody>
        </p:sp>
        <p:sp>
          <p:nvSpPr>
            <p:cNvPr id="1661" name="TextBox 1660"/>
            <p:cNvSpPr txBox="1"/>
            <p:nvPr/>
          </p:nvSpPr>
          <p:spPr>
            <a:xfrm>
              <a:off x="5678450" y="2651901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ALUout0</a:t>
              </a:r>
              <a:endParaRPr lang="zh-CN" altLang="en-US" sz="1000" dirty="0"/>
            </a:p>
          </p:txBody>
        </p:sp>
        <p:cxnSp>
          <p:nvCxnSpPr>
            <p:cNvPr id="1662" name="直接连接符 1661"/>
            <p:cNvCxnSpPr/>
            <p:nvPr/>
          </p:nvCxnSpPr>
          <p:spPr>
            <a:xfrm flipV="1">
              <a:off x="5020641" y="3179542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3" name="直接连接符 1662"/>
            <p:cNvCxnSpPr/>
            <p:nvPr/>
          </p:nvCxnSpPr>
          <p:spPr>
            <a:xfrm flipH="1" flipV="1">
              <a:off x="5016569" y="3393696"/>
              <a:ext cx="593046" cy="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直接连接符 1663"/>
            <p:cNvCxnSpPr/>
            <p:nvPr/>
          </p:nvCxnSpPr>
          <p:spPr>
            <a:xfrm flipH="1" flipV="1">
              <a:off x="5003344" y="1963691"/>
              <a:ext cx="593046" cy="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直接连接符 1664"/>
            <p:cNvCxnSpPr/>
            <p:nvPr/>
          </p:nvCxnSpPr>
          <p:spPr>
            <a:xfrm flipV="1">
              <a:off x="5004048" y="1965570"/>
              <a:ext cx="0" cy="15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6" name="TextBox 1665"/>
            <p:cNvSpPr txBox="1"/>
            <p:nvPr/>
          </p:nvSpPr>
          <p:spPr>
            <a:xfrm>
              <a:off x="5543138" y="3295810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ID_dataB</a:t>
              </a:r>
              <a:endParaRPr lang="zh-CN" altLang="en-US" sz="1000" dirty="0"/>
            </a:p>
          </p:txBody>
        </p:sp>
        <p:sp>
          <p:nvSpPr>
            <p:cNvPr id="1667" name="TextBox 1666"/>
            <p:cNvSpPr txBox="1"/>
            <p:nvPr/>
          </p:nvSpPr>
          <p:spPr>
            <a:xfrm>
              <a:off x="5533207" y="1859545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ID_dataA</a:t>
              </a:r>
              <a:endParaRPr lang="zh-CN" altLang="en-US" sz="1000" dirty="0"/>
            </a:p>
          </p:txBody>
        </p:sp>
        <p:cxnSp>
          <p:nvCxnSpPr>
            <p:cNvPr id="1668" name="直接连接符 1667"/>
            <p:cNvCxnSpPr/>
            <p:nvPr/>
          </p:nvCxnSpPr>
          <p:spPr>
            <a:xfrm flipH="1">
              <a:off x="4154480" y="2565212"/>
              <a:ext cx="593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9" name="直接连接符 1668"/>
            <p:cNvCxnSpPr/>
            <p:nvPr/>
          </p:nvCxnSpPr>
          <p:spPr>
            <a:xfrm flipV="1">
              <a:off x="4160973" y="2282308"/>
              <a:ext cx="0" cy="28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0" name="TextBox 1669"/>
            <p:cNvSpPr txBox="1"/>
            <p:nvPr/>
          </p:nvSpPr>
          <p:spPr>
            <a:xfrm>
              <a:off x="4272089" y="2508223"/>
              <a:ext cx="572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PCout</a:t>
              </a:r>
              <a:endParaRPr lang="zh-CN" altLang="en-US" sz="1000" dirty="0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10059929" y="16524296"/>
            <a:ext cx="5275570" cy="3485034"/>
            <a:chOff x="-2633448" y="1797786"/>
            <a:chExt cx="4417906" cy="2918462"/>
          </a:xfrm>
        </p:grpSpPr>
        <p:grpSp>
          <p:nvGrpSpPr>
            <p:cNvPr id="1533" name="组合 1532"/>
            <p:cNvGrpSpPr/>
            <p:nvPr/>
          </p:nvGrpSpPr>
          <p:grpSpPr>
            <a:xfrm>
              <a:off x="-2633448" y="1950180"/>
              <a:ext cx="4417906" cy="2766068"/>
              <a:chOff x="-834453" y="1725361"/>
              <a:chExt cx="4417906" cy="2766068"/>
            </a:xfrm>
          </p:grpSpPr>
          <p:sp>
            <p:nvSpPr>
              <p:cNvPr id="1544" name="流程图: 手动操作 2"/>
              <p:cNvSpPr/>
              <p:nvPr/>
            </p:nvSpPr>
            <p:spPr>
              <a:xfrm rot="16200000">
                <a:off x="426927" y="2583381"/>
                <a:ext cx="1440166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45" name="直接连接符 1544"/>
              <p:cNvCxnSpPr/>
              <p:nvPr/>
            </p:nvCxnSpPr>
            <p:spPr>
              <a:xfrm>
                <a:off x="1163747" y="191347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857893" y="1725361"/>
                <a:ext cx="611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/>
                  <a:t>PCSrc</a:t>
                </a:r>
                <a:endParaRPr lang="zh-CN" altLang="en-US" sz="1000" dirty="0"/>
              </a:p>
            </p:txBody>
          </p:sp>
          <p:cxnSp>
            <p:nvCxnSpPr>
              <p:cNvPr id="1547" name="直接连接符 1546"/>
              <p:cNvCxnSpPr/>
              <p:nvPr/>
            </p:nvCxnSpPr>
            <p:spPr>
              <a:xfrm flipH="1">
                <a:off x="905692" y="218617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8" name="直接连接符 1547"/>
              <p:cNvCxnSpPr/>
              <p:nvPr/>
            </p:nvCxnSpPr>
            <p:spPr>
              <a:xfrm flipH="1" flipV="1">
                <a:off x="453079" y="2394228"/>
                <a:ext cx="596629" cy="2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9" name="TextBox 1548"/>
              <p:cNvSpPr txBox="1"/>
              <p:nvPr/>
            </p:nvSpPr>
            <p:spPr>
              <a:xfrm>
                <a:off x="304801" y="2081395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50" name="TextBox 1549"/>
              <p:cNvSpPr txBox="1"/>
              <p:nvPr/>
            </p:nvSpPr>
            <p:spPr>
              <a:xfrm>
                <a:off x="-834453" y="1910255"/>
                <a:ext cx="8280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ConBA</a:t>
                </a:r>
                <a:endParaRPr lang="zh-CN" altLang="en-US" sz="1000" dirty="0"/>
              </a:p>
            </p:txBody>
          </p:sp>
          <p:cxnSp>
            <p:nvCxnSpPr>
              <p:cNvPr id="1551" name="直接连接符 1550"/>
              <p:cNvCxnSpPr/>
              <p:nvPr/>
            </p:nvCxnSpPr>
            <p:spPr>
              <a:xfrm flipH="1">
                <a:off x="905692" y="258201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-58179" y="2477235"/>
                <a:ext cx="1022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{PC[31:28], JT, 2’b0}</a:t>
                </a:r>
                <a:endParaRPr lang="zh-CN" altLang="en-US" sz="1000" dirty="0"/>
              </a:p>
            </p:txBody>
          </p:sp>
          <p:cxnSp>
            <p:nvCxnSpPr>
              <p:cNvPr id="1553" name="直接连接符 1552"/>
              <p:cNvCxnSpPr/>
              <p:nvPr/>
            </p:nvCxnSpPr>
            <p:spPr>
              <a:xfrm flipH="1">
                <a:off x="897461" y="278216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304801" y="2677392"/>
                <a:ext cx="6513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PCout</a:t>
                </a:r>
                <a:endParaRPr lang="zh-CN" altLang="en-US" sz="1000" dirty="0"/>
              </a:p>
            </p:txBody>
          </p:sp>
          <p:cxnSp>
            <p:nvCxnSpPr>
              <p:cNvPr id="1555" name="直接连接符 1554"/>
              <p:cNvCxnSpPr/>
              <p:nvPr/>
            </p:nvCxnSpPr>
            <p:spPr>
              <a:xfrm flipH="1">
                <a:off x="897461" y="297067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237942" y="2865902"/>
                <a:ext cx="718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0x80000004</a:t>
                </a:r>
                <a:endParaRPr lang="zh-CN" altLang="en-US" sz="1000" dirty="0"/>
              </a:p>
            </p:txBody>
          </p:sp>
          <p:cxnSp>
            <p:nvCxnSpPr>
              <p:cNvPr id="1557" name="直接连接符 1556"/>
              <p:cNvCxnSpPr/>
              <p:nvPr/>
            </p:nvCxnSpPr>
            <p:spPr>
              <a:xfrm flipH="1">
                <a:off x="894910" y="31580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235391" y="3053299"/>
                <a:ext cx="718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0x80000008</a:t>
                </a:r>
                <a:endParaRPr lang="zh-CN" altLang="en-US" sz="1000" dirty="0"/>
              </a:p>
            </p:txBody>
          </p:sp>
          <p:cxnSp>
            <p:nvCxnSpPr>
              <p:cNvPr id="1559" name="直接连接符 1558"/>
              <p:cNvCxnSpPr/>
              <p:nvPr/>
            </p:nvCxnSpPr>
            <p:spPr>
              <a:xfrm flipH="1">
                <a:off x="1240440" y="259644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1016283" y="208139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61" name="TextBox 1560"/>
              <p:cNvSpPr txBox="1"/>
              <p:nvPr/>
            </p:nvSpPr>
            <p:spPr>
              <a:xfrm>
                <a:off x="1024881" y="228423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562" name="TextBox 1561"/>
              <p:cNvSpPr txBox="1"/>
              <p:nvPr/>
            </p:nvSpPr>
            <p:spPr>
              <a:xfrm>
                <a:off x="1024881" y="24772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563" name="TextBox 1562"/>
              <p:cNvSpPr txBox="1"/>
              <p:nvPr/>
            </p:nvSpPr>
            <p:spPr>
              <a:xfrm>
                <a:off x="1024881" y="267739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  <p:sp>
            <p:nvSpPr>
              <p:cNvPr id="1564" name="TextBox 1563"/>
              <p:cNvSpPr txBox="1"/>
              <p:nvPr/>
            </p:nvSpPr>
            <p:spPr>
              <a:xfrm>
                <a:off x="1024881" y="285666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  <p:sp>
            <p:nvSpPr>
              <p:cNvPr id="1565" name="TextBox 1564"/>
              <p:cNvSpPr txBox="1"/>
              <p:nvPr/>
            </p:nvSpPr>
            <p:spPr>
              <a:xfrm>
                <a:off x="1024881" y="305329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5</a:t>
                </a:r>
                <a:endParaRPr lang="zh-CN" altLang="en-US" sz="1000" dirty="0"/>
              </a:p>
            </p:txBody>
          </p:sp>
          <p:sp>
            <p:nvSpPr>
              <p:cNvPr id="1566" name="流程图: 手动操作 2"/>
              <p:cNvSpPr/>
              <p:nvPr/>
            </p:nvSpPr>
            <p:spPr>
              <a:xfrm rot="16200000">
                <a:off x="811281" y="2951358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67" name="直接连接符 1566"/>
              <p:cNvCxnSpPr/>
              <p:nvPr/>
            </p:nvCxnSpPr>
            <p:spPr>
              <a:xfrm>
                <a:off x="1481757" y="232781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8" name="TextBox 1567"/>
              <p:cNvSpPr txBox="1"/>
              <p:nvPr/>
            </p:nvSpPr>
            <p:spPr>
              <a:xfrm>
                <a:off x="1175903" y="2139702"/>
                <a:ext cx="611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stall</a:t>
                </a:r>
                <a:endParaRPr lang="zh-CN" altLang="en-US" sz="1000" dirty="0"/>
              </a:p>
            </p:txBody>
          </p:sp>
          <p:sp>
            <p:nvSpPr>
              <p:cNvPr id="1569" name="TextBox 1568"/>
              <p:cNvSpPr txBox="1"/>
              <p:nvPr/>
            </p:nvSpPr>
            <p:spPr>
              <a:xfrm>
                <a:off x="1375934" y="250032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70" name="TextBox 1569"/>
              <p:cNvSpPr txBox="1"/>
              <p:nvPr/>
            </p:nvSpPr>
            <p:spPr>
              <a:xfrm>
                <a:off x="1369846" y="335098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cxnSp>
            <p:nvCxnSpPr>
              <p:cNvPr id="1571" name="直接连接符 1570"/>
              <p:cNvCxnSpPr/>
              <p:nvPr/>
            </p:nvCxnSpPr>
            <p:spPr>
              <a:xfrm flipH="1">
                <a:off x="1244311" y="346040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2" name="TextBox 1571"/>
              <p:cNvSpPr txBox="1"/>
              <p:nvPr/>
            </p:nvSpPr>
            <p:spPr>
              <a:xfrm>
                <a:off x="652912" y="3357999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PC</a:t>
                </a:r>
                <a:endParaRPr lang="zh-CN" altLang="en-US" sz="1000" dirty="0"/>
              </a:p>
            </p:txBody>
          </p:sp>
          <p:sp>
            <p:nvSpPr>
              <p:cNvPr id="1573" name="流程图: 手动操作 2"/>
              <p:cNvSpPr/>
              <p:nvPr/>
            </p:nvSpPr>
            <p:spPr>
              <a:xfrm rot="16200000">
                <a:off x="1147399" y="3532166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574" name="TextBox 1573"/>
              <p:cNvSpPr txBox="1"/>
              <p:nvPr/>
            </p:nvSpPr>
            <p:spPr>
              <a:xfrm>
                <a:off x="1512021" y="2720510"/>
                <a:ext cx="7417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ForwardPC</a:t>
                </a:r>
                <a:endParaRPr lang="zh-CN" altLang="en-US" sz="1000" dirty="0"/>
              </a:p>
            </p:txBody>
          </p:sp>
          <p:sp>
            <p:nvSpPr>
              <p:cNvPr id="1575" name="TextBox 1574"/>
              <p:cNvSpPr txBox="1"/>
              <p:nvPr/>
            </p:nvSpPr>
            <p:spPr>
              <a:xfrm>
                <a:off x="1695574" y="312621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76" name="TextBox 1575"/>
              <p:cNvSpPr txBox="1"/>
              <p:nvPr/>
            </p:nvSpPr>
            <p:spPr>
              <a:xfrm>
                <a:off x="1705964" y="3931794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577" name="TextBox 1576"/>
              <p:cNvSpPr txBox="1"/>
              <p:nvPr/>
            </p:nvSpPr>
            <p:spPr>
              <a:xfrm>
                <a:off x="634569" y="3938807"/>
                <a:ext cx="10139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{1’b0, MEM_PC}</a:t>
                </a:r>
                <a:endParaRPr lang="zh-CN" altLang="en-US" sz="1000" dirty="0"/>
              </a:p>
            </p:txBody>
          </p:sp>
          <p:cxnSp>
            <p:nvCxnSpPr>
              <p:cNvPr id="1578" name="直接连接符 1577"/>
              <p:cNvCxnSpPr/>
              <p:nvPr/>
            </p:nvCxnSpPr>
            <p:spPr>
              <a:xfrm>
                <a:off x="1817875" y="290928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9" name="直接连接符 1578"/>
              <p:cNvCxnSpPr/>
              <p:nvPr/>
            </p:nvCxnSpPr>
            <p:spPr>
              <a:xfrm flipH="1">
                <a:off x="1583894" y="322589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0" name="直接连接符 1579"/>
              <p:cNvCxnSpPr/>
              <p:nvPr/>
            </p:nvCxnSpPr>
            <p:spPr>
              <a:xfrm flipH="1">
                <a:off x="1583894" y="403951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1" name="直接连接符 1580"/>
              <p:cNvCxnSpPr/>
              <p:nvPr/>
            </p:nvCxnSpPr>
            <p:spPr>
              <a:xfrm flipH="1">
                <a:off x="1915176" y="363096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2" name="组合 1581"/>
              <p:cNvGrpSpPr/>
              <p:nvPr/>
            </p:nvGrpSpPr>
            <p:grpSpPr>
              <a:xfrm>
                <a:off x="2011404" y="2955812"/>
                <a:ext cx="346249" cy="1277913"/>
                <a:chOff x="2342164" y="2875269"/>
                <a:chExt cx="346249" cy="1277913"/>
              </a:xfrm>
            </p:grpSpPr>
            <p:sp>
              <p:nvSpPr>
                <p:cNvPr id="1605" name="TextBox 1604"/>
                <p:cNvSpPr txBox="1"/>
                <p:nvPr/>
              </p:nvSpPr>
              <p:spPr>
                <a:xfrm>
                  <a:off x="2342164" y="2875269"/>
                  <a:ext cx="346249" cy="127791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 smtClean="0">
                      <a:latin typeface="Consolas" panose="020B0609020204030204" pitchFamily="49" charset="0"/>
                    </a:rPr>
                    <a:t>PC Register</a:t>
                  </a:r>
                  <a:endParaRPr lang="zh-CN" altLang="en-US" sz="105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6" name="矩形 1605"/>
                <p:cNvSpPr/>
                <p:nvPr/>
              </p:nvSpPr>
              <p:spPr>
                <a:xfrm>
                  <a:off x="2393846" y="2996211"/>
                  <a:ext cx="265971" cy="1071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</p:grpSp>
          <p:cxnSp>
            <p:nvCxnSpPr>
              <p:cNvPr id="1583" name="直接连接符 1582"/>
              <p:cNvCxnSpPr/>
              <p:nvPr/>
            </p:nvCxnSpPr>
            <p:spPr>
              <a:xfrm flipH="1">
                <a:off x="2332703" y="36395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4" name="组合 1583"/>
              <p:cNvGrpSpPr/>
              <p:nvPr/>
            </p:nvGrpSpPr>
            <p:grpSpPr>
              <a:xfrm>
                <a:off x="2476719" y="2806405"/>
                <a:ext cx="576064" cy="969572"/>
                <a:chOff x="2892087" y="2782167"/>
                <a:chExt cx="576064" cy="969572"/>
              </a:xfrm>
            </p:grpSpPr>
            <p:grpSp>
              <p:nvGrpSpPr>
                <p:cNvPr id="1597" name="组合 1596"/>
                <p:cNvGrpSpPr/>
                <p:nvPr/>
              </p:nvGrpSpPr>
              <p:grpSpPr>
                <a:xfrm>
                  <a:off x="2892087" y="2782167"/>
                  <a:ext cx="576064" cy="969572"/>
                  <a:chOff x="5035223" y="690328"/>
                  <a:chExt cx="576064" cy="969572"/>
                </a:xfrm>
              </p:grpSpPr>
              <p:cxnSp>
                <p:nvCxnSpPr>
                  <p:cNvPr id="1599" name="直接连接符 1598"/>
                  <p:cNvCxnSpPr/>
                  <p:nvPr/>
                </p:nvCxnSpPr>
                <p:spPr>
                  <a:xfrm flipV="1">
                    <a:off x="5035223" y="1314262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0" name="直接连接符 1599"/>
                  <p:cNvCxnSpPr/>
                  <p:nvPr/>
                </p:nvCxnSpPr>
                <p:spPr>
                  <a:xfrm>
                    <a:off x="5035223" y="1014364"/>
                    <a:ext cx="264950" cy="1589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1" name="直接连接符 1600"/>
                  <p:cNvCxnSpPr/>
                  <p:nvPr/>
                </p:nvCxnSpPr>
                <p:spPr>
                  <a:xfrm flipV="1">
                    <a:off x="5040371" y="1173335"/>
                    <a:ext cx="259802" cy="16252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2" name="直接连接符 1601"/>
                  <p:cNvCxnSpPr/>
                  <p:nvPr/>
                </p:nvCxnSpPr>
                <p:spPr>
                  <a:xfrm>
                    <a:off x="5035223" y="690328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3" name="直接连接符 1602"/>
                  <p:cNvCxnSpPr/>
                  <p:nvPr/>
                </p:nvCxnSpPr>
                <p:spPr>
                  <a:xfrm>
                    <a:off x="5040371" y="1335864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4" name="直接连接符 1603"/>
                  <p:cNvCxnSpPr/>
                  <p:nvPr/>
                </p:nvCxnSpPr>
                <p:spPr>
                  <a:xfrm>
                    <a:off x="5035223" y="690328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8" name="直接连接符 1597"/>
                <p:cNvCxnSpPr/>
                <p:nvPr/>
              </p:nvCxnSpPr>
              <p:spPr>
                <a:xfrm>
                  <a:off x="3468151" y="3114633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5" name="TextBox 1584"/>
              <p:cNvSpPr txBox="1"/>
              <p:nvPr/>
            </p:nvSpPr>
            <p:spPr>
              <a:xfrm>
                <a:off x="2653044" y="3029840"/>
                <a:ext cx="346249" cy="5436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Adder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86" name="直接连接符 1585"/>
              <p:cNvCxnSpPr/>
              <p:nvPr/>
            </p:nvCxnSpPr>
            <p:spPr>
              <a:xfrm flipH="1">
                <a:off x="2332703" y="297362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7" name="TextBox 1586"/>
              <p:cNvSpPr txBox="1"/>
              <p:nvPr/>
            </p:nvSpPr>
            <p:spPr>
              <a:xfrm>
                <a:off x="2170321" y="2860701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  <p:cxnSp>
            <p:nvCxnSpPr>
              <p:cNvPr id="1588" name="直接连接符 1587"/>
              <p:cNvCxnSpPr/>
              <p:nvPr/>
            </p:nvCxnSpPr>
            <p:spPr>
              <a:xfrm flipH="1">
                <a:off x="3055237" y="329964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9" name="TextBox 1588"/>
              <p:cNvSpPr txBox="1"/>
              <p:nvPr/>
            </p:nvSpPr>
            <p:spPr>
              <a:xfrm>
                <a:off x="3130979" y="3194134"/>
                <a:ext cx="452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825186" y="4245208"/>
                <a:ext cx="7417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reset</a:t>
                </a:r>
                <a:endParaRPr lang="zh-CN" altLang="en-US" sz="1000" dirty="0"/>
              </a:p>
            </p:txBody>
          </p:sp>
          <p:cxnSp>
            <p:nvCxnSpPr>
              <p:cNvPr id="1591" name="直接连接符 1590"/>
              <p:cNvCxnSpPr/>
              <p:nvPr/>
            </p:nvCxnSpPr>
            <p:spPr>
              <a:xfrm>
                <a:off x="2196070" y="414645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2" name="直接连接符 1591"/>
              <p:cNvCxnSpPr/>
              <p:nvPr/>
            </p:nvCxnSpPr>
            <p:spPr>
              <a:xfrm>
                <a:off x="2332703" y="403951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3" name="TextBox 1592"/>
              <p:cNvSpPr txBox="1"/>
              <p:nvPr/>
            </p:nvSpPr>
            <p:spPr>
              <a:xfrm>
                <a:off x="2404960" y="3931013"/>
                <a:ext cx="34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clk</a:t>
                </a:r>
                <a:endParaRPr lang="zh-CN" altLang="en-US" sz="1000" dirty="0"/>
              </a:p>
            </p:txBody>
          </p:sp>
          <p:sp>
            <p:nvSpPr>
              <p:cNvPr id="1594" name="TextBox 1593"/>
              <p:cNvSpPr txBox="1"/>
              <p:nvPr/>
            </p:nvSpPr>
            <p:spPr>
              <a:xfrm>
                <a:off x="-674016" y="2186170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95" name="TextBox 1594"/>
              <p:cNvSpPr txBox="1"/>
              <p:nvPr/>
            </p:nvSpPr>
            <p:spPr>
              <a:xfrm>
                <a:off x="3028649" y="3761340"/>
                <a:ext cx="34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PC</a:t>
                </a:r>
                <a:endParaRPr lang="zh-CN" altLang="en-US" sz="1000" dirty="0"/>
              </a:p>
            </p:txBody>
          </p:sp>
          <p:cxnSp>
            <p:nvCxnSpPr>
              <p:cNvPr id="1596" name="直接连接符 1595"/>
              <p:cNvCxnSpPr/>
              <p:nvPr/>
            </p:nvCxnSpPr>
            <p:spPr>
              <a:xfrm flipH="1">
                <a:off x="280439" y="2150527"/>
                <a:ext cx="172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4" name="流程图: 手动操作 2"/>
            <p:cNvSpPr/>
            <p:nvPr/>
          </p:nvSpPr>
          <p:spPr>
            <a:xfrm rot="16200000">
              <a:off x="-1918228" y="2257994"/>
              <a:ext cx="604739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535" name="TextBox 1534"/>
            <p:cNvSpPr txBox="1"/>
            <p:nvPr/>
          </p:nvSpPr>
          <p:spPr>
            <a:xfrm>
              <a:off x="-1726488" y="2147039"/>
              <a:ext cx="18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1536" name="TextBox 1535"/>
            <p:cNvSpPr txBox="1"/>
            <p:nvPr/>
          </p:nvSpPr>
          <p:spPr>
            <a:xfrm>
              <a:off x="-1711608" y="2391444"/>
              <a:ext cx="18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cxnSp>
          <p:nvCxnSpPr>
            <p:cNvPr id="1537" name="直接连接符 1536"/>
            <p:cNvCxnSpPr/>
            <p:nvPr/>
          </p:nvCxnSpPr>
          <p:spPr>
            <a:xfrm flipH="1">
              <a:off x="-1857175" y="22547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直接连接符 1537"/>
            <p:cNvCxnSpPr/>
            <p:nvPr/>
          </p:nvCxnSpPr>
          <p:spPr>
            <a:xfrm flipH="1">
              <a:off x="-1843359" y="250905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直接连接符 1538"/>
            <p:cNvCxnSpPr/>
            <p:nvPr/>
          </p:nvCxnSpPr>
          <p:spPr>
            <a:xfrm>
              <a:off x="-1615858" y="19619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0" name="TextBox 1539"/>
            <p:cNvSpPr txBox="1"/>
            <p:nvPr/>
          </p:nvSpPr>
          <p:spPr>
            <a:xfrm>
              <a:off x="-1921712" y="1797786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ALUout0</a:t>
              </a:r>
              <a:endParaRPr lang="zh-CN" altLang="en-US" sz="1000" dirty="0"/>
            </a:p>
          </p:txBody>
        </p:sp>
        <p:cxnSp>
          <p:nvCxnSpPr>
            <p:cNvPr id="1541" name="直接连接符 1540"/>
            <p:cNvCxnSpPr/>
            <p:nvPr/>
          </p:nvCxnSpPr>
          <p:spPr>
            <a:xfrm flipH="1">
              <a:off x="603489" y="4094336"/>
              <a:ext cx="724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直接连接符 1541"/>
            <p:cNvCxnSpPr/>
            <p:nvPr/>
          </p:nvCxnSpPr>
          <p:spPr>
            <a:xfrm>
              <a:off x="609447" y="3859832"/>
              <a:ext cx="0" cy="234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直接连接符 1542"/>
            <p:cNvCxnSpPr/>
            <p:nvPr/>
          </p:nvCxnSpPr>
          <p:spPr>
            <a:xfrm>
              <a:off x="-1341337" y="2375346"/>
              <a:ext cx="0" cy="243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2" name="组合 1091"/>
          <p:cNvGrpSpPr/>
          <p:nvPr/>
        </p:nvGrpSpPr>
        <p:grpSpPr>
          <a:xfrm>
            <a:off x="18008424" y="14232422"/>
            <a:ext cx="3087702" cy="2369778"/>
            <a:chOff x="513506" y="915566"/>
            <a:chExt cx="2585726" cy="1984517"/>
          </a:xfrm>
        </p:grpSpPr>
        <p:grpSp>
          <p:nvGrpSpPr>
            <p:cNvPr id="1496" name="组合 1495"/>
            <p:cNvGrpSpPr/>
            <p:nvPr/>
          </p:nvGrpSpPr>
          <p:grpSpPr>
            <a:xfrm>
              <a:off x="513506" y="915566"/>
              <a:ext cx="2585726" cy="1984517"/>
              <a:chOff x="424089" y="2591353"/>
              <a:chExt cx="2585726" cy="1984517"/>
            </a:xfrm>
          </p:grpSpPr>
          <p:sp>
            <p:nvSpPr>
              <p:cNvPr id="1511" name="矩形 1510"/>
              <p:cNvSpPr/>
              <p:nvPr/>
            </p:nvSpPr>
            <p:spPr>
              <a:xfrm>
                <a:off x="1568163" y="2686205"/>
                <a:ext cx="265971" cy="1786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12" name="直接连接符 1511"/>
              <p:cNvCxnSpPr/>
              <p:nvPr/>
            </p:nvCxnSpPr>
            <p:spPr>
              <a:xfrm flipH="1">
                <a:off x="1833069" y="289210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直接连接符 1512"/>
              <p:cNvCxnSpPr/>
              <p:nvPr/>
            </p:nvCxnSpPr>
            <p:spPr>
              <a:xfrm flipH="1">
                <a:off x="1833069" y="273313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直接连接符 1513"/>
              <p:cNvCxnSpPr/>
              <p:nvPr/>
            </p:nvCxnSpPr>
            <p:spPr>
              <a:xfrm flipH="1">
                <a:off x="1833069" y="304276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直接连接符 1514"/>
              <p:cNvCxnSpPr/>
              <p:nvPr/>
            </p:nvCxnSpPr>
            <p:spPr>
              <a:xfrm flipH="1">
                <a:off x="1836242" y="334795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直接连接符 1515"/>
              <p:cNvCxnSpPr/>
              <p:nvPr/>
            </p:nvCxnSpPr>
            <p:spPr>
              <a:xfrm flipH="1">
                <a:off x="1836242" y="318898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直接连接符 1516"/>
              <p:cNvCxnSpPr/>
              <p:nvPr/>
            </p:nvCxnSpPr>
            <p:spPr>
              <a:xfrm flipH="1">
                <a:off x="1836242" y="349861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直接连接符 1517"/>
              <p:cNvCxnSpPr/>
              <p:nvPr/>
            </p:nvCxnSpPr>
            <p:spPr>
              <a:xfrm flipH="1">
                <a:off x="1828669" y="36570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TextBox 1518"/>
              <p:cNvSpPr txBox="1"/>
              <p:nvPr/>
            </p:nvSpPr>
            <p:spPr>
              <a:xfrm>
                <a:off x="1921561" y="2625413"/>
                <a:ext cx="7436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JT</a:t>
                </a:r>
                <a:endParaRPr lang="zh-CN" altLang="en-US" sz="1000" dirty="0"/>
              </a:p>
            </p:txBody>
          </p:sp>
          <p:sp>
            <p:nvSpPr>
              <p:cNvPr id="1520" name="TextBox 1519"/>
              <p:cNvSpPr txBox="1"/>
              <p:nvPr/>
            </p:nvSpPr>
            <p:spPr>
              <a:xfrm>
                <a:off x="1930653" y="2776000"/>
                <a:ext cx="10791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ID_imm</a:t>
                </a:r>
                <a:endParaRPr lang="zh-CN" altLang="en-US" sz="1000" dirty="0"/>
              </a:p>
            </p:txBody>
          </p:sp>
          <p:sp>
            <p:nvSpPr>
              <p:cNvPr id="1521" name="TextBox 1520"/>
              <p:cNvSpPr txBox="1"/>
              <p:nvPr/>
            </p:nvSpPr>
            <p:spPr>
              <a:xfrm>
                <a:off x="1933227" y="2926663"/>
                <a:ext cx="942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ID_rs</a:t>
                </a:r>
                <a:endParaRPr lang="zh-CN" altLang="en-US" sz="1000" dirty="0"/>
              </a:p>
            </p:txBody>
          </p:sp>
          <p:sp>
            <p:nvSpPr>
              <p:cNvPr id="1522" name="TextBox 1521"/>
              <p:cNvSpPr txBox="1"/>
              <p:nvPr/>
            </p:nvSpPr>
            <p:spPr>
              <a:xfrm>
                <a:off x="1929276" y="3085159"/>
                <a:ext cx="8745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ID_rt</a:t>
                </a:r>
                <a:endParaRPr lang="zh-CN" altLang="en-US" sz="1000" dirty="0"/>
              </a:p>
            </p:txBody>
          </p:sp>
          <p:sp>
            <p:nvSpPr>
              <p:cNvPr id="1523" name="TextBox 1522"/>
              <p:cNvSpPr txBox="1"/>
              <p:nvPr/>
            </p:nvSpPr>
            <p:spPr>
              <a:xfrm>
                <a:off x="1938369" y="3235746"/>
                <a:ext cx="7988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ID_rd</a:t>
                </a:r>
                <a:endParaRPr lang="zh-CN" altLang="en-US" sz="1000" dirty="0"/>
              </a:p>
            </p:txBody>
          </p:sp>
          <p:sp>
            <p:nvSpPr>
              <p:cNvPr id="1524" name="TextBox 1523"/>
              <p:cNvSpPr txBox="1"/>
              <p:nvPr/>
            </p:nvSpPr>
            <p:spPr>
              <a:xfrm>
                <a:off x="1940941" y="3386409"/>
                <a:ext cx="934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ID_shamt</a:t>
                </a:r>
                <a:endParaRPr lang="zh-CN" altLang="en-US" sz="1000" dirty="0"/>
              </a:p>
            </p:txBody>
          </p:sp>
          <p:sp>
            <p:nvSpPr>
              <p:cNvPr id="1525" name="TextBox 1524"/>
              <p:cNvSpPr txBox="1"/>
              <p:nvPr/>
            </p:nvSpPr>
            <p:spPr>
              <a:xfrm>
                <a:off x="1940941" y="3542090"/>
                <a:ext cx="10688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IDcontrol_jal</a:t>
                </a:r>
                <a:endParaRPr lang="zh-CN" altLang="en-US" sz="1000" dirty="0"/>
              </a:p>
            </p:txBody>
          </p:sp>
          <p:sp>
            <p:nvSpPr>
              <p:cNvPr id="1526" name="TextBox 1525"/>
              <p:cNvSpPr txBox="1"/>
              <p:nvPr/>
            </p:nvSpPr>
            <p:spPr>
              <a:xfrm>
                <a:off x="1563567" y="2591353"/>
                <a:ext cx="289958" cy="198451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Pipeline ID </a:t>
                </a:r>
                <a:r>
                  <a:rPr lang="en-US" altLang="zh-CN" sz="1050" b="1" dirty="0" err="1" smtClean="0">
                    <a:latin typeface="Consolas" panose="020B0609020204030204" pitchFamily="49" charset="0"/>
                  </a:rPr>
                  <a:t>Deocde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27" name="直接连接符 1526"/>
              <p:cNvCxnSpPr/>
              <p:nvPr/>
            </p:nvCxnSpPr>
            <p:spPr>
              <a:xfrm flipH="1">
                <a:off x="1423108" y="356175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8" name="TextBox 1527"/>
              <p:cNvSpPr txBox="1"/>
              <p:nvPr/>
            </p:nvSpPr>
            <p:spPr>
              <a:xfrm>
                <a:off x="638266" y="3454037"/>
                <a:ext cx="850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ID_instruction</a:t>
                </a:r>
                <a:endParaRPr lang="en-US" altLang="zh-CN" sz="1000" dirty="0"/>
              </a:p>
            </p:txBody>
          </p:sp>
          <p:cxnSp>
            <p:nvCxnSpPr>
              <p:cNvPr id="1529" name="直接连接符 1528"/>
              <p:cNvCxnSpPr/>
              <p:nvPr/>
            </p:nvCxnSpPr>
            <p:spPr>
              <a:xfrm flipH="1">
                <a:off x="1423108" y="371415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0" name="TextBox 1529"/>
              <p:cNvSpPr txBox="1"/>
              <p:nvPr/>
            </p:nvSpPr>
            <p:spPr>
              <a:xfrm>
                <a:off x="424089" y="3606437"/>
                <a:ext cx="10644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ID_PC</a:t>
                </a:r>
                <a:endParaRPr lang="en-US" altLang="zh-CN" sz="1000" dirty="0"/>
              </a:p>
            </p:txBody>
          </p:sp>
          <p:sp>
            <p:nvSpPr>
              <p:cNvPr id="1531" name="TextBox 1530"/>
              <p:cNvSpPr txBox="1"/>
              <p:nvPr/>
            </p:nvSpPr>
            <p:spPr>
              <a:xfrm>
                <a:off x="424090" y="3756335"/>
                <a:ext cx="1072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RegWr</a:t>
                </a:r>
                <a:endParaRPr lang="en-US" altLang="zh-CN" sz="1000" dirty="0"/>
              </a:p>
            </p:txBody>
          </p:sp>
          <p:cxnSp>
            <p:nvCxnSpPr>
              <p:cNvPr id="1532" name="直接连接符 1531"/>
              <p:cNvCxnSpPr/>
              <p:nvPr/>
            </p:nvCxnSpPr>
            <p:spPr>
              <a:xfrm flipH="1">
                <a:off x="1424147" y="38788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7" name="直接连接符 1496"/>
            <p:cNvCxnSpPr/>
            <p:nvPr/>
          </p:nvCxnSpPr>
          <p:spPr>
            <a:xfrm flipH="1">
              <a:off x="1918086" y="21059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8" name="TextBox 1497"/>
            <p:cNvSpPr txBox="1"/>
            <p:nvPr/>
          </p:nvSpPr>
          <p:spPr>
            <a:xfrm>
              <a:off x="2019976" y="2018703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ID_RegWr</a:t>
              </a:r>
              <a:endParaRPr lang="zh-CN" altLang="en-US" sz="1000" dirty="0"/>
            </a:p>
          </p:txBody>
        </p:sp>
        <p:cxnSp>
          <p:nvCxnSpPr>
            <p:cNvPr id="1499" name="直接连接符 1498"/>
            <p:cNvCxnSpPr/>
            <p:nvPr/>
          </p:nvCxnSpPr>
          <p:spPr>
            <a:xfrm flipH="1">
              <a:off x="1918086" y="22547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0" name="TextBox 1499"/>
            <p:cNvSpPr txBox="1"/>
            <p:nvPr/>
          </p:nvSpPr>
          <p:spPr>
            <a:xfrm>
              <a:off x="2030358" y="2139829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ConBA</a:t>
              </a:r>
              <a:endParaRPr lang="zh-CN" altLang="en-US" sz="1000" dirty="0"/>
            </a:p>
          </p:txBody>
        </p:sp>
        <p:cxnSp>
          <p:nvCxnSpPr>
            <p:cNvPr id="1501" name="直接连接符 1500"/>
            <p:cNvCxnSpPr/>
            <p:nvPr/>
          </p:nvCxnSpPr>
          <p:spPr>
            <a:xfrm flipH="1">
              <a:off x="1918086" y="239935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2" name="TextBox 1501"/>
            <p:cNvSpPr txBox="1"/>
            <p:nvPr/>
          </p:nvSpPr>
          <p:spPr>
            <a:xfrm>
              <a:off x="2030358" y="2284425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ID_WrReg</a:t>
              </a:r>
              <a:endParaRPr lang="zh-CN" altLang="en-US" sz="1000" dirty="0"/>
            </a:p>
          </p:txBody>
        </p:sp>
        <p:cxnSp>
          <p:nvCxnSpPr>
            <p:cNvPr id="1503" name="直接连接符 1502"/>
            <p:cNvCxnSpPr/>
            <p:nvPr/>
          </p:nvCxnSpPr>
          <p:spPr>
            <a:xfrm flipH="1">
              <a:off x="1918086" y="25433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4" name="TextBox 1503"/>
            <p:cNvSpPr txBox="1"/>
            <p:nvPr/>
          </p:nvSpPr>
          <p:spPr>
            <a:xfrm>
              <a:off x="2030358" y="2428441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IDcontrol_Jump</a:t>
              </a:r>
              <a:endParaRPr lang="zh-CN" altLang="en-US" sz="1000" dirty="0"/>
            </a:p>
          </p:txBody>
        </p:sp>
        <p:cxnSp>
          <p:nvCxnSpPr>
            <p:cNvPr id="1505" name="直接连接符 1504"/>
            <p:cNvCxnSpPr/>
            <p:nvPr/>
          </p:nvCxnSpPr>
          <p:spPr>
            <a:xfrm flipH="1">
              <a:off x="1918086" y="26957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6" name="TextBox 1505"/>
            <p:cNvSpPr txBox="1"/>
            <p:nvPr/>
          </p:nvSpPr>
          <p:spPr>
            <a:xfrm>
              <a:off x="2030358" y="2580841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Branch</a:t>
              </a:r>
              <a:endParaRPr lang="zh-CN" altLang="en-US" sz="1000" dirty="0"/>
            </a:p>
          </p:txBody>
        </p:sp>
      </p:grpSp>
      <p:grpSp>
        <p:nvGrpSpPr>
          <p:cNvPr id="1093" name="组合 1092"/>
          <p:cNvGrpSpPr/>
          <p:nvPr/>
        </p:nvGrpSpPr>
        <p:grpSpPr>
          <a:xfrm>
            <a:off x="24263139" y="15811361"/>
            <a:ext cx="7422797" cy="3617613"/>
            <a:chOff x="-5604492" y="2063618"/>
            <a:chExt cx="6216052" cy="3029488"/>
          </a:xfrm>
        </p:grpSpPr>
        <p:grpSp>
          <p:nvGrpSpPr>
            <p:cNvPr id="1404" name="组合 1403"/>
            <p:cNvGrpSpPr/>
            <p:nvPr/>
          </p:nvGrpSpPr>
          <p:grpSpPr>
            <a:xfrm>
              <a:off x="-3265622" y="2063618"/>
              <a:ext cx="3877182" cy="3029488"/>
              <a:chOff x="2985066" y="1451915"/>
              <a:chExt cx="3877182" cy="3029488"/>
            </a:xfrm>
          </p:grpSpPr>
          <p:grpSp>
            <p:nvGrpSpPr>
              <p:cNvPr id="1423" name="组合 1422"/>
              <p:cNvGrpSpPr/>
              <p:nvPr/>
            </p:nvGrpSpPr>
            <p:grpSpPr>
              <a:xfrm>
                <a:off x="5461840" y="1713856"/>
                <a:ext cx="1400408" cy="2254520"/>
                <a:chOff x="1428764" y="2793440"/>
                <a:chExt cx="1400408" cy="1306985"/>
              </a:xfrm>
            </p:grpSpPr>
            <p:grpSp>
              <p:nvGrpSpPr>
                <p:cNvPr id="1480" name="组合 1479"/>
                <p:cNvGrpSpPr/>
                <p:nvPr/>
              </p:nvGrpSpPr>
              <p:grpSpPr>
                <a:xfrm>
                  <a:off x="1506202" y="2926536"/>
                  <a:ext cx="576064" cy="969572"/>
                  <a:chOff x="2987824" y="929968"/>
                  <a:chExt cx="576064" cy="969572"/>
                </a:xfrm>
              </p:grpSpPr>
              <p:cxnSp>
                <p:nvCxnSpPr>
                  <p:cNvPr id="1489" name="直接连接符 1488"/>
                  <p:cNvCxnSpPr/>
                  <p:nvPr/>
                </p:nvCxnSpPr>
                <p:spPr>
                  <a:xfrm flipV="1">
                    <a:off x="2987824" y="1553902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0" name="直接连接符 1489"/>
                  <p:cNvCxnSpPr/>
                  <p:nvPr/>
                </p:nvCxnSpPr>
                <p:spPr>
                  <a:xfrm>
                    <a:off x="3563888" y="1275606"/>
                    <a:ext cx="0" cy="28803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1" name="直接连接符 1490"/>
                  <p:cNvCxnSpPr/>
                  <p:nvPr/>
                </p:nvCxnSpPr>
                <p:spPr>
                  <a:xfrm>
                    <a:off x="2987824" y="1254004"/>
                    <a:ext cx="264950" cy="1589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2" name="直接连接符 1491"/>
                  <p:cNvCxnSpPr/>
                  <p:nvPr/>
                </p:nvCxnSpPr>
                <p:spPr>
                  <a:xfrm flipV="1">
                    <a:off x="2992972" y="1412975"/>
                    <a:ext cx="259802" cy="16252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3" name="直接连接符 1492"/>
                  <p:cNvCxnSpPr/>
                  <p:nvPr/>
                </p:nvCxnSpPr>
                <p:spPr>
                  <a:xfrm>
                    <a:off x="2987824" y="929968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4" name="直接连接符 1493"/>
                  <p:cNvCxnSpPr/>
                  <p:nvPr/>
                </p:nvCxnSpPr>
                <p:spPr>
                  <a:xfrm>
                    <a:off x="2992972" y="1575504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5" name="直接连接符 1494"/>
                  <p:cNvCxnSpPr/>
                  <p:nvPr/>
                </p:nvCxnSpPr>
                <p:spPr>
                  <a:xfrm>
                    <a:off x="2987824" y="929968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81" name="直接连接符 1480"/>
                <p:cNvCxnSpPr/>
                <p:nvPr/>
              </p:nvCxnSpPr>
              <p:spPr>
                <a:xfrm>
                  <a:off x="1832247" y="2926536"/>
                  <a:ext cx="0" cy="20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2" name="TextBox 1481"/>
                <p:cNvSpPr txBox="1"/>
                <p:nvPr/>
              </p:nvSpPr>
              <p:spPr>
                <a:xfrm>
                  <a:off x="1428764" y="2793440"/>
                  <a:ext cx="841096" cy="1427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err="1" smtClean="0"/>
                    <a:t>EX_ALUFun</a:t>
                  </a:r>
                  <a:endParaRPr lang="en-US" altLang="zh-CN" sz="1000" dirty="0"/>
                </a:p>
              </p:txBody>
            </p:sp>
            <p:cxnSp>
              <p:nvCxnSpPr>
                <p:cNvPr id="1483" name="直接连接符 1482"/>
                <p:cNvCxnSpPr/>
                <p:nvPr/>
              </p:nvCxnSpPr>
              <p:spPr>
                <a:xfrm>
                  <a:off x="1835696" y="3691733"/>
                  <a:ext cx="0" cy="204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4" name="TextBox 1483"/>
                <p:cNvSpPr txBox="1"/>
                <p:nvPr/>
              </p:nvSpPr>
              <p:spPr>
                <a:xfrm>
                  <a:off x="1574896" y="3868474"/>
                  <a:ext cx="548832" cy="231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err="1" smtClean="0"/>
                    <a:t>EX_Sign</a:t>
                  </a:r>
                  <a:endParaRPr lang="en-US" altLang="zh-CN" sz="1000" dirty="0"/>
                </a:p>
              </p:txBody>
            </p:sp>
            <p:cxnSp>
              <p:nvCxnSpPr>
                <p:cNvPr id="1485" name="直接连接符 1484"/>
                <p:cNvCxnSpPr/>
                <p:nvPr/>
              </p:nvCxnSpPr>
              <p:spPr>
                <a:xfrm flipH="1">
                  <a:off x="2082266" y="3421328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6" name="TextBox 1485"/>
                <p:cNvSpPr txBox="1"/>
                <p:nvPr/>
              </p:nvSpPr>
              <p:spPr>
                <a:xfrm>
                  <a:off x="2180208" y="3360723"/>
                  <a:ext cx="648964" cy="231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 smtClean="0"/>
                    <a:t>EX_ALUout</a:t>
                  </a:r>
                  <a:endParaRPr lang="zh-CN" altLang="en-US" sz="1000" dirty="0"/>
                </a:p>
              </p:txBody>
            </p:sp>
            <p:sp>
              <p:nvSpPr>
                <p:cNvPr id="1487" name="TextBox 1486"/>
                <p:cNvSpPr txBox="1"/>
                <p:nvPr/>
              </p:nvSpPr>
              <p:spPr>
                <a:xfrm>
                  <a:off x="1898079" y="3351804"/>
                  <a:ext cx="216024" cy="1427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000" dirty="0"/>
                    <a:t>S</a:t>
                  </a:r>
                  <a:endParaRPr lang="zh-CN" altLang="en-US" sz="1000" dirty="0"/>
                </a:p>
              </p:txBody>
            </p:sp>
            <p:sp>
              <p:nvSpPr>
                <p:cNvPr id="1488" name="TextBox 1487"/>
                <p:cNvSpPr txBox="1"/>
                <p:nvPr/>
              </p:nvSpPr>
              <p:spPr>
                <a:xfrm>
                  <a:off x="1656951" y="3238027"/>
                  <a:ext cx="346249" cy="36660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latin typeface="Consolas" panose="020B0609020204030204" pitchFamily="49" charset="0"/>
                    </a:rPr>
                    <a:t>ALU</a:t>
                  </a:r>
                  <a:endParaRPr lang="zh-CN" altLang="en-US" sz="1050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424" name="组合 1423"/>
              <p:cNvGrpSpPr/>
              <p:nvPr/>
            </p:nvGrpSpPr>
            <p:grpSpPr>
              <a:xfrm>
                <a:off x="3419872" y="1850288"/>
                <a:ext cx="1783033" cy="886932"/>
                <a:chOff x="4211960" y="2352318"/>
                <a:chExt cx="1783033" cy="886932"/>
              </a:xfrm>
            </p:grpSpPr>
            <p:sp>
              <p:nvSpPr>
                <p:cNvPr id="1471" name="流程图: 手动操作 2"/>
                <p:cNvSpPr/>
                <p:nvPr/>
              </p:nvSpPr>
              <p:spPr>
                <a:xfrm rot="16200000">
                  <a:off x="5056828" y="2844116"/>
                  <a:ext cx="595667" cy="19460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178"/>
                    <a:gd name="connsiteX1" fmla="*/ 10000 w 10000"/>
                    <a:gd name="connsiteY1" fmla="*/ 0 h 10178"/>
                    <a:gd name="connsiteX2" fmla="*/ 8691 w 10000"/>
                    <a:gd name="connsiteY2" fmla="*/ 10178 h 10178"/>
                    <a:gd name="connsiteX3" fmla="*/ 2000 w 10000"/>
                    <a:gd name="connsiteY3" fmla="*/ 10000 h 10178"/>
                    <a:gd name="connsiteX4" fmla="*/ 0 w 10000"/>
                    <a:gd name="connsiteY4" fmla="*/ 0 h 10178"/>
                    <a:gd name="connsiteX0" fmla="*/ 0 w 10000"/>
                    <a:gd name="connsiteY0" fmla="*/ 0 h 10178"/>
                    <a:gd name="connsiteX1" fmla="*/ 10000 w 10000"/>
                    <a:gd name="connsiteY1" fmla="*/ 0 h 10178"/>
                    <a:gd name="connsiteX2" fmla="*/ 8691 w 10000"/>
                    <a:gd name="connsiteY2" fmla="*/ 10178 h 10178"/>
                    <a:gd name="connsiteX3" fmla="*/ 2000 w 10000"/>
                    <a:gd name="connsiteY3" fmla="*/ 10000 h 10178"/>
                    <a:gd name="connsiteX4" fmla="*/ 1088 w 10000"/>
                    <a:gd name="connsiteY4" fmla="*/ 9879 h 10178"/>
                    <a:gd name="connsiteX5" fmla="*/ 0 w 10000"/>
                    <a:gd name="connsiteY5" fmla="*/ 0 h 10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17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8691" y="10178"/>
                      </a:lnTo>
                      <a:lnTo>
                        <a:pt x="2000" y="10000"/>
                      </a:lnTo>
                      <a:cubicBezTo>
                        <a:pt x="1975" y="9960"/>
                        <a:pt x="1113" y="9919"/>
                        <a:pt x="1088" y="987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472" name="直接连接符 1471"/>
                <p:cNvCxnSpPr/>
                <p:nvPr/>
              </p:nvCxnSpPr>
              <p:spPr>
                <a:xfrm>
                  <a:off x="5371396" y="2543186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3" name="TextBox 1472"/>
                <p:cNvSpPr txBox="1"/>
                <p:nvPr/>
              </p:nvSpPr>
              <p:spPr>
                <a:xfrm>
                  <a:off x="4834629" y="2352318"/>
                  <a:ext cx="7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/>
                    <a:t>EX_ALUSrc1</a:t>
                  </a:r>
                  <a:endParaRPr lang="zh-CN" altLang="en-US" sz="1000" dirty="0"/>
                </a:p>
              </p:txBody>
            </p:sp>
            <p:cxnSp>
              <p:nvCxnSpPr>
                <p:cNvPr id="1474" name="直接连接符 1473"/>
                <p:cNvCxnSpPr/>
                <p:nvPr/>
              </p:nvCxnSpPr>
              <p:spPr>
                <a:xfrm flipH="1">
                  <a:off x="5113341" y="2838648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直接连接符 1474"/>
                <p:cNvCxnSpPr/>
                <p:nvPr/>
              </p:nvCxnSpPr>
              <p:spPr>
                <a:xfrm flipH="1">
                  <a:off x="5113341" y="3048974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6" name="TextBox 1475"/>
                <p:cNvSpPr txBox="1"/>
                <p:nvPr/>
              </p:nvSpPr>
              <p:spPr>
                <a:xfrm>
                  <a:off x="4211960" y="2733873"/>
                  <a:ext cx="9600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000" dirty="0" err="1" smtClean="0"/>
                    <a:t>EX_shamt</a:t>
                  </a:r>
                  <a:endParaRPr lang="zh-CN" altLang="en-US" sz="1000" dirty="0"/>
                </a:p>
              </p:txBody>
            </p:sp>
            <p:sp>
              <p:nvSpPr>
                <p:cNvPr id="1477" name="TextBox 1476"/>
                <p:cNvSpPr txBox="1"/>
                <p:nvPr/>
              </p:nvSpPr>
              <p:spPr>
                <a:xfrm>
                  <a:off x="4495996" y="2936717"/>
                  <a:ext cx="684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000" dirty="0" err="1" smtClean="0"/>
                    <a:t>EX_dataA</a:t>
                  </a:r>
                  <a:endParaRPr lang="zh-CN" altLang="en-US" sz="1000" dirty="0"/>
                </a:p>
              </p:txBody>
            </p:sp>
            <p:cxnSp>
              <p:nvCxnSpPr>
                <p:cNvPr id="1478" name="直接连接符 1477"/>
                <p:cNvCxnSpPr/>
                <p:nvPr/>
              </p:nvCxnSpPr>
              <p:spPr>
                <a:xfrm flipH="1">
                  <a:off x="5448092" y="2906983"/>
                  <a:ext cx="54690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9" name="TextBox 1478"/>
                <p:cNvSpPr txBox="1"/>
                <p:nvPr/>
              </p:nvSpPr>
              <p:spPr>
                <a:xfrm>
                  <a:off x="5232530" y="2936717"/>
                  <a:ext cx="1873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</a:t>
                  </a:r>
                  <a:endParaRPr lang="zh-CN" altLang="en-US" sz="1000" dirty="0"/>
                </a:p>
              </p:txBody>
            </p:sp>
          </p:grpSp>
          <p:grpSp>
            <p:nvGrpSpPr>
              <p:cNvPr id="1425" name="组合 1424"/>
              <p:cNvGrpSpPr/>
              <p:nvPr/>
            </p:nvGrpSpPr>
            <p:grpSpPr>
              <a:xfrm>
                <a:off x="4481678" y="3106561"/>
                <a:ext cx="1133682" cy="1076536"/>
                <a:chOff x="4495996" y="2336123"/>
                <a:chExt cx="1133682" cy="1076536"/>
              </a:xfrm>
            </p:grpSpPr>
            <p:sp>
              <p:nvSpPr>
                <p:cNvPr id="1463" name="流程图: 手动操作 2"/>
                <p:cNvSpPr/>
                <p:nvPr/>
              </p:nvSpPr>
              <p:spPr>
                <a:xfrm rot="16200000">
                  <a:off x="5056828" y="2536656"/>
                  <a:ext cx="595667" cy="19460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178"/>
                    <a:gd name="connsiteX1" fmla="*/ 10000 w 10000"/>
                    <a:gd name="connsiteY1" fmla="*/ 0 h 10178"/>
                    <a:gd name="connsiteX2" fmla="*/ 8691 w 10000"/>
                    <a:gd name="connsiteY2" fmla="*/ 10178 h 10178"/>
                    <a:gd name="connsiteX3" fmla="*/ 2000 w 10000"/>
                    <a:gd name="connsiteY3" fmla="*/ 10000 h 10178"/>
                    <a:gd name="connsiteX4" fmla="*/ 0 w 10000"/>
                    <a:gd name="connsiteY4" fmla="*/ 0 h 10178"/>
                    <a:gd name="connsiteX0" fmla="*/ 0 w 10000"/>
                    <a:gd name="connsiteY0" fmla="*/ 0 h 10178"/>
                    <a:gd name="connsiteX1" fmla="*/ 10000 w 10000"/>
                    <a:gd name="connsiteY1" fmla="*/ 0 h 10178"/>
                    <a:gd name="connsiteX2" fmla="*/ 8691 w 10000"/>
                    <a:gd name="connsiteY2" fmla="*/ 10178 h 10178"/>
                    <a:gd name="connsiteX3" fmla="*/ 2000 w 10000"/>
                    <a:gd name="connsiteY3" fmla="*/ 10000 h 10178"/>
                    <a:gd name="connsiteX4" fmla="*/ 1088 w 10000"/>
                    <a:gd name="connsiteY4" fmla="*/ 9879 h 10178"/>
                    <a:gd name="connsiteX5" fmla="*/ 0 w 10000"/>
                    <a:gd name="connsiteY5" fmla="*/ 0 h 10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17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8691" y="10178"/>
                      </a:lnTo>
                      <a:lnTo>
                        <a:pt x="2000" y="10000"/>
                      </a:lnTo>
                      <a:cubicBezTo>
                        <a:pt x="1975" y="9960"/>
                        <a:pt x="1113" y="9919"/>
                        <a:pt x="1088" y="987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464" name="直接连接符 1463"/>
                <p:cNvCxnSpPr/>
                <p:nvPr/>
              </p:nvCxnSpPr>
              <p:spPr>
                <a:xfrm>
                  <a:off x="5371396" y="2900704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5" name="TextBox 1464"/>
                <p:cNvSpPr txBox="1"/>
                <p:nvPr/>
              </p:nvSpPr>
              <p:spPr>
                <a:xfrm>
                  <a:off x="4886678" y="3012549"/>
                  <a:ext cx="7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 smtClean="0"/>
                    <a:t>EX_ALUSrc2</a:t>
                  </a:r>
                  <a:endParaRPr lang="zh-CN" altLang="en-US" sz="1000" dirty="0"/>
                </a:p>
              </p:txBody>
            </p:sp>
            <p:cxnSp>
              <p:nvCxnSpPr>
                <p:cNvPr id="1466" name="直接连接符 1465"/>
                <p:cNvCxnSpPr/>
                <p:nvPr/>
              </p:nvCxnSpPr>
              <p:spPr>
                <a:xfrm flipH="1">
                  <a:off x="5113341" y="2741514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7" name="TextBox 1466"/>
                <p:cNvSpPr txBox="1"/>
                <p:nvPr/>
              </p:nvSpPr>
              <p:spPr>
                <a:xfrm>
                  <a:off x="4495996" y="2629257"/>
                  <a:ext cx="684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000" dirty="0" err="1" smtClean="0"/>
                    <a:t>EX_dataB</a:t>
                  </a:r>
                  <a:endParaRPr lang="zh-CN" altLang="en-US" sz="1000" dirty="0"/>
                </a:p>
              </p:txBody>
            </p:sp>
            <p:cxnSp>
              <p:nvCxnSpPr>
                <p:cNvPr id="1468" name="直接连接符 1467"/>
                <p:cNvCxnSpPr/>
                <p:nvPr/>
              </p:nvCxnSpPr>
              <p:spPr>
                <a:xfrm flipH="1" flipV="1">
                  <a:off x="5448093" y="2599522"/>
                  <a:ext cx="112732" cy="7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9" name="TextBox 1468"/>
                <p:cNvSpPr txBox="1"/>
                <p:nvPr/>
              </p:nvSpPr>
              <p:spPr>
                <a:xfrm>
                  <a:off x="5245106" y="2437112"/>
                  <a:ext cx="1873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0</a:t>
                  </a:r>
                  <a:endParaRPr lang="zh-CN" altLang="en-US" sz="1000" dirty="0"/>
                </a:p>
              </p:txBody>
            </p:sp>
            <p:sp>
              <p:nvSpPr>
                <p:cNvPr id="1470" name="TextBox 1469"/>
                <p:cNvSpPr txBox="1"/>
                <p:nvPr/>
              </p:nvSpPr>
              <p:spPr>
                <a:xfrm>
                  <a:off x="5232530" y="2629257"/>
                  <a:ext cx="1873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</a:t>
                  </a:r>
                  <a:endParaRPr lang="zh-CN" altLang="en-US" sz="1000" dirty="0"/>
                </a:p>
              </p:txBody>
            </p:sp>
          </p:grpSp>
          <p:sp>
            <p:nvSpPr>
              <p:cNvPr id="1426" name="流程图: 手动操作 2"/>
              <p:cNvSpPr/>
              <p:nvPr/>
            </p:nvSpPr>
            <p:spPr>
              <a:xfrm rot="16200000">
                <a:off x="4901492" y="2072189"/>
                <a:ext cx="796079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27" name="直接连接符 1426"/>
              <p:cNvCxnSpPr/>
              <p:nvPr/>
            </p:nvCxnSpPr>
            <p:spPr>
              <a:xfrm>
                <a:off x="5304975" y="168609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8" name="TextBox 1427"/>
              <p:cNvSpPr txBox="1"/>
              <p:nvPr/>
            </p:nvSpPr>
            <p:spPr>
              <a:xfrm>
                <a:off x="4938623" y="1451915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ForwardA</a:t>
                </a:r>
                <a:endParaRPr lang="zh-CN" altLang="en-US" sz="1000" dirty="0"/>
              </a:p>
            </p:txBody>
          </p:sp>
          <p:sp>
            <p:nvSpPr>
              <p:cNvPr id="1429" name="TextBox 1428"/>
              <p:cNvSpPr txBox="1"/>
              <p:nvPr/>
            </p:nvSpPr>
            <p:spPr>
              <a:xfrm>
                <a:off x="4447985" y="223184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430" name="TextBox 1429"/>
              <p:cNvSpPr txBox="1"/>
              <p:nvPr/>
            </p:nvSpPr>
            <p:spPr>
              <a:xfrm>
                <a:off x="5209500" y="229201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431" name="TextBox 1430"/>
              <p:cNvSpPr txBox="1"/>
              <p:nvPr/>
            </p:nvSpPr>
            <p:spPr>
              <a:xfrm>
                <a:off x="5196959" y="2067421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32" name="TextBox 1431"/>
              <p:cNvSpPr txBox="1"/>
              <p:nvPr/>
            </p:nvSpPr>
            <p:spPr>
              <a:xfrm>
                <a:off x="5196297" y="1865951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2</a:t>
                </a:r>
                <a:endParaRPr lang="zh-CN" altLang="en-US" sz="1000" dirty="0"/>
              </a:p>
            </p:txBody>
          </p:sp>
          <p:cxnSp>
            <p:nvCxnSpPr>
              <p:cNvPr id="1433" name="直接连接符 1432"/>
              <p:cNvCxnSpPr/>
              <p:nvPr/>
            </p:nvCxnSpPr>
            <p:spPr>
              <a:xfrm flipH="1">
                <a:off x="5058215" y="217870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4" name="TextBox 1433"/>
              <p:cNvSpPr txBox="1"/>
              <p:nvPr/>
            </p:nvSpPr>
            <p:spPr>
              <a:xfrm>
                <a:off x="4541651" y="2057489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435" name="TextBox 1434"/>
              <p:cNvSpPr txBox="1"/>
              <p:nvPr/>
            </p:nvSpPr>
            <p:spPr>
              <a:xfrm>
                <a:off x="4528208" y="1858174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cxnSp>
            <p:nvCxnSpPr>
              <p:cNvPr id="1436" name="直接连接符 1435"/>
              <p:cNvCxnSpPr/>
              <p:nvPr/>
            </p:nvCxnSpPr>
            <p:spPr>
              <a:xfrm flipH="1">
                <a:off x="5067947" y="196589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7" name="直接连接符 1436"/>
              <p:cNvCxnSpPr/>
              <p:nvPr/>
            </p:nvCxnSpPr>
            <p:spPr>
              <a:xfrm flipH="1">
                <a:off x="5404363" y="21733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8" name="流程图: 手动操作 2"/>
              <p:cNvSpPr/>
              <p:nvPr/>
            </p:nvSpPr>
            <p:spPr>
              <a:xfrm rot="16200000">
                <a:off x="4151212" y="3197974"/>
                <a:ext cx="796079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39" name="直接连接符 1438"/>
              <p:cNvCxnSpPr/>
              <p:nvPr/>
            </p:nvCxnSpPr>
            <p:spPr>
              <a:xfrm>
                <a:off x="4560540" y="365013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0" name="TextBox 1439"/>
              <p:cNvSpPr txBox="1"/>
              <p:nvPr/>
            </p:nvSpPr>
            <p:spPr>
              <a:xfrm>
                <a:off x="4189040" y="3804737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ForwardB</a:t>
                </a:r>
                <a:endParaRPr lang="zh-CN" altLang="en-US" sz="1000" dirty="0"/>
              </a:p>
            </p:txBody>
          </p:sp>
          <p:sp>
            <p:nvSpPr>
              <p:cNvPr id="1441" name="TextBox 1440"/>
              <p:cNvSpPr txBox="1"/>
              <p:nvPr/>
            </p:nvSpPr>
            <p:spPr>
              <a:xfrm>
                <a:off x="4434165" y="341721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2</a:t>
                </a:r>
                <a:endParaRPr lang="zh-CN" altLang="en-US" sz="1000" dirty="0"/>
              </a:p>
            </p:txBody>
          </p:sp>
          <p:sp>
            <p:nvSpPr>
              <p:cNvPr id="1442" name="TextBox 1441"/>
              <p:cNvSpPr txBox="1"/>
              <p:nvPr/>
            </p:nvSpPr>
            <p:spPr>
              <a:xfrm>
                <a:off x="4433503" y="3198517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443" name="TextBox 1442"/>
              <p:cNvSpPr txBox="1"/>
              <p:nvPr/>
            </p:nvSpPr>
            <p:spPr>
              <a:xfrm>
                <a:off x="3768717" y="3190740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444" name="TextBox 1443"/>
              <p:cNvSpPr txBox="1"/>
              <p:nvPr/>
            </p:nvSpPr>
            <p:spPr>
              <a:xfrm>
                <a:off x="3756992" y="3410965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cxnSp>
            <p:nvCxnSpPr>
              <p:cNvPr id="1445" name="直接连接符 1444"/>
              <p:cNvCxnSpPr/>
              <p:nvPr/>
            </p:nvCxnSpPr>
            <p:spPr>
              <a:xfrm flipH="1">
                <a:off x="4305153" y="32984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直接连接符 1445"/>
              <p:cNvCxnSpPr/>
              <p:nvPr/>
            </p:nvCxnSpPr>
            <p:spPr>
              <a:xfrm flipH="1">
                <a:off x="4305153" y="351852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直接连接符 1446"/>
              <p:cNvCxnSpPr/>
              <p:nvPr/>
            </p:nvCxnSpPr>
            <p:spPr>
              <a:xfrm flipH="1" flipV="1">
                <a:off x="4651124" y="3306239"/>
                <a:ext cx="591657" cy="1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8" name="TextBox 1447"/>
              <p:cNvSpPr txBox="1"/>
              <p:nvPr/>
            </p:nvSpPr>
            <p:spPr>
              <a:xfrm>
                <a:off x="4443360" y="2966047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grpSp>
            <p:nvGrpSpPr>
              <p:cNvPr id="1449" name="组合 1448"/>
              <p:cNvGrpSpPr/>
              <p:nvPr/>
            </p:nvGrpSpPr>
            <p:grpSpPr>
              <a:xfrm>
                <a:off x="2985066" y="2793353"/>
                <a:ext cx="1471817" cy="1106110"/>
                <a:chOff x="2475989" y="2705848"/>
                <a:chExt cx="1471817" cy="1106110"/>
              </a:xfrm>
            </p:grpSpPr>
            <p:cxnSp>
              <p:nvCxnSpPr>
                <p:cNvPr id="1453" name="直接连接符 1452"/>
                <p:cNvCxnSpPr/>
                <p:nvPr/>
              </p:nvCxnSpPr>
              <p:spPr>
                <a:xfrm flipH="1" flipV="1">
                  <a:off x="2583084" y="2912800"/>
                  <a:ext cx="654884" cy="33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4" name="组合 1453"/>
                <p:cNvGrpSpPr/>
                <p:nvPr/>
              </p:nvGrpSpPr>
              <p:grpSpPr>
                <a:xfrm>
                  <a:off x="2475989" y="2705848"/>
                  <a:ext cx="1471817" cy="1106110"/>
                  <a:chOff x="4495996" y="2336123"/>
                  <a:chExt cx="1471817" cy="1106110"/>
                </a:xfrm>
              </p:grpSpPr>
              <p:sp>
                <p:nvSpPr>
                  <p:cNvPr id="1455" name="流程图: 手动操作 2"/>
                  <p:cNvSpPr/>
                  <p:nvPr/>
                </p:nvSpPr>
                <p:spPr>
                  <a:xfrm rot="16200000">
                    <a:off x="5056828" y="2536656"/>
                    <a:ext cx="595667" cy="194601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178"/>
                      <a:gd name="connsiteX1" fmla="*/ 10000 w 10000"/>
                      <a:gd name="connsiteY1" fmla="*/ 0 h 10178"/>
                      <a:gd name="connsiteX2" fmla="*/ 8691 w 10000"/>
                      <a:gd name="connsiteY2" fmla="*/ 10178 h 10178"/>
                      <a:gd name="connsiteX3" fmla="*/ 2000 w 10000"/>
                      <a:gd name="connsiteY3" fmla="*/ 10000 h 10178"/>
                      <a:gd name="connsiteX4" fmla="*/ 0 w 10000"/>
                      <a:gd name="connsiteY4" fmla="*/ 0 h 10178"/>
                      <a:gd name="connsiteX0" fmla="*/ 0 w 10000"/>
                      <a:gd name="connsiteY0" fmla="*/ 0 h 10178"/>
                      <a:gd name="connsiteX1" fmla="*/ 10000 w 10000"/>
                      <a:gd name="connsiteY1" fmla="*/ 0 h 10178"/>
                      <a:gd name="connsiteX2" fmla="*/ 8691 w 10000"/>
                      <a:gd name="connsiteY2" fmla="*/ 10178 h 10178"/>
                      <a:gd name="connsiteX3" fmla="*/ 2000 w 10000"/>
                      <a:gd name="connsiteY3" fmla="*/ 10000 h 10178"/>
                      <a:gd name="connsiteX4" fmla="*/ 1088 w 10000"/>
                      <a:gd name="connsiteY4" fmla="*/ 9879 h 10178"/>
                      <a:gd name="connsiteX5" fmla="*/ 0 w 10000"/>
                      <a:gd name="connsiteY5" fmla="*/ 0 h 10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1017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8691" y="10178"/>
                        </a:lnTo>
                        <a:lnTo>
                          <a:pt x="2000" y="10000"/>
                        </a:lnTo>
                        <a:cubicBezTo>
                          <a:pt x="1975" y="9960"/>
                          <a:pt x="1113" y="9919"/>
                          <a:pt x="1088" y="987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600"/>
                  </a:p>
                </p:txBody>
              </p:sp>
              <p:cxnSp>
                <p:nvCxnSpPr>
                  <p:cNvPr id="1456" name="直接连接符 1455"/>
                  <p:cNvCxnSpPr/>
                  <p:nvPr/>
                </p:nvCxnSpPr>
                <p:spPr>
                  <a:xfrm>
                    <a:off x="5371396" y="2900704"/>
                    <a:ext cx="0" cy="1440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7" name="TextBox 1456"/>
                  <p:cNvSpPr txBox="1"/>
                  <p:nvPr/>
                </p:nvSpPr>
                <p:spPr>
                  <a:xfrm>
                    <a:off x="4822550" y="3042123"/>
                    <a:ext cx="7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 smtClean="0"/>
                      <a:t>EX_ALUSrc2</a:t>
                    </a:r>
                    <a:endParaRPr lang="zh-CN" altLang="en-US" sz="1000" dirty="0"/>
                  </a:p>
                </p:txBody>
              </p:sp>
              <p:cxnSp>
                <p:nvCxnSpPr>
                  <p:cNvPr id="1458" name="直接连接符 1457"/>
                  <p:cNvCxnSpPr/>
                  <p:nvPr/>
                </p:nvCxnSpPr>
                <p:spPr>
                  <a:xfrm flipH="1">
                    <a:off x="5113341" y="2741514"/>
                    <a:ext cx="14401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TextBox 1458"/>
                  <p:cNvSpPr txBox="1"/>
                  <p:nvPr/>
                </p:nvSpPr>
                <p:spPr>
                  <a:xfrm>
                    <a:off x="4495996" y="2629257"/>
                    <a:ext cx="68408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zh-CN" sz="1000" dirty="0" err="1" smtClean="0"/>
                      <a:t>EX_dataB</a:t>
                    </a:r>
                    <a:endParaRPr lang="zh-CN" altLang="en-US" sz="1000" dirty="0"/>
                  </a:p>
                </p:txBody>
              </p:sp>
              <p:cxnSp>
                <p:nvCxnSpPr>
                  <p:cNvPr id="1460" name="直接连接符 1459"/>
                  <p:cNvCxnSpPr/>
                  <p:nvPr/>
                </p:nvCxnSpPr>
                <p:spPr>
                  <a:xfrm flipH="1" flipV="1">
                    <a:off x="5448094" y="2599522"/>
                    <a:ext cx="519719" cy="44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TextBox 1460"/>
                  <p:cNvSpPr txBox="1"/>
                  <p:nvPr/>
                </p:nvSpPr>
                <p:spPr>
                  <a:xfrm>
                    <a:off x="5245106" y="2437112"/>
                    <a:ext cx="1873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0</a:t>
                    </a:r>
                    <a:endParaRPr lang="zh-CN" altLang="en-US" sz="1000" dirty="0"/>
                  </a:p>
                </p:txBody>
              </p:sp>
              <p:sp>
                <p:nvSpPr>
                  <p:cNvPr id="1462" name="TextBox 1461"/>
                  <p:cNvSpPr txBox="1"/>
                  <p:nvPr/>
                </p:nvSpPr>
                <p:spPr>
                  <a:xfrm>
                    <a:off x="5232530" y="2629257"/>
                    <a:ext cx="1873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</a:t>
                    </a:r>
                    <a:endParaRPr lang="zh-CN" altLang="en-US" sz="1000" dirty="0"/>
                  </a:p>
                </p:txBody>
              </p:sp>
            </p:grpSp>
          </p:grpSp>
          <p:cxnSp>
            <p:nvCxnSpPr>
              <p:cNvPr id="1450" name="直接连接符 1449"/>
              <p:cNvCxnSpPr/>
              <p:nvPr/>
            </p:nvCxnSpPr>
            <p:spPr>
              <a:xfrm>
                <a:off x="4902773" y="3302616"/>
                <a:ext cx="0" cy="7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直接连接符 1450"/>
              <p:cNvCxnSpPr/>
              <p:nvPr/>
            </p:nvCxnSpPr>
            <p:spPr>
              <a:xfrm>
                <a:off x="4902773" y="4083918"/>
                <a:ext cx="13565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2" name="TextBox 1451"/>
              <p:cNvSpPr txBox="1"/>
              <p:nvPr/>
            </p:nvSpPr>
            <p:spPr>
              <a:xfrm>
                <a:off x="5381000" y="4081293"/>
                <a:ext cx="1154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EX_rt_postForward</a:t>
                </a:r>
                <a:endParaRPr lang="zh-CN" altLang="en-US" sz="1000" dirty="0"/>
              </a:p>
            </p:txBody>
          </p:sp>
        </p:grpSp>
        <p:grpSp>
          <p:nvGrpSpPr>
            <p:cNvPr id="1405" name="组合 1404"/>
            <p:cNvGrpSpPr/>
            <p:nvPr/>
          </p:nvGrpSpPr>
          <p:grpSpPr>
            <a:xfrm>
              <a:off x="-5604492" y="2988199"/>
              <a:ext cx="2742046" cy="1528776"/>
              <a:chOff x="2378156" y="3651870"/>
              <a:chExt cx="2742046" cy="1528776"/>
            </a:xfrm>
          </p:grpSpPr>
          <p:sp>
            <p:nvSpPr>
              <p:cNvPr id="1406" name="流程图: 手动操作 2"/>
              <p:cNvSpPr/>
              <p:nvPr/>
            </p:nvSpPr>
            <p:spPr>
              <a:xfrm rot="16200000">
                <a:off x="4428986" y="4186982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07" name="直接连接符 1406"/>
              <p:cNvCxnSpPr/>
              <p:nvPr/>
            </p:nvCxnSpPr>
            <p:spPr>
              <a:xfrm>
                <a:off x="4743554" y="3886052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8" name="TextBox 1407"/>
              <p:cNvSpPr txBox="1"/>
              <p:nvPr/>
            </p:nvSpPr>
            <p:spPr>
              <a:xfrm>
                <a:off x="4377202" y="3651870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EX_LUOp</a:t>
                </a:r>
                <a:endParaRPr lang="zh-CN" altLang="en-US" sz="1000" dirty="0"/>
              </a:p>
            </p:txBody>
          </p:sp>
          <p:cxnSp>
            <p:nvCxnSpPr>
              <p:cNvPr id="1409" name="直接连接符 1408"/>
              <p:cNvCxnSpPr/>
              <p:nvPr/>
            </p:nvCxnSpPr>
            <p:spPr>
              <a:xfrm flipH="1">
                <a:off x="4485499" y="411140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0" name="TextBox 1409"/>
              <p:cNvSpPr txBox="1"/>
              <p:nvPr/>
            </p:nvSpPr>
            <p:spPr>
              <a:xfrm>
                <a:off x="3371134" y="4006632"/>
                <a:ext cx="117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, 16’b0}</a:t>
                </a:r>
                <a:endParaRPr lang="zh-CN" altLang="en-US" sz="1000" dirty="0"/>
              </a:p>
            </p:txBody>
          </p:sp>
          <p:sp>
            <p:nvSpPr>
              <p:cNvPr id="1411" name="TextBox 1410"/>
              <p:cNvSpPr txBox="1"/>
              <p:nvPr/>
            </p:nvSpPr>
            <p:spPr>
              <a:xfrm>
                <a:off x="4596090" y="400663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12" name="TextBox 1411"/>
              <p:cNvSpPr txBox="1"/>
              <p:nvPr/>
            </p:nvSpPr>
            <p:spPr>
              <a:xfrm>
                <a:off x="4604688" y="43719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sp>
            <p:nvSpPr>
              <p:cNvPr id="1413" name="流程图: 手动操作 2"/>
              <p:cNvSpPr/>
              <p:nvPr/>
            </p:nvSpPr>
            <p:spPr>
              <a:xfrm rot="16200000">
                <a:off x="4084081" y="4428468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14" name="直接连接符 1413"/>
              <p:cNvCxnSpPr/>
              <p:nvPr/>
            </p:nvCxnSpPr>
            <p:spPr>
              <a:xfrm>
                <a:off x="4398649" y="479040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5" name="TextBox 1414"/>
              <p:cNvSpPr txBox="1"/>
              <p:nvPr/>
            </p:nvSpPr>
            <p:spPr>
              <a:xfrm>
                <a:off x="4045024" y="4934425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EX_EXTOp</a:t>
                </a:r>
                <a:endParaRPr lang="zh-CN" altLang="en-US" sz="1000" dirty="0"/>
              </a:p>
            </p:txBody>
          </p:sp>
          <p:cxnSp>
            <p:nvCxnSpPr>
              <p:cNvPr id="1416" name="直接连接符 1415"/>
              <p:cNvCxnSpPr/>
              <p:nvPr/>
            </p:nvCxnSpPr>
            <p:spPr>
              <a:xfrm flipH="1">
                <a:off x="4140594" y="442300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直接连接符 1416"/>
              <p:cNvCxnSpPr/>
              <p:nvPr/>
            </p:nvCxnSpPr>
            <p:spPr>
              <a:xfrm flipH="1">
                <a:off x="4140594" y="46333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8" name="TextBox 1417"/>
              <p:cNvSpPr txBox="1"/>
              <p:nvPr/>
            </p:nvSpPr>
            <p:spPr>
              <a:xfrm>
                <a:off x="2378156" y="4318225"/>
                <a:ext cx="1821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{{</a:t>
                </a:r>
                <a:r>
                  <a:rPr lang="en-US" altLang="zh-CN" sz="1000" dirty="0" smtClean="0"/>
                  <a:t>16{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[15]}}, 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}</a:t>
                </a:r>
                <a:endParaRPr lang="en-US" altLang="zh-CN" sz="1000" dirty="0"/>
              </a:p>
            </p:txBody>
          </p:sp>
          <p:sp>
            <p:nvSpPr>
              <p:cNvPr id="1419" name="TextBox 1418"/>
              <p:cNvSpPr txBox="1"/>
              <p:nvPr/>
            </p:nvSpPr>
            <p:spPr>
              <a:xfrm>
                <a:off x="2954221" y="4521069"/>
                <a:ext cx="12531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</a:t>
                </a:r>
                <a:r>
                  <a:rPr lang="en-US" altLang="zh-CN" sz="1000" dirty="0" smtClean="0"/>
                  <a:t>16’b0, 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}</a:t>
                </a:r>
                <a:endParaRPr lang="zh-CN" altLang="en-US" sz="1000" dirty="0"/>
              </a:p>
            </p:txBody>
          </p:sp>
          <p:cxnSp>
            <p:nvCxnSpPr>
              <p:cNvPr id="1420" name="直接连接符 1419"/>
              <p:cNvCxnSpPr/>
              <p:nvPr/>
            </p:nvCxnSpPr>
            <p:spPr>
              <a:xfrm flipH="1">
                <a:off x="4475342" y="449133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Box 1420"/>
              <p:cNvSpPr txBox="1"/>
              <p:nvPr/>
            </p:nvSpPr>
            <p:spPr>
              <a:xfrm>
                <a:off x="4251185" y="431822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22" name="TextBox 1421"/>
              <p:cNvSpPr txBox="1"/>
              <p:nvPr/>
            </p:nvSpPr>
            <p:spPr>
              <a:xfrm>
                <a:off x="4259783" y="452106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</p:grpSp>
      <p:grpSp>
        <p:nvGrpSpPr>
          <p:cNvPr id="1094" name="组合 1093"/>
          <p:cNvGrpSpPr/>
          <p:nvPr/>
        </p:nvGrpSpPr>
        <p:grpSpPr>
          <a:xfrm>
            <a:off x="17844936" y="16704919"/>
            <a:ext cx="3169374" cy="2297386"/>
            <a:chOff x="85668" y="3366947"/>
            <a:chExt cx="2654120" cy="1923894"/>
          </a:xfrm>
        </p:grpSpPr>
        <p:sp>
          <p:nvSpPr>
            <p:cNvPr id="1370" name="矩形 1369"/>
            <p:cNvSpPr/>
            <p:nvPr/>
          </p:nvSpPr>
          <p:spPr>
            <a:xfrm>
              <a:off x="1379102" y="3427740"/>
              <a:ext cx="265971" cy="1808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371" name="TextBox 1370"/>
            <p:cNvSpPr txBox="1"/>
            <p:nvPr/>
          </p:nvSpPr>
          <p:spPr>
            <a:xfrm>
              <a:off x="85668" y="3607044"/>
              <a:ext cx="1226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[31:26</a:t>
              </a:r>
              <a:r>
                <a:rPr lang="en-US" altLang="zh-CN" sz="1000" dirty="0"/>
                <a:t>]</a:t>
              </a:r>
            </a:p>
          </p:txBody>
        </p:sp>
        <p:cxnSp>
          <p:nvCxnSpPr>
            <p:cNvPr id="1372" name="直接连接符 1371"/>
            <p:cNvCxnSpPr/>
            <p:nvPr/>
          </p:nvCxnSpPr>
          <p:spPr>
            <a:xfrm flipH="1">
              <a:off x="1644008" y="36336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直接连接符 1372"/>
            <p:cNvCxnSpPr/>
            <p:nvPr/>
          </p:nvCxnSpPr>
          <p:spPr>
            <a:xfrm flipH="1">
              <a:off x="1644008" y="34746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直接连接符 1373"/>
            <p:cNvCxnSpPr/>
            <p:nvPr/>
          </p:nvCxnSpPr>
          <p:spPr>
            <a:xfrm flipH="1">
              <a:off x="1644008" y="3784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直接连接符 1374"/>
            <p:cNvCxnSpPr/>
            <p:nvPr/>
          </p:nvCxnSpPr>
          <p:spPr>
            <a:xfrm flipH="1">
              <a:off x="1647181" y="40894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直接连接符 1375"/>
            <p:cNvCxnSpPr/>
            <p:nvPr/>
          </p:nvCxnSpPr>
          <p:spPr>
            <a:xfrm flipH="1">
              <a:off x="1647181" y="39305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直接连接符 1376"/>
            <p:cNvCxnSpPr/>
            <p:nvPr/>
          </p:nvCxnSpPr>
          <p:spPr>
            <a:xfrm flipH="1">
              <a:off x="1647181" y="42401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直接连接符 1377"/>
            <p:cNvCxnSpPr/>
            <p:nvPr/>
          </p:nvCxnSpPr>
          <p:spPr>
            <a:xfrm flipH="1">
              <a:off x="1639608" y="455752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接连接符 1378"/>
            <p:cNvCxnSpPr/>
            <p:nvPr/>
          </p:nvCxnSpPr>
          <p:spPr>
            <a:xfrm flipH="1">
              <a:off x="1639608" y="43985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直接连接符 1379"/>
            <p:cNvCxnSpPr/>
            <p:nvPr/>
          </p:nvCxnSpPr>
          <p:spPr>
            <a:xfrm flipH="1">
              <a:off x="1639608" y="47081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直接连接符 1380"/>
            <p:cNvCxnSpPr/>
            <p:nvPr/>
          </p:nvCxnSpPr>
          <p:spPr>
            <a:xfrm flipH="1">
              <a:off x="1642781" y="501337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直接连接符 1381"/>
            <p:cNvCxnSpPr/>
            <p:nvPr/>
          </p:nvCxnSpPr>
          <p:spPr>
            <a:xfrm flipH="1">
              <a:off x="1642781" y="48544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直接连接符 1382"/>
            <p:cNvCxnSpPr/>
            <p:nvPr/>
          </p:nvCxnSpPr>
          <p:spPr>
            <a:xfrm flipH="1">
              <a:off x="1642781" y="51640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直接连接符 1383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直接连接符 1384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直接连接符 1385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直接连接符 1386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8" name="TextBox 1387"/>
            <p:cNvSpPr txBox="1"/>
            <p:nvPr/>
          </p:nvSpPr>
          <p:spPr>
            <a:xfrm>
              <a:off x="323528" y="3796466"/>
              <a:ext cx="9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[5:0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89" name="TextBox 1388"/>
            <p:cNvSpPr txBox="1"/>
            <p:nvPr/>
          </p:nvSpPr>
          <p:spPr>
            <a:xfrm>
              <a:off x="219440" y="3984932"/>
              <a:ext cx="1081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irqout</a:t>
              </a:r>
              <a:endParaRPr lang="en-US" altLang="zh-CN" sz="1000" dirty="0"/>
            </a:p>
          </p:txBody>
        </p:sp>
        <p:sp>
          <p:nvSpPr>
            <p:cNvPr id="1390" name="TextBox 1389"/>
            <p:cNvSpPr txBox="1"/>
            <p:nvPr/>
          </p:nvSpPr>
          <p:spPr>
            <a:xfrm>
              <a:off x="507472" y="4175902"/>
              <a:ext cx="8241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ID_PC[31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91" name="TextBox 1390"/>
            <p:cNvSpPr txBox="1"/>
            <p:nvPr/>
          </p:nvSpPr>
          <p:spPr>
            <a:xfrm>
              <a:off x="1308556" y="3427740"/>
              <a:ext cx="346249" cy="14266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>
                  <a:latin typeface="Consolas" panose="020B0609020204030204" pitchFamily="49" charset="0"/>
                </a:rPr>
                <a:t>Control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392" name="TextBox 1391"/>
            <p:cNvSpPr txBox="1"/>
            <p:nvPr/>
          </p:nvSpPr>
          <p:spPr>
            <a:xfrm>
              <a:off x="1732501" y="33669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PCSrc</a:t>
              </a:r>
              <a:endParaRPr lang="zh-CN" altLang="en-US" sz="1000" dirty="0"/>
            </a:p>
          </p:txBody>
        </p:sp>
        <p:sp>
          <p:nvSpPr>
            <p:cNvPr id="1393" name="TextBox 1392"/>
            <p:cNvSpPr txBox="1"/>
            <p:nvPr/>
          </p:nvSpPr>
          <p:spPr>
            <a:xfrm>
              <a:off x="1741593" y="3517534"/>
              <a:ext cx="76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ID_RegDst</a:t>
              </a:r>
              <a:endParaRPr lang="zh-CN" altLang="en-US" sz="1000" dirty="0"/>
            </a:p>
          </p:txBody>
        </p:sp>
        <p:sp>
          <p:nvSpPr>
            <p:cNvPr id="1394" name="TextBox 1393"/>
            <p:cNvSpPr txBox="1"/>
            <p:nvPr/>
          </p:nvSpPr>
          <p:spPr>
            <a:xfrm>
              <a:off x="1744166" y="3668197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RegWr</a:t>
              </a:r>
              <a:endParaRPr lang="zh-CN" altLang="en-US" sz="1000" dirty="0"/>
            </a:p>
          </p:txBody>
        </p:sp>
        <p:sp>
          <p:nvSpPr>
            <p:cNvPr id="1395" name="TextBox 1394"/>
            <p:cNvSpPr txBox="1"/>
            <p:nvPr/>
          </p:nvSpPr>
          <p:spPr>
            <a:xfrm>
              <a:off x="1740216" y="3826693"/>
              <a:ext cx="859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ID_ALUSrc1</a:t>
              </a:r>
              <a:endParaRPr lang="zh-CN" altLang="en-US" sz="1000" dirty="0"/>
            </a:p>
          </p:txBody>
        </p:sp>
        <p:sp>
          <p:nvSpPr>
            <p:cNvPr id="1396" name="TextBox 1395"/>
            <p:cNvSpPr txBox="1"/>
            <p:nvPr/>
          </p:nvSpPr>
          <p:spPr>
            <a:xfrm>
              <a:off x="1749308" y="3977280"/>
              <a:ext cx="809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ID_ALUSrc2</a:t>
              </a:r>
              <a:endParaRPr lang="zh-CN" altLang="en-US" sz="1000" dirty="0"/>
            </a:p>
          </p:txBody>
        </p:sp>
        <p:sp>
          <p:nvSpPr>
            <p:cNvPr id="1397" name="TextBox 1396"/>
            <p:cNvSpPr txBox="1"/>
            <p:nvPr/>
          </p:nvSpPr>
          <p:spPr>
            <a:xfrm>
              <a:off x="1751880" y="4127943"/>
              <a:ext cx="847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ID_ALUFun</a:t>
              </a:r>
              <a:endParaRPr lang="zh-CN" altLang="en-US" sz="1000" dirty="0"/>
            </a:p>
          </p:txBody>
        </p:sp>
        <p:sp>
          <p:nvSpPr>
            <p:cNvPr id="1398" name="TextBox 1397"/>
            <p:cNvSpPr txBox="1"/>
            <p:nvPr/>
          </p:nvSpPr>
          <p:spPr>
            <a:xfrm>
              <a:off x="1751881" y="428362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ID_Sign</a:t>
              </a:r>
              <a:endParaRPr lang="zh-CN" altLang="en-US" sz="1000" dirty="0"/>
            </a:p>
          </p:txBody>
        </p:sp>
        <p:sp>
          <p:nvSpPr>
            <p:cNvPr id="1399" name="TextBox 1398"/>
            <p:cNvSpPr txBox="1"/>
            <p:nvPr/>
          </p:nvSpPr>
          <p:spPr>
            <a:xfrm>
              <a:off x="1760972" y="4434211"/>
              <a:ext cx="906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ID_MemRd</a:t>
              </a:r>
              <a:endParaRPr lang="zh-CN" altLang="en-US" sz="1000" dirty="0"/>
            </a:p>
          </p:txBody>
        </p:sp>
        <p:sp>
          <p:nvSpPr>
            <p:cNvPr id="1400" name="TextBox 1399"/>
            <p:cNvSpPr txBox="1"/>
            <p:nvPr/>
          </p:nvSpPr>
          <p:spPr>
            <a:xfrm>
              <a:off x="1763546" y="4584874"/>
              <a:ext cx="83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ID_MemWr</a:t>
              </a:r>
              <a:endParaRPr lang="zh-CN" altLang="en-US" sz="1000" dirty="0"/>
            </a:p>
          </p:txBody>
        </p:sp>
        <p:sp>
          <p:nvSpPr>
            <p:cNvPr id="1401" name="TextBox 1400"/>
            <p:cNvSpPr txBox="1"/>
            <p:nvPr/>
          </p:nvSpPr>
          <p:spPr>
            <a:xfrm>
              <a:off x="1759595" y="4743370"/>
              <a:ext cx="980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ID_MemtoReg</a:t>
              </a:r>
              <a:endParaRPr lang="zh-CN" altLang="en-US" sz="1000" dirty="0"/>
            </a:p>
          </p:txBody>
        </p:sp>
        <p:sp>
          <p:nvSpPr>
            <p:cNvPr id="1402" name="TextBox 1401"/>
            <p:cNvSpPr txBox="1"/>
            <p:nvPr/>
          </p:nvSpPr>
          <p:spPr>
            <a:xfrm>
              <a:off x="1768688" y="4893957"/>
              <a:ext cx="830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ID_EXTOp</a:t>
              </a:r>
              <a:endParaRPr lang="zh-CN" altLang="en-US" sz="1000" dirty="0"/>
            </a:p>
          </p:txBody>
        </p:sp>
        <p:sp>
          <p:nvSpPr>
            <p:cNvPr id="1403" name="TextBox 1402"/>
            <p:cNvSpPr txBox="1"/>
            <p:nvPr/>
          </p:nvSpPr>
          <p:spPr>
            <a:xfrm>
              <a:off x="1771260" y="5044620"/>
              <a:ext cx="828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ID_LUOp</a:t>
              </a:r>
              <a:endParaRPr lang="zh-CN" altLang="en-US" sz="1000" dirty="0"/>
            </a:p>
          </p:txBody>
        </p:sp>
      </p:grpSp>
      <p:grpSp>
        <p:nvGrpSpPr>
          <p:cNvPr id="1095" name="组合 1094"/>
          <p:cNvGrpSpPr/>
          <p:nvPr/>
        </p:nvGrpSpPr>
        <p:grpSpPr>
          <a:xfrm>
            <a:off x="14649999" y="16834584"/>
            <a:ext cx="1494098" cy="1404904"/>
            <a:chOff x="1229348" y="3810392"/>
            <a:chExt cx="1251198" cy="1176505"/>
          </a:xfrm>
        </p:grpSpPr>
        <p:sp>
          <p:nvSpPr>
            <p:cNvPr id="1364" name="矩形 1363"/>
            <p:cNvSpPr/>
            <p:nvPr/>
          </p:nvSpPr>
          <p:spPr>
            <a:xfrm>
              <a:off x="1447799" y="4155926"/>
              <a:ext cx="795772" cy="500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365" name="TextBox 1364"/>
            <p:cNvSpPr txBox="1"/>
            <p:nvPr/>
          </p:nvSpPr>
          <p:spPr>
            <a:xfrm>
              <a:off x="1247873" y="3810392"/>
              <a:ext cx="1232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PC[9:2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66" name="TextBox 1365"/>
            <p:cNvSpPr txBox="1"/>
            <p:nvPr/>
          </p:nvSpPr>
          <p:spPr>
            <a:xfrm>
              <a:off x="1454161" y="4237025"/>
              <a:ext cx="82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InstructionMemory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367" name="直接连接符 1366"/>
            <p:cNvCxnSpPr/>
            <p:nvPr/>
          </p:nvCxnSpPr>
          <p:spPr>
            <a:xfrm>
              <a:off x="1845685" y="40119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直接连接符 1367"/>
            <p:cNvCxnSpPr/>
            <p:nvPr/>
          </p:nvCxnSpPr>
          <p:spPr>
            <a:xfrm>
              <a:off x="1832461" y="46566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9" name="TextBox 1368"/>
            <p:cNvSpPr txBox="1"/>
            <p:nvPr/>
          </p:nvSpPr>
          <p:spPr>
            <a:xfrm>
              <a:off x="1229348" y="4740676"/>
              <a:ext cx="1232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instruction</a:t>
              </a:r>
              <a:endParaRPr lang="en-US" altLang="zh-CN" sz="1000" dirty="0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4498705" y="14237801"/>
            <a:ext cx="3680095" cy="2009258"/>
            <a:chOff x="5191435" y="132845"/>
            <a:chExt cx="3081812" cy="1682607"/>
          </a:xfrm>
        </p:grpSpPr>
        <p:sp>
          <p:nvSpPr>
            <p:cNvPr id="1336" name="矩形 1335"/>
            <p:cNvSpPr/>
            <p:nvPr/>
          </p:nvSpPr>
          <p:spPr>
            <a:xfrm>
              <a:off x="6327682" y="492305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337" name="直接连接符 1336"/>
            <p:cNvCxnSpPr/>
            <p:nvPr/>
          </p:nvCxnSpPr>
          <p:spPr>
            <a:xfrm>
              <a:off x="6565729" y="121238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直接连接符 1337"/>
            <p:cNvCxnSpPr/>
            <p:nvPr/>
          </p:nvCxnSpPr>
          <p:spPr>
            <a:xfrm>
              <a:off x="6951288" y="121238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直接连接符 1338"/>
            <p:cNvCxnSpPr/>
            <p:nvPr/>
          </p:nvCxnSpPr>
          <p:spPr>
            <a:xfrm>
              <a:off x="6556823" y="34828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直接连接符 1339"/>
            <p:cNvCxnSpPr/>
            <p:nvPr/>
          </p:nvCxnSpPr>
          <p:spPr>
            <a:xfrm>
              <a:off x="6925281" y="34828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直接连接符 1340"/>
            <p:cNvCxnSpPr/>
            <p:nvPr/>
          </p:nvCxnSpPr>
          <p:spPr>
            <a:xfrm flipH="1">
              <a:off x="6183666" y="7083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直接连接符 1341"/>
            <p:cNvCxnSpPr/>
            <p:nvPr/>
          </p:nvCxnSpPr>
          <p:spPr>
            <a:xfrm flipH="1">
              <a:off x="7191778" y="8967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" name="TextBox 1342"/>
            <p:cNvSpPr txBox="1"/>
            <p:nvPr/>
          </p:nvSpPr>
          <p:spPr>
            <a:xfrm>
              <a:off x="6403374" y="132845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344" name="TextBox 1343"/>
            <p:cNvSpPr txBox="1"/>
            <p:nvPr/>
          </p:nvSpPr>
          <p:spPr>
            <a:xfrm>
              <a:off x="6727108" y="132845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345" name="TextBox 1344"/>
            <p:cNvSpPr txBox="1"/>
            <p:nvPr/>
          </p:nvSpPr>
          <p:spPr>
            <a:xfrm>
              <a:off x="6108539" y="1319610"/>
              <a:ext cx="838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346" name="TextBox 1345"/>
            <p:cNvSpPr txBox="1"/>
            <p:nvPr/>
          </p:nvSpPr>
          <p:spPr>
            <a:xfrm>
              <a:off x="6759853" y="1324311"/>
              <a:ext cx="1022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347" name="TextBox 1346"/>
            <p:cNvSpPr txBox="1"/>
            <p:nvPr/>
          </p:nvSpPr>
          <p:spPr>
            <a:xfrm>
              <a:off x="6273818" y="596717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348" name="TextBox 1347"/>
            <p:cNvSpPr txBox="1"/>
            <p:nvPr/>
          </p:nvSpPr>
          <p:spPr>
            <a:xfrm>
              <a:off x="6291317" y="891248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349" name="TextBox 1348"/>
            <p:cNvSpPr txBox="1"/>
            <p:nvPr/>
          </p:nvSpPr>
          <p:spPr>
            <a:xfrm>
              <a:off x="5453086" y="544656"/>
              <a:ext cx="796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r>
                <a:rPr lang="en-US" altLang="zh-CN" sz="1000" dirty="0" smtClean="0"/>
                <a:t>[31:2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sp>
          <p:nvSpPr>
            <p:cNvPr id="1350" name="TextBox 1349"/>
            <p:cNvSpPr txBox="1"/>
            <p:nvPr/>
          </p:nvSpPr>
          <p:spPr>
            <a:xfrm>
              <a:off x="7272234" y="789030"/>
              <a:ext cx="1001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Mem_Read_data</a:t>
              </a:r>
              <a:endParaRPr lang="zh-CN" altLang="en-US" sz="1000" dirty="0"/>
            </a:p>
          </p:txBody>
        </p:sp>
        <p:sp>
          <p:nvSpPr>
            <p:cNvPr id="1351" name="TextBox 1350"/>
            <p:cNvSpPr txBox="1"/>
            <p:nvPr/>
          </p:nvSpPr>
          <p:spPr>
            <a:xfrm>
              <a:off x="6371679" y="749117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DataMemory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352" name="TextBox 1351"/>
            <p:cNvSpPr txBox="1"/>
            <p:nvPr/>
          </p:nvSpPr>
          <p:spPr>
            <a:xfrm>
              <a:off x="6717071" y="602909"/>
              <a:ext cx="508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353" name="组合 1352"/>
            <p:cNvGrpSpPr/>
            <p:nvPr/>
          </p:nvGrpSpPr>
          <p:grpSpPr>
            <a:xfrm>
              <a:off x="5191435" y="738301"/>
              <a:ext cx="1151740" cy="1077151"/>
              <a:chOff x="5191435" y="738301"/>
              <a:chExt cx="1151740" cy="1077151"/>
            </a:xfrm>
          </p:grpSpPr>
          <p:cxnSp>
            <p:nvCxnSpPr>
              <p:cNvPr id="1354" name="直接连接符 1353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5" name="TextBox 1354"/>
              <p:cNvSpPr txBox="1"/>
              <p:nvPr/>
            </p:nvSpPr>
            <p:spPr>
              <a:xfrm>
                <a:off x="5219498" y="794648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356" name="TextBox 1355"/>
              <p:cNvSpPr txBox="1"/>
              <p:nvPr/>
            </p:nvSpPr>
            <p:spPr>
              <a:xfrm>
                <a:off x="5191435" y="1046791"/>
                <a:ext cx="691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cxnSp>
            <p:nvCxnSpPr>
              <p:cNvPr id="1357" name="直接连接符 1356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8" name="TextBox 1357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359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360" name="TextBox 1359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361" name="TextBox 1360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362" name="直接连接符 1361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直接连接符 1362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7" name="组合 1096"/>
          <p:cNvGrpSpPr/>
          <p:nvPr/>
        </p:nvGrpSpPr>
        <p:grpSpPr>
          <a:xfrm>
            <a:off x="34469517" y="16214889"/>
            <a:ext cx="3516007" cy="2037609"/>
            <a:chOff x="5425023" y="1616934"/>
            <a:chExt cx="2944400" cy="1706349"/>
          </a:xfrm>
        </p:grpSpPr>
        <p:sp>
          <p:nvSpPr>
            <p:cNvPr id="1300" name="矩形 1299"/>
            <p:cNvSpPr/>
            <p:nvPr/>
          </p:nvSpPr>
          <p:spPr>
            <a:xfrm>
              <a:off x="6569222" y="1983687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301" name="直接连接符 1300"/>
            <p:cNvCxnSpPr/>
            <p:nvPr/>
          </p:nvCxnSpPr>
          <p:spPr>
            <a:xfrm>
              <a:off x="6815627" y="270239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直接连接符 1301"/>
            <p:cNvCxnSpPr/>
            <p:nvPr/>
          </p:nvCxnSpPr>
          <p:spPr>
            <a:xfrm>
              <a:off x="7171735" y="270734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直接连接符 1302"/>
            <p:cNvCxnSpPr/>
            <p:nvPr/>
          </p:nvCxnSpPr>
          <p:spPr>
            <a:xfrm>
              <a:off x="6794679" y="18396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直接连接符 1303"/>
            <p:cNvCxnSpPr/>
            <p:nvPr/>
          </p:nvCxnSpPr>
          <p:spPr>
            <a:xfrm>
              <a:off x="7020272" y="18405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直接连接符 1304"/>
            <p:cNvCxnSpPr/>
            <p:nvPr/>
          </p:nvCxnSpPr>
          <p:spPr>
            <a:xfrm flipH="1">
              <a:off x="6425206" y="219971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直接连接符 1305"/>
            <p:cNvCxnSpPr/>
            <p:nvPr/>
          </p:nvCxnSpPr>
          <p:spPr>
            <a:xfrm flipH="1">
              <a:off x="7433318" y="209198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直接连接符 1306"/>
            <p:cNvCxnSpPr/>
            <p:nvPr/>
          </p:nvCxnSpPr>
          <p:spPr>
            <a:xfrm flipH="1">
              <a:off x="7433318" y="24090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直接连接符 1307"/>
            <p:cNvCxnSpPr/>
            <p:nvPr/>
          </p:nvCxnSpPr>
          <p:spPr>
            <a:xfrm flipH="1">
              <a:off x="7433318" y="22501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直接连接符 1308"/>
            <p:cNvCxnSpPr/>
            <p:nvPr/>
          </p:nvCxnSpPr>
          <p:spPr>
            <a:xfrm flipH="1">
              <a:off x="7433318" y="25597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0" name="TextBox 1309"/>
            <p:cNvSpPr txBox="1"/>
            <p:nvPr/>
          </p:nvSpPr>
          <p:spPr>
            <a:xfrm>
              <a:off x="6641230" y="1624227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311" name="TextBox 1310"/>
            <p:cNvSpPr txBox="1"/>
            <p:nvPr/>
          </p:nvSpPr>
          <p:spPr>
            <a:xfrm>
              <a:off x="6804248" y="1624227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312" name="TextBox 1311"/>
            <p:cNvSpPr txBox="1"/>
            <p:nvPr/>
          </p:nvSpPr>
          <p:spPr>
            <a:xfrm>
              <a:off x="6345394" y="2845495"/>
              <a:ext cx="828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313" name="TextBox 1312"/>
            <p:cNvSpPr txBox="1"/>
            <p:nvPr/>
          </p:nvSpPr>
          <p:spPr>
            <a:xfrm>
              <a:off x="6955765" y="2841799"/>
              <a:ext cx="955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314" name="TextBox 1313"/>
            <p:cNvSpPr txBox="1"/>
            <p:nvPr/>
          </p:nvSpPr>
          <p:spPr>
            <a:xfrm>
              <a:off x="6515358" y="2088099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315" name="TextBox 1314"/>
            <p:cNvSpPr txBox="1"/>
            <p:nvPr/>
          </p:nvSpPr>
          <p:spPr>
            <a:xfrm>
              <a:off x="6532857" y="2382630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316" name="TextBox 1315"/>
            <p:cNvSpPr txBox="1"/>
            <p:nvPr/>
          </p:nvSpPr>
          <p:spPr>
            <a:xfrm>
              <a:off x="5684173" y="2050393"/>
              <a:ext cx="8043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sp>
          <p:nvSpPr>
            <p:cNvPr id="1317" name="TextBox 1316"/>
            <p:cNvSpPr txBox="1"/>
            <p:nvPr/>
          </p:nvSpPr>
          <p:spPr>
            <a:xfrm>
              <a:off x="7513775" y="1984267"/>
              <a:ext cx="855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Per_Read_data</a:t>
              </a:r>
              <a:endParaRPr lang="zh-CN" altLang="en-US" sz="1000" dirty="0"/>
            </a:p>
          </p:txBody>
        </p:sp>
        <p:sp>
          <p:nvSpPr>
            <p:cNvPr id="1318" name="TextBox 1317"/>
            <p:cNvSpPr txBox="1"/>
            <p:nvPr/>
          </p:nvSpPr>
          <p:spPr>
            <a:xfrm>
              <a:off x="7518483" y="215077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irqout</a:t>
              </a:r>
              <a:endParaRPr lang="zh-CN" altLang="en-US" sz="1000" dirty="0"/>
            </a:p>
          </p:txBody>
        </p:sp>
        <p:sp>
          <p:nvSpPr>
            <p:cNvPr id="1319" name="TextBox 1318"/>
            <p:cNvSpPr txBox="1"/>
            <p:nvPr/>
          </p:nvSpPr>
          <p:spPr>
            <a:xfrm>
              <a:off x="7527575" y="2301366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led</a:t>
              </a:r>
              <a:endParaRPr lang="zh-CN" altLang="en-US" sz="1000" dirty="0"/>
            </a:p>
          </p:txBody>
        </p:sp>
        <p:sp>
          <p:nvSpPr>
            <p:cNvPr id="1320" name="TextBox 1319"/>
            <p:cNvSpPr txBox="1"/>
            <p:nvPr/>
          </p:nvSpPr>
          <p:spPr>
            <a:xfrm>
              <a:off x="7530148" y="245202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digi</a:t>
              </a:r>
              <a:endParaRPr lang="zh-CN" altLang="en-US" sz="1000" dirty="0"/>
            </a:p>
          </p:txBody>
        </p:sp>
        <p:cxnSp>
          <p:nvCxnSpPr>
            <p:cNvPr id="1321" name="直接连接符 1320"/>
            <p:cNvCxnSpPr/>
            <p:nvPr/>
          </p:nvCxnSpPr>
          <p:spPr>
            <a:xfrm>
              <a:off x="7251483" y="18396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2" name="TextBox 1321"/>
            <p:cNvSpPr txBox="1"/>
            <p:nvPr/>
          </p:nvSpPr>
          <p:spPr>
            <a:xfrm>
              <a:off x="7054762" y="1616934"/>
              <a:ext cx="494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switch</a:t>
              </a:r>
              <a:endParaRPr lang="zh-CN" altLang="en-US" sz="1000" dirty="0"/>
            </a:p>
          </p:txBody>
        </p:sp>
        <p:sp>
          <p:nvSpPr>
            <p:cNvPr id="1323" name="TextBox 1322"/>
            <p:cNvSpPr txBox="1"/>
            <p:nvPr/>
          </p:nvSpPr>
          <p:spPr>
            <a:xfrm>
              <a:off x="6641230" y="2240499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Consolas" panose="020B0609020204030204" pitchFamily="49" charset="0"/>
                </a:rPr>
                <a:t>Peripheral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324" name="TextBox 1323"/>
            <p:cNvSpPr txBox="1"/>
            <p:nvPr/>
          </p:nvSpPr>
          <p:spPr>
            <a:xfrm>
              <a:off x="7074768" y="1980377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325" name="组合 1324"/>
            <p:cNvGrpSpPr/>
            <p:nvPr/>
          </p:nvGrpSpPr>
          <p:grpSpPr>
            <a:xfrm>
              <a:off x="5425023" y="2246132"/>
              <a:ext cx="1151740" cy="1077151"/>
              <a:chOff x="5191435" y="738301"/>
              <a:chExt cx="1151740" cy="1077151"/>
            </a:xfrm>
          </p:grpSpPr>
          <p:cxnSp>
            <p:nvCxnSpPr>
              <p:cNvPr id="1326" name="直接连接符 1325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7" name="TextBox 1326"/>
              <p:cNvSpPr txBox="1"/>
              <p:nvPr/>
            </p:nvSpPr>
            <p:spPr>
              <a:xfrm>
                <a:off x="5219498" y="794648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328" name="TextBox 1327"/>
              <p:cNvSpPr txBox="1"/>
              <p:nvPr/>
            </p:nvSpPr>
            <p:spPr>
              <a:xfrm>
                <a:off x="5191435" y="1046791"/>
                <a:ext cx="691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cxnSp>
            <p:nvCxnSpPr>
              <p:cNvPr id="1329" name="直接连接符 1328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0" name="TextBox 1329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331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332" name="TextBox 1331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333" name="TextBox 1332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334" name="直接连接符 1333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直接连接符 1334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8" name="组合 1097"/>
          <p:cNvGrpSpPr/>
          <p:nvPr/>
        </p:nvGrpSpPr>
        <p:grpSpPr>
          <a:xfrm>
            <a:off x="34363322" y="17982850"/>
            <a:ext cx="3835681" cy="2022173"/>
            <a:chOff x="5364088" y="3347823"/>
            <a:chExt cx="3212104" cy="1693423"/>
          </a:xfrm>
        </p:grpSpPr>
        <p:sp>
          <p:nvSpPr>
            <p:cNvPr id="1266" name="矩形 1265"/>
            <p:cNvSpPr/>
            <p:nvPr/>
          </p:nvSpPr>
          <p:spPr>
            <a:xfrm>
              <a:off x="6630627" y="3707283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267" name="直接连接符 1266"/>
            <p:cNvCxnSpPr/>
            <p:nvPr/>
          </p:nvCxnSpPr>
          <p:spPr>
            <a:xfrm>
              <a:off x="6876256" y="442736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直接连接符 1267"/>
            <p:cNvCxnSpPr/>
            <p:nvPr/>
          </p:nvCxnSpPr>
          <p:spPr>
            <a:xfrm>
              <a:off x="7308304" y="442736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直接连接符 1268"/>
            <p:cNvCxnSpPr/>
            <p:nvPr/>
          </p:nvCxnSpPr>
          <p:spPr>
            <a:xfrm>
              <a:off x="7073458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直接连接符 1269"/>
            <p:cNvCxnSpPr/>
            <p:nvPr/>
          </p:nvCxnSpPr>
          <p:spPr>
            <a:xfrm>
              <a:off x="7369908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直接连接符 1270"/>
            <p:cNvCxnSpPr/>
            <p:nvPr/>
          </p:nvCxnSpPr>
          <p:spPr>
            <a:xfrm flipH="1">
              <a:off x="6486611" y="392330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直接连接符 1271"/>
            <p:cNvCxnSpPr/>
            <p:nvPr/>
          </p:nvCxnSpPr>
          <p:spPr>
            <a:xfrm flipH="1">
              <a:off x="7494723" y="392560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直接连接符 1272"/>
            <p:cNvCxnSpPr/>
            <p:nvPr/>
          </p:nvCxnSpPr>
          <p:spPr>
            <a:xfrm flipH="1">
              <a:off x="7494723" y="41196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4" name="TextBox 1273"/>
            <p:cNvSpPr txBox="1"/>
            <p:nvPr/>
          </p:nvSpPr>
          <p:spPr>
            <a:xfrm>
              <a:off x="6920009" y="3347823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275" name="TextBox 1274"/>
            <p:cNvSpPr txBox="1"/>
            <p:nvPr/>
          </p:nvSpPr>
          <p:spPr>
            <a:xfrm>
              <a:off x="7171735" y="3347823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276" name="TextBox 1275"/>
            <p:cNvSpPr txBox="1"/>
            <p:nvPr/>
          </p:nvSpPr>
          <p:spPr>
            <a:xfrm>
              <a:off x="6425205" y="4571379"/>
              <a:ext cx="81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277" name="TextBox 1276"/>
            <p:cNvSpPr txBox="1"/>
            <p:nvPr/>
          </p:nvSpPr>
          <p:spPr>
            <a:xfrm>
              <a:off x="7110473" y="4571379"/>
              <a:ext cx="831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278" name="TextBox 1277"/>
            <p:cNvSpPr txBox="1"/>
            <p:nvPr/>
          </p:nvSpPr>
          <p:spPr>
            <a:xfrm>
              <a:off x="6576763" y="3811695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279" name="TextBox 1278"/>
            <p:cNvSpPr txBox="1"/>
            <p:nvPr/>
          </p:nvSpPr>
          <p:spPr>
            <a:xfrm>
              <a:off x="6594262" y="4106226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280" name="TextBox 1279"/>
            <p:cNvSpPr txBox="1"/>
            <p:nvPr/>
          </p:nvSpPr>
          <p:spPr>
            <a:xfrm>
              <a:off x="5870209" y="3781839"/>
              <a:ext cx="678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sp>
          <p:nvSpPr>
            <p:cNvPr id="1281" name="TextBox 1280"/>
            <p:cNvSpPr txBox="1"/>
            <p:nvPr/>
          </p:nvSpPr>
          <p:spPr>
            <a:xfrm>
              <a:off x="7575179" y="3817887"/>
              <a:ext cx="1001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Uart_Read_data</a:t>
              </a:r>
              <a:endParaRPr lang="zh-CN" altLang="en-US" sz="1000" dirty="0"/>
            </a:p>
          </p:txBody>
        </p:sp>
        <p:sp>
          <p:nvSpPr>
            <p:cNvPr id="1282" name="TextBox 1281"/>
            <p:cNvSpPr txBox="1"/>
            <p:nvPr/>
          </p:nvSpPr>
          <p:spPr>
            <a:xfrm>
              <a:off x="7588980" y="40119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uart_tx</a:t>
              </a:r>
              <a:endParaRPr lang="zh-CN" altLang="en-US" sz="1000" dirty="0"/>
            </a:p>
          </p:txBody>
        </p:sp>
        <p:sp>
          <p:nvSpPr>
            <p:cNvPr id="1283" name="TextBox 1282"/>
            <p:cNvSpPr txBox="1"/>
            <p:nvPr/>
          </p:nvSpPr>
          <p:spPr>
            <a:xfrm>
              <a:off x="6702635" y="3964095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Consolas" panose="020B0609020204030204" pitchFamily="49" charset="0"/>
                </a:rPr>
                <a:t>UART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284" name="直接连接符 1283"/>
            <p:cNvCxnSpPr/>
            <p:nvPr/>
          </p:nvCxnSpPr>
          <p:spPr>
            <a:xfrm>
              <a:off x="6793447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5" name="TextBox 1284"/>
            <p:cNvSpPr txBox="1"/>
            <p:nvPr/>
          </p:nvSpPr>
          <p:spPr>
            <a:xfrm>
              <a:off x="6563744" y="3347823"/>
              <a:ext cx="47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/>
                <a:t>sys_clk</a:t>
              </a:r>
              <a:endParaRPr lang="zh-CN" altLang="en-US" sz="1000" dirty="0"/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7127066" y="3811695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287" name="组合 1286"/>
            <p:cNvGrpSpPr/>
            <p:nvPr/>
          </p:nvGrpSpPr>
          <p:grpSpPr>
            <a:xfrm>
              <a:off x="5364088" y="3964095"/>
              <a:ext cx="1281273" cy="1077151"/>
              <a:chOff x="5061902" y="738301"/>
              <a:chExt cx="1281273" cy="1077151"/>
            </a:xfrm>
          </p:grpSpPr>
          <p:cxnSp>
            <p:nvCxnSpPr>
              <p:cNvPr id="1290" name="直接连接符 1289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1" name="TextBox 1290"/>
              <p:cNvSpPr txBox="1"/>
              <p:nvPr/>
            </p:nvSpPr>
            <p:spPr>
              <a:xfrm>
                <a:off x="5061902" y="794648"/>
                <a:ext cx="849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r>
                  <a:rPr lang="en-US" altLang="zh-CN" sz="1000" dirty="0" smtClean="0"/>
                  <a:t>[7:0]</a:t>
                </a:r>
                <a:endParaRPr lang="zh-CN" altLang="en-US" sz="1000" dirty="0"/>
              </a:p>
            </p:txBody>
          </p:sp>
          <p:sp>
            <p:nvSpPr>
              <p:cNvPr id="1292" name="TextBox 1291"/>
              <p:cNvSpPr txBox="1"/>
              <p:nvPr/>
            </p:nvSpPr>
            <p:spPr>
              <a:xfrm>
                <a:off x="5191435" y="1046791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r>
                  <a:rPr lang="en-US" altLang="zh-CN" sz="1000" dirty="0" smtClean="0"/>
                  <a:t>[7:0]</a:t>
                </a:r>
                <a:endParaRPr lang="zh-CN" altLang="en-US" sz="1000" dirty="0"/>
              </a:p>
            </p:txBody>
          </p:sp>
          <p:cxnSp>
            <p:nvCxnSpPr>
              <p:cNvPr id="1293" name="直接连接符 1292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4" name="TextBox 1293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295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296" name="TextBox 1295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97" name="TextBox 1296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298" name="直接连接符 1297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直接连接符 1298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8" name="直接连接符 1287"/>
            <p:cNvCxnSpPr/>
            <p:nvPr/>
          </p:nvCxnSpPr>
          <p:spPr>
            <a:xfrm flipH="1">
              <a:off x="7502079" y="4272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9" name="TextBox 1288"/>
            <p:cNvSpPr txBox="1"/>
            <p:nvPr/>
          </p:nvSpPr>
          <p:spPr>
            <a:xfrm>
              <a:off x="7596336" y="41643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uart_rx</a:t>
              </a:r>
              <a:endParaRPr lang="zh-CN" altLang="en-US" sz="1000" dirty="0"/>
            </a:p>
          </p:txBody>
        </p:sp>
      </p:grpSp>
      <p:grpSp>
        <p:nvGrpSpPr>
          <p:cNvPr id="1099" name="组合 1098"/>
          <p:cNvGrpSpPr/>
          <p:nvPr/>
        </p:nvGrpSpPr>
        <p:grpSpPr>
          <a:xfrm>
            <a:off x="33731716" y="19813932"/>
            <a:ext cx="2780633" cy="1238050"/>
            <a:chOff x="2578275" y="3163997"/>
            <a:chExt cx="2328578" cy="1036777"/>
          </a:xfrm>
        </p:grpSpPr>
        <p:grpSp>
          <p:nvGrpSpPr>
            <p:cNvPr id="1250" name="组合 1249"/>
            <p:cNvGrpSpPr/>
            <p:nvPr/>
          </p:nvGrpSpPr>
          <p:grpSpPr>
            <a:xfrm>
              <a:off x="2578275" y="3163997"/>
              <a:ext cx="2328578" cy="1036777"/>
              <a:chOff x="7591349" y="416630"/>
              <a:chExt cx="2328578" cy="1036777"/>
            </a:xfrm>
          </p:grpSpPr>
          <p:grpSp>
            <p:nvGrpSpPr>
              <p:cNvPr id="1253" name="组合 1252"/>
              <p:cNvGrpSpPr/>
              <p:nvPr/>
            </p:nvGrpSpPr>
            <p:grpSpPr>
              <a:xfrm>
                <a:off x="8483177" y="698566"/>
                <a:ext cx="502445" cy="653090"/>
                <a:chOff x="8483177" y="698566"/>
                <a:chExt cx="502445" cy="653090"/>
              </a:xfrm>
            </p:grpSpPr>
            <p:sp>
              <p:nvSpPr>
                <p:cNvPr id="1262" name="弧形 1261"/>
                <p:cNvSpPr/>
                <p:nvPr/>
              </p:nvSpPr>
              <p:spPr>
                <a:xfrm>
                  <a:off x="8483177" y="698566"/>
                  <a:ext cx="218370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sp>
              <p:nvSpPr>
                <p:cNvPr id="1263" name="弧形 1262"/>
                <p:cNvSpPr/>
                <p:nvPr/>
              </p:nvSpPr>
              <p:spPr>
                <a:xfrm>
                  <a:off x="8514910" y="698566"/>
                  <a:ext cx="470712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264" name="直接连接符 1263"/>
                <p:cNvCxnSpPr/>
                <p:nvPr/>
              </p:nvCxnSpPr>
              <p:spPr>
                <a:xfrm flipH="1">
                  <a:off x="8606250" y="699542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直接连接符 1264"/>
                <p:cNvCxnSpPr/>
                <p:nvPr/>
              </p:nvCxnSpPr>
              <p:spPr>
                <a:xfrm flipH="1">
                  <a:off x="8604058" y="1351656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4" name="直接连接符 1253"/>
              <p:cNvCxnSpPr/>
              <p:nvPr/>
            </p:nvCxnSpPr>
            <p:spPr>
              <a:xfrm flipH="1">
                <a:off x="8561887" y="1014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直接连接符 1254"/>
              <p:cNvCxnSpPr/>
              <p:nvPr/>
            </p:nvCxnSpPr>
            <p:spPr>
              <a:xfrm flipH="1">
                <a:off x="8544837" y="85539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直接连接符 1255"/>
              <p:cNvCxnSpPr/>
              <p:nvPr/>
            </p:nvCxnSpPr>
            <p:spPr>
              <a:xfrm flipH="1">
                <a:off x="8545907" y="11650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7" name="TextBox 1256"/>
              <p:cNvSpPr txBox="1"/>
              <p:nvPr/>
            </p:nvSpPr>
            <p:spPr>
              <a:xfrm>
                <a:off x="7591349" y="744623"/>
                <a:ext cx="1001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Mem_Read_data</a:t>
                </a:r>
                <a:endParaRPr lang="zh-CN" altLang="en-US" sz="1000" dirty="0"/>
              </a:p>
            </p:txBody>
          </p:sp>
          <p:sp>
            <p:nvSpPr>
              <p:cNvPr id="1258" name="TextBox 1257"/>
              <p:cNvSpPr txBox="1"/>
              <p:nvPr/>
            </p:nvSpPr>
            <p:spPr>
              <a:xfrm>
                <a:off x="7757495" y="897633"/>
                <a:ext cx="855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Per_Read_data</a:t>
                </a:r>
                <a:endParaRPr lang="zh-CN" altLang="en-US" sz="1000" dirty="0"/>
              </a:p>
            </p:txBody>
          </p:sp>
          <p:sp>
            <p:nvSpPr>
              <p:cNvPr id="1259" name="TextBox 1258"/>
              <p:cNvSpPr txBox="1"/>
              <p:nvPr/>
            </p:nvSpPr>
            <p:spPr>
              <a:xfrm>
                <a:off x="7615832" y="1053297"/>
                <a:ext cx="1001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Uart_Read_data</a:t>
                </a:r>
                <a:endParaRPr lang="zh-CN" altLang="en-US" sz="1000" dirty="0"/>
              </a:p>
            </p:txBody>
          </p:sp>
          <p:sp>
            <p:nvSpPr>
              <p:cNvPr id="1260" name="TextBox 1259"/>
              <p:cNvSpPr txBox="1"/>
              <p:nvPr/>
            </p:nvSpPr>
            <p:spPr>
              <a:xfrm>
                <a:off x="9064279" y="932703"/>
                <a:ext cx="855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Mem_outB</a:t>
                </a:r>
                <a:endParaRPr lang="zh-CN" altLang="en-US" sz="1000" dirty="0"/>
              </a:p>
            </p:txBody>
          </p:sp>
          <p:sp>
            <p:nvSpPr>
              <p:cNvPr id="1261" name="TextBox 1260"/>
              <p:cNvSpPr txBox="1"/>
              <p:nvPr/>
            </p:nvSpPr>
            <p:spPr>
              <a:xfrm>
                <a:off x="8280639" y="416630"/>
                <a:ext cx="855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Mem_in</a:t>
                </a:r>
                <a:r>
                  <a:rPr lang="en-US" altLang="zh-CN" sz="1000" dirty="0" smtClean="0"/>
                  <a:t> (select)</a:t>
                </a:r>
                <a:endParaRPr lang="zh-CN" altLang="en-US" sz="1000" dirty="0"/>
              </a:p>
            </p:txBody>
          </p:sp>
        </p:grpSp>
        <p:cxnSp>
          <p:nvCxnSpPr>
            <p:cNvPr id="1251" name="直接连接符 1250"/>
            <p:cNvCxnSpPr/>
            <p:nvPr/>
          </p:nvCxnSpPr>
          <p:spPr>
            <a:xfrm flipH="1">
              <a:off x="3979197" y="379309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直接连接符 1251"/>
            <p:cNvCxnSpPr/>
            <p:nvPr/>
          </p:nvCxnSpPr>
          <p:spPr>
            <a:xfrm flipH="1">
              <a:off x="3696851" y="3341823"/>
              <a:ext cx="1622" cy="11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0" name="组合 1099"/>
          <p:cNvGrpSpPr/>
          <p:nvPr/>
        </p:nvGrpSpPr>
        <p:grpSpPr>
          <a:xfrm>
            <a:off x="36294623" y="20390118"/>
            <a:ext cx="2134630" cy="322983"/>
            <a:chOff x="3068280" y="4245548"/>
            <a:chExt cx="1787597" cy="270475"/>
          </a:xfrm>
        </p:grpSpPr>
        <p:sp>
          <p:nvSpPr>
            <p:cNvPr id="1245" name="等腰三角形 1244"/>
            <p:cNvSpPr/>
            <p:nvPr/>
          </p:nvSpPr>
          <p:spPr>
            <a:xfrm rot="5400000">
              <a:off x="3657650" y="4253339"/>
              <a:ext cx="270475" cy="25489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246" name="直接连接符 1245"/>
            <p:cNvCxnSpPr/>
            <p:nvPr/>
          </p:nvCxnSpPr>
          <p:spPr>
            <a:xfrm flipH="1">
              <a:off x="3922338" y="43769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直接连接符 1246"/>
            <p:cNvCxnSpPr/>
            <p:nvPr/>
          </p:nvCxnSpPr>
          <p:spPr>
            <a:xfrm flipH="1">
              <a:off x="3528061" y="43854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/>
            <p:cNvSpPr txBox="1"/>
            <p:nvPr/>
          </p:nvSpPr>
          <p:spPr>
            <a:xfrm>
              <a:off x="4000229" y="4255247"/>
              <a:ext cx="855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Mem_outA</a:t>
              </a:r>
              <a:endParaRPr lang="zh-CN" altLang="en-US" sz="1000" dirty="0"/>
            </a:p>
          </p:txBody>
        </p:sp>
        <p:sp>
          <p:nvSpPr>
            <p:cNvPr id="1249" name="TextBox 1248"/>
            <p:cNvSpPr txBox="1"/>
            <p:nvPr/>
          </p:nvSpPr>
          <p:spPr>
            <a:xfrm>
              <a:off x="3068280" y="4267053"/>
              <a:ext cx="855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</p:grpSp>
      <p:grpSp>
        <p:nvGrpSpPr>
          <p:cNvPr id="1101" name="组合 1100"/>
          <p:cNvGrpSpPr/>
          <p:nvPr/>
        </p:nvGrpSpPr>
        <p:grpSpPr>
          <a:xfrm>
            <a:off x="39779359" y="17088144"/>
            <a:ext cx="2911469" cy="1657299"/>
            <a:chOff x="9828584" y="3635986"/>
            <a:chExt cx="2438143" cy="1387867"/>
          </a:xfrm>
        </p:grpSpPr>
        <p:grpSp>
          <p:nvGrpSpPr>
            <p:cNvPr id="1227" name="组合 1226"/>
            <p:cNvGrpSpPr/>
            <p:nvPr/>
          </p:nvGrpSpPr>
          <p:grpSpPr>
            <a:xfrm>
              <a:off x="9828584" y="3635986"/>
              <a:ext cx="2438143" cy="1387867"/>
              <a:chOff x="6058294" y="1759947"/>
              <a:chExt cx="2438143" cy="1387867"/>
            </a:xfrm>
          </p:grpSpPr>
          <p:sp>
            <p:nvSpPr>
              <p:cNvPr id="1230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231" name="直接连接符 1230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" name="TextBox 1231"/>
              <p:cNvSpPr txBox="1"/>
              <p:nvPr/>
            </p:nvSpPr>
            <p:spPr>
              <a:xfrm>
                <a:off x="7141368" y="1759947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WB_RegDst</a:t>
                </a:r>
                <a:endParaRPr lang="zh-CN" altLang="en-US" sz="1000" dirty="0"/>
              </a:p>
            </p:txBody>
          </p:sp>
          <p:cxnSp>
            <p:nvCxnSpPr>
              <p:cNvPr id="1233" name="直接连接符 1232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4" name="TextBox 1233"/>
              <p:cNvSpPr txBox="1"/>
              <p:nvPr/>
            </p:nvSpPr>
            <p:spPr>
              <a:xfrm>
                <a:off x="6058294" y="2184816"/>
                <a:ext cx="1250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WB_WrReg</a:t>
                </a:r>
                <a:endParaRPr lang="zh-CN" altLang="en-US" sz="1000" dirty="0"/>
              </a:p>
            </p:txBody>
          </p:sp>
          <p:cxnSp>
            <p:nvCxnSpPr>
              <p:cNvPr id="1235" name="直接连接符 1234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6" name="TextBox 1235"/>
              <p:cNvSpPr txBox="1"/>
              <p:nvPr/>
            </p:nvSpPr>
            <p:spPr>
              <a:xfrm>
                <a:off x="6132260" y="2580656"/>
                <a:ext cx="117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31</a:t>
                </a:r>
                <a:endParaRPr lang="en-US" altLang="zh-CN" sz="1000" dirty="0"/>
              </a:p>
            </p:txBody>
          </p:sp>
          <p:cxnSp>
            <p:nvCxnSpPr>
              <p:cNvPr id="1237" name="直接连接符 1236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8" name="TextBox 1237"/>
              <p:cNvSpPr txBox="1"/>
              <p:nvPr/>
            </p:nvSpPr>
            <p:spPr>
              <a:xfrm>
                <a:off x="6257354" y="2780813"/>
                <a:ext cx="1042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26</a:t>
                </a:r>
                <a:endParaRPr lang="zh-CN" altLang="en-US" sz="1000" dirty="0"/>
              </a:p>
            </p:txBody>
          </p:sp>
          <p:cxnSp>
            <p:nvCxnSpPr>
              <p:cNvPr id="1239" name="直接连接符 1238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0" name="TextBox 1239"/>
              <p:cNvSpPr txBox="1"/>
              <p:nvPr/>
            </p:nvSpPr>
            <p:spPr>
              <a:xfrm>
                <a:off x="7660119" y="2476854"/>
                <a:ext cx="836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WB_destiny</a:t>
                </a:r>
                <a:endParaRPr lang="zh-CN" altLang="en-US" sz="1000" dirty="0"/>
              </a:p>
            </p:txBody>
          </p:sp>
          <p:sp>
            <p:nvSpPr>
              <p:cNvPr id="1241" name="TextBox 1240"/>
              <p:cNvSpPr txBox="1"/>
              <p:nvPr/>
            </p:nvSpPr>
            <p:spPr>
              <a:xfrm>
                <a:off x="7360256" y="218481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242" name="TextBox 1241"/>
              <p:cNvSpPr txBox="1"/>
              <p:nvPr/>
            </p:nvSpPr>
            <p:spPr>
              <a:xfrm>
                <a:off x="7363862" y="238766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43" name="TextBox 1242"/>
              <p:cNvSpPr txBox="1"/>
              <p:nvPr/>
            </p:nvSpPr>
            <p:spPr>
              <a:xfrm>
                <a:off x="7368854" y="258065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244" name="TextBox 1243"/>
              <p:cNvSpPr txBox="1"/>
              <p:nvPr/>
            </p:nvSpPr>
            <p:spPr>
              <a:xfrm>
                <a:off x="7368854" y="278081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cxnSp>
          <p:nvCxnSpPr>
            <p:cNvPr id="1228" name="直接连接符 1227"/>
            <p:cNvCxnSpPr/>
            <p:nvPr/>
          </p:nvCxnSpPr>
          <p:spPr>
            <a:xfrm flipH="1">
              <a:off x="11019955" y="435411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TextBox 1228"/>
            <p:cNvSpPr txBox="1"/>
            <p:nvPr/>
          </p:nvSpPr>
          <p:spPr>
            <a:xfrm>
              <a:off x="9828584" y="4249335"/>
              <a:ext cx="1250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WB_WrReg</a:t>
              </a:r>
              <a:endParaRPr lang="zh-CN" altLang="en-US" sz="1000" dirty="0"/>
            </a:p>
          </p:txBody>
        </p:sp>
      </p:grpSp>
      <p:grpSp>
        <p:nvGrpSpPr>
          <p:cNvPr id="1102" name="组合 1101"/>
          <p:cNvGrpSpPr/>
          <p:nvPr/>
        </p:nvGrpSpPr>
        <p:grpSpPr>
          <a:xfrm>
            <a:off x="39873642" y="15453121"/>
            <a:ext cx="2823143" cy="1880598"/>
            <a:chOff x="20353839" y="1933388"/>
            <a:chExt cx="2364177" cy="1574864"/>
          </a:xfrm>
        </p:grpSpPr>
        <p:grpSp>
          <p:nvGrpSpPr>
            <p:cNvPr id="1209" name="组合 1208"/>
            <p:cNvGrpSpPr/>
            <p:nvPr/>
          </p:nvGrpSpPr>
          <p:grpSpPr>
            <a:xfrm>
              <a:off x="20353839" y="1933388"/>
              <a:ext cx="2364177" cy="1574864"/>
              <a:chOff x="6132260" y="1759947"/>
              <a:chExt cx="2364177" cy="1574864"/>
            </a:xfrm>
          </p:grpSpPr>
          <p:sp>
            <p:nvSpPr>
              <p:cNvPr id="1212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213" name="直接连接符 1212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7141368" y="1759947"/>
                <a:ext cx="936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WB_MemtoReg</a:t>
                </a:r>
                <a:endParaRPr lang="zh-CN" altLang="en-US" sz="1000" dirty="0"/>
              </a:p>
            </p:txBody>
          </p:sp>
          <p:cxnSp>
            <p:nvCxnSpPr>
              <p:cNvPr id="1215" name="直接连接符 1214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6" name="TextBox 1215"/>
              <p:cNvSpPr txBox="1"/>
              <p:nvPr/>
            </p:nvSpPr>
            <p:spPr>
              <a:xfrm>
                <a:off x="6737599" y="2184816"/>
                <a:ext cx="57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WB_inA</a:t>
                </a:r>
                <a:endParaRPr lang="zh-CN" altLang="en-US" sz="1000" dirty="0"/>
              </a:p>
            </p:txBody>
          </p:sp>
          <p:cxnSp>
            <p:nvCxnSpPr>
              <p:cNvPr id="1217" name="直接连接符 1216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8" name="TextBox 1217"/>
              <p:cNvSpPr txBox="1"/>
              <p:nvPr/>
            </p:nvSpPr>
            <p:spPr>
              <a:xfrm>
                <a:off x="6132260" y="2580656"/>
                <a:ext cx="117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{1'b0</a:t>
                </a:r>
                <a:r>
                  <a:rPr lang="en-US" altLang="zh-CN" sz="1000" dirty="0" smtClean="0"/>
                  <a:t>, WB_PC}</a:t>
                </a:r>
                <a:endParaRPr lang="en-US" altLang="zh-CN" sz="1000" dirty="0"/>
              </a:p>
            </p:txBody>
          </p:sp>
          <p:cxnSp>
            <p:nvCxnSpPr>
              <p:cNvPr id="1219" name="直接连接符 1218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0" name="TextBox 1219"/>
              <p:cNvSpPr txBox="1"/>
              <p:nvPr/>
            </p:nvSpPr>
            <p:spPr>
              <a:xfrm>
                <a:off x="6257354" y="2780813"/>
                <a:ext cx="10427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{1'b0, WB_PC</a:t>
                </a:r>
                <a:r>
                  <a:rPr lang="en-US" altLang="zh-CN" sz="1000" dirty="0" smtClean="0"/>
                  <a:t>} - 4</a:t>
                </a:r>
                <a:endParaRPr lang="en-US" altLang="zh-CN" sz="1000" dirty="0"/>
              </a:p>
              <a:p>
                <a:pPr algn="r"/>
                <a:endParaRPr lang="zh-CN" altLang="en-US" sz="1000" dirty="0"/>
              </a:p>
            </p:txBody>
          </p:sp>
          <p:cxnSp>
            <p:nvCxnSpPr>
              <p:cNvPr id="1221" name="直接连接符 1220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2" name="TextBox 1221"/>
              <p:cNvSpPr txBox="1"/>
              <p:nvPr/>
            </p:nvSpPr>
            <p:spPr>
              <a:xfrm>
                <a:off x="7660119" y="2476854"/>
                <a:ext cx="836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223" name="TextBox 1222"/>
              <p:cNvSpPr txBox="1"/>
              <p:nvPr/>
            </p:nvSpPr>
            <p:spPr>
              <a:xfrm>
                <a:off x="7360256" y="218481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224" name="TextBox 1223"/>
              <p:cNvSpPr txBox="1"/>
              <p:nvPr/>
            </p:nvSpPr>
            <p:spPr>
              <a:xfrm>
                <a:off x="7363862" y="238766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25" name="TextBox 1224"/>
              <p:cNvSpPr txBox="1"/>
              <p:nvPr/>
            </p:nvSpPr>
            <p:spPr>
              <a:xfrm>
                <a:off x="7368854" y="258065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226" name="TextBox 1225"/>
              <p:cNvSpPr txBox="1"/>
              <p:nvPr/>
            </p:nvSpPr>
            <p:spPr>
              <a:xfrm>
                <a:off x="7368854" y="278081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cxnSp>
          <p:nvCxnSpPr>
            <p:cNvPr id="1210" name="直接连接符 1209"/>
            <p:cNvCxnSpPr/>
            <p:nvPr/>
          </p:nvCxnSpPr>
          <p:spPr>
            <a:xfrm flipH="1">
              <a:off x="21471244" y="267387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1" name="TextBox 1210"/>
            <p:cNvSpPr txBox="1"/>
            <p:nvPr/>
          </p:nvSpPr>
          <p:spPr>
            <a:xfrm>
              <a:off x="20959178" y="2569096"/>
              <a:ext cx="570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WB_inB</a:t>
              </a:r>
              <a:endParaRPr lang="zh-CN" altLang="en-US" sz="1000" dirty="0"/>
            </a:p>
          </p:txBody>
        </p:sp>
      </p:grpSp>
      <p:grpSp>
        <p:nvGrpSpPr>
          <p:cNvPr id="1103" name="组合 1102"/>
          <p:cNvGrpSpPr/>
          <p:nvPr/>
        </p:nvGrpSpPr>
        <p:grpSpPr>
          <a:xfrm>
            <a:off x="24409414" y="13721880"/>
            <a:ext cx="4140347" cy="1757389"/>
            <a:chOff x="-2340768" y="4462955"/>
            <a:chExt cx="3467239" cy="1471685"/>
          </a:xfrm>
        </p:grpSpPr>
        <p:grpSp>
          <p:nvGrpSpPr>
            <p:cNvPr id="1163" name="组合 1162"/>
            <p:cNvGrpSpPr/>
            <p:nvPr/>
          </p:nvGrpSpPr>
          <p:grpSpPr>
            <a:xfrm>
              <a:off x="-2340768" y="4462955"/>
              <a:ext cx="3456384" cy="1471685"/>
              <a:chOff x="3400729" y="2243132"/>
              <a:chExt cx="3456384" cy="1471685"/>
            </a:xfrm>
          </p:grpSpPr>
          <p:sp>
            <p:nvSpPr>
              <p:cNvPr id="1194" name="矩形 1193"/>
              <p:cNvSpPr/>
              <p:nvPr/>
            </p:nvSpPr>
            <p:spPr>
              <a:xfrm>
                <a:off x="4280283" y="2563637"/>
                <a:ext cx="1496710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195" name="直接连接符 1194"/>
              <p:cNvCxnSpPr/>
              <p:nvPr/>
            </p:nvCxnSpPr>
            <p:spPr>
              <a:xfrm>
                <a:off x="4984905" y="328371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直接连接符 1195"/>
              <p:cNvCxnSpPr/>
              <p:nvPr/>
            </p:nvCxnSpPr>
            <p:spPr>
              <a:xfrm>
                <a:off x="4670302" y="241962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直接连接符 1196"/>
              <p:cNvCxnSpPr/>
              <p:nvPr/>
            </p:nvCxnSpPr>
            <p:spPr>
              <a:xfrm>
                <a:off x="5290788" y="241962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直接连接符 1197"/>
              <p:cNvCxnSpPr/>
              <p:nvPr/>
            </p:nvCxnSpPr>
            <p:spPr>
              <a:xfrm flipH="1">
                <a:off x="4136268" y="263585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直接连接符 1198"/>
              <p:cNvCxnSpPr/>
              <p:nvPr/>
            </p:nvCxnSpPr>
            <p:spPr>
              <a:xfrm flipH="1">
                <a:off x="5776993" y="263049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0" name="TextBox 1199"/>
              <p:cNvSpPr txBox="1"/>
              <p:nvPr/>
            </p:nvSpPr>
            <p:spPr>
              <a:xfrm>
                <a:off x="4534855" y="2243132"/>
                <a:ext cx="3240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  <p:sp>
            <p:nvSpPr>
              <p:cNvPr id="1201" name="TextBox 1200"/>
              <p:cNvSpPr txBox="1"/>
              <p:nvPr/>
            </p:nvSpPr>
            <p:spPr>
              <a:xfrm>
                <a:off x="5111527" y="2243132"/>
                <a:ext cx="396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reset</a:t>
                </a:r>
                <a:endParaRPr lang="zh-CN" altLang="en-US" sz="800" dirty="0"/>
              </a:p>
            </p:txBody>
          </p:sp>
          <p:sp>
            <p:nvSpPr>
              <p:cNvPr id="1202" name="TextBox 1201"/>
              <p:cNvSpPr txBox="1"/>
              <p:nvPr/>
            </p:nvSpPr>
            <p:spPr>
              <a:xfrm>
                <a:off x="4811263" y="3376263"/>
                <a:ext cx="413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irqout</a:t>
                </a:r>
                <a:endParaRPr lang="zh-CN" altLang="en-US" sz="800" dirty="0"/>
              </a:p>
            </p:txBody>
          </p:sp>
          <p:sp>
            <p:nvSpPr>
              <p:cNvPr id="1203" name="TextBox 1202"/>
              <p:cNvSpPr txBox="1"/>
              <p:nvPr/>
            </p:nvSpPr>
            <p:spPr>
              <a:xfrm>
                <a:off x="4213868" y="2543525"/>
                <a:ext cx="9025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ID_EX_MemRd</a:t>
                </a:r>
                <a:endParaRPr lang="zh-CN" altLang="en-US" sz="800" dirty="0"/>
              </a:p>
            </p:txBody>
          </p:sp>
          <p:sp>
            <p:nvSpPr>
              <p:cNvPr id="1204" name="TextBox 1203"/>
              <p:cNvSpPr txBox="1"/>
              <p:nvPr/>
            </p:nvSpPr>
            <p:spPr>
              <a:xfrm>
                <a:off x="3400729" y="2540442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EX_MemRd</a:t>
                </a:r>
                <a:endParaRPr lang="zh-CN" altLang="en-US" sz="800" dirty="0"/>
              </a:p>
            </p:txBody>
          </p:sp>
          <p:sp>
            <p:nvSpPr>
              <p:cNvPr id="1205" name="TextBox 1204"/>
              <p:cNvSpPr txBox="1"/>
              <p:nvPr/>
            </p:nvSpPr>
            <p:spPr>
              <a:xfrm>
                <a:off x="5856100" y="2536845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ID_rs</a:t>
                </a:r>
                <a:endParaRPr lang="zh-CN" altLang="en-US" sz="800" dirty="0"/>
              </a:p>
            </p:txBody>
          </p:sp>
          <p:sp>
            <p:nvSpPr>
              <p:cNvPr id="1206" name="TextBox 1205"/>
              <p:cNvSpPr txBox="1"/>
              <p:nvPr/>
            </p:nvSpPr>
            <p:spPr>
              <a:xfrm>
                <a:off x="4624865" y="2820449"/>
                <a:ext cx="7920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Consolas" panose="020B0609020204030204" pitchFamily="49" charset="0"/>
                  </a:rPr>
                  <a:t>Hazard</a:t>
                </a:r>
                <a:endParaRPr lang="zh-CN" altLang="en-US" sz="1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7" name="TextBox 1206"/>
              <p:cNvSpPr txBox="1"/>
              <p:nvPr/>
            </p:nvSpPr>
            <p:spPr>
              <a:xfrm>
                <a:off x="5253336" y="2536845"/>
                <a:ext cx="5956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IF_ID_RegRs</a:t>
                </a:r>
                <a:endParaRPr lang="zh-CN" altLang="en-US" sz="800" dirty="0"/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4854430" y="3116506"/>
                <a:ext cx="4132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irq</a:t>
                </a:r>
                <a:endParaRPr lang="zh-CN" altLang="en-US" sz="800" dirty="0"/>
              </a:p>
            </p:txBody>
          </p:sp>
        </p:grpSp>
        <p:cxnSp>
          <p:nvCxnSpPr>
            <p:cNvPr id="1164" name="直接连接符 1163"/>
            <p:cNvCxnSpPr/>
            <p:nvPr/>
          </p:nvCxnSpPr>
          <p:spPr>
            <a:xfrm flipH="1">
              <a:off x="-1605229" y="49714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5" name="TextBox 1164"/>
            <p:cNvSpPr txBox="1"/>
            <p:nvPr/>
          </p:nvSpPr>
          <p:spPr>
            <a:xfrm>
              <a:off x="-1527629" y="4879089"/>
              <a:ext cx="699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ID_EX_RegRt</a:t>
              </a:r>
              <a:endParaRPr lang="zh-CN" altLang="en-US" sz="800" dirty="0"/>
            </a:p>
          </p:txBody>
        </p:sp>
        <p:sp>
          <p:nvSpPr>
            <p:cNvPr id="1166" name="TextBox 1165"/>
            <p:cNvSpPr txBox="1"/>
            <p:nvPr/>
          </p:nvSpPr>
          <p:spPr>
            <a:xfrm>
              <a:off x="-2340768" y="4876006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EX_rt</a:t>
              </a:r>
              <a:endParaRPr lang="zh-CN" altLang="en-US" sz="800" dirty="0"/>
            </a:p>
          </p:txBody>
        </p:sp>
        <p:cxnSp>
          <p:nvCxnSpPr>
            <p:cNvPr id="1167" name="直接连接符 1166"/>
            <p:cNvCxnSpPr/>
            <p:nvPr/>
          </p:nvCxnSpPr>
          <p:spPr>
            <a:xfrm flipH="1">
              <a:off x="-1605229" y="507170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" name="TextBox 1167"/>
            <p:cNvSpPr txBox="1"/>
            <p:nvPr/>
          </p:nvSpPr>
          <p:spPr>
            <a:xfrm>
              <a:off x="-1527629" y="4979372"/>
              <a:ext cx="699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ID_EX_RegRd</a:t>
              </a:r>
              <a:endParaRPr lang="zh-CN" altLang="en-US" sz="800" dirty="0"/>
            </a:p>
          </p:txBody>
        </p:sp>
        <p:sp>
          <p:nvSpPr>
            <p:cNvPr id="1169" name="TextBox 1168"/>
            <p:cNvSpPr txBox="1"/>
            <p:nvPr/>
          </p:nvSpPr>
          <p:spPr>
            <a:xfrm>
              <a:off x="-2340768" y="4976289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EX_rd</a:t>
              </a:r>
              <a:endParaRPr lang="zh-CN" altLang="en-US" sz="800" dirty="0"/>
            </a:p>
          </p:txBody>
        </p:sp>
        <p:cxnSp>
          <p:nvCxnSpPr>
            <p:cNvPr id="1170" name="直接连接符 1169"/>
            <p:cNvCxnSpPr/>
            <p:nvPr/>
          </p:nvCxnSpPr>
          <p:spPr>
            <a:xfrm flipH="1">
              <a:off x="-1605229" y="521572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/>
            <p:cNvSpPr txBox="1"/>
            <p:nvPr/>
          </p:nvSpPr>
          <p:spPr>
            <a:xfrm>
              <a:off x="-2340768" y="5120305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EX_RegWr</a:t>
              </a:r>
              <a:endParaRPr lang="zh-CN" altLang="en-US" sz="800" dirty="0"/>
            </a:p>
          </p:txBody>
        </p:sp>
        <p:cxnSp>
          <p:nvCxnSpPr>
            <p:cNvPr id="1172" name="直接连接符 1171"/>
            <p:cNvCxnSpPr/>
            <p:nvPr/>
          </p:nvCxnSpPr>
          <p:spPr>
            <a:xfrm flipH="1">
              <a:off x="-1605229" y="533146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3" name="TextBox 1172"/>
            <p:cNvSpPr txBox="1"/>
            <p:nvPr/>
          </p:nvSpPr>
          <p:spPr>
            <a:xfrm>
              <a:off x="-1527629" y="5239129"/>
              <a:ext cx="902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ID_EX_RegDst_0</a:t>
              </a:r>
              <a:endParaRPr lang="zh-CN" altLang="en-US" sz="800" dirty="0"/>
            </a:p>
          </p:txBody>
        </p:sp>
        <p:sp>
          <p:nvSpPr>
            <p:cNvPr id="1174" name="TextBox 1173"/>
            <p:cNvSpPr txBox="1"/>
            <p:nvPr/>
          </p:nvSpPr>
          <p:spPr>
            <a:xfrm>
              <a:off x="-2340768" y="5236046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EX_RegDst</a:t>
              </a:r>
              <a:r>
                <a:rPr lang="en-US" altLang="zh-CN" sz="800" dirty="0" smtClean="0"/>
                <a:t>[0]</a:t>
              </a:r>
              <a:endParaRPr lang="zh-CN" altLang="en-US" sz="800" dirty="0"/>
            </a:p>
          </p:txBody>
        </p:sp>
        <p:cxnSp>
          <p:nvCxnSpPr>
            <p:cNvPr id="1175" name="直接连接符 1174"/>
            <p:cNvCxnSpPr/>
            <p:nvPr/>
          </p:nvCxnSpPr>
          <p:spPr>
            <a:xfrm flipH="1">
              <a:off x="-1605229" y="543174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6" name="TextBox 1175"/>
            <p:cNvSpPr txBox="1"/>
            <p:nvPr/>
          </p:nvSpPr>
          <p:spPr>
            <a:xfrm>
              <a:off x="-1527628" y="5339412"/>
              <a:ext cx="597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ID_EX_Clear</a:t>
              </a:r>
              <a:endParaRPr lang="zh-CN" altLang="en-US" sz="800" dirty="0"/>
            </a:p>
          </p:txBody>
        </p:sp>
        <p:sp>
          <p:nvSpPr>
            <p:cNvPr id="1177" name="TextBox 1176"/>
            <p:cNvSpPr txBox="1"/>
            <p:nvPr/>
          </p:nvSpPr>
          <p:spPr>
            <a:xfrm>
              <a:off x="-2340768" y="5336329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stall</a:t>
              </a:r>
              <a:endParaRPr lang="zh-CN" altLang="en-US" sz="800" dirty="0"/>
            </a:p>
          </p:txBody>
        </p:sp>
        <p:sp>
          <p:nvSpPr>
            <p:cNvPr id="1178" name="TextBox 1177"/>
            <p:cNvSpPr txBox="1"/>
            <p:nvPr/>
          </p:nvSpPr>
          <p:spPr>
            <a:xfrm>
              <a:off x="-1527629" y="5123388"/>
              <a:ext cx="771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ID_EX_RegWrite</a:t>
              </a:r>
              <a:endParaRPr lang="zh-CN" altLang="en-US" sz="800" dirty="0"/>
            </a:p>
          </p:txBody>
        </p:sp>
        <p:cxnSp>
          <p:nvCxnSpPr>
            <p:cNvPr id="1179" name="直接连接符 1178"/>
            <p:cNvCxnSpPr/>
            <p:nvPr/>
          </p:nvCxnSpPr>
          <p:spPr>
            <a:xfrm flipH="1">
              <a:off x="35496" y="49480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TextBox 1179"/>
            <p:cNvSpPr txBox="1"/>
            <p:nvPr/>
          </p:nvSpPr>
          <p:spPr>
            <a:xfrm>
              <a:off x="114410" y="4855606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ID_rt</a:t>
              </a:r>
              <a:endParaRPr lang="zh-CN" altLang="en-US" sz="800" dirty="0"/>
            </a:p>
          </p:txBody>
        </p:sp>
        <p:cxnSp>
          <p:nvCxnSpPr>
            <p:cNvPr id="1181" name="直接连接符 1180"/>
            <p:cNvCxnSpPr/>
            <p:nvPr/>
          </p:nvCxnSpPr>
          <p:spPr>
            <a:xfrm flipH="1">
              <a:off x="34111" y="50557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2" name="TextBox 1181"/>
            <p:cNvSpPr txBox="1"/>
            <p:nvPr/>
          </p:nvSpPr>
          <p:spPr>
            <a:xfrm>
              <a:off x="118301" y="4963328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cxnSp>
          <p:nvCxnSpPr>
            <p:cNvPr id="1183" name="直接连接符 1182"/>
            <p:cNvCxnSpPr/>
            <p:nvPr/>
          </p:nvCxnSpPr>
          <p:spPr>
            <a:xfrm flipH="1">
              <a:off x="35496" y="522465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/>
            <p:cNvSpPr txBox="1"/>
            <p:nvPr/>
          </p:nvSpPr>
          <p:spPr>
            <a:xfrm>
              <a:off x="121418" y="5128014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IDcontrol_Jump</a:t>
              </a:r>
              <a:endParaRPr lang="zh-CN" altLang="en-US" sz="800" dirty="0"/>
            </a:p>
          </p:txBody>
        </p:sp>
        <p:sp>
          <p:nvSpPr>
            <p:cNvPr id="1185" name="TextBox 1184"/>
            <p:cNvSpPr txBox="1"/>
            <p:nvPr/>
          </p:nvSpPr>
          <p:spPr>
            <a:xfrm>
              <a:off x="-590294" y="5124705"/>
              <a:ext cx="691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IDcontrol_Jump</a:t>
              </a:r>
              <a:endParaRPr lang="zh-CN" altLang="en-US" sz="800" dirty="0"/>
            </a:p>
          </p:txBody>
        </p:sp>
        <p:cxnSp>
          <p:nvCxnSpPr>
            <p:cNvPr id="1186" name="直接连接符 1185"/>
            <p:cNvCxnSpPr/>
            <p:nvPr/>
          </p:nvCxnSpPr>
          <p:spPr>
            <a:xfrm flipH="1">
              <a:off x="42402" y="5340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7" name="TextBox 1186"/>
            <p:cNvSpPr txBox="1"/>
            <p:nvPr/>
          </p:nvSpPr>
          <p:spPr>
            <a:xfrm>
              <a:off x="125458" y="5250875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IFID_flush</a:t>
              </a:r>
              <a:endParaRPr lang="zh-CN" altLang="en-US" sz="800" dirty="0"/>
            </a:p>
          </p:txBody>
        </p:sp>
        <p:sp>
          <p:nvSpPr>
            <p:cNvPr id="1188" name="TextBox 1187"/>
            <p:cNvSpPr txBox="1"/>
            <p:nvPr/>
          </p:nvSpPr>
          <p:spPr>
            <a:xfrm>
              <a:off x="-508631" y="5248396"/>
              <a:ext cx="595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IF_ID_Clear</a:t>
              </a:r>
              <a:endParaRPr lang="zh-CN" altLang="en-US" sz="800" dirty="0"/>
            </a:p>
          </p:txBody>
        </p:sp>
        <p:cxnSp>
          <p:nvCxnSpPr>
            <p:cNvPr id="1189" name="直接连接符 1188"/>
            <p:cNvCxnSpPr/>
            <p:nvPr/>
          </p:nvCxnSpPr>
          <p:spPr>
            <a:xfrm flipH="1">
              <a:off x="39359" y="545207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0" name="TextBox 1189"/>
            <p:cNvSpPr txBox="1"/>
            <p:nvPr/>
          </p:nvSpPr>
          <p:spPr>
            <a:xfrm>
              <a:off x="122442" y="5359737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sp>
          <p:nvSpPr>
            <p:cNvPr id="1191" name="TextBox 1190"/>
            <p:cNvSpPr txBox="1"/>
            <p:nvPr/>
          </p:nvSpPr>
          <p:spPr>
            <a:xfrm>
              <a:off x="-508631" y="5354299"/>
              <a:ext cx="595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sp>
          <p:nvSpPr>
            <p:cNvPr id="1192" name="TextBox 1191"/>
            <p:cNvSpPr txBox="1"/>
            <p:nvPr/>
          </p:nvSpPr>
          <p:spPr>
            <a:xfrm>
              <a:off x="-636676" y="4960506"/>
              <a:ext cx="7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sp>
          <p:nvSpPr>
            <p:cNvPr id="1193" name="TextBox 1192"/>
            <p:cNvSpPr txBox="1"/>
            <p:nvPr/>
          </p:nvSpPr>
          <p:spPr>
            <a:xfrm>
              <a:off x="-491360" y="4852598"/>
              <a:ext cx="595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IF_ID_RegRt</a:t>
              </a:r>
              <a:endParaRPr lang="zh-CN" altLang="en-US" sz="800" dirty="0"/>
            </a:p>
          </p:txBody>
        </p:sp>
      </p:grpSp>
      <p:grpSp>
        <p:nvGrpSpPr>
          <p:cNvPr id="1104" name="组合 1103"/>
          <p:cNvGrpSpPr/>
          <p:nvPr/>
        </p:nvGrpSpPr>
        <p:grpSpPr>
          <a:xfrm>
            <a:off x="24440573" y="19899944"/>
            <a:ext cx="4135522" cy="1959941"/>
            <a:chOff x="-4501008" y="2647365"/>
            <a:chExt cx="3463199" cy="1641308"/>
          </a:xfrm>
        </p:grpSpPr>
        <p:grpSp>
          <p:nvGrpSpPr>
            <p:cNvPr id="1105" name="组合 1104"/>
            <p:cNvGrpSpPr/>
            <p:nvPr/>
          </p:nvGrpSpPr>
          <p:grpSpPr>
            <a:xfrm>
              <a:off x="-4501008" y="2647365"/>
              <a:ext cx="3463199" cy="1267746"/>
              <a:chOff x="-2340768" y="4476373"/>
              <a:chExt cx="3463199" cy="1267746"/>
            </a:xfrm>
          </p:grpSpPr>
          <p:grpSp>
            <p:nvGrpSpPr>
              <p:cNvPr id="1122" name="组合 1121"/>
              <p:cNvGrpSpPr/>
              <p:nvPr/>
            </p:nvGrpSpPr>
            <p:grpSpPr>
              <a:xfrm>
                <a:off x="-2340768" y="4476373"/>
                <a:ext cx="3456384" cy="1189672"/>
                <a:chOff x="3400729" y="2256550"/>
                <a:chExt cx="3456384" cy="1189672"/>
              </a:xfrm>
            </p:grpSpPr>
            <p:sp>
              <p:nvSpPr>
                <p:cNvPr id="1153" name="矩形 1152"/>
                <p:cNvSpPr/>
                <p:nvPr/>
              </p:nvSpPr>
              <p:spPr>
                <a:xfrm>
                  <a:off x="4280283" y="2563637"/>
                  <a:ext cx="1496710" cy="8825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154" name="直接连接符 1153"/>
                <p:cNvCxnSpPr/>
                <p:nvPr/>
              </p:nvCxnSpPr>
              <p:spPr>
                <a:xfrm>
                  <a:off x="5020909" y="2412397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直接连接符 1154"/>
                <p:cNvCxnSpPr/>
                <p:nvPr/>
              </p:nvCxnSpPr>
              <p:spPr>
                <a:xfrm flipH="1">
                  <a:off x="4136268" y="2635858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直接连接符 1155"/>
                <p:cNvCxnSpPr/>
                <p:nvPr/>
              </p:nvCxnSpPr>
              <p:spPr>
                <a:xfrm flipH="1">
                  <a:off x="5776993" y="2630495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7" name="TextBox 1156"/>
                <p:cNvSpPr txBox="1"/>
                <p:nvPr/>
              </p:nvSpPr>
              <p:spPr>
                <a:xfrm>
                  <a:off x="4852992" y="2256550"/>
                  <a:ext cx="3963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/>
                    <a:t>reset</a:t>
                  </a:r>
                  <a:endParaRPr lang="zh-CN" altLang="en-US" sz="800" dirty="0"/>
                </a:p>
              </p:txBody>
            </p:sp>
            <p:sp>
              <p:nvSpPr>
                <p:cNvPr id="1158" name="TextBox 1157"/>
                <p:cNvSpPr txBox="1"/>
                <p:nvPr/>
              </p:nvSpPr>
              <p:spPr>
                <a:xfrm>
                  <a:off x="4213868" y="2543525"/>
                  <a:ext cx="9025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 err="1" smtClean="0"/>
                    <a:t>EX_MEM_RegWrite</a:t>
                  </a:r>
                  <a:endParaRPr lang="zh-CN" altLang="en-US" sz="800" dirty="0"/>
                </a:p>
              </p:txBody>
            </p:sp>
            <p:sp>
              <p:nvSpPr>
                <p:cNvPr id="1159" name="TextBox 1158"/>
                <p:cNvSpPr txBox="1"/>
                <p:nvPr/>
              </p:nvSpPr>
              <p:spPr>
                <a:xfrm>
                  <a:off x="3400729" y="2540442"/>
                  <a:ext cx="76683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800" dirty="0" err="1" smtClean="0"/>
                    <a:t>Mem_RegWr</a:t>
                  </a:r>
                  <a:endParaRPr lang="zh-CN" altLang="en-US" sz="800" dirty="0"/>
                </a:p>
              </p:txBody>
            </p:sp>
            <p:sp>
              <p:nvSpPr>
                <p:cNvPr id="1160" name="TextBox 1159"/>
                <p:cNvSpPr txBox="1"/>
                <p:nvPr/>
              </p:nvSpPr>
              <p:spPr>
                <a:xfrm>
                  <a:off x="5856100" y="2536845"/>
                  <a:ext cx="100101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 err="1" smtClean="0"/>
                    <a:t>WB_RegWr</a:t>
                  </a:r>
                  <a:endParaRPr lang="zh-CN" altLang="en-US" sz="800" dirty="0"/>
                </a:p>
              </p:txBody>
            </p:sp>
            <p:sp>
              <p:nvSpPr>
                <p:cNvPr id="1161" name="TextBox 1160"/>
                <p:cNvSpPr txBox="1"/>
                <p:nvPr/>
              </p:nvSpPr>
              <p:spPr>
                <a:xfrm>
                  <a:off x="4624865" y="2973603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 smtClean="0">
                      <a:latin typeface="Consolas" panose="020B0609020204030204" pitchFamily="49" charset="0"/>
                    </a:rPr>
                    <a:t>Forward</a:t>
                  </a:r>
                  <a:endParaRPr lang="zh-CN" altLang="en-US" sz="10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62" name="TextBox 1161"/>
                <p:cNvSpPr txBox="1"/>
                <p:nvPr/>
              </p:nvSpPr>
              <p:spPr>
                <a:xfrm>
                  <a:off x="4917146" y="2536845"/>
                  <a:ext cx="93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800" dirty="0" err="1" smtClean="0"/>
                    <a:t>MEM_WB_RegWrite</a:t>
                  </a:r>
                  <a:endParaRPr lang="zh-CN" altLang="en-US" sz="800" dirty="0"/>
                </a:p>
              </p:txBody>
            </p:sp>
          </p:grpSp>
          <p:cxnSp>
            <p:nvCxnSpPr>
              <p:cNvPr id="1123" name="直接连接符 1122"/>
              <p:cNvCxnSpPr/>
              <p:nvPr/>
            </p:nvCxnSpPr>
            <p:spPr>
              <a:xfrm flipH="1">
                <a:off x="-1605229" y="49714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4" name="TextBox 1123"/>
              <p:cNvSpPr txBox="1"/>
              <p:nvPr/>
            </p:nvSpPr>
            <p:spPr>
              <a:xfrm>
                <a:off x="-1527629" y="4879089"/>
                <a:ext cx="937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EX_MEM_MEMWrite</a:t>
                </a:r>
                <a:endParaRPr lang="zh-CN" altLang="en-US" sz="800" dirty="0"/>
              </a:p>
            </p:txBody>
          </p:sp>
          <p:sp>
            <p:nvSpPr>
              <p:cNvPr id="1125" name="TextBox 1124"/>
              <p:cNvSpPr txBox="1"/>
              <p:nvPr/>
            </p:nvSpPr>
            <p:spPr>
              <a:xfrm>
                <a:off x="-2340768" y="4876006"/>
                <a:ext cx="766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Mem_MemWr</a:t>
                </a:r>
                <a:endParaRPr lang="zh-CN" altLang="en-US" sz="800" dirty="0"/>
              </a:p>
            </p:txBody>
          </p:sp>
          <p:cxnSp>
            <p:nvCxnSpPr>
              <p:cNvPr id="1126" name="直接连接符 1125"/>
              <p:cNvCxnSpPr/>
              <p:nvPr/>
            </p:nvCxnSpPr>
            <p:spPr>
              <a:xfrm flipH="1">
                <a:off x="-1605229" y="507170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TextBox 1126"/>
              <p:cNvSpPr txBox="1"/>
              <p:nvPr/>
            </p:nvSpPr>
            <p:spPr>
              <a:xfrm>
                <a:off x="-1527629" y="4979372"/>
                <a:ext cx="937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EX_MEM_RegRd</a:t>
                </a:r>
                <a:endParaRPr lang="zh-CN" altLang="en-US" sz="800" dirty="0"/>
              </a:p>
            </p:txBody>
          </p:sp>
          <p:sp>
            <p:nvSpPr>
              <p:cNvPr id="1128" name="TextBox 1127"/>
              <p:cNvSpPr txBox="1"/>
              <p:nvPr/>
            </p:nvSpPr>
            <p:spPr>
              <a:xfrm>
                <a:off x="-2340768" y="4976289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Mem_WrReg</a:t>
                </a:r>
                <a:endParaRPr lang="zh-CN" altLang="en-US" sz="800" dirty="0"/>
              </a:p>
            </p:txBody>
          </p:sp>
          <p:cxnSp>
            <p:nvCxnSpPr>
              <p:cNvPr id="1129" name="直接连接符 1128"/>
              <p:cNvCxnSpPr/>
              <p:nvPr/>
            </p:nvCxnSpPr>
            <p:spPr>
              <a:xfrm flipH="1">
                <a:off x="-1605229" y="517252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" name="TextBox 1129"/>
              <p:cNvSpPr txBox="1"/>
              <p:nvPr/>
            </p:nvSpPr>
            <p:spPr>
              <a:xfrm>
                <a:off x="-2340768" y="5077105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Mem_rt</a:t>
                </a:r>
                <a:endParaRPr lang="zh-CN" altLang="en-US" sz="800" dirty="0"/>
              </a:p>
            </p:txBody>
          </p:sp>
          <p:cxnSp>
            <p:nvCxnSpPr>
              <p:cNvPr id="1131" name="直接连接符 1130"/>
              <p:cNvCxnSpPr/>
              <p:nvPr/>
            </p:nvCxnSpPr>
            <p:spPr>
              <a:xfrm flipH="1">
                <a:off x="-1605229" y="550428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2" name="TextBox 1131"/>
              <p:cNvSpPr txBox="1"/>
              <p:nvPr/>
            </p:nvSpPr>
            <p:spPr>
              <a:xfrm>
                <a:off x="-1527629" y="5411953"/>
                <a:ext cx="9025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ID_EX_RegRt</a:t>
                </a:r>
                <a:endParaRPr lang="zh-CN" altLang="en-US" sz="800" dirty="0"/>
              </a:p>
            </p:txBody>
          </p:sp>
          <p:sp>
            <p:nvSpPr>
              <p:cNvPr id="1133" name="TextBox 1132"/>
              <p:cNvSpPr txBox="1"/>
              <p:nvPr/>
            </p:nvSpPr>
            <p:spPr>
              <a:xfrm>
                <a:off x="-2340768" y="5408870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EX_rt</a:t>
                </a:r>
                <a:endParaRPr lang="zh-CN" altLang="en-US" sz="800" dirty="0"/>
              </a:p>
            </p:txBody>
          </p:sp>
          <p:cxnSp>
            <p:nvCxnSpPr>
              <p:cNvPr id="1134" name="直接连接符 1133"/>
              <p:cNvCxnSpPr/>
              <p:nvPr/>
            </p:nvCxnSpPr>
            <p:spPr>
              <a:xfrm flipH="1">
                <a:off x="-1605229" y="538854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5" name="TextBox 1134"/>
              <p:cNvSpPr txBox="1"/>
              <p:nvPr/>
            </p:nvSpPr>
            <p:spPr>
              <a:xfrm>
                <a:off x="-1527628" y="5296212"/>
                <a:ext cx="597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ID_EX_RegRs</a:t>
                </a:r>
                <a:endParaRPr lang="zh-CN" altLang="en-US" sz="800" dirty="0"/>
              </a:p>
            </p:txBody>
          </p:sp>
          <p:sp>
            <p:nvSpPr>
              <p:cNvPr id="1136" name="TextBox 1135"/>
              <p:cNvSpPr txBox="1"/>
              <p:nvPr/>
            </p:nvSpPr>
            <p:spPr>
              <a:xfrm>
                <a:off x="-2340768" y="5293129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EX_rs</a:t>
                </a:r>
                <a:endParaRPr lang="zh-CN" altLang="en-US" sz="800" dirty="0"/>
              </a:p>
            </p:txBody>
          </p:sp>
          <p:sp>
            <p:nvSpPr>
              <p:cNvPr id="1137" name="TextBox 1136"/>
              <p:cNvSpPr txBox="1"/>
              <p:nvPr/>
            </p:nvSpPr>
            <p:spPr>
              <a:xfrm>
                <a:off x="-1527629" y="5080188"/>
                <a:ext cx="7710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EX_MEM_RegRt</a:t>
                </a:r>
                <a:endParaRPr lang="zh-CN" altLang="en-US" sz="800" dirty="0"/>
              </a:p>
            </p:txBody>
          </p:sp>
          <p:cxnSp>
            <p:nvCxnSpPr>
              <p:cNvPr id="1138" name="直接连接符 1137"/>
              <p:cNvCxnSpPr/>
              <p:nvPr/>
            </p:nvCxnSpPr>
            <p:spPr>
              <a:xfrm flipH="1">
                <a:off x="35496" y="494801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9" name="TextBox 1138"/>
              <p:cNvSpPr txBox="1"/>
              <p:nvPr/>
            </p:nvSpPr>
            <p:spPr>
              <a:xfrm>
                <a:off x="114410" y="4855606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WB_WrReg</a:t>
                </a:r>
                <a:endParaRPr lang="zh-CN" altLang="en-US" sz="800" dirty="0"/>
              </a:p>
            </p:txBody>
          </p:sp>
          <p:cxnSp>
            <p:nvCxnSpPr>
              <p:cNvPr id="1140" name="直接连接符 1139"/>
              <p:cNvCxnSpPr/>
              <p:nvPr/>
            </p:nvCxnSpPr>
            <p:spPr>
              <a:xfrm flipH="1">
                <a:off x="34111" y="505576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1" name="TextBox 1140"/>
              <p:cNvSpPr txBox="1"/>
              <p:nvPr/>
            </p:nvSpPr>
            <p:spPr>
              <a:xfrm>
                <a:off x="118301" y="4963328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ID_rs</a:t>
                </a:r>
                <a:endParaRPr lang="zh-CN" altLang="en-US" sz="800" dirty="0"/>
              </a:p>
            </p:txBody>
          </p:sp>
          <p:cxnSp>
            <p:nvCxnSpPr>
              <p:cNvPr id="1142" name="直接连接符 1141"/>
              <p:cNvCxnSpPr/>
              <p:nvPr/>
            </p:nvCxnSpPr>
            <p:spPr>
              <a:xfrm flipH="1">
                <a:off x="35496" y="51768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3" name="TextBox 1142"/>
              <p:cNvSpPr txBox="1"/>
              <p:nvPr/>
            </p:nvSpPr>
            <p:spPr>
              <a:xfrm>
                <a:off x="121418" y="5080188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ID_rt</a:t>
                </a:r>
                <a:endParaRPr lang="zh-CN" altLang="en-US" sz="800" dirty="0"/>
              </a:p>
            </p:txBody>
          </p:sp>
          <p:sp>
            <p:nvSpPr>
              <p:cNvPr id="1144" name="TextBox 1143"/>
              <p:cNvSpPr txBox="1"/>
              <p:nvPr/>
            </p:nvSpPr>
            <p:spPr>
              <a:xfrm>
                <a:off x="-590294" y="5076879"/>
                <a:ext cx="6912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IF_ID_RegRt</a:t>
                </a:r>
                <a:endParaRPr lang="zh-CN" altLang="en-US" sz="800" dirty="0"/>
              </a:p>
            </p:txBody>
          </p:sp>
          <p:cxnSp>
            <p:nvCxnSpPr>
              <p:cNvPr id="1145" name="直接连接符 1144"/>
              <p:cNvCxnSpPr/>
              <p:nvPr/>
            </p:nvCxnSpPr>
            <p:spPr>
              <a:xfrm flipH="1">
                <a:off x="31547" y="53865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TextBox 1145"/>
              <p:cNvSpPr txBox="1"/>
              <p:nvPr/>
            </p:nvSpPr>
            <p:spPr>
              <a:xfrm>
                <a:off x="114603" y="5296703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PCSrc</a:t>
                </a:r>
                <a:endParaRPr lang="zh-CN" altLang="en-US" sz="800" dirty="0"/>
              </a:p>
            </p:txBody>
          </p:sp>
          <p:sp>
            <p:nvSpPr>
              <p:cNvPr id="1147" name="TextBox 1146"/>
              <p:cNvSpPr txBox="1"/>
              <p:nvPr/>
            </p:nvSpPr>
            <p:spPr>
              <a:xfrm>
                <a:off x="-519486" y="5294224"/>
                <a:ext cx="595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PCSrc</a:t>
                </a:r>
                <a:endParaRPr lang="zh-CN" altLang="en-US" sz="800" dirty="0"/>
              </a:p>
            </p:txBody>
          </p:sp>
          <p:cxnSp>
            <p:nvCxnSpPr>
              <p:cNvPr id="1148" name="直接连接符 1147"/>
              <p:cNvCxnSpPr/>
              <p:nvPr/>
            </p:nvCxnSpPr>
            <p:spPr>
              <a:xfrm flipH="1">
                <a:off x="28504" y="54978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9" name="TextBox 1148"/>
              <p:cNvSpPr txBox="1"/>
              <p:nvPr/>
            </p:nvSpPr>
            <p:spPr>
              <a:xfrm>
                <a:off x="111587" y="5405565"/>
                <a:ext cx="705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Memcontrol_jal</a:t>
                </a:r>
                <a:endParaRPr lang="zh-CN" altLang="en-US" sz="800" dirty="0"/>
              </a:p>
            </p:txBody>
          </p:sp>
          <p:sp>
            <p:nvSpPr>
              <p:cNvPr id="1150" name="TextBox 1149"/>
              <p:cNvSpPr txBox="1"/>
              <p:nvPr/>
            </p:nvSpPr>
            <p:spPr>
              <a:xfrm>
                <a:off x="-712858" y="5400127"/>
                <a:ext cx="789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Memcontrol_jal</a:t>
                </a:r>
                <a:endParaRPr lang="zh-CN" altLang="en-US" sz="800" dirty="0"/>
              </a:p>
            </p:txBody>
          </p:sp>
          <p:sp>
            <p:nvSpPr>
              <p:cNvPr id="1151" name="TextBox 1150"/>
              <p:cNvSpPr txBox="1"/>
              <p:nvPr/>
            </p:nvSpPr>
            <p:spPr>
              <a:xfrm>
                <a:off x="-636676" y="4960506"/>
                <a:ext cx="7396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IF_ID_RegRs</a:t>
                </a:r>
                <a:endParaRPr lang="zh-CN" altLang="en-US" sz="800" dirty="0"/>
              </a:p>
            </p:txBody>
          </p:sp>
          <p:sp>
            <p:nvSpPr>
              <p:cNvPr id="1152" name="TextBox 1151"/>
              <p:cNvSpPr txBox="1"/>
              <p:nvPr/>
            </p:nvSpPr>
            <p:spPr>
              <a:xfrm>
                <a:off x="-756592" y="4852598"/>
                <a:ext cx="8608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MEM_WB_RegRd</a:t>
                </a:r>
                <a:endParaRPr lang="zh-CN" altLang="en-US" sz="800" dirty="0"/>
              </a:p>
            </p:txBody>
          </p:sp>
        </p:grpSp>
        <p:cxnSp>
          <p:nvCxnSpPr>
            <p:cNvPr id="1106" name="直接连接符 1105"/>
            <p:cNvCxnSpPr/>
            <p:nvPr/>
          </p:nvCxnSpPr>
          <p:spPr>
            <a:xfrm>
              <a:off x="-3497525" y="383652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/>
            <p:cNvSpPr txBox="1"/>
            <p:nvPr/>
          </p:nvSpPr>
          <p:spPr>
            <a:xfrm>
              <a:off x="-3852936" y="3944460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ForwardA</a:t>
              </a:r>
              <a:endParaRPr lang="zh-CN" altLang="en-US" sz="800" dirty="0"/>
            </a:p>
          </p:txBody>
        </p:sp>
        <p:cxnSp>
          <p:nvCxnSpPr>
            <p:cNvPr id="1108" name="直接连接符 1107"/>
            <p:cNvCxnSpPr/>
            <p:nvPr/>
          </p:nvCxnSpPr>
          <p:spPr>
            <a:xfrm>
              <a:off x="-3200861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-2868072" y="383661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-2556792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-2268453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extBox 1111"/>
            <p:cNvSpPr txBox="1"/>
            <p:nvPr/>
          </p:nvSpPr>
          <p:spPr>
            <a:xfrm>
              <a:off x="-2404914" y="3948818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ForwardD</a:t>
              </a:r>
              <a:endParaRPr lang="zh-CN" altLang="en-US" sz="800" dirty="0"/>
            </a:p>
          </p:txBody>
        </p:sp>
        <p:cxnSp>
          <p:nvCxnSpPr>
            <p:cNvPr id="1113" name="直接连接符 1112"/>
            <p:cNvCxnSpPr/>
            <p:nvPr/>
          </p:nvCxnSpPr>
          <p:spPr>
            <a:xfrm flipH="1">
              <a:off x="-3765469" y="37755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4" name="TextBox 1113"/>
            <p:cNvSpPr txBox="1"/>
            <p:nvPr/>
          </p:nvSpPr>
          <p:spPr>
            <a:xfrm>
              <a:off x="-3687869" y="3683228"/>
              <a:ext cx="902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sp>
          <p:nvSpPr>
            <p:cNvPr id="1115" name="TextBox 1114"/>
            <p:cNvSpPr txBox="1"/>
            <p:nvPr/>
          </p:nvSpPr>
          <p:spPr>
            <a:xfrm>
              <a:off x="-4501008" y="3680145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cxnSp>
          <p:nvCxnSpPr>
            <p:cNvPr id="1116" name="直接连接符 1115"/>
            <p:cNvCxnSpPr/>
            <p:nvPr/>
          </p:nvCxnSpPr>
          <p:spPr>
            <a:xfrm flipH="1">
              <a:off x="-2128720" y="37755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TextBox 1116"/>
            <p:cNvSpPr txBox="1"/>
            <p:nvPr/>
          </p:nvSpPr>
          <p:spPr>
            <a:xfrm>
              <a:off x="-2045637" y="3683228"/>
              <a:ext cx="702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Forwardsw</a:t>
              </a:r>
              <a:endParaRPr lang="zh-CN" altLang="en-US" sz="800" dirty="0"/>
            </a:p>
          </p:txBody>
        </p:sp>
        <p:sp>
          <p:nvSpPr>
            <p:cNvPr id="1118" name="TextBox 1117"/>
            <p:cNvSpPr txBox="1"/>
            <p:nvPr/>
          </p:nvSpPr>
          <p:spPr>
            <a:xfrm>
              <a:off x="-2870082" y="3677790"/>
              <a:ext cx="789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Forwardsw</a:t>
              </a:r>
              <a:endParaRPr lang="zh-CN" altLang="en-US" sz="800" dirty="0"/>
            </a:p>
          </p:txBody>
        </p:sp>
        <p:sp>
          <p:nvSpPr>
            <p:cNvPr id="1119" name="TextBox 1118"/>
            <p:cNvSpPr txBox="1"/>
            <p:nvPr/>
          </p:nvSpPr>
          <p:spPr>
            <a:xfrm>
              <a:off x="-3471230" y="394590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ForwardB</a:t>
              </a:r>
              <a:endParaRPr lang="zh-CN" altLang="en-US" sz="800" dirty="0"/>
            </a:p>
          </p:txBody>
        </p:sp>
        <p:sp>
          <p:nvSpPr>
            <p:cNvPr id="1120" name="TextBox 1119"/>
            <p:cNvSpPr txBox="1"/>
            <p:nvPr/>
          </p:nvSpPr>
          <p:spPr>
            <a:xfrm>
              <a:off x="-2775270" y="3945599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ForwardC</a:t>
              </a:r>
              <a:endParaRPr lang="zh-CN" altLang="en-US" sz="800" dirty="0"/>
            </a:p>
          </p:txBody>
        </p:sp>
        <p:sp>
          <p:nvSpPr>
            <p:cNvPr id="1121" name="TextBox 1120"/>
            <p:cNvSpPr txBox="1"/>
            <p:nvPr/>
          </p:nvSpPr>
          <p:spPr>
            <a:xfrm>
              <a:off x="-3145780" y="3950119"/>
              <a:ext cx="601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ForwardPC</a:t>
              </a:r>
              <a:endParaRPr lang="zh-CN" altLang="en-US" sz="800" dirty="0"/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16972926" y="13721880"/>
            <a:ext cx="1" cy="28126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直接连接符 1871"/>
          <p:cNvCxnSpPr/>
          <p:nvPr/>
        </p:nvCxnSpPr>
        <p:spPr>
          <a:xfrm flipH="1">
            <a:off x="16961119" y="18500451"/>
            <a:ext cx="1" cy="28126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直接连接符 1872"/>
          <p:cNvCxnSpPr/>
          <p:nvPr/>
        </p:nvCxnSpPr>
        <p:spPr>
          <a:xfrm flipH="1">
            <a:off x="23642817" y="13721880"/>
            <a:ext cx="14306" cy="1538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直接连接符 1873"/>
          <p:cNvCxnSpPr/>
          <p:nvPr/>
        </p:nvCxnSpPr>
        <p:spPr>
          <a:xfrm flipH="1">
            <a:off x="23657123" y="19927456"/>
            <a:ext cx="14306" cy="1538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直接连接符 1874"/>
          <p:cNvCxnSpPr/>
          <p:nvPr/>
        </p:nvCxnSpPr>
        <p:spPr>
          <a:xfrm>
            <a:off x="33203447" y="13771497"/>
            <a:ext cx="0" cy="20724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直接连接符 1875"/>
          <p:cNvCxnSpPr/>
          <p:nvPr/>
        </p:nvCxnSpPr>
        <p:spPr>
          <a:xfrm flipH="1">
            <a:off x="33203447" y="18859292"/>
            <a:ext cx="1712" cy="29716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直接连接符 1876"/>
          <p:cNvCxnSpPr/>
          <p:nvPr/>
        </p:nvCxnSpPr>
        <p:spPr>
          <a:xfrm>
            <a:off x="39174239" y="13850514"/>
            <a:ext cx="7902" cy="22350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直接连接符 1877"/>
          <p:cNvCxnSpPr/>
          <p:nvPr/>
        </p:nvCxnSpPr>
        <p:spPr>
          <a:xfrm flipH="1">
            <a:off x="39188022" y="18693237"/>
            <a:ext cx="10993" cy="3159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434</Words>
  <Application>Microsoft Office PowerPoint</Application>
  <PresentationFormat>自定义</PresentationFormat>
  <Paragraphs>381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lyf</dc:creator>
  <cp:lastModifiedBy>cheng</cp:lastModifiedBy>
  <cp:revision>141</cp:revision>
  <dcterms:created xsi:type="dcterms:W3CDTF">2018-07-19T02:25:30Z</dcterms:created>
  <dcterms:modified xsi:type="dcterms:W3CDTF">2018-07-31T05:26:28Z</dcterms:modified>
</cp:coreProperties>
</file>