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64" r:id="rId4"/>
    <p:sldId id="263" r:id="rId5"/>
    <p:sldId id="265" r:id="rId6"/>
    <p:sldId id="266" r:id="rId7"/>
    <p:sldId id="270" r:id="rId8"/>
    <p:sldId id="268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58" r:id="rId17"/>
    <p:sldId id="280" r:id="rId18"/>
    <p:sldId id="259" r:id="rId19"/>
    <p:sldId id="278" r:id="rId20"/>
    <p:sldId id="281" r:id="rId21"/>
    <p:sldId id="260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4FCED-FE3B-4F97-9FF7-7C2B7F859CBA}" type="doc">
      <dgm:prSet loTypeId="urn:microsoft.com/office/officeart/2009/3/layout/StepUpProcess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CA"/>
        </a:p>
      </dgm:t>
    </dgm:pt>
    <dgm:pt modelId="{EAA99AC0-CEE1-41C6-B4BF-AA073FC3465A}">
      <dgm:prSet phldrT="[Text]"/>
      <dgm:spPr/>
      <dgm:t>
        <a:bodyPr/>
        <a:lstStyle/>
        <a:p>
          <a:r>
            <a:rPr lang="en-CA" dirty="0">
              <a:latin typeface="Century Schoolbook" panose="02040604050505020304" pitchFamily="18" charset="0"/>
            </a:rPr>
            <a:t>Data Collection</a:t>
          </a:r>
        </a:p>
      </dgm:t>
    </dgm:pt>
    <dgm:pt modelId="{F886B85A-1F87-4D4B-8DC1-6F66F1F78D5F}" type="parTrans" cxnId="{D10C68CD-1187-42E2-9289-1FCE6C8AED2C}">
      <dgm:prSet/>
      <dgm:spPr/>
      <dgm:t>
        <a:bodyPr/>
        <a:lstStyle/>
        <a:p>
          <a:endParaRPr lang="en-CA"/>
        </a:p>
      </dgm:t>
    </dgm:pt>
    <dgm:pt modelId="{29597B99-1AB6-4883-B139-D8F8766AE366}" type="sibTrans" cxnId="{D10C68CD-1187-42E2-9289-1FCE6C8AED2C}">
      <dgm:prSet/>
      <dgm:spPr/>
      <dgm:t>
        <a:bodyPr/>
        <a:lstStyle/>
        <a:p>
          <a:endParaRPr lang="en-CA"/>
        </a:p>
      </dgm:t>
    </dgm:pt>
    <dgm:pt modelId="{3022CDC0-9EF2-4C14-B22B-E7BF9883A940}">
      <dgm:prSet phldrT="[Text]"/>
      <dgm:spPr/>
      <dgm:t>
        <a:bodyPr/>
        <a:lstStyle/>
        <a:p>
          <a:r>
            <a:rPr lang="en-CA" dirty="0">
              <a:latin typeface="Century Schoolbook" panose="02040604050505020304" pitchFamily="18" charset="0"/>
            </a:rPr>
            <a:t>Terminology Definition</a:t>
          </a:r>
        </a:p>
      </dgm:t>
    </dgm:pt>
    <dgm:pt modelId="{F2852394-A603-411F-BB46-ACFC3009597C}" type="parTrans" cxnId="{0349DCCF-2DA7-4D6F-9A62-032F49519F9C}">
      <dgm:prSet/>
      <dgm:spPr/>
      <dgm:t>
        <a:bodyPr/>
        <a:lstStyle/>
        <a:p>
          <a:endParaRPr lang="en-CA"/>
        </a:p>
      </dgm:t>
    </dgm:pt>
    <dgm:pt modelId="{C5CB6DC6-3B59-4CDF-BED8-667F7B847C8E}" type="sibTrans" cxnId="{0349DCCF-2DA7-4D6F-9A62-032F49519F9C}">
      <dgm:prSet/>
      <dgm:spPr/>
      <dgm:t>
        <a:bodyPr/>
        <a:lstStyle/>
        <a:p>
          <a:endParaRPr lang="en-CA"/>
        </a:p>
      </dgm:t>
    </dgm:pt>
    <dgm:pt modelId="{F836E76F-5DFC-4048-A15E-44525A3FFF18}">
      <dgm:prSet phldrT="[Text]"/>
      <dgm:spPr/>
      <dgm:t>
        <a:bodyPr/>
        <a:lstStyle/>
        <a:p>
          <a:r>
            <a:rPr lang="en-CA" dirty="0">
              <a:latin typeface="Century Schoolbook" panose="02040604050505020304" pitchFamily="18" charset="0"/>
            </a:rPr>
            <a:t>Data Quality Check</a:t>
          </a:r>
        </a:p>
      </dgm:t>
    </dgm:pt>
    <dgm:pt modelId="{21FB7FC4-EC7A-490F-9E3C-0AC75EA4EDD6}" type="parTrans" cxnId="{4A071953-E54F-44AA-9599-D816DFF15278}">
      <dgm:prSet/>
      <dgm:spPr/>
      <dgm:t>
        <a:bodyPr/>
        <a:lstStyle/>
        <a:p>
          <a:endParaRPr lang="en-CA"/>
        </a:p>
      </dgm:t>
    </dgm:pt>
    <dgm:pt modelId="{B849FB03-226D-4106-BDD8-CE801BB3C2A9}" type="sibTrans" cxnId="{4A071953-E54F-44AA-9599-D816DFF15278}">
      <dgm:prSet/>
      <dgm:spPr/>
      <dgm:t>
        <a:bodyPr/>
        <a:lstStyle/>
        <a:p>
          <a:endParaRPr lang="en-CA"/>
        </a:p>
      </dgm:t>
    </dgm:pt>
    <dgm:pt modelId="{9364C591-CB00-4762-B1C1-F9AD6E0B988B}">
      <dgm:prSet/>
      <dgm:spPr/>
      <dgm:t>
        <a:bodyPr/>
        <a:lstStyle/>
        <a:p>
          <a:r>
            <a:rPr lang="en-CA" dirty="0">
              <a:latin typeface="Century Schoolbook" panose="02040604050505020304" pitchFamily="18" charset="0"/>
            </a:rPr>
            <a:t>Regrouping</a:t>
          </a:r>
        </a:p>
      </dgm:t>
    </dgm:pt>
    <dgm:pt modelId="{AD53D418-D192-4546-8E9E-2F804B0CCE9D}" type="parTrans" cxnId="{20835F79-4958-469D-A1D4-99BE67CDF97C}">
      <dgm:prSet/>
      <dgm:spPr/>
      <dgm:t>
        <a:bodyPr/>
        <a:lstStyle/>
        <a:p>
          <a:endParaRPr lang="en-CA"/>
        </a:p>
      </dgm:t>
    </dgm:pt>
    <dgm:pt modelId="{5B6436B4-E899-476E-B03F-0A0A66BD584F}" type="sibTrans" cxnId="{20835F79-4958-469D-A1D4-99BE67CDF97C}">
      <dgm:prSet/>
      <dgm:spPr/>
      <dgm:t>
        <a:bodyPr/>
        <a:lstStyle/>
        <a:p>
          <a:endParaRPr lang="en-CA"/>
        </a:p>
      </dgm:t>
    </dgm:pt>
    <dgm:pt modelId="{AE08DB84-1F4B-4BC5-AEC1-F99F6A73C850}">
      <dgm:prSet/>
      <dgm:spPr/>
      <dgm:t>
        <a:bodyPr/>
        <a:lstStyle/>
        <a:p>
          <a:r>
            <a:rPr lang="en-CA" dirty="0">
              <a:latin typeface="Century Schoolbook" panose="02040604050505020304" pitchFamily="18" charset="0"/>
            </a:rPr>
            <a:t>Merge</a:t>
          </a:r>
        </a:p>
      </dgm:t>
    </dgm:pt>
    <dgm:pt modelId="{7295B299-8E53-431A-8C84-99073B686B54}" type="parTrans" cxnId="{74B1A49A-BE55-45DB-9A12-0C3C1E6217A1}">
      <dgm:prSet/>
      <dgm:spPr/>
      <dgm:t>
        <a:bodyPr/>
        <a:lstStyle/>
        <a:p>
          <a:endParaRPr lang="en-CA"/>
        </a:p>
      </dgm:t>
    </dgm:pt>
    <dgm:pt modelId="{5D1872DD-B00C-4A78-8CD5-D31D514985BC}" type="sibTrans" cxnId="{74B1A49A-BE55-45DB-9A12-0C3C1E6217A1}">
      <dgm:prSet/>
      <dgm:spPr/>
      <dgm:t>
        <a:bodyPr/>
        <a:lstStyle/>
        <a:p>
          <a:endParaRPr lang="en-CA"/>
        </a:p>
      </dgm:t>
    </dgm:pt>
    <dgm:pt modelId="{DAA6DD88-27D7-438C-A251-CF24325377D3}" type="pres">
      <dgm:prSet presAssocID="{2B94FCED-FE3B-4F97-9FF7-7C2B7F859CBA}" presName="rootnode" presStyleCnt="0">
        <dgm:presLayoutVars>
          <dgm:chMax/>
          <dgm:chPref/>
          <dgm:dir/>
          <dgm:animLvl val="lvl"/>
        </dgm:presLayoutVars>
      </dgm:prSet>
      <dgm:spPr/>
    </dgm:pt>
    <dgm:pt modelId="{5985A94B-CD1D-475A-8A9B-82776E84238E}" type="pres">
      <dgm:prSet presAssocID="{EAA99AC0-CEE1-41C6-B4BF-AA073FC3465A}" presName="composite" presStyleCnt="0"/>
      <dgm:spPr/>
    </dgm:pt>
    <dgm:pt modelId="{21B7E80E-4752-4D13-B3FD-B8AF4FB9DCA2}" type="pres">
      <dgm:prSet presAssocID="{EAA99AC0-CEE1-41C6-B4BF-AA073FC3465A}" presName="LShape" presStyleLbl="alignNode1" presStyleIdx="0" presStyleCnt="9"/>
      <dgm:spPr/>
    </dgm:pt>
    <dgm:pt modelId="{71D2D166-5E8D-4F8B-A4B5-A1F1D53407B2}" type="pres">
      <dgm:prSet presAssocID="{EAA99AC0-CEE1-41C6-B4BF-AA073FC3465A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1DBD001-997A-459F-8013-F194A24FE571}" type="pres">
      <dgm:prSet presAssocID="{EAA99AC0-CEE1-41C6-B4BF-AA073FC3465A}" presName="Triangle" presStyleLbl="alignNode1" presStyleIdx="1" presStyleCnt="9"/>
      <dgm:spPr/>
    </dgm:pt>
    <dgm:pt modelId="{95919C1F-8F5E-4EAC-9A6F-B53EE4A39ED4}" type="pres">
      <dgm:prSet presAssocID="{29597B99-1AB6-4883-B139-D8F8766AE366}" presName="sibTrans" presStyleCnt="0"/>
      <dgm:spPr/>
    </dgm:pt>
    <dgm:pt modelId="{0F580AAD-88FA-43EF-B49A-3E947A24760C}" type="pres">
      <dgm:prSet presAssocID="{29597B99-1AB6-4883-B139-D8F8766AE366}" presName="space" presStyleCnt="0"/>
      <dgm:spPr/>
    </dgm:pt>
    <dgm:pt modelId="{FCEB5BFF-6F38-49D1-94FC-D8F493D070E0}" type="pres">
      <dgm:prSet presAssocID="{3022CDC0-9EF2-4C14-B22B-E7BF9883A940}" presName="composite" presStyleCnt="0"/>
      <dgm:spPr/>
    </dgm:pt>
    <dgm:pt modelId="{F5A358D6-10A6-49A7-93FE-1ABBCA44B441}" type="pres">
      <dgm:prSet presAssocID="{3022CDC0-9EF2-4C14-B22B-E7BF9883A940}" presName="LShape" presStyleLbl="alignNode1" presStyleIdx="2" presStyleCnt="9"/>
      <dgm:spPr/>
    </dgm:pt>
    <dgm:pt modelId="{DFC2777D-7947-409A-B110-96DC512E59D5}" type="pres">
      <dgm:prSet presAssocID="{3022CDC0-9EF2-4C14-B22B-E7BF9883A94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6CDBD44-06EA-46BC-8EF8-9637BDF8D125}" type="pres">
      <dgm:prSet presAssocID="{3022CDC0-9EF2-4C14-B22B-E7BF9883A940}" presName="Triangle" presStyleLbl="alignNode1" presStyleIdx="3" presStyleCnt="9"/>
      <dgm:spPr/>
    </dgm:pt>
    <dgm:pt modelId="{6ECC3067-04DC-4825-9E7E-9C44297BE615}" type="pres">
      <dgm:prSet presAssocID="{C5CB6DC6-3B59-4CDF-BED8-667F7B847C8E}" presName="sibTrans" presStyleCnt="0"/>
      <dgm:spPr/>
    </dgm:pt>
    <dgm:pt modelId="{3425CA79-1A7E-41C3-8717-7F3984D2E13B}" type="pres">
      <dgm:prSet presAssocID="{C5CB6DC6-3B59-4CDF-BED8-667F7B847C8E}" presName="space" presStyleCnt="0"/>
      <dgm:spPr/>
    </dgm:pt>
    <dgm:pt modelId="{DC7E6F1E-FA78-4971-A6C5-B47A6D490E14}" type="pres">
      <dgm:prSet presAssocID="{F836E76F-5DFC-4048-A15E-44525A3FFF18}" presName="composite" presStyleCnt="0"/>
      <dgm:spPr/>
    </dgm:pt>
    <dgm:pt modelId="{0A3DAC1F-F5F3-4A2A-B708-5F4894E5EFF7}" type="pres">
      <dgm:prSet presAssocID="{F836E76F-5DFC-4048-A15E-44525A3FFF18}" presName="LShape" presStyleLbl="alignNode1" presStyleIdx="4" presStyleCnt="9"/>
      <dgm:spPr/>
    </dgm:pt>
    <dgm:pt modelId="{799AD2BC-9BE4-4225-B3DF-27C146E1DC52}" type="pres">
      <dgm:prSet presAssocID="{F836E76F-5DFC-4048-A15E-44525A3FFF1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4CDA6CF-C1D0-4B49-AB19-D8851275E020}" type="pres">
      <dgm:prSet presAssocID="{F836E76F-5DFC-4048-A15E-44525A3FFF18}" presName="Triangle" presStyleLbl="alignNode1" presStyleIdx="5" presStyleCnt="9"/>
      <dgm:spPr/>
    </dgm:pt>
    <dgm:pt modelId="{8C19D1D0-B115-410C-94B1-37C62CA0BBAF}" type="pres">
      <dgm:prSet presAssocID="{B849FB03-226D-4106-BDD8-CE801BB3C2A9}" presName="sibTrans" presStyleCnt="0"/>
      <dgm:spPr/>
    </dgm:pt>
    <dgm:pt modelId="{9FC2B6E6-C489-40A4-A7BD-B6ABAB2D3490}" type="pres">
      <dgm:prSet presAssocID="{B849FB03-226D-4106-BDD8-CE801BB3C2A9}" presName="space" presStyleCnt="0"/>
      <dgm:spPr/>
    </dgm:pt>
    <dgm:pt modelId="{90ECBBC3-5611-4AEE-BA2A-6222F5D7F8C5}" type="pres">
      <dgm:prSet presAssocID="{9364C591-CB00-4762-B1C1-F9AD6E0B988B}" presName="composite" presStyleCnt="0"/>
      <dgm:spPr/>
    </dgm:pt>
    <dgm:pt modelId="{61E4F3E1-F2CE-4BE2-A71D-00E9CE28B6C5}" type="pres">
      <dgm:prSet presAssocID="{9364C591-CB00-4762-B1C1-F9AD6E0B988B}" presName="LShape" presStyleLbl="alignNode1" presStyleIdx="6" presStyleCnt="9"/>
      <dgm:spPr/>
    </dgm:pt>
    <dgm:pt modelId="{FB6D4797-CC1D-4FB7-9E1D-48C00C4DC4E7}" type="pres">
      <dgm:prSet presAssocID="{9364C591-CB00-4762-B1C1-F9AD6E0B988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E242DCA-6646-4A04-9EC6-8328A77A80A3}" type="pres">
      <dgm:prSet presAssocID="{9364C591-CB00-4762-B1C1-F9AD6E0B988B}" presName="Triangle" presStyleLbl="alignNode1" presStyleIdx="7" presStyleCnt="9"/>
      <dgm:spPr/>
    </dgm:pt>
    <dgm:pt modelId="{8F23111E-1163-4D67-A81A-3458E9FE963D}" type="pres">
      <dgm:prSet presAssocID="{5B6436B4-E899-476E-B03F-0A0A66BD584F}" presName="sibTrans" presStyleCnt="0"/>
      <dgm:spPr/>
    </dgm:pt>
    <dgm:pt modelId="{63838CFF-F600-4852-B7BA-24B7D55AB547}" type="pres">
      <dgm:prSet presAssocID="{5B6436B4-E899-476E-B03F-0A0A66BD584F}" presName="space" presStyleCnt="0"/>
      <dgm:spPr/>
    </dgm:pt>
    <dgm:pt modelId="{A7FF8442-8A93-4AD5-8A78-D7F3462E6EDA}" type="pres">
      <dgm:prSet presAssocID="{AE08DB84-1F4B-4BC5-AEC1-F99F6A73C850}" presName="composite" presStyleCnt="0"/>
      <dgm:spPr/>
    </dgm:pt>
    <dgm:pt modelId="{798B0CDE-79A5-4F67-B9BB-221EF9C5F6EB}" type="pres">
      <dgm:prSet presAssocID="{AE08DB84-1F4B-4BC5-AEC1-F99F6A73C850}" presName="LShape" presStyleLbl="alignNode1" presStyleIdx="8" presStyleCnt="9"/>
      <dgm:spPr/>
    </dgm:pt>
    <dgm:pt modelId="{09C62499-48B2-4206-B7EF-33BE8E56F886}" type="pres">
      <dgm:prSet presAssocID="{AE08DB84-1F4B-4BC5-AEC1-F99F6A73C850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0C4CC2C-3B12-4002-8A52-8656CE13FB1A}" type="presOf" srcId="{EAA99AC0-CEE1-41C6-B4BF-AA073FC3465A}" destId="{71D2D166-5E8D-4F8B-A4B5-A1F1D53407B2}" srcOrd="0" destOrd="0" presId="urn:microsoft.com/office/officeart/2009/3/layout/StepUpProcess"/>
    <dgm:cxn modelId="{4A071953-E54F-44AA-9599-D816DFF15278}" srcId="{2B94FCED-FE3B-4F97-9FF7-7C2B7F859CBA}" destId="{F836E76F-5DFC-4048-A15E-44525A3FFF18}" srcOrd="2" destOrd="0" parTransId="{21FB7FC4-EC7A-490F-9E3C-0AC75EA4EDD6}" sibTransId="{B849FB03-226D-4106-BDD8-CE801BB3C2A9}"/>
    <dgm:cxn modelId="{FC655C54-5AE9-4321-A115-38F221BABB2E}" type="presOf" srcId="{AE08DB84-1F4B-4BC5-AEC1-F99F6A73C850}" destId="{09C62499-48B2-4206-B7EF-33BE8E56F886}" srcOrd="0" destOrd="0" presId="urn:microsoft.com/office/officeart/2009/3/layout/StepUpProcess"/>
    <dgm:cxn modelId="{FB932675-971F-4F17-AEB9-2CE1D3DE321C}" type="presOf" srcId="{F836E76F-5DFC-4048-A15E-44525A3FFF18}" destId="{799AD2BC-9BE4-4225-B3DF-27C146E1DC52}" srcOrd="0" destOrd="0" presId="urn:microsoft.com/office/officeart/2009/3/layout/StepUpProcess"/>
    <dgm:cxn modelId="{20835F79-4958-469D-A1D4-99BE67CDF97C}" srcId="{2B94FCED-FE3B-4F97-9FF7-7C2B7F859CBA}" destId="{9364C591-CB00-4762-B1C1-F9AD6E0B988B}" srcOrd="3" destOrd="0" parTransId="{AD53D418-D192-4546-8E9E-2F804B0CCE9D}" sibTransId="{5B6436B4-E899-476E-B03F-0A0A66BD584F}"/>
    <dgm:cxn modelId="{FE1EAD79-29E6-42C4-8F6A-FF02510D2C95}" type="presOf" srcId="{9364C591-CB00-4762-B1C1-F9AD6E0B988B}" destId="{FB6D4797-CC1D-4FB7-9E1D-48C00C4DC4E7}" srcOrd="0" destOrd="0" presId="urn:microsoft.com/office/officeart/2009/3/layout/StepUpProcess"/>
    <dgm:cxn modelId="{74B1A49A-BE55-45DB-9A12-0C3C1E6217A1}" srcId="{2B94FCED-FE3B-4F97-9FF7-7C2B7F859CBA}" destId="{AE08DB84-1F4B-4BC5-AEC1-F99F6A73C850}" srcOrd="4" destOrd="0" parTransId="{7295B299-8E53-431A-8C84-99073B686B54}" sibTransId="{5D1872DD-B00C-4A78-8CD5-D31D514985BC}"/>
    <dgm:cxn modelId="{D10C68CD-1187-42E2-9289-1FCE6C8AED2C}" srcId="{2B94FCED-FE3B-4F97-9FF7-7C2B7F859CBA}" destId="{EAA99AC0-CEE1-41C6-B4BF-AA073FC3465A}" srcOrd="0" destOrd="0" parTransId="{F886B85A-1F87-4D4B-8DC1-6F66F1F78D5F}" sibTransId="{29597B99-1AB6-4883-B139-D8F8766AE366}"/>
    <dgm:cxn modelId="{0349DCCF-2DA7-4D6F-9A62-032F49519F9C}" srcId="{2B94FCED-FE3B-4F97-9FF7-7C2B7F859CBA}" destId="{3022CDC0-9EF2-4C14-B22B-E7BF9883A940}" srcOrd="1" destOrd="0" parTransId="{F2852394-A603-411F-BB46-ACFC3009597C}" sibTransId="{C5CB6DC6-3B59-4CDF-BED8-667F7B847C8E}"/>
    <dgm:cxn modelId="{BF1D4CD1-8F73-48BD-A879-0527D01198BF}" type="presOf" srcId="{2B94FCED-FE3B-4F97-9FF7-7C2B7F859CBA}" destId="{DAA6DD88-27D7-438C-A251-CF24325377D3}" srcOrd="0" destOrd="0" presId="urn:microsoft.com/office/officeart/2009/3/layout/StepUpProcess"/>
    <dgm:cxn modelId="{2D04B1F8-969A-430E-8F54-A4C783CF64C0}" type="presOf" srcId="{3022CDC0-9EF2-4C14-B22B-E7BF9883A940}" destId="{DFC2777D-7947-409A-B110-96DC512E59D5}" srcOrd="0" destOrd="0" presId="urn:microsoft.com/office/officeart/2009/3/layout/StepUpProcess"/>
    <dgm:cxn modelId="{640EDE07-6430-40FC-8562-E072AC692AF4}" type="presParOf" srcId="{DAA6DD88-27D7-438C-A251-CF24325377D3}" destId="{5985A94B-CD1D-475A-8A9B-82776E84238E}" srcOrd="0" destOrd="0" presId="urn:microsoft.com/office/officeart/2009/3/layout/StepUpProcess"/>
    <dgm:cxn modelId="{4E459645-90E4-444A-99CB-C97905EFF8E3}" type="presParOf" srcId="{5985A94B-CD1D-475A-8A9B-82776E84238E}" destId="{21B7E80E-4752-4D13-B3FD-B8AF4FB9DCA2}" srcOrd="0" destOrd="0" presId="urn:microsoft.com/office/officeart/2009/3/layout/StepUpProcess"/>
    <dgm:cxn modelId="{5E03344D-5AE7-4DC4-85EF-E59EF530B9C8}" type="presParOf" srcId="{5985A94B-CD1D-475A-8A9B-82776E84238E}" destId="{71D2D166-5E8D-4F8B-A4B5-A1F1D53407B2}" srcOrd="1" destOrd="0" presId="urn:microsoft.com/office/officeart/2009/3/layout/StepUpProcess"/>
    <dgm:cxn modelId="{813FF11C-5FD6-42E7-B096-E4937325D239}" type="presParOf" srcId="{5985A94B-CD1D-475A-8A9B-82776E84238E}" destId="{F1DBD001-997A-459F-8013-F194A24FE571}" srcOrd="2" destOrd="0" presId="urn:microsoft.com/office/officeart/2009/3/layout/StepUpProcess"/>
    <dgm:cxn modelId="{A91B9B22-A2E7-4511-8EC8-97D1569F3635}" type="presParOf" srcId="{DAA6DD88-27D7-438C-A251-CF24325377D3}" destId="{95919C1F-8F5E-4EAC-9A6F-B53EE4A39ED4}" srcOrd="1" destOrd="0" presId="urn:microsoft.com/office/officeart/2009/3/layout/StepUpProcess"/>
    <dgm:cxn modelId="{119DFDE5-30F9-4A5B-9A62-8C543E334A49}" type="presParOf" srcId="{95919C1F-8F5E-4EAC-9A6F-B53EE4A39ED4}" destId="{0F580AAD-88FA-43EF-B49A-3E947A24760C}" srcOrd="0" destOrd="0" presId="urn:microsoft.com/office/officeart/2009/3/layout/StepUpProcess"/>
    <dgm:cxn modelId="{E06A94CE-7CF6-440E-9600-5507F4288531}" type="presParOf" srcId="{DAA6DD88-27D7-438C-A251-CF24325377D3}" destId="{FCEB5BFF-6F38-49D1-94FC-D8F493D070E0}" srcOrd="2" destOrd="0" presId="urn:microsoft.com/office/officeart/2009/3/layout/StepUpProcess"/>
    <dgm:cxn modelId="{AF50EA4B-944A-4B70-A040-8966476F8C19}" type="presParOf" srcId="{FCEB5BFF-6F38-49D1-94FC-D8F493D070E0}" destId="{F5A358D6-10A6-49A7-93FE-1ABBCA44B441}" srcOrd="0" destOrd="0" presId="urn:microsoft.com/office/officeart/2009/3/layout/StepUpProcess"/>
    <dgm:cxn modelId="{71138B5E-C62D-460C-80CB-7DC4F5BC8798}" type="presParOf" srcId="{FCEB5BFF-6F38-49D1-94FC-D8F493D070E0}" destId="{DFC2777D-7947-409A-B110-96DC512E59D5}" srcOrd="1" destOrd="0" presId="urn:microsoft.com/office/officeart/2009/3/layout/StepUpProcess"/>
    <dgm:cxn modelId="{88F28214-E3AF-4051-A517-6AB178A98E37}" type="presParOf" srcId="{FCEB5BFF-6F38-49D1-94FC-D8F493D070E0}" destId="{26CDBD44-06EA-46BC-8EF8-9637BDF8D125}" srcOrd="2" destOrd="0" presId="urn:microsoft.com/office/officeart/2009/3/layout/StepUpProcess"/>
    <dgm:cxn modelId="{D53DEF5C-2A7E-4C16-8BD1-B1204BFCEE80}" type="presParOf" srcId="{DAA6DD88-27D7-438C-A251-CF24325377D3}" destId="{6ECC3067-04DC-4825-9E7E-9C44297BE615}" srcOrd="3" destOrd="0" presId="urn:microsoft.com/office/officeart/2009/3/layout/StepUpProcess"/>
    <dgm:cxn modelId="{F4ABB5D5-8872-4DB9-A34F-F579D5790559}" type="presParOf" srcId="{6ECC3067-04DC-4825-9E7E-9C44297BE615}" destId="{3425CA79-1A7E-41C3-8717-7F3984D2E13B}" srcOrd="0" destOrd="0" presId="urn:microsoft.com/office/officeart/2009/3/layout/StepUpProcess"/>
    <dgm:cxn modelId="{DF8CF37B-E639-4812-9AE4-A75207AA2DCD}" type="presParOf" srcId="{DAA6DD88-27D7-438C-A251-CF24325377D3}" destId="{DC7E6F1E-FA78-4971-A6C5-B47A6D490E14}" srcOrd="4" destOrd="0" presId="urn:microsoft.com/office/officeart/2009/3/layout/StepUpProcess"/>
    <dgm:cxn modelId="{F8F5AE48-258C-4A2D-8981-EC198A3750AE}" type="presParOf" srcId="{DC7E6F1E-FA78-4971-A6C5-B47A6D490E14}" destId="{0A3DAC1F-F5F3-4A2A-B708-5F4894E5EFF7}" srcOrd="0" destOrd="0" presId="urn:microsoft.com/office/officeart/2009/3/layout/StepUpProcess"/>
    <dgm:cxn modelId="{8B951EE6-A78E-44D4-BE16-FB7ED0F57E56}" type="presParOf" srcId="{DC7E6F1E-FA78-4971-A6C5-B47A6D490E14}" destId="{799AD2BC-9BE4-4225-B3DF-27C146E1DC52}" srcOrd="1" destOrd="0" presId="urn:microsoft.com/office/officeart/2009/3/layout/StepUpProcess"/>
    <dgm:cxn modelId="{2044585E-97E8-4D87-913D-6861FFBC5C77}" type="presParOf" srcId="{DC7E6F1E-FA78-4971-A6C5-B47A6D490E14}" destId="{84CDA6CF-C1D0-4B49-AB19-D8851275E020}" srcOrd="2" destOrd="0" presId="urn:microsoft.com/office/officeart/2009/3/layout/StepUpProcess"/>
    <dgm:cxn modelId="{ED4BF2AA-DE4A-4F1D-ADBB-66564A47F9E2}" type="presParOf" srcId="{DAA6DD88-27D7-438C-A251-CF24325377D3}" destId="{8C19D1D0-B115-410C-94B1-37C62CA0BBAF}" srcOrd="5" destOrd="0" presId="urn:microsoft.com/office/officeart/2009/3/layout/StepUpProcess"/>
    <dgm:cxn modelId="{82C7704B-F0A4-41BE-A907-914E05C7B81F}" type="presParOf" srcId="{8C19D1D0-B115-410C-94B1-37C62CA0BBAF}" destId="{9FC2B6E6-C489-40A4-A7BD-B6ABAB2D3490}" srcOrd="0" destOrd="0" presId="urn:microsoft.com/office/officeart/2009/3/layout/StepUpProcess"/>
    <dgm:cxn modelId="{89F9BF72-19B4-49FD-9537-EBED0351FEA6}" type="presParOf" srcId="{DAA6DD88-27D7-438C-A251-CF24325377D3}" destId="{90ECBBC3-5611-4AEE-BA2A-6222F5D7F8C5}" srcOrd="6" destOrd="0" presId="urn:microsoft.com/office/officeart/2009/3/layout/StepUpProcess"/>
    <dgm:cxn modelId="{93D7D161-8596-4207-8C36-77C7E649D652}" type="presParOf" srcId="{90ECBBC3-5611-4AEE-BA2A-6222F5D7F8C5}" destId="{61E4F3E1-F2CE-4BE2-A71D-00E9CE28B6C5}" srcOrd="0" destOrd="0" presId="urn:microsoft.com/office/officeart/2009/3/layout/StepUpProcess"/>
    <dgm:cxn modelId="{BC828692-1059-488E-B6DE-09D46EF5081E}" type="presParOf" srcId="{90ECBBC3-5611-4AEE-BA2A-6222F5D7F8C5}" destId="{FB6D4797-CC1D-4FB7-9E1D-48C00C4DC4E7}" srcOrd="1" destOrd="0" presId="urn:microsoft.com/office/officeart/2009/3/layout/StepUpProcess"/>
    <dgm:cxn modelId="{8D74BC13-D2AB-4D4F-A740-EE249389892B}" type="presParOf" srcId="{90ECBBC3-5611-4AEE-BA2A-6222F5D7F8C5}" destId="{6E242DCA-6646-4A04-9EC6-8328A77A80A3}" srcOrd="2" destOrd="0" presId="urn:microsoft.com/office/officeart/2009/3/layout/StepUpProcess"/>
    <dgm:cxn modelId="{AF626C51-BBD0-4A4A-85E5-66DE49FD62F4}" type="presParOf" srcId="{DAA6DD88-27D7-438C-A251-CF24325377D3}" destId="{8F23111E-1163-4D67-A81A-3458E9FE963D}" srcOrd="7" destOrd="0" presId="urn:microsoft.com/office/officeart/2009/3/layout/StepUpProcess"/>
    <dgm:cxn modelId="{F7376FC1-757D-49A8-B083-B49AA2135AFB}" type="presParOf" srcId="{8F23111E-1163-4D67-A81A-3458E9FE963D}" destId="{63838CFF-F600-4852-B7BA-24B7D55AB547}" srcOrd="0" destOrd="0" presId="urn:microsoft.com/office/officeart/2009/3/layout/StepUpProcess"/>
    <dgm:cxn modelId="{3E5DD762-ABB6-43D6-8152-9B7748BFCB22}" type="presParOf" srcId="{DAA6DD88-27D7-438C-A251-CF24325377D3}" destId="{A7FF8442-8A93-4AD5-8A78-D7F3462E6EDA}" srcOrd="8" destOrd="0" presId="urn:microsoft.com/office/officeart/2009/3/layout/StepUpProcess"/>
    <dgm:cxn modelId="{188964EE-778A-474A-8064-5C86734D3C93}" type="presParOf" srcId="{A7FF8442-8A93-4AD5-8A78-D7F3462E6EDA}" destId="{798B0CDE-79A5-4F67-B9BB-221EF9C5F6EB}" srcOrd="0" destOrd="0" presId="urn:microsoft.com/office/officeart/2009/3/layout/StepUpProcess"/>
    <dgm:cxn modelId="{B32C6293-0226-4494-A533-BFD63A7B820B}" type="presParOf" srcId="{A7FF8442-8A93-4AD5-8A78-D7F3462E6EDA}" destId="{09C62499-48B2-4206-B7EF-33BE8E56F88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7E80E-4752-4D13-B3FD-B8AF4FB9DCA2}">
      <dsp:nvSpPr>
        <dsp:cNvPr id="0" name=""/>
        <dsp:cNvSpPr/>
      </dsp:nvSpPr>
      <dsp:spPr>
        <a:xfrm rot="5400000">
          <a:off x="444963" y="3033659"/>
          <a:ext cx="1322224" cy="2200151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2D166-5E8D-4F8B-A4B5-A1F1D53407B2}">
      <dsp:nvSpPr>
        <dsp:cNvPr id="0" name=""/>
        <dsp:cNvSpPr/>
      </dsp:nvSpPr>
      <dsp:spPr>
        <a:xfrm>
          <a:off x="224251" y="3691030"/>
          <a:ext cx="1986308" cy="174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latin typeface="Century Schoolbook" panose="02040604050505020304" pitchFamily="18" charset="0"/>
            </a:rPr>
            <a:t>Data Collection</a:t>
          </a:r>
        </a:p>
      </dsp:txBody>
      <dsp:txXfrm>
        <a:off x="224251" y="3691030"/>
        <a:ext cx="1986308" cy="1741116"/>
      </dsp:txXfrm>
    </dsp:sp>
    <dsp:sp modelId="{F1DBD001-997A-459F-8013-F194A24FE571}">
      <dsp:nvSpPr>
        <dsp:cNvPr id="0" name=""/>
        <dsp:cNvSpPr/>
      </dsp:nvSpPr>
      <dsp:spPr>
        <a:xfrm>
          <a:off x="1835784" y="2871682"/>
          <a:ext cx="374775" cy="374775"/>
        </a:xfrm>
        <a:prstGeom prst="triangle">
          <a:avLst>
            <a:gd name="adj" fmla="val 100000"/>
          </a:avLst>
        </a:prstGeom>
        <a:solidFill>
          <a:schemeClr val="accent5">
            <a:shade val="50000"/>
            <a:hueOff val="51179"/>
            <a:satOff val="-2896"/>
            <a:lumOff val="9743"/>
            <a:alphaOff val="0"/>
          </a:schemeClr>
        </a:solidFill>
        <a:ln w="19050" cap="rnd" cmpd="sng" algn="ctr">
          <a:solidFill>
            <a:schemeClr val="accent5">
              <a:shade val="50000"/>
              <a:hueOff val="51179"/>
              <a:satOff val="-2896"/>
              <a:lumOff val="9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358D6-10A6-49A7-93FE-1ABBCA44B441}">
      <dsp:nvSpPr>
        <dsp:cNvPr id="0" name=""/>
        <dsp:cNvSpPr/>
      </dsp:nvSpPr>
      <dsp:spPr>
        <a:xfrm rot="5400000">
          <a:off x="2876593" y="2431950"/>
          <a:ext cx="1322224" cy="2200151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102357"/>
            <a:satOff val="-5792"/>
            <a:lumOff val="19486"/>
            <a:alphaOff val="0"/>
          </a:schemeClr>
        </a:solidFill>
        <a:ln w="19050" cap="rnd" cmpd="sng" algn="ctr">
          <a:solidFill>
            <a:schemeClr val="accent5">
              <a:shade val="50000"/>
              <a:hueOff val="102357"/>
              <a:satOff val="-5792"/>
              <a:lumOff val="19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777D-7947-409A-B110-96DC512E59D5}">
      <dsp:nvSpPr>
        <dsp:cNvPr id="0" name=""/>
        <dsp:cNvSpPr/>
      </dsp:nvSpPr>
      <dsp:spPr>
        <a:xfrm>
          <a:off x="2655880" y="3089321"/>
          <a:ext cx="1986308" cy="174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latin typeface="Century Schoolbook" panose="02040604050505020304" pitchFamily="18" charset="0"/>
            </a:rPr>
            <a:t>Terminology Definition</a:t>
          </a:r>
        </a:p>
      </dsp:txBody>
      <dsp:txXfrm>
        <a:off x="2655880" y="3089321"/>
        <a:ext cx="1986308" cy="1741116"/>
      </dsp:txXfrm>
    </dsp:sp>
    <dsp:sp modelId="{26CDBD44-06EA-46BC-8EF8-9637BDF8D125}">
      <dsp:nvSpPr>
        <dsp:cNvPr id="0" name=""/>
        <dsp:cNvSpPr/>
      </dsp:nvSpPr>
      <dsp:spPr>
        <a:xfrm>
          <a:off x="4267414" y="2269972"/>
          <a:ext cx="374775" cy="374775"/>
        </a:xfrm>
        <a:prstGeom prst="triangle">
          <a:avLst>
            <a:gd name="adj" fmla="val 100000"/>
          </a:avLst>
        </a:prstGeom>
        <a:solidFill>
          <a:schemeClr val="accent5">
            <a:shade val="50000"/>
            <a:hueOff val="153536"/>
            <a:satOff val="-8689"/>
            <a:lumOff val="29229"/>
            <a:alphaOff val="0"/>
          </a:schemeClr>
        </a:solidFill>
        <a:ln w="19050" cap="rnd" cmpd="sng" algn="ctr">
          <a:solidFill>
            <a:schemeClr val="accent5">
              <a:shade val="50000"/>
              <a:hueOff val="153536"/>
              <a:satOff val="-8689"/>
              <a:lumOff val="29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DAC1F-F5F3-4A2A-B708-5F4894E5EFF7}">
      <dsp:nvSpPr>
        <dsp:cNvPr id="0" name=""/>
        <dsp:cNvSpPr/>
      </dsp:nvSpPr>
      <dsp:spPr>
        <a:xfrm rot="5400000">
          <a:off x="5308222" y="1830241"/>
          <a:ext cx="1322224" cy="2200151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204714"/>
            <a:satOff val="-11585"/>
            <a:lumOff val="38972"/>
            <a:alphaOff val="0"/>
          </a:schemeClr>
        </a:solidFill>
        <a:ln w="19050" cap="rnd" cmpd="sng" algn="ctr">
          <a:solidFill>
            <a:schemeClr val="accent5">
              <a:shade val="50000"/>
              <a:hueOff val="204714"/>
              <a:satOff val="-11585"/>
              <a:lumOff val="389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AD2BC-9BE4-4225-B3DF-27C146E1DC52}">
      <dsp:nvSpPr>
        <dsp:cNvPr id="0" name=""/>
        <dsp:cNvSpPr/>
      </dsp:nvSpPr>
      <dsp:spPr>
        <a:xfrm>
          <a:off x="5087510" y="2487612"/>
          <a:ext cx="1986308" cy="174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latin typeface="Century Schoolbook" panose="02040604050505020304" pitchFamily="18" charset="0"/>
            </a:rPr>
            <a:t>Data Quality Check</a:t>
          </a:r>
        </a:p>
      </dsp:txBody>
      <dsp:txXfrm>
        <a:off x="5087510" y="2487612"/>
        <a:ext cx="1986308" cy="1741116"/>
      </dsp:txXfrm>
    </dsp:sp>
    <dsp:sp modelId="{84CDA6CF-C1D0-4B49-AB19-D8851275E020}">
      <dsp:nvSpPr>
        <dsp:cNvPr id="0" name=""/>
        <dsp:cNvSpPr/>
      </dsp:nvSpPr>
      <dsp:spPr>
        <a:xfrm>
          <a:off x="6699044" y="1668263"/>
          <a:ext cx="374775" cy="374775"/>
        </a:xfrm>
        <a:prstGeom prst="triangle">
          <a:avLst>
            <a:gd name="adj" fmla="val 100000"/>
          </a:avLst>
        </a:prstGeom>
        <a:solidFill>
          <a:schemeClr val="accent5">
            <a:shade val="50000"/>
            <a:hueOff val="204714"/>
            <a:satOff val="-11585"/>
            <a:lumOff val="38972"/>
            <a:alphaOff val="0"/>
          </a:schemeClr>
        </a:solidFill>
        <a:ln w="19050" cap="rnd" cmpd="sng" algn="ctr">
          <a:solidFill>
            <a:schemeClr val="accent5">
              <a:shade val="50000"/>
              <a:hueOff val="204714"/>
              <a:satOff val="-11585"/>
              <a:lumOff val="389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4F3E1-F2CE-4BE2-A71D-00E9CE28B6C5}">
      <dsp:nvSpPr>
        <dsp:cNvPr id="0" name=""/>
        <dsp:cNvSpPr/>
      </dsp:nvSpPr>
      <dsp:spPr>
        <a:xfrm rot="5400000">
          <a:off x="7739852" y="1228531"/>
          <a:ext cx="1322224" cy="2200151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153536"/>
            <a:satOff val="-8689"/>
            <a:lumOff val="29229"/>
            <a:alphaOff val="0"/>
          </a:schemeClr>
        </a:solidFill>
        <a:ln w="19050" cap="rnd" cmpd="sng" algn="ctr">
          <a:solidFill>
            <a:schemeClr val="accent5">
              <a:shade val="50000"/>
              <a:hueOff val="153536"/>
              <a:satOff val="-8689"/>
              <a:lumOff val="29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D4797-CC1D-4FB7-9E1D-48C00C4DC4E7}">
      <dsp:nvSpPr>
        <dsp:cNvPr id="0" name=""/>
        <dsp:cNvSpPr/>
      </dsp:nvSpPr>
      <dsp:spPr>
        <a:xfrm>
          <a:off x="7519140" y="1885903"/>
          <a:ext cx="1986308" cy="174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latin typeface="Century Schoolbook" panose="02040604050505020304" pitchFamily="18" charset="0"/>
            </a:rPr>
            <a:t>Regrouping</a:t>
          </a:r>
        </a:p>
      </dsp:txBody>
      <dsp:txXfrm>
        <a:off x="7519140" y="1885903"/>
        <a:ext cx="1986308" cy="1741116"/>
      </dsp:txXfrm>
    </dsp:sp>
    <dsp:sp modelId="{6E242DCA-6646-4A04-9EC6-8328A77A80A3}">
      <dsp:nvSpPr>
        <dsp:cNvPr id="0" name=""/>
        <dsp:cNvSpPr/>
      </dsp:nvSpPr>
      <dsp:spPr>
        <a:xfrm>
          <a:off x="9130674" y="1066554"/>
          <a:ext cx="374775" cy="374775"/>
        </a:xfrm>
        <a:prstGeom prst="triangle">
          <a:avLst>
            <a:gd name="adj" fmla="val 100000"/>
          </a:avLst>
        </a:prstGeom>
        <a:solidFill>
          <a:schemeClr val="accent5">
            <a:shade val="50000"/>
            <a:hueOff val="102357"/>
            <a:satOff val="-5792"/>
            <a:lumOff val="19486"/>
            <a:alphaOff val="0"/>
          </a:schemeClr>
        </a:solidFill>
        <a:ln w="19050" cap="rnd" cmpd="sng" algn="ctr">
          <a:solidFill>
            <a:schemeClr val="accent5">
              <a:shade val="50000"/>
              <a:hueOff val="102357"/>
              <a:satOff val="-5792"/>
              <a:lumOff val="19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B0CDE-79A5-4F67-B9BB-221EF9C5F6EB}">
      <dsp:nvSpPr>
        <dsp:cNvPr id="0" name=""/>
        <dsp:cNvSpPr/>
      </dsp:nvSpPr>
      <dsp:spPr>
        <a:xfrm rot="5400000">
          <a:off x="10171482" y="626822"/>
          <a:ext cx="1322224" cy="2200151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50000"/>
            <a:hueOff val="51179"/>
            <a:satOff val="-2896"/>
            <a:lumOff val="9743"/>
            <a:alphaOff val="0"/>
          </a:schemeClr>
        </a:solidFill>
        <a:ln w="19050" cap="rnd" cmpd="sng" algn="ctr">
          <a:solidFill>
            <a:schemeClr val="accent5">
              <a:shade val="50000"/>
              <a:hueOff val="51179"/>
              <a:satOff val="-2896"/>
              <a:lumOff val="9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62499-48B2-4206-B7EF-33BE8E56F886}">
      <dsp:nvSpPr>
        <dsp:cNvPr id="0" name=""/>
        <dsp:cNvSpPr/>
      </dsp:nvSpPr>
      <dsp:spPr>
        <a:xfrm>
          <a:off x="9950770" y="1284193"/>
          <a:ext cx="1986308" cy="174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>
              <a:latin typeface="Century Schoolbook" panose="02040604050505020304" pitchFamily="18" charset="0"/>
            </a:rPr>
            <a:t>Merge</a:t>
          </a:r>
        </a:p>
      </dsp:txBody>
      <dsp:txXfrm>
        <a:off x="9950770" y="1284193"/>
        <a:ext cx="1986308" cy="1741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F5F5-A1C1-4683-9BA8-716DDFAD83FA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47B1C-72CF-445A-978B-9884E70C0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1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7B1C-72CF-445A-978B-9884E70C02A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99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7B1C-72CF-445A-978B-9884E70C02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31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7B1C-72CF-445A-978B-9884E70C02A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40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47B1C-72CF-445A-978B-9884E70C02A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00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27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01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97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64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49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948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05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84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75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37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99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99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9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29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13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8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A4C617-D2B6-4E4E-8F98-52ED1BD1A954}" type="datetimeFigureOut">
              <a:rPr lang="en-CA" smtClean="0"/>
              <a:t>2024-08-29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714A-CAE7-477F-9019-516DF42A25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950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ddd.fhi.no/atc_ddd_index/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health-products.canada.ca/api/documentation/dpd-documentation-en.html#a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ra.ca/national-drug-schedules/drug-scheduling-in-canada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pills&#10;&#10;Description automatically generated">
            <a:extLst>
              <a:ext uri="{FF2B5EF4-FFF2-40B4-BE49-F238E27FC236}">
                <a16:creationId xmlns:a16="http://schemas.microsoft.com/office/drawing/2014/main" id="{0774F2E5-70F6-6B20-D251-346A331E2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D1264-BC76-DEB8-5ACB-2A2C3F583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 Drug Products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9B5DD-AD59-DBEB-1339-0B58F009A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dashboard aims to provide insights of the drug market in Canada.</a:t>
            </a:r>
          </a:p>
        </p:txBody>
      </p:sp>
    </p:spTree>
    <p:extLst>
      <p:ext uri="{BB962C8B-B14F-4D97-AF65-F5344CB8AC3E}">
        <p14:creationId xmlns:p14="http://schemas.microsoft.com/office/powerpoint/2010/main" val="331100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 is </a:t>
            </a:r>
            <a:r>
              <a:rPr lang="en-CA" dirty="0" err="1">
                <a:solidFill>
                  <a:srgbClr val="FFFFFF"/>
                </a:solidFill>
              </a:rPr>
              <a:t>atc</a:t>
            </a:r>
            <a:r>
              <a:rPr lang="en-CA" dirty="0">
                <a:solidFill>
                  <a:srgbClr val="FFFFFF"/>
                </a:solidFill>
              </a:rPr>
              <a:t>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0" y="2536079"/>
            <a:ext cx="78044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It is a number that indicates the mechanism of a drug.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prstClr val="black"/>
              </a:solidFill>
              <a:latin typeface="Century Schoolbook" panose="020406040505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BUT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altLang="zh-CN" sz="2400" dirty="0">
              <a:solidFill>
                <a:prstClr val="black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It is more complicated than that: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Some drugs can have effect on multiple systems</a:t>
            </a:r>
          </a:p>
          <a:p>
            <a:pPr lvl="1"/>
            <a:r>
              <a:rPr lang="en-CA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One </a:t>
            </a:r>
            <a:r>
              <a:rPr lang="en-CA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atc</a:t>
            </a:r>
            <a:r>
              <a:rPr lang="en-CA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number is assigned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Drugs with more than one active ingredients</a:t>
            </a:r>
          </a:p>
          <a:p>
            <a:pPr lvl="1">
              <a:defRPr/>
            </a:pPr>
            <a:r>
              <a:rPr lang="en-CA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One </a:t>
            </a:r>
            <a:r>
              <a:rPr lang="en-CA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atc</a:t>
            </a:r>
            <a:r>
              <a:rPr lang="en-CA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number is assigned or no act number</a:t>
            </a:r>
            <a:endParaRPr lang="en-US" altLang="zh-CN" sz="2400" dirty="0">
              <a:solidFill>
                <a:prstClr val="black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Homeopathic products does not have </a:t>
            </a:r>
            <a:r>
              <a:rPr lang="en-US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atc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- Dropped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0B616-36A3-43B4-3ED6-AF21F03C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25" y="2905067"/>
            <a:ext cx="4347332" cy="31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3" name="Picture 412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24" name="Picture 41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25" name="Oval 412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126" name="Picture 412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27" name="Picture 412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28" name="Rectangle 412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atc to first level</a:t>
            </a:r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098" name="Picture 2" descr="atcclassification">
            <a:extLst>
              <a:ext uri="{FF2B5EF4-FFF2-40B4-BE49-F238E27FC236}">
                <a16:creationId xmlns:a16="http://schemas.microsoft.com/office/drawing/2014/main" id="{62FE88FB-AE72-D115-B89B-6BE8492B5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3587" b="2"/>
          <a:stretch/>
        </p:blipFill>
        <p:spPr bwMode="auto">
          <a:xfrm>
            <a:off x="4634682" y="10"/>
            <a:ext cx="75573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 err="1">
                <a:solidFill>
                  <a:srgbClr val="FFFFFF"/>
                </a:solidFill>
              </a:rPr>
              <a:t>atc</a:t>
            </a:r>
            <a:r>
              <a:rPr lang="en-CA" dirty="0">
                <a:solidFill>
                  <a:srgbClr val="FFFFFF"/>
                </a:solidFill>
              </a:rPr>
              <a:t> description scraped</a:t>
            </a:r>
            <a:br>
              <a:rPr lang="en-CA" dirty="0">
                <a:solidFill>
                  <a:srgbClr val="FFFFFF"/>
                </a:solidFill>
              </a:rPr>
            </a:br>
            <a:r>
              <a:rPr lang="en-CA" dirty="0">
                <a:solidFill>
                  <a:srgbClr val="FFFFFF"/>
                </a:solidFill>
              </a:rPr>
              <a:t>- to second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103312" y="2603230"/>
            <a:ext cx="1212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Two columns: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atc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code: key variable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Description: description of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atc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 code – to first and second level</a:t>
            </a:r>
          </a:p>
        </p:txBody>
      </p:sp>
    </p:spTree>
    <p:extLst>
      <p:ext uri="{BB962C8B-B14F-4D97-AF65-F5344CB8AC3E}">
        <p14:creationId xmlns:p14="http://schemas.microsoft.com/office/powerpoint/2010/main" val="370638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Final dataset – 14 * 43373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103312" y="3709868"/>
            <a:ext cx="836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Merged by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drug_code</a:t>
            </a:r>
            <a:endParaRPr lang="en-US" altLang="zh-CN" sz="2400" dirty="0">
              <a:solidFill>
                <a:prstClr val="black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Kept only drugs that belongs to Human class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Dropp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ed homeopathic products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625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103312" y="3078733"/>
            <a:ext cx="836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Four Dashboards in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tota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Cover page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Dashboard 1: Time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series </a:t>
            </a:r>
            <a:r>
              <a:rPr lang="en-US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lineplot</a:t>
            </a:r>
            <a:endParaRPr lang="en-US" altLang="zh-CN" sz="2400" dirty="0">
              <a:solidFill>
                <a:prstClr val="black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Dashboard 2: Drug distribution by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atc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 first level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Dashboard 3: Drug distribution by </a:t>
            </a:r>
            <a:r>
              <a:rPr lang="en-US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atc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second level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330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8" y="467216"/>
            <a:ext cx="6974915" cy="1348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A4331-4341-3E64-20D8-048CE08CF73C}"/>
              </a:ext>
            </a:extLst>
          </p:cNvPr>
          <p:cNvSpPr txBox="1"/>
          <p:nvPr/>
        </p:nvSpPr>
        <p:spPr>
          <a:xfrm>
            <a:off x="653498" y="2049805"/>
            <a:ext cx="675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Number of Drugs Grouped by the Year of original_market</a:t>
            </a:r>
            <a:r>
              <a:rPr lang="en-US" altLang="zh-CN" sz="240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_date</a:t>
            </a:r>
            <a:endParaRPr lang="en-US" altLang="zh-CN" sz="2400" dirty="0">
              <a:solidFill>
                <a:prstClr val="black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988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3AD41-207E-CDFB-CACD-A7932331DF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8AD6A0-A220-9D0C-061D-3A0F43A90B02}"/>
              </a:ext>
            </a:extLst>
          </p:cNvPr>
          <p:cNvCxnSpPr>
            <a:cxnSpLocks/>
          </p:cNvCxnSpPr>
          <p:nvPr/>
        </p:nvCxnSpPr>
        <p:spPr>
          <a:xfrm>
            <a:off x="1401305" y="4535894"/>
            <a:ext cx="55204" cy="33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BDBCD3-086F-DF5F-4972-47D9370A6F9A}"/>
              </a:ext>
            </a:extLst>
          </p:cNvPr>
          <p:cNvSpPr/>
          <p:nvPr/>
        </p:nvSpPr>
        <p:spPr>
          <a:xfrm>
            <a:off x="520700" y="1092200"/>
            <a:ext cx="7550150" cy="20129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452BB0-D247-0EC4-1205-06F56B934EAF}"/>
              </a:ext>
            </a:extLst>
          </p:cNvPr>
          <p:cNvSpPr/>
          <p:nvPr/>
        </p:nvSpPr>
        <p:spPr>
          <a:xfrm>
            <a:off x="7404100" y="6661149"/>
            <a:ext cx="1536700" cy="1682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CFB26-0EEE-4EAE-5859-5EFAD78BAC6C}"/>
              </a:ext>
            </a:extLst>
          </p:cNvPr>
          <p:cNvCxnSpPr/>
          <p:nvPr/>
        </p:nvCxnSpPr>
        <p:spPr>
          <a:xfrm>
            <a:off x="251142" y="6399892"/>
            <a:ext cx="27432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0F94E0-4DAF-0E80-13B1-A62968F8BAD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1176000" y="262300"/>
            <a:ext cx="3368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B5BE13-58B4-4B57-424F-021BC76903A0}"/>
              </a:ext>
            </a:extLst>
          </p:cNvPr>
          <p:cNvCxnSpPr>
            <a:cxnSpLocks/>
          </p:cNvCxnSpPr>
          <p:nvPr/>
        </p:nvCxnSpPr>
        <p:spPr>
          <a:xfrm>
            <a:off x="11425278" y="6399892"/>
            <a:ext cx="398422" cy="3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AD9356-E0D7-AC29-7525-83F831D7BFCE}"/>
              </a:ext>
            </a:extLst>
          </p:cNvPr>
          <p:cNvSpPr txBox="1"/>
          <p:nvPr/>
        </p:nvSpPr>
        <p:spPr>
          <a:xfrm>
            <a:off x="721518" y="4197340"/>
            <a:ext cx="135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Average number of drugs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333D29-CC3F-CAE5-E686-8A6EF5ACF0EB}"/>
              </a:ext>
            </a:extLst>
          </p:cNvPr>
          <p:cNvSpPr txBox="1"/>
          <p:nvPr/>
        </p:nvSpPr>
        <p:spPr>
          <a:xfrm>
            <a:off x="10236200" y="154578"/>
            <a:ext cx="93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To Dashboard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C41DC0-53BE-D5ED-293F-A807B638106D}"/>
              </a:ext>
            </a:extLst>
          </p:cNvPr>
          <p:cNvCxnSpPr>
            <a:cxnSpLocks/>
          </p:cNvCxnSpPr>
          <p:nvPr/>
        </p:nvCxnSpPr>
        <p:spPr>
          <a:xfrm flipH="1">
            <a:off x="8454648" y="6342328"/>
            <a:ext cx="302441" cy="3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B8FB92-9EDB-6D8E-D355-C96E586D3EEE}"/>
              </a:ext>
            </a:extLst>
          </p:cNvPr>
          <p:cNvSpPr txBox="1"/>
          <p:nvPr/>
        </p:nvSpPr>
        <p:spPr>
          <a:xfrm>
            <a:off x="8454648" y="6111442"/>
            <a:ext cx="93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Can be played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5F1B2-49AC-EBAD-3AAE-8556BEBF6F12}"/>
              </a:ext>
            </a:extLst>
          </p:cNvPr>
          <p:cNvSpPr txBox="1"/>
          <p:nvPr/>
        </p:nvSpPr>
        <p:spPr>
          <a:xfrm>
            <a:off x="10779124" y="6144840"/>
            <a:ext cx="93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To Cover Page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547D04-4BA3-0EDF-363B-55FB6B2FDF62}"/>
              </a:ext>
            </a:extLst>
          </p:cNvPr>
          <p:cNvSpPr txBox="1"/>
          <p:nvPr/>
        </p:nvSpPr>
        <p:spPr>
          <a:xfrm>
            <a:off x="0" y="6156855"/>
            <a:ext cx="1359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Select Year (1904-2024)</a:t>
            </a:r>
          </a:p>
        </p:txBody>
      </p:sp>
    </p:spTree>
    <p:extLst>
      <p:ext uri="{BB962C8B-B14F-4D97-AF65-F5344CB8AC3E}">
        <p14:creationId xmlns:p14="http://schemas.microsoft.com/office/powerpoint/2010/main" val="362182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8" y="467216"/>
            <a:ext cx="6974915" cy="1348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A4331-4341-3E64-20D8-048CE08CF73C}"/>
              </a:ext>
            </a:extLst>
          </p:cNvPr>
          <p:cNvSpPr txBox="1"/>
          <p:nvPr/>
        </p:nvSpPr>
        <p:spPr>
          <a:xfrm>
            <a:off x="653498" y="2049805"/>
            <a:ext cx="6753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Drug distribution by schedule (prescription vs OTC)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Drug distribution by </a:t>
            </a:r>
            <a:r>
              <a:rPr lang="en-US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atc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first level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Drug distribution by drug status (Currently Marketed, Cancelled Post Market, Under Review)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Top 3 companies in tooltip</a:t>
            </a:r>
          </a:p>
        </p:txBody>
      </p:sp>
    </p:spTree>
    <p:extLst>
      <p:ext uri="{BB962C8B-B14F-4D97-AF65-F5344CB8AC3E}">
        <p14:creationId xmlns:p14="http://schemas.microsoft.com/office/powerpoint/2010/main" val="3608950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AAE2C-50A1-0734-4136-743B1E7550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84740F-BCEE-EE18-AB04-D358027EA26E}"/>
              </a:ext>
            </a:extLst>
          </p:cNvPr>
          <p:cNvCxnSpPr>
            <a:cxnSpLocks/>
          </p:cNvCxnSpPr>
          <p:nvPr/>
        </p:nvCxnSpPr>
        <p:spPr>
          <a:xfrm>
            <a:off x="280852" y="6296297"/>
            <a:ext cx="300446" cy="24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CB71F-8EF6-0370-063C-60789413C80E}"/>
              </a:ext>
            </a:extLst>
          </p:cNvPr>
          <p:cNvCxnSpPr>
            <a:cxnSpLocks/>
          </p:cNvCxnSpPr>
          <p:nvPr/>
        </p:nvCxnSpPr>
        <p:spPr>
          <a:xfrm>
            <a:off x="10499298" y="6374674"/>
            <a:ext cx="309016" cy="2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AE50D7-309F-9215-C503-CE1564C108C4}"/>
              </a:ext>
            </a:extLst>
          </p:cNvPr>
          <p:cNvCxnSpPr>
            <a:cxnSpLocks/>
          </p:cNvCxnSpPr>
          <p:nvPr/>
        </p:nvCxnSpPr>
        <p:spPr>
          <a:xfrm flipH="1">
            <a:off x="2833236" y="4650377"/>
            <a:ext cx="367164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D560E0-ED54-21D5-AB25-F1CEA5691C47}"/>
              </a:ext>
            </a:extLst>
          </p:cNvPr>
          <p:cNvCxnSpPr>
            <a:cxnSpLocks/>
          </p:cNvCxnSpPr>
          <p:nvPr/>
        </p:nvCxnSpPr>
        <p:spPr>
          <a:xfrm flipH="1" flipV="1">
            <a:off x="5939246" y="2147257"/>
            <a:ext cx="487680" cy="7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AE60E-215B-843C-238C-B81B519F1D86}"/>
              </a:ext>
            </a:extLst>
          </p:cNvPr>
          <p:cNvCxnSpPr>
            <a:cxnSpLocks/>
          </p:cNvCxnSpPr>
          <p:nvPr/>
        </p:nvCxnSpPr>
        <p:spPr>
          <a:xfrm flipH="1">
            <a:off x="10165801" y="3086100"/>
            <a:ext cx="460833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0ECBA3-603A-696D-B6BD-97D396C0BD61}"/>
              </a:ext>
            </a:extLst>
          </p:cNvPr>
          <p:cNvSpPr txBox="1"/>
          <p:nvPr/>
        </p:nvSpPr>
        <p:spPr>
          <a:xfrm>
            <a:off x="-98489" y="5926723"/>
            <a:ext cx="135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Select Year </a:t>
            </a:r>
          </a:p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(1904-2024)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B9C04E-2468-25F2-C427-7FD75C1F2089}"/>
              </a:ext>
            </a:extLst>
          </p:cNvPr>
          <p:cNvSpPr txBox="1"/>
          <p:nvPr/>
        </p:nvSpPr>
        <p:spPr>
          <a:xfrm>
            <a:off x="10057981" y="6066046"/>
            <a:ext cx="90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Select Year (1904-2024)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A8377C-4BC6-9F41-888F-544FEE4F83F4}"/>
              </a:ext>
            </a:extLst>
          </p:cNvPr>
          <p:cNvSpPr txBox="1"/>
          <p:nvPr/>
        </p:nvSpPr>
        <p:spPr>
          <a:xfrm>
            <a:off x="2721796" y="3952457"/>
            <a:ext cx="296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Hover to show tooltip:</a:t>
            </a:r>
          </a:p>
          <a:p>
            <a:pPr marL="228600" indent="-228600">
              <a:buAutoNum type="arabicPeriod"/>
            </a:pPr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Top three companies in this category</a:t>
            </a:r>
          </a:p>
          <a:p>
            <a:pPr marL="228600" indent="-228600">
              <a:buAutoNum type="arabicPeriod"/>
            </a:pPr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Drill down to Dashboard 2 -&gt; </a:t>
            </a:r>
            <a:r>
              <a:rPr lang="en-CA" sz="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atc</a:t>
            </a:r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 code second level</a:t>
            </a:r>
          </a:p>
          <a:p>
            <a:pPr marL="228600" indent="-228600">
              <a:buAutoNum type="arabicPeriod"/>
            </a:pPr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Click on bar to filter based on </a:t>
            </a:r>
            <a:r>
              <a:rPr lang="en-CA" sz="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atc</a:t>
            </a:r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9559FB-85CC-2BF7-1609-A5DF908107C4}"/>
              </a:ext>
            </a:extLst>
          </p:cNvPr>
          <p:cNvSpPr txBox="1"/>
          <p:nvPr/>
        </p:nvSpPr>
        <p:spPr>
          <a:xfrm>
            <a:off x="5037958" y="2887339"/>
            <a:ext cx="2961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Hover to show tooltip:</a:t>
            </a:r>
          </a:p>
          <a:p>
            <a:pPr marL="228600" indent="-228600">
              <a:buAutoNum type="arabicPeriod"/>
            </a:pPr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Top three companies in this category</a:t>
            </a:r>
          </a:p>
          <a:p>
            <a:pPr marL="228600" indent="-228600">
              <a:buAutoNum type="arabicPeriod"/>
            </a:pPr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Filter based on schedule</a:t>
            </a:r>
          </a:p>
          <a:p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275EE-0E6E-A236-45A0-84B9883D5A9E}"/>
              </a:ext>
            </a:extLst>
          </p:cNvPr>
          <p:cNvSpPr txBox="1"/>
          <p:nvPr/>
        </p:nvSpPr>
        <p:spPr>
          <a:xfrm>
            <a:off x="10015578" y="2702827"/>
            <a:ext cx="174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Hover to show tooltip:</a:t>
            </a:r>
          </a:p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1. Click to filter based on status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B7AED9-13D2-897D-A157-DFE4264718F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822940" y="6203722"/>
            <a:ext cx="189808" cy="35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922DAA-59E0-17AC-9562-2717D5FC2185}"/>
              </a:ext>
            </a:extLst>
          </p:cNvPr>
          <p:cNvSpPr txBox="1"/>
          <p:nvPr/>
        </p:nvSpPr>
        <p:spPr>
          <a:xfrm>
            <a:off x="11289596" y="5988278"/>
            <a:ext cx="1066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To Dashboard 1</a:t>
            </a:r>
          </a:p>
        </p:txBody>
      </p:sp>
    </p:spTree>
    <p:extLst>
      <p:ext uri="{BB962C8B-B14F-4D97-AF65-F5344CB8AC3E}">
        <p14:creationId xmlns:p14="http://schemas.microsoft.com/office/powerpoint/2010/main" val="15984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6BFB5-DD07-AF22-9BDC-49F9F6C8B430}"/>
              </a:ext>
            </a:extLst>
          </p:cNvPr>
          <p:cNvSpPr txBox="1"/>
          <p:nvPr/>
        </p:nvSpPr>
        <p:spPr>
          <a:xfrm>
            <a:off x="1473200" y="2370680"/>
            <a:ext cx="9367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Time Filter – Start, End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If End &lt; Start, then End = Start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(To show number of drugs on market in the definitive period)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C130F-B726-56A6-8603-8DA48F4DEEEA}"/>
              </a:ext>
            </a:extLst>
          </p:cNvPr>
          <p:cNvSpPr/>
          <p:nvPr/>
        </p:nvSpPr>
        <p:spPr>
          <a:xfrm>
            <a:off x="4127500" y="4883150"/>
            <a:ext cx="4991100" cy="342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Defined Period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33BA9-BD42-9DDE-65A1-1981310E981A}"/>
              </a:ext>
            </a:extLst>
          </p:cNvPr>
          <p:cNvSpPr/>
          <p:nvPr/>
        </p:nvSpPr>
        <p:spPr>
          <a:xfrm>
            <a:off x="2247900" y="5243508"/>
            <a:ext cx="2647950" cy="342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Drug</a:t>
            </a:r>
            <a:r>
              <a:rPr lang="zh-CN" altLang="en-US" dirty="0"/>
              <a:t> </a:t>
            </a:r>
            <a:r>
              <a:rPr lang="en-CA" altLang="zh-CN" dirty="0"/>
              <a:t>A, Cancelled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81DA9-180E-EF3C-F9CB-067DA2B8DF3B}"/>
              </a:ext>
            </a:extLst>
          </p:cNvPr>
          <p:cNvSpPr/>
          <p:nvPr/>
        </p:nvSpPr>
        <p:spPr>
          <a:xfrm>
            <a:off x="8380066" y="4178166"/>
            <a:ext cx="2940050" cy="342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Drug C, Cancelled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D535D-8B28-1516-E05C-2871A08FBAEB}"/>
              </a:ext>
            </a:extLst>
          </p:cNvPr>
          <p:cNvSpPr/>
          <p:nvPr/>
        </p:nvSpPr>
        <p:spPr>
          <a:xfrm>
            <a:off x="889000" y="5586678"/>
            <a:ext cx="10858500" cy="342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Drug </a:t>
            </a:r>
            <a:r>
              <a:rPr lang="en-US" altLang="zh-CN" dirty="0"/>
              <a:t>B, Marketed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948FB-379C-7F9A-C4B5-C2664AB21B7C}"/>
              </a:ext>
            </a:extLst>
          </p:cNvPr>
          <p:cNvSpPr/>
          <p:nvPr/>
        </p:nvSpPr>
        <p:spPr>
          <a:xfrm>
            <a:off x="9271988" y="4542721"/>
            <a:ext cx="2367962" cy="342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Drug D, Marketed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6A817-4EB3-B0DA-F705-36B132CA431D}"/>
              </a:ext>
            </a:extLst>
          </p:cNvPr>
          <p:cNvSpPr txBox="1"/>
          <p:nvPr/>
        </p:nvSpPr>
        <p:spPr>
          <a:xfrm>
            <a:off x="4119470" y="4940856"/>
            <a:ext cx="53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1999</a:t>
            </a:r>
          </a:p>
          <a:p>
            <a:endParaRPr lang="en-CA" sz="800" dirty="0">
              <a:latin typeface="Century Schoolbook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35596-55ED-4C97-B4B1-D3E0A7A0BD92}"/>
              </a:ext>
            </a:extLst>
          </p:cNvPr>
          <p:cNvSpPr txBox="1"/>
          <p:nvPr/>
        </p:nvSpPr>
        <p:spPr>
          <a:xfrm>
            <a:off x="8714492" y="4940856"/>
            <a:ext cx="53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2017</a:t>
            </a:r>
          </a:p>
          <a:p>
            <a:endParaRPr lang="en-CA" sz="800" dirty="0">
              <a:latin typeface="Century Schoolbook" panose="020406040505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EC02B-7217-CEB4-7B56-5AFBAE760B39}"/>
              </a:ext>
            </a:extLst>
          </p:cNvPr>
          <p:cNvSpPr txBox="1"/>
          <p:nvPr/>
        </p:nvSpPr>
        <p:spPr>
          <a:xfrm>
            <a:off x="2193655" y="5224458"/>
            <a:ext cx="53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1989</a:t>
            </a:r>
          </a:p>
          <a:p>
            <a:endParaRPr lang="en-CA" sz="800" dirty="0">
              <a:latin typeface="Century Schoolbook" panose="020406040505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26E54F-C648-8CAD-52D2-5B33E37DDC31}"/>
              </a:ext>
            </a:extLst>
          </p:cNvPr>
          <p:cNvSpPr txBox="1"/>
          <p:nvPr/>
        </p:nvSpPr>
        <p:spPr>
          <a:xfrm>
            <a:off x="856662" y="5563012"/>
            <a:ext cx="53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1982</a:t>
            </a:r>
          </a:p>
          <a:p>
            <a:endParaRPr lang="en-CA" sz="800" dirty="0">
              <a:latin typeface="Century Schoolbook" panose="020406040505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94E5A-16A4-8A89-4EBB-A47FE83AB785}"/>
              </a:ext>
            </a:extLst>
          </p:cNvPr>
          <p:cNvSpPr txBox="1"/>
          <p:nvPr/>
        </p:nvSpPr>
        <p:spPr>
          <a:xfrm>
            <a:off x="11241497" y="5584235"/>
            <a:ext cx="783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Current</a:t>
            </a:r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2A518-44B1-E5AB-2F93-0ABAF1FA3CBB}"/>
              </a:ext>
            </a:extLst>
          </p:cNvPr>
          <p:cNvSpPr/>
          <p:nvPr/>
        </p:nvSpPr>
        <p:spPr>
          <a:xfrm>
            <a:off x="678656" y="4520887"/>
            <a:ext cx="3283744" cy="342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Drug E, Cancelled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8E7114-25E7-F6FC-B5A0-8A408A8EC9D5}"/>
              </a:ext>
            </a:extLst>
          </p:cNvPr>
          <p:cNvSpPr txBox="1"/>
          <p:nvPr/>
        </p:nvSpPr>
        <p:spPr>
          <a:xfrm>
            <a:off x="621711" y="4501524"/>
            <a:ext cx="53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1973</a:t>
            </a:r>
          </a:p>
          <a:p>
            <a:endParaRPr lang="en-CA" sz="800" dirty="0">
              <a:latin typeface="Century Schoolbook" panose="020406040505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3FA2F8-9F31-DDDE-62B6-9525BB4366C3}"/>
              </a:ext>
            </a:extLst>
          </p:cNvPr>
          <p:cNvSpPr txBox="1"/>
          <p:nvPr/>
        </p:nvSpPr>
        <p:spPr>
          <a:xfrm>
            <a:off x="3543793" y="4488979"/>
            <a:ext cx="53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1997</a:t>
            </a:r>
          </a:p>
          <a:p>
            <a:endParaRPr lang="en-CA" sz="800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DCE6A-8136-4872-4018-4112553E6DEB}"/>
              </a:ext>
            </a:extLst>
          </p:cNvPr>
          <p:cNvSpPr txBox="1"/>
          <p:nvPr/>
        </p:nvSpPr>
        <p:spPr>
          <a:xfrm>
            <a:off x="4549775" y="5224458"/>
            <a:ext cx="53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2005</a:t>
            </a:r>
          </a:p>
          <a:p>
            <a:endParaRPr lang="en-CA" sz="800" dirty="0">
              <a:latin typeface="Century Schoolbook" panose="020406040505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24CD42-5A82-D2CC-11B8-B72959D65189}"/>
              </a:ext>
            </a:extLst>
          </p:cNvPr>
          <p:cNvSpPr txBox="1"/>
          <p:nvPr/>
        </p:nvSpPr>
        <p:spPr>
          <a:xfrm>
            <a:off x="9236369" y="4483343"/>
            <a:ext cx="53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2018</a:t>
            </a:r>
          </a:p>
          <a:p>
            <a:endParaRPr lang="en-CA" sz="800" dirty="0">
              <a:latin typeface="Century Schoolbook" panose="020406040505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9CE4E-27FC-036D-5A68-7F0B084D38F1}"/>
              </a:ext>
            </a:extLst>
          </p:cNvPr>
          <p:cNvSpPr txBox="1"/>
          <p:nvPr/>
        </p:nvSpPr>
        <p:spPr>
          <a:xfrm>
            <a:off x="11132748" y="4478294"/>
            <a:ext cx="783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Current</a:t>
            </a:r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0386F-E63F-7051-652B-6E6AC3CD3347}"/>
              </a:ext>
            </a:extLst>
          </p:cNvPr>
          <p:cNvSpPr txBox="1"/>
          <p:nvPr/>
        </p:nvSpPr>
        <p:spPr>
          <a:xfrm>
            <a:off x="8322878" y="4171548"/>
            <a:ext cx="783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2014</a:t>
            </a:r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648241-145C-0826-EEE8-70CA56943CB8}"/>
              </a:ext>
            </a:extLst>
          </p:cNvPr>
          <p:cNvSpPr txBox="1"/>
          <p:nvPr/>
        </p:nvSpPr>
        <p:spPr>
          <a:xfrm>
            <a:off x="11009800" y="4151819"/>
            <a:ext cx="463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2021</a:t>
            </a:r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83453E92-F526-04A4-F39A-C31CC0F2E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233" y="4259541"/>
            <a:ext cx="914400" cy="914400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4E5E793-94DB-651D-AD93-629421010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1759" y="4434905"/>
            <a:ext cx="653613" cy="6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6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Why Drug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CE1A-8D8F-F027-D436-47B16F64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09" y="2763521"/>
            <a:ext cx="8946541" cy="549958"/>
          </a:xfrm>
        </p:spPr>
        <p:txBody>
          <a:bodyPr>
            <a:normAutofit lnSpcReduction="10000"/>
          </a:bodyPr>
          <a:lstStyle/>
          <a:p>
            <a:r>
              <a:rPr lang="en-CA" sz="3200" dirty="0">
                <a:latin typeface="Century Schoolbook" panose="02040604050505020304" pitchFamily="18" charset="0"/>
              </a:rPr>
              <a:t>Passion – majored in Pharmacology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A21E9CD-7C57-9D76-2C1A-9291FA9BBBA3}"/>
              </a:ext>
            </a:extLst>
          </p:cNvPr>
          <p:cNvSpPr txBox="1">
            <a:spLocks/>
          </p:cNvSpPr>
          <p:nvPr/>
        </p:nvSpPr>
        <p:spPr>
          <a:xfrm>
            <a:off x="1103309" y="3636712"/>
            <a:ext cx="9631747" cy="549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sz="3200" dirty="0">
                <a:latin typeface="Century Schoolbook" panose="02040604050505020304" pitchFamily="18" charset="0"/>
              </a:rPr>
              <a:t>Complexity – various angels for data analysis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5B310A-E8A9-5169-C7A6-9F9B40F34770}"/>
              </a:ext>
            </a:extLst>
          </p:cNvPr>
          <p:cNvSpPr txBox="1">
            <a:spLocks/>
          </p:cNvSpPr>
          <p:nvPr/>
        </p:nvSpPr>
        <p:spPr>
          <a:xfrm>
            <a:off x="1103309" y="4509903"/>
            <a:ext cx="10546146" cy="82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sz="3200" dirty="0">
                <a:latin typeface="Century Schoolbook" panose="02040604050505020304" pitchFamily="18" charset="0"/>
              </a:rPr>
              <a:t>Simplicity – easy data collection from Health Canada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41D901-B0F2-6C28-1903-435729BE24F5}"/>
              </a:ext>
            </a:extLst>
          </p:cNvPr>
          <p:cNvSpPr txBox="1">
            <a:spLocks/>
          </p:cNvSpPr>
          <p:nvPr/>
        </p:nvSpPr>
        <p:spPr>
          <a:xfrm>
            <a:off x="1103309" y="5659066"/>
            <a:ext cx="8946541" cy="549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sz="3200" dirty="0">
                <a:latin typeface="Century Schoolbook" panose="02040604050505020304" pitchFamily="18" charset="0"/>
              </a:rPr>
              <a:t>Importance – it matters</a:t>
            </a:r>
          </a:p>
        </p:txBody>
      </p:sp>
    </p:spTree>
    <p:extLst>
      <p:ext uri="{BB962C8B-B14F-4D97-AF65-F5344CB8AC3E}">
        <p14:creationId xmlns:p14="http://schemas.microsoft.com/office/powerpoint/2010/main" val="600758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8" y="467216"/>
            <a:ext cx="6974915" cy="13483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A4331-4341-3E64-20D8-048CE08CF73C}"/>
              </a:ext>
            </a:extLst>
          </p:cNvPr>
          <p:cNvSpPr txBox="1"/>
          <p:nvPr/>
        </p:nvSpPr>
        <p:spPr>
          <a:xfrm>
            <a:off x="653498" y="2049805"/>
            <a:ext cx="6753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Drug distribution by schedule (prescription vs OTC)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Drug distribution by </a:t>
            </a:r>
            <a:r>
              <a:rPr lang="en-US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atc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second level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Top 8 companies in bar chart, stacked by drug status</a:t>
            </a:r>
          </a:p>
        </p:txBody>
      </p:sp>
    </p:spTree>
    <p:extLst>
      <p:ext uri="{BB962C8B-B14F-4D97-AF65-F5344CB8AC3E}">
        <p14:creationId xmlns:p14="http://schemas.microsoft.com/office/powerpoint/2010/main" val="57509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622AE27-0194-B351-FF0E-A3B29A8645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BA514-6DF0-C626-5320-46AEF88705CC}"/>
              </a:ext>
            </a:extLst>
          </p:cNvPr>
          <p:cNvCxnSpPr>
            <a:cxnSpLocks/>
          </p:cNvCxnSpPr>
          <p:nvPr/>
        </p:nvCxnSpPr>
        <p:spPr>
          <a:xfrm flipH="1">
            <a:off x="4508842" y="5257800"/>
            <a:ext cx="367164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23D58A-FEE5-8B04-7C7E-3C5883C5DEBF}"/>
              </a:ext>
            </a:extLst>
          </p:cNvPr>
          <p:cNvSpPr txBox="1"/>
          <p:nvPr/>
        </p:nvSpPr>
        <p:spPr>
          <a:xfrm>
            <a:off x="4409749" y="4991046"/>
            <a:ext cx="2022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  <a:latin typeface="Century Schoolbook" panose="02040604050505020304" pitchFamily="18" charset="0"/>
              </a:rPr>
              <a:t>Click on bar to filter based on </a:t>
            </a:r>
            <a:r>
              <a:rPr lang="en-CA" sz="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atc</a:t>
            </a:r>
            <a:endParaRPr lang="en-CA" sz="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5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Key Insights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38112" y="2286162"/>
            <a:ext cx="11806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Dashboard 1: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1951 peak: Clear split between </a:t>
            </a:r>
            <a:r>
              <a:rPr lang="en-US" altLang="zh-CN" sz="2400" dirty="0" err="1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presctiption</a:t>
            </a: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 vs OTC – completed documentation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Peak in 1998: Decreased processing time by Health Canada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Since 2004, more Prescription than OTC: Establishment of Natural Health Product Regulations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350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Citation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38112" y="2286162"/>
            <a:ext cx="11806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Health Canada. (n.d.). *Drug product database API documentation*. Retrieved August 29, 2024, from https://health-products.canada.ca/api/documentation/dpd-documentation-en.html#a2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Norwegian Institute of Public Health. (n.d.). *ATC/DDD Index*. Retrieved August 29, 2024, from https://atcddd.fhi.no/atc_ddd_index/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Health Canada. (n.d.). *Drug product database terminology*. Retrieved August 29, 2024, from https://www.canada.ca/en/health-canada/services/drugs-health-products/drug-products/drug-product-database/terminology.html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Health Canada. (n.d.). *Drug product database terminology*. Retrieved August 29, 2024, from https://www.canada.ca/en/health-canada/services/drugs-health-products/drug-products/drug-product-database/terminology.html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Health Canada. (n.d.). *Regulation of non-prescription and natural health products*. Retrieved August 29, 2024, from https://www.canada.ca/en/health-canada/services/drugs-health-products/natural-non-prescription/regulation.html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National Association of Pharmacy Regulatory Authorities. (n.d.). *Drug scheduling in Canada*. Retrieved August 29, 2024, from https://www.napra.ca/national-drug-schedules/drug-scheduling-in-canada/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Canadian Health History. (n.d.). *Drug timeline in Canada*. Retrieved August 29, 2024, from https://drugtimeline.ca/</a:t>
            </a:r>
          </a:p>
        </p:txBody>
      </p:sp>
    </p:spTree>
    <p:extLst>
      <p:ext uri="{BB962C8B-B14F-4D97-AF65-F5344CB8AC3E}">
        <p14:creationId xmlns:p14="http://schemas.microsoft.com/office/powerpoint/2010/main" val="2630649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Data Collection</a:t>
            </a:r>
          </a:p>
        </p:txBody>
      </p:sp>
      <p:pic>
        <p:nvPicPr>
          <p:cNvPr id="1026" name="Picture 2" descr="Health Canada Compliance">
            <a:extLst>
              <a:ext uri="{FF2B5EF4-FFF2-40B4-BE49-F238E27FC236}">
                <a16:creationId xmlns:a16="http://schemas.microsoft.com/office/drawing/2014/main" id="{557CD430-0716-5087-8722-82C5800F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33" y="2735941"/>
            <a:ext cx="3003490" cy="300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493055-9FDB-FAC4-D368-CC783895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341" y="2396277"/>
            <a:ext cx="3772051" cy="548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>
                <a:latin typeface="Century Schoolbook" panose="02040604050505020304" pitchFamily="18" charset="0"/>
              </a:rPr>
              <a:t>Four datasets from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1BBFA-72B5-F257-5460-6CAD92FF9902}"/>
              </a:ext>
            </a:extLst>
          </p:cNvPr>
          <p:cNvSpPr txBox="1">
            <a:spLocks/>
          </p:cNvSpPr>
          <p:nvPr/>
        </p:nvSpPr>
        <p:spPr>
          <a:xfrm>
            <a:off x="1083412" y="5695571"/>
            <a:ext cx="4412131" cy="395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dirty="0">
                <a:latin typeface="Century Schoolbook" panose="02040604050505020304" pitchFamily="18" charset="0"/>
                <a:hlinkClick r:id="rId4"/>
              </a:rPr>
              <a:t>Drug Product Database (DBD)</a:t>
            </a:r>
            <a:endParaRPr lang="en-CA" dirty="0">
              <a:latin typeface="Century Schoolbook" panose="02040604050505020304" pitchFamily="18" charset="0"/>
            </a:endParaRPr>
          </a:p>
          <a:p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E24F7F-2AF6-9803-BBDF-A440A966C18A}"/>
              </a:ext>
            </a:extLst>
          </p:cNvPr>
          <p:cNvSpPr txBox="1">
            <a:spLocks/>
          </p:cNvSpPr>
          <p:nvPr/>
        </p:nvSpPr>
        <p:spPr>
          <a:xfrm>
            <a:off x="5502309" y="2396276"/>
            <a:ext cx="6616386" cy="813239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CA" sz="2800" dirty="0">
                <a:latin typeface="Century Schoolbook" panose="02040604050505020304" pitchFamily="18" charset="0"/>
              </a:rPr>
              <a:t>One dataset scraped from</a:t>
            </a:r>
          </a:p>
        </p:txBody>
      </p:sp>
      <p:pic>
        <p:nvPicPr>
          <p:cNvPr id="1028" name="Picture 4" descr="Partner institutions — Enbel">
            <a:extLst>
              <a:ext uri="{FF2B5EF4-FFF2-40B4-BE49-F238E27FC236}">
                <a16:creationId xmlns:a16="http://schemas.microsoft.com/office/drawing/2014/main" id="{99F198CC-BE5F-42AD-033C-500DC0AAA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" t="31424" r="7954" b="33336"/>
          <a:stretch/>
        </p:blipFill>
        <p:spPr bwMode="auto">
          <a:xfrm>
            <a:off x="5964437" y="3029309"/>
            <a:ext cx="5796940" cy="241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D14AEE-CC89-C682-FA49-6D56116BCC58}"/>
              </a:ext>
            </a:extLst>
          </p:cNvPr>
          <p:cNvSpPr txBox="1">
            <a:spLocks/>
          </p:cNvSpPr>
          <p:nvPr/>
        </p:nvSpPr>
        <p:spPr>
          <a:xfrm>
            <a:off x="7083552" y="5695571"/>
            <a:ext cx="4542287" cy="3957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dirty="0">
                <a:latin typeface="Century Schoolbook" panose="02040604050505020304" pitchFamily="18" charset="0"/>
                <a:hlinkClick r:id="rId6"/>
              </a:rPr>
              <a:t>ATC/DDD Index 2024</a:t>
            </a:r>
            <a:endParaRPr lang="en-CA" dirty="0">
              <a:latin typeface="Century Schoolbook" panose="02040604050505020304" pitchFamily="18" charset="0"/>
            </a:endParaRPr>
          </a:p>
          <a:p>
            <a:endParaRPr lang="en-CA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A7E23F3-3C8C-3744-95FE-51608B10A335}"/>
              </a:ext>
            </a:extLst>
          </p:cNvPr>
          <p:cNvSpPr txBox="1">
            <a:spLocks/>
          </p:cNvSpPr>
          <p:nvPr/>
        </p:nvSpPr>
        <p:spPr>
          <a:xfrm>
            <a:off x="1500989" y="6119147"/>
            <a:ext cx="3772051" cy="548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sz="2800" dirty="0">
                <a:latin typeface="Century Schoolbook" panose="02040604050505020304" pitchFamily="18" charset="0"/>
              </a:rPr>
              <a:t>Active Ingredient, Drug Product, Schedule, Product Status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2BE058-2826-6CAA-6C1C-7A2DA095CC56}"/>
              </a:ext>
            </a:extLst>
          </p:cNvPr>
          <p:cNvSpPr txBox="1">
            <a:spLocks/>
          </p:cNvSpPr>
          <p:nvPr/>
        </p:nvSpPr>
        <p:spPr>
          <a:xfrm>
            <a:off x="7083552" y="6119147"/>
            <a:ext cx="3772051" cy="548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sz="2800" dirty="0">
                <a:latin typeface="Century Schoolbook" panose="02040604050505020304" pitchFamily="18" charset="0"/>
              </a:rPr>
              <a:t>Descriptions of ATC to second level are scraped</a:t>
            </a:r>
          </a:p>
        </p:txBody>
      </p:sp>
    </p:spTree>
    <p:extLst>
      <p:ext uri="{BB962C8B-B14F-4D97-AF65-F5344CB8AC3E}">
        <p14:creationId xmlns:p14="http://schemas.microsoft.com/office/powerpoint/2010/main" val="76639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Data Cleaning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E9C113-A6DF-378C-BA5E-2FB15DB8C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83894"/>
              </p:ext>
            </p:extLst>
          </p:nvPr>
        </p:nvGraphicFramePr>
        <p:xfrm>
          <a:off x="248919" y="1853248"/>
          <a:ext cx="11943079" cy="649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25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Drug Status – 7 * 56459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103312" y="2454106"/>
            <a:ext cx="112745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Century Schoolbook" panose="02040604050505020304" pitchFamily="18" charset="0"/>
              </a:rPr>
              <a:t>Four columns kept:</a:t>
            </a:r>
          </a:p>
          <a:p>
            <a:endParaRPr lang="en-CA" sz="2400" dirty="0">
              <a:latin typeface="Century Schoolbook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CA" sz="2400" dirty="0" err="1">
                <a:latin typeface="Century Schoolbook" panose="02040604050505020304" pitchFamily="18" charset="0"/>
              </a:rPr>
              <a:t>drug_code</a:t>
            </a:r>
            <a:r>
              <a:rPr lang="en-CA" sz="2400" dirty="0">
                <a:latin typeface="Century Schoolbook" panose="02040604050505020304" pitchFamily="18" charset="0"/>
              </a:rPr>
              <a:t>: key variable</a:t>
            </a:r>
          </a:p>
          <a:p>
            <a:pPr marL="342900" indent="-342900">
              <a:buAutoNum type="arabicPeriod"/>
            </a:pPr>
            <a:r>
              <a:rPr lang="en-CA" sz="2400" dirty="0">
                <a:latin typeface="Century Schoolbook" panose="02040604050505020304" pitchFamily="18" charset="0"/>
              </a:rPr>
              <a:t>status: the status name </a:t>
            </a:r>
          </a:p>
          <a:p>
            <a:pPr lvl="1"/>
            <a:r>
              <a:rPr lang="en-CA" sz="2400" dirty="0">
                <a:latin typeface="Century Schoolbook" panose="02040604050505020304" pitchFamily="18" charset="0"/>
              </a:rPr>
              <a:t>11 unique drug status, regrouped to 4 status</a:t>
            </a:r>
          </a:p>
          <a:p>
            <a:pPr lvl="1"/>
            <a:r>
              <a:rPr lang="en-CA" sz="2400" dirty="0">
                <a:latin typeface="Century Schoolbook" panose="02040604050505020304" pitchFamily="18" charset="0"/>
              </a:rPr>
              <a:t>Cancelled Post Market, </a:t>
            </a:r>
            <a:r>
              <a:rPr lang="en-US" altLang="zh-CN" sz="2400" dirty="0">
                <a:latin typeface="Century Schoolbook" panose="02040604050505020304" pitchFamily="18" charset="0"/>
              </a:rPr>
              <a:t>Cancelled Pre Market, Under Review, Currently Marketed</a:t>
            </a:r>
            <a:endParaRPr lang="en-CA" sz="2400" dirty="0">
              <a:latin typeface="Century Schoolbook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CA" sz="2400" dirty="0" err="1">
                <a:latin typeface="Century Schoolbook" panose="02040604050505020304" pitchFamily="18" charset="0"/>
              </a:rPr>
              <a:t>history_date</a:t>
            </a:r>
            <a:r>
              <a:rPr lang="en-CA" sz="2400" dirty="0">
                <a:latin typeface="Century Schoolbook" panose="02040604050505020304" pitchFamily="18" charset="0"/>
              </a:rPr>
              <a:t>: the historical date associated with a drug’s status</a:t>
            </a:r>
          </a:p>
          <a:p>
            <a:pPr marL="342900" indent="-342900">
              <a:buAutoNum type="arabicPeriod"/>
            </a:pPr>
            <a:r>
              <a:rPr lang="en-CA" sz="2400" dirty="0" err="1">
                <a:latin typeface="Century Schoolbook" panose="02040604050505020304" pitchFamily="18" charset="0"/>
              </a:rPr>
              <a:t>original_market_date</a:t>
            </a:r>
            <a:r>
              <a:rPr lang="en-CA" sz="2400" dirty="0">
                <a:latin typeface="Century Schoolbook" panose="02040604050505020304" pitchFamily="18" charset="0"/>
              </a:rPr>
              <a:t>: the original market date of a product</a:t>
            </a:r>
          </a:p>
        </p:txBody>
      </p:sp>
    </p:spTree>
    <p:extLst>
      <p:ext uri="{BB962C8B-B14F-4D97-AF65-F5344CB8AC3E}">
        <p14:creationId xmlns:p14="http://schemas.microsoft.com/office/powerpoint/2010/main" val="115030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Drug Product – 9 * 56459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103312" y="2431007"/>
            <a:ext cx="11021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Six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 columns kept: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drug_code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: key variable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sz="2400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brand_name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: brand name for the drug 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produc</a:t>
            </a:r>
            <a:r>
              <a:rPr lang="en-CA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t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sz="2400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class_name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: the therapeutic class of a drug product</a:t>
            </a:r>
          </a:p>
          <a:p>
            <a:pPr lvl="1"/>
            <a:r>
              <a:rPr lang="en-CA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Four</a:t>
            </a:r>
            <a:r>
              <a:rPr lang="en-CA" sz="2400" noProof="0" dirty="0">
                <a:solidFill>
                  <a:prstClr val="black"/>
                </a:solidFill>
                <a:latin typeface="Century Schoolbook" panose="02040604050505020304" pitchFamily="18" charset="0"/>
              </a:rPr>
              <a:t> classes: Human, </a:t>
            </a:r>
            <a:r>
              <a:rPr lang="en-CA" sz="2400" strike="sngStrike" noProof="0" dirty="0">
                <a:solidFill>
                  <a:schemeClr val="bg1">
                    <a:lumMod val="65000"/>
                  </a:schemeClr>
                </a:solidFill>
                <a:latin typeface="Century Schoolbook" panose="02040604050505020304" pitchFamily="18" charset="0"/>
              </a:rPr>
              <a:t>Veterinary, Disinfectant, Radiopharmaceutical</a:t>
            </a:r>
            <a:endParaRPr kumimoji="0" lang="en-CA" sz="2400" b="0" i="0" u="none" strike="sng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sz="2400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ai_group_no</a:t>
            </a:r>
            <a:r>
              <a:rPr lang="en-CA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: active ingredients group number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n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umber_of_ais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: number of active ingredients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sz="2400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company_name</a:t>
            </a:r>
            <a:r>
              <a:rPr lang="en-CA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: the company name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71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Drug Schedule– 2 * 57225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103312" y="2431007"/>
            <a:ext cx="11021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Two columns kept: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drug_code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: key variable, contains duplicates, investigated and dropped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schedule_name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: drug schedule according to the Food and Drug Regulations and the Controlled Drugs and Substances Act (CDSA)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	15 schedules regrouped into 2 big groups and 4 subgroups: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	Prescription: Controlled, Prescription, Biologic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	OTC: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  <a:cs typeface="+mn-cs"/>
              </a:rPr>
              <a:t>Over-The-Counter (OTC)</a:t>
            </a:r>
          </a:p>
        </p:txBody>
      </p:sp>
    </p:spTree>
    <p:extLst>
      <p:ext uri="{BB962C8B-B14F-4D97-AF65-F5344CB8AC3E}">
        <p14:creationId xmlns:p14="http://schemas.microsoft.com/office/powerpoint/2010/main" val="126003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Why Grouping?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238663-B40C-9264-2D7F-E4BE374D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" y="2812054"/>
            <a:ext cx="8746780" cy="404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2F99A4-9E5C-2234-B678-E0561369F1C4}"/>
              </a:ext>
            </a:extLst>
          </p:cNvPr>
          <p:cNvSpPr txBox="1"/>
          <p:nvPr/>
        </p:nvSpPr>
        <p:spPr>
          <a:xfrm>
            <a:off x="87312" y="2271551"/>
            <a:ext cx="761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National Drug Schedule from NAPRA</a:t>
            </a:r>
          </a:p>
        </p:txBody>
      </p:sp>
      <p:pic>
        <p:nvPicPr>
          <p:cNvPr id="2056" name="Picture 8" descr="National Association of Pharmacy Regulatory Authorities (NAPRA)">
            <a:hlinkClick r:id="rId3"/>
            <a:extLst>
              <a:ext uri="{FF2B5EF4-FFF2-40B4-BE49-F238E27FC236}">
                <a16:creationId xmlns:a16="http://schemas.microsoft.com/office/drawing/2014/main" id="{F8889037-5DA3-772A-0FFE-C8FA0ED8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17813" y="4070080"/>
            <a:ext cx="40576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13BA0E8-F5A0-C00C-7162-E2F3F7C6AE5E}"/>
              </a:ext>
            </a:extLst>
          </p:cNvPr>
          <p:cNvSpPr/>
          <p:nvPr/>
        </p:nvSpPr>
        <p:spPr>
          <a:xfrm>
            <a:off x="3600813" y="5545270"/>
            <a:ext cx="77216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503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5C89-6A09-2B8E-B3B2-1D2200C8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746779" cy="140053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Therapeutic Class – 5 * 46331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970EE2-11FC-2F29-620D-8137113B949B}"/>
              </a:ext>
            </a:extLst>
          </p:cNvPr>
          <p:cNvSpPr txBox="1"/>
          <p:nvPr/>
        </p:nvSpPr>
        <p:spPr>
          <a:xfrm>
            <a:off x="1103312" y="2431007"/>
            <a:ext cx="11021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Two columns kept + Two columns created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drug_code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: key variable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sz="2400" dirty="0" err="1">
                <a:solidFill>
                  <a:prstClr val="black"/>
                </a:solidFill>
                <a:latin typeface="Century Schoolbook" panose="02040604050505020304" pitchFamily="18" charset="0"/>
              </a:rPr>
              <a:t>tc_atc_number</a:t>
            </a:r>
            <a:r>
              <a:rPr lang="en-CA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: the anatomical therapeutic chemical code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altLang="zh-CN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a</a:t>
            </a: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tc_1st: first level of </a:t>
            </a:r>
            <a:r>
              <a:rPr kumimoji="0" lang="en-CA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atc</a:t>
            </a: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 (first letter)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altLang="zh-CN" sz="2400" dirty="0">
                <a:solidFill>
                  <a:prstClr val="black"/>
                </a:solidFill>
                <a:latin typeface="Century Schoolbook" panose="02040604050505020304" pitchFamily="18" charset="0"/>
              </a:rPr>
              <a:t>atc_2nd:</a:t>
            </a: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 second level of </a:t>
            </a:r>
            <a:r>
              <a:rPr kumimoji="0" lang="en-CA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atc</a:t>
            </a: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 (first 3 letters)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59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</TotalTime>
  <Words>1079</Words>
  <Application>Microsoft Office PowerPoint</Application>
  <PresentationFormat>Widescreen</PresentationFormat>
  <Paragraphs>152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Century Gothic</vt:lpstr>
      <vt:lpstr>Century Schoolbook</vt:lpstr>
      <vt:lpstr>Wingdings 3</vt:lpstr>
      <vt:lpstr>Ion</vt:lpstr>
      <vt:lpstr>Canada Drug Products Overview</vt:lpstr>
      <vt:lpstr>Why Drug Market?</vt:lpstr>
      <vt:lpstr>Data Collection</vt:lpstr>
      <vt:lpstr>Data Cleaning</vt:lpstr>
      <vt:lpstr>Drug Status – 7 * 56459</vt:lpstr>
      <vt:lpstr>Drug Product – 9 * 56459</vt:lpstr>
      <vt:lpstr>Drug Schedule– 2 * 57225</vt:lpstr>
      <vt:lpstr>Why Grouping?</vt:lpstr>
      <vt:lpstr>Therapeutic Class – 5 * 46331</vt:lpstr>
      <vt:lpstr>What is atc number</vt:lpstr>
      <vt:lpstr>atc to first level</vt:lpstr>
      <vt:lpstr>atc description scraped - to second level</vt:lpstr>
      <vt:lpstr>Final dataset – 14 * 43373</vt:lpstr>
      <vt:lpstr>Dashboard</vt:lpstr>
      <vt:lpstr>Dashboard 1</vt:lpstr>
      <vt:lpstr>PowerPoint Presentation</vt:lpstr>
      <vt:lpstr>Dashboard 2</vt:lpstr>
      <vt:lpstr>PowerPoint Presentation</vt:lpstr>
      <vt:lpstr>Notes</vt:lpstr>
      <vt:lpstr>Dashboard 3</vt:lpstr>
      <vt:lpstr>PowerPoint Presentation</vt:lpstr>
      <vt:lpstr>Key Insights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叶霖 韩</dc:creator>
  <cp:lastModifiedBy>叶霖 韩</cp:lastModifiedBy>
  <cp:revision>7</cp:revision>
  <dcterms:created xsi:type="dcterms:W3CDTF">2024-08-29T14:53:16Z</dcterms:created>
  <dcterms:modified xsi:type="dcterms:W3CDTF">2024-08-29T19:59:57Z</dcterms:modified>
</cp:coreProperties>
</file>