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theme+xml" PartName="/ppt/theme/theme2.xml"/>
  <Override ContentType="application/vnd.openxmlformats-officedocument.presentationml.notesSlide+xml" PartName="/ppt/notesSlides/notesSlide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24"/>
    <p:restoredTop sz="94665"/>
  </p:normalViewPr>
  <p:slideViewPr>
    <p:cSldViewPr snapToGrid="0" snapToObjects="1">
      <p:cViewPr>
        <p:scale>
          <a:sx n="23" d="100"/>
          <a:sy n="23" d="100"/>
        </p:scale>
        <p:origin x="279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349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3" Target="../media/image11.png" Type="http://schemas.openxmlformats.org/officeDocument/2006/relationships/image"/><Relationship Id="rId18" Target="../media/image16.png" Type="http://schemas.openxmlformats.org/officeDocument/2006/relationships/image"/><Relationship Id="rId26" Target="../media/image24.jpeg" Type="http://schemas.openxmlformats.org/officeDocument/2006/relationships/image"/><Relationship Id="rId39" Target="../media/image37.jpeg" Type="http://schemas.openxmlformats.org/officeDocument/2006/relationships/image"/><Relationship Id="rId21" Target="../media/image19.jpeg" Type="http://schemas.openxmlformats.org/officeDocument/2006/relationships/image"/><Relationship Id="rId34" Target="../media/image32.png" Type="http://schemas.openxmlformats.org/officeDocument/2006/relationships/image"/><Relationship Id="rId42" Target="../media/image40.jpeg" Type="http://schemas.openxmlformats.org/officeDocument/2006/relationships/image"/><Relationship Id="rId47" Target="../media/image45.jpeg" Type="http://schemas.openxmlformats.org/officeDocument/2006/relationships/image"/><Relationship Id="rId7" Target="../media/image5.jpeg" Type="http://schemas.openxmlformats.org/officeDocument/2006/relationships/image"/><Relationship Id="rId2" Target="../notesSlides/notesSlide1.xml" Type="http://schemas.openxmlformats.org/officeDocument/2006/relationships/notesSlide"/><Relationship Id="rId16" Target="../media/image14.jpeg" Type="http://schemas.openxmlformats.org/officeDocument/2006/relationships/image"/><Relationship Id="rId29" Target="../media/image27.jpeg" Type="http://schemas.openxmlformats.org/officeDocument/2006/relationships/image"/><Relationship Id="rId1" Target="../slideLayouts/slideLayout1.xml" Type="http://schemas.openxmlformats.org/officeDocument/2006/relationships/slideLayout"/><Relationship Id="rId6" Target="../media/image4.png" Type="http://schemas.openxmlformats.org/officeDocument/2006/relationships/image"/><Relationship Id="rId11" Target="../media/image9.jpeg" Type="http://schemas.openxmlformats.org/officeDocument/2006/relationships/image"/><Relationship Id="rId24" Target="../media/image22.jpeg" Type="http://schemas.openxmlformats.org/officeDocument/2006/relationships/image"/><Relationship Id="rId32" Target="../media/image30.png" Type="http://schemas.openxmlformats.org/officeDocument/2006/relationships/image"/><Relationship Id="rId37" Target="../media/image35.png" Type="http://schemas.openxmlformats.org/officeDocument/2006/relationships/image"/><Relationship Id="rId40" Target="../media/image38.jpeg" Type="http://schemas.openxmlformats.org/officeDocument/2006/relationships/image"/><Relationship Id="rId45" Target="../media/image43.jpeg" Type="http://schemas.openxmlformats.org/officeDocument/2006/relationships/image"/><Relationship Id="rId5" Target="../media/image3.jpeg" Type="http://schemas.openxmlformats.org/officeDocument/2006/relationships/image"/><Relationship Id="rId15" Target="../media/image13.jpeg" Type="http://schemas.openxmlformats.org/officeDocument/2006/relationships/image"/><Relationship Id="rId23" Target="../media/image21.jpeg" Type="http://schemas.openxmlformats.org/officeDocument/2006/relationships/image"/><Relationship Id="rId28" Target="../media/image26.jpeg" Type="http://schemas.openxmlformats.org/officeDocument/2006/relationships/image"/><Relationship Id="rId36" Target="../media/image34.png" Type="http://schemas.openxmlformats.org/officeDocument/2006/relationships/image"/><Relationship Id="rId10" Target="../media/image8.png" Type="http://schemas.openxmlformats.org/officeDocument/2006/relationships/image"/><Relationship Id="rId19" Target="../media/image17.jpeg" Type="http://schemas.openxmlformats.org/officeDocument/2006/relationships/image"/><Relationship Id="rId31" Target="../media/image29.jpeg" Type="http://schemas.openxmlformats.org/officeDocument/2006/relationships/image"/><Relationship Id="rId44" Target="../media/image42.jpeg" Type="http://schemas.openxmlformats.org/officeDocument/2006/relationships/image"/><Relationship Id="rId4" Target="../media/image2.png" Type="http://schemas.openxmlformats.org/officeDocument/2006/relationships/image"/><Relationship Id="rId9" Target="../media/image7.jpeg" Type="http://schemas.openxmlformats.org/officeDocument/2006/relationships/image"/><Relationship Id="rId14" Target="../media/image12.png" Type="http://schemas.openxmlformats.org/officeDocument/2006/relationships/image"/><Relationship Id="rId22" Target="../media/image20.jpeg" Type="http://schemas.openxmlformats.org/officeDocument/2006/relationships/image"/><Relationship Id="rId27" Target="../media/image25.jpeg" Type="http://schemas.openxmlformats.org/officeDocument/2006/relationships/image"/><Relationship Id="rId30" Target="../media/image28.jpeg" Type="http://schemas.openxmlformats.org/officeDocument/2006/relationships/image"/><Relationship Id="rId35" Target="../media/image33.png" Type="http://schemas.openxmlformats.org/officeDocument/2006/relationships/image"/><Relationship Id="rId43" Target="../media/image41.jpeg" Type="http://schemas.openxmlformats.org/officeDocument/2006/relationships/image"/><Relationship Id="rId8" Target="../media/image6.png" Type="http://schemas.openxmlformats.org/officeDocument/2006/relationships/image"/><Relationship Id="rId3" Target="../media/image1.jpeg" Type="http://schemas.openxmlformats.org/officeDocument/2006/relationships/image"/><Relationship Id="rId12" Target="../media/image10.jpeg" Type="http://schemas.openxmlformats.org/officeDocument/2006/relationships/image"/><Relationship Id="rId17" Target="../media/image15.jpeg" Type="http://schemas.openxmlformats.org/officeDocument/2006/relationships/image"/><Relationship Id="rId25" Target="../media/image23.jpeg" Type="http://schemas.openxmlformats.org/officeDocument/2006/relationships/image"/><Relationship Id="rId33" Target="../media/image31.png" Type="http://schemas.openxmlformats.org/officeDocument/2006/relationships/image"/><Relationship Id="rId38" Target="../media/image36.jpeg" Type="http://schemas.openxmlformats.org/officeDocument/2006/relationships/image"/><Relationship Id="rId46" Target="../media/image44.jpeg" Type="http://schemas.openxmlformats.org/officeDocument/2006/relationships/image"/><Relationship Id="rId20" Target="../media/image18.jpeg" Type="http://schemas.openxmlformats.org/officeDocument/2006/relationships/image"/><Relationship Id="rId41" Target="../media/image39.jpe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5" y="784521"/>
            <a:ext cx="16162430" cy="93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r>
              <a:rPr lang="en-US" dirty="0"/>
              <a:t>Neural Style Transfer Implementation Using CNN</a:t>
            </a:r>
          </a:p>
        </p:txBody>
      </p:sp>
      <p:sp>
        <p:nvSpPr>
          <p:cNvPr id="35" name="TextBox 41"/>
          <p:cNvSpPr txBox="1"/>
          <p:nvPr/>
        </p:nvSpPr>
        <p:spPr>
          <a:xfrm>
            <a:off x="16942293" y="1321883"/>
            <a:ext cx="9130938" cy="444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endParaRPr dirty="0"/>
          </a:p>
        </p:txBody>
      </p:sp>
      <p:grpSp>
        <p:nvGrpSpPr>
          <p:cNvPr id="5" name="Group 4">
            <a:extLst>
              <a:ext uri="{FF2B5EF4-FFF2-40B4-BE49-F238E27FC236}">
                <a16:creationId xmlns:a16="http://schemas.microsoft.com/office/drawing/2014/main" id="{C9DF83FF-4B61-2B48-9F53-5DE5496A7099}"/>
              </a:ext>
            </a:extLst>
          </p:cNvPr>
          <p:cNvGrpSpPr/>
          <p:nvPr/>
        </p:nvGrpSpPr>
        <p:grpSpPr>
          <a:xfrm>
            <a:off x="986245" y="2887787"/>
            <a:ext cx="9763205" cy="5816587"/>
            <a:chOff x="986245" y="3580124"/>
            <a:chExt cx="9064535" cy="5816587"/>
          </a:xfrm>
        </p:grpSpPr>
        <p:sp>
          <p:nvSpPr>
            <p:cNvPr id="33" name="TextBox 38"/>
            <p:cNvSpPr txBox="1"/>
            <p:nvPr/>
          </p:nvSpPr>
          <p:spPr>
            <a:xfrm>
              <a:off x="986246" y="3580124"/>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altLang="zh-CN" dirty="0"/>
                <a:t>Introduction to NST</a:t>
              </a:r>
              <a:endParaRPr dirty="0"/>
            </a:p>
          </p:txBody>
        </p:sp>
        <p:sp>
          <p:nvSpPr>
            <p:cNvPr id="34" name="TextBox 39"/>
            <p:cNvSpPr txBox="1"/>
            <p:nvPr/>
          </p:nvSpPr>
          <p:spPr>
            <a:xfrm>
              <a:off x="986246" y="4299722"/>
              <a:ext cx="9064534" cy="2771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Convolutional Neural Networks have various application in classification, computer vision, and natural language processing areas. Its strength in object detection and classification is well proved by many researchers. Extended from this strength, Gatys et al. demonstrated in their paper “﻿Image Style Transfer Using Convolutional Neural Networks” that, deep neural networks can generate stylized images from a style painting and a content photo. In this project, following tasks have been done:</a:t>
              </a:r>
              <a:endParaRPr dirty="0"/>
            </a:p>
          </p:txBody>
        </p:sp>
        <p:sp>
          <p:nvSpPr>
            <p:cNvPr id="36" name="TextBox 42"/>
            <p:cNvSpPr txBox="1"/>
            <p:nvPr/>
          </p:nvSpPr>
          <p:spPr>
            <a:xfrm>
              <a:off x="986245" y="7013238"/>
              <a:ext cx="9064535" cy="2383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﻿Implemented NST algorithm from the original paper in PyTorch</a:t>
              </a:r>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Reproduced style transferred result in original paper</a:t>
              </a:r>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﻿Tested and visualized the result under a variety of content and style pairs</a:t>
              </a:r>
              <a:endParaRPr dirty="0"/>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﻿Observed how image complexities influence the result</a:t>
              </a:r>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Reproduced sweeping hyperparameter choice and effect of different layer on optimization</a:t>
              </a:r>
            </a:p>
          </p:txBody>
        </p:sp>
      </p:grpSp>
      <p:sp>
        <p:nvSpPr>
          <p:cNvPr id="42" name="TextBox 51"/>
          <p:cNvSpPr txBox="1"/>
          <p:nvPr/>
        </p:nvSpPr>
        <p:spPr>
          <a:xfrm>
            <a:off x="23386205" y="8912396"/>
            <a:ext cx="9029701"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More Visualization</a:t>
            </a:r>
            <a:endParaRPr dirty="0"/>
          </a:p>
        </p:txBody>
      </p:sp>
      <p:sp>
        <p:nvSpPr>
          <p:cNvPr id="48" name="TextBox 60"/>
          <p:cNvSpPr txBox="1"/>
          <p:nvPr/>
        </p:nvSpPr>
        <p:spPr>
          <a:xfrm>
            <a:off x="23385376" y="20613330"/>
            <a:ext cx="9232270"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3405522" y="21004580"/>
            <a:ext cx="9232270" cy="921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sz="1400" dirty="0">
                <a:sym typeface="Arial"/>
              </a:rPr>
              <a:t>L. A. Gatys, A. S. Ecker and M. Bethge, "Image Style Transfer Using Convolutional Neural Networks." </a:t>
            </a:r>
          </a:p>
          <a:p>
            <a:pPr>
              <a:lnSpc>
                <a:spcPct val="120000"/>
              </a:lnSpc>
              <a:spcBef>
                <a:spcPts val="600"/>
              </a:spcBef>
              <a:defRPr sz="1400">
                <a:latin typeface="Arial"/>
                <a:ea typeface="Arial"/>
                <a:cs typeface="Arial"/>
                <a:sym typeface="Arial"/>
              </a:defRPr>
            </a:pPr>
            <a:r>
              <a:rPr lang="en-US" sz="1400" dirty="0">
                <a:solidFill>
                  <a:srgbClr val="677B8C"/>
                </a:solidFill>
                <a:latin typeface="Arial"/>
                <a:cs typeface="Arial"/>
                <a:sym typeface="Arial"/>
              </a:rPr>
              <a:t>In: 2016 IEEE Conference on Computer Vision and Pattern Recognition (CVPR), 2016, pp. 2414-2423, doi: 10.1109/CVPR.2016.265. </a:t>
            </a:r>
            <a:endParaRPr dirty="0">
              <a:solidFill>
                <a:srgbClr val="677B8C"/>
              </a:solidFill>
            </a:endParaRPr>
          </a:p>
        </p:txBody>
      </p:sp>
      <p:sp>
        <p:nvSpPr>
          <p:cNvPr id="50" name="TextBox 37"/>
          <p:cNvSpPr txBox="1"/>
          <p:nvPr/>
        </p:nvSpPr>
        <p:spPr>
          <a:xfrm>
            <a:off x="1042200" y="1846792"/>
            <a:ext cx="9101671" cy="561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sz="2800" dirty="0"/>
              <a:t>Hanling Su, M.S. in Economics and Computation</a:t>
            </a:r>
            <a:endParaRPr sz="2800" dirty="0"/>
          </a:p>
        </p:txBody>
      </p:sp>
      <p:sp>
        <p:nvSpPr>
          <p:cNvPr id="39" name="TextBox 45"/>
          <p:cNvSpPr txBox="1"/>
          <p:nvPr/>
        </p:nvSpPr>
        <p:spPr>
          <a:xfrm>
            <a:off x="968275" y="8946066"/>
            <a:ext cx="10067179" cy="779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﻿Implement NST Algorithm </a:t>
            </a:r>
            <a:endParaRPr dirty="0"/>
          </a:p>
        </p:txBody>
      </p:sp>
      <p:sp>
        <p:nvSpPr>
          <p:cNvPr id="37" name="TextBox 43"/>
          <p:cNvSpPr txBox="1"/>
          <p:nvPr/>
        </p:nvSpPr>
        <p:spPr>
          <a:xfrm>
            <a:off x="11446336" y="2847941"/>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Visualization of Different Complexity Images</a:t>
            </a:r>
            <a:endParaRPr dirty="0"/>
          </a:p>
        </p:txBody>
      </p:sp>
      <p:sp>
        <p:nvSpPr>
          <p:cNvPr id="1046" name="TextBox 1045">
            <a:extLst>
              <a:ext uri="{FF2B5EF4-FFF2-40B4-BE49-F238E27FC236}">
                <a16:creationId xmlns:a16="http://schemas.microsoft.com/office/drawing/2014/main" id="{57B95826-6A33-6445-8E4F-0252EC3B48DD}"/>
              </a:ext>
            </a:extLst>
          </p:cNvPr>
          <p:cNvSpPr txBox="1"/>
          <p:nvPr/>
        </p:nvSpPr>
        <p:spPr>
          <a:xfrm>
            <a:off x="20951687" y="6321287"/>
            <a:ext cx="9239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p:grpSp>
        <p:nvGrpSpPr>
          <p:cNvPr id="108" name="Group 107">
            <a:extLst>
              <a:ext uri="{FF2B5EF4-FFF2-40B4-BE49-F238E27FC236}">
                <a16:creationId xmlns:a16="http://schemas.microsoft.com/office/drawing/2014/main" id="{5132C2D0-2711-6D47-B7D4-7E3DDE6E6432}"/>
              </a:ext>
            </a:extLst>
          </p:cNvPr>
          <p:cNvGrpSpPr/>
          <p:nvPr/>
        </p:nvGrpSpPr>
        <p:grpSpPr>
          <a:xfrm>
            <a:off x="13840792" y="16513596"/>
            <a:ext cx="6335026" cy="5092194"/>
            <a:chOff x="11075475" y="14014314"/>
            <a:chExt cx="8346084" cy="6398139"/>
          </a:xfrm>
        </p:grpSpPr>
        <p:grpSp>
          <p:nvGrpSpPr>
            <p:cNvPr id="106" name="Group 105">
              <a:extLst>
                <a:ext uri="{FF2B5EF4-FFF2-40B4-BE49-F238E27FC236}">
                  <a16:creationId xmlns:a16="http://schemas.microsoft.com/office/drawing/2014/main" id="{72260922-049E-7B40-A487-2EB779E3C959}"/>
                </a:ext>
              </a:extLst>
            </p:cNvPr>
            <p:cNvGrpSpPr/>
            <p:nvPr/>
          </p:nvGrpSpPr>
          <p:grpSpPr>
            <a:xfrm>
              <a:off x="11075475" y="14014314"/>
              <a:ext cx="3919701" cy="6370426"/>
              <a:chOff x="11075475" y="14014314"/>
              <a:chExt cx="3919701" cy="6370426"/>
            </a:xfrm>
          </p:grpSpPr>
          <p:grpSp>
            <p:nvGrpSpPr>
              <p:cNvPr id="103" name="Group 102">
                <a:extLst>
                  <a:ext uri="{FF2B5EF4-FFF2-40B4-BE49-F238E27FC236}">
                    <a16:creationId xmlns:a16="http://schemas.microsoft.com/office/drawing/2014/main" id="{8AA194AF-7082-7C4D-98CE-6A90A98A7F86}"/>
                  </a:ext>
                </a:extLst>
              </p:cNvPr>
              <p:cNvGrpSpPr/>
              <p:nvPr/>
            </p:nvGrpSpPr>
            <p:grpSpPr>
              <a:xfrm>
                <a:off x="11075475" y="14014314"/>
                <a:ext cx="3919701" cy="3206238"/>
                <a:chOff x="11075475" y="14014314"/>
                <a:chExt cx="3919701" cy="3206238"/>
              </a:xfrm>
            </p:grpSpPr>
            <p:pic>
              <p:nvPicPr>
                <p:cNvPr id="1051" name="Picture 1050">
                  <a:extLst>
                    <a:ext uri="{FF2B5EF4-FFF2-40B4-BE49-F238E27FC236}">
                      <a16:creationId xmlns:a16="http://schemas.microsoft.com/office/drawing/2014/main" id="{7A99F228-38E8-7147-8D9D-B9CB0ABAEC82}"/>
                    </a:ext>
                  </a:extLst>
                </p:cNvPr>
                <p:cNvPicPr>
                  <a:picLocks noChangeAspect="1"/>
                </p:cNvPicPr>
                <p:nvPr/>
              </p:nvPicPr>
              <p:blipFill>
                <a:blip r:embed="rId3"/>
                <a:stretch>
                  <a:fillRect/>
                </a:stretch>
              </p:blipFill>
              <p:spPr>
                <a:xfrm>
                  <a:off x="11075475" y="14014314"/>
                  <a:ext cx="3919701" cy="2818642"/>
                </a:xfrm>
                <a:prstGeom prst="rect">
                  <a:avLst/>
                </a:prstGeom>
              </p:spPr>
            </p:pic>
            <mc:AlternateContent xmlns:mc="http://schemas.openxmlformats.org/markup-compatibility/2006">
              <mc:Choice xmlns:a14="http://schemas.microsoft.com/office/drawing/2010/main" Requires="a14">
                <p:sp>
                  <p:nvSpPr>
                    <p:cNvPr id="98" name="TextBox 56">
                      <a:extLst>
                        <a:ext uri="{FF2B5EF4-FFF2-40B4-BE49-F238E27FC236}">
                          <a16:creationId xmlns:a16="http://schemas.microsoft.com/office/drawing/2014/main" id="{9B41A9B5-A6A0-6E4F-AC41-ED37A9821545}"/>
                        </a:ext>
                      </a:extLst>
                    </p:cNvPr>
                    <p:cNvSpPr txBox="1"/>
                    <p:nvPr/>
                  </p:nvSpPr>
                  <p:spPr>
                    <a:xfrm>
                      <a:off x="11446675" y="16857680"/>
                      <a:ext cx="3177294" cy="36287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−1</m:t>
                                </m:r>
                              </m:sup>
                            </m:sSup>
                          </m:oMath>
                        </m:oMathPara>
                      </a14:m>
                      <a:endParaRPr lang="en-US" altLang="zh-CN" b="0" dirty="0">
                        <a:ea typeface="Cambria Math" panose="02040503050406030204" pitchFamily="18" charset="0"/>
                      </a:endParaRPr>
                    </a:p>
                    <a:p>
                      <a:endParaRPr dirty="0"/>
                    </a:p>
                  </p:txBody>
                </p:sp>
              </mc:Choice>
              <mc:Fallback>
                <p:sp>
                  <p:nvSpPr>
                    <p:cNvPr id="98" name="TextBox 56">
                      <a:extLst>
                        <a:ext uri="{FF2B5EF4-FFF2-40B4-BE49-F238E27FC236}">
                          <a16:creationId xmlns:a16="http://schemas.microsoft.com/office/drawing/2014/main" id="{9B41A9B5-A6A0-6E4F-AC41-ED37A9821545}"/>
                        </a:ext>
                      </a:extLst>
                    </p:cNvPr>
                    <p:cNvSpPr txBox="1">
                      <a:spLocks noRot="1" noChangeAspect="1" noMove="1" noResize="1" noEditPoints="1" noAdjustHandles="1" noChangeArrowheads="1" noChangeShapeType="1" noTextEdit="1"/>
                    </p:cNvSpPr>
                    <p:nvPr/>
                  </p:nvSpPr>
                  <p:spPr>
                    <a:xfrm>
                      <a:off x="11446675" y="16857680"/>
                      <a:ext cx="3177294" cy="362872"/>
                    </a:xfrm>
                    <a:prstGeom prst="rect">
                      <a:avLst/>
                    </a:prstGeom>
                    <a:blipFill>
                      <a:blip r:embed="rId4"/>
                      <a:stretch>
                        <a:fillRect b="-1250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grpSp>
            <p:nvGrpSpPr>
              <p:cNvPr id="104" name="Group 103">
                <a:extLst>
                  <a:ext uri="{FF2B5EF4-FFF2-40B4-BE49-F238E27FC236}">
                    <a16:creationId xmlns:a16="http://schemas.microsoft.com/office/drawing/2014/main" id="{D1BAF60C-4011-D14E-8D4D-B5AE2A2AA0E3}"/>
                  </a:ext>
                </a:extLst>
              </p:cNvPr>
              <p:cNvGrpSpPr/>
              <p:nvPr/>
            </p:nvGrpSpPr>
            <p:grpSpPr>
              <a:xfrm>
                <a:off x="11075475" y="17190830"/>
                <a:ext cx="3919701" cy="3193910"/>
                <a:chOff x="11075475" y="17190830"/>
                <a:chExt cx="3919701" cy="3193910"/>
              </a:xfrm>
            </p:grpSpPr>
            <p:pic>
              <p:nvPicPr>
                <p:cNvPr id="1053" name="Picture 1052">
                  <a:extLst>
                    <a:ext uri="{FF2B5EF4-FFF2-40B4-BE49-F238E27FC236}">
                      <a16:creationId xmlns:a16="http://schemas.microsoft.com/office/drawing/2014/main" id="{E8D1164C-56AD-0C44-B907-F1836ED7CE30}"/>
                    </a:ext>
                  </a:extLst>
                </p:cNvPr>
                <p:cNvPicPr>
                  <a:picLocks noChangeAspect="1"/>
                </p:cNvPicPr>
                <p:nvPr/>
              </p:nvPicPr>
              <p:blipFill>
                <a:blip r:embed="rId5"/>
                <a:stretch>
                  <a:fillRect/>
                </a:stretch>
              </p:blipFill>
              <p:spPr>
                <a:xfrm>
                  <a:off x="11075475" y="17190830"/>
                  <a:ext cx="3919701" cy="2808430"/>
                </a:xfrm>
                <a:prstGeom prst="rect">
                  <a:avLst/>
                </a:prstGeom>
              </p:spPr>
            </p:pic>
            <mc:AlternateContent xmlns:mc="http://schemas.openxmlformats.org/markup-compatibility/2006">
              <mc:Choice xmlns:a14="http://schemas.microsoft.com/office/drawing/2010/main" Requires="a14">
                <p:sp>
                  <p:nvSpPr>
                    <p:cNvPr id="100" name="TextBox 56">
                      <a:extLst>
                        <a:ext uri="{FF2B5EF4-FFF2-40B4-BE49-F238E27FC236}">
                          <a16:creationId xmlns:a16="http://schemas.microsoft.com/office/drawing/2014/main" id="{4F5071AD-BF14-D94B-A83D-1AACE25598AC}"/>
                        </a:ext>
                      </a:extLst>
                    </p:cNvPr>
                    <p:cNvSpPr txBox="1"/>
                    <p:nvPr/>
                  </p:nvSpPr>
                  <p:spPr>
                    <a:xfrm>
                      <a:off x="11496157" y="20009251"/>
                      <a:ext cx="3177295" cy="37548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−7</m:t>
                                </m:r>
                              </m:sup>
                            </m:sSup>
                          </m:oMath>
                        </m:oMathPara>
                      </a14:m>
                      <a:endParaRPr lang="en-US" altLang="zh-CN" b="0" dirty="0">
                        <a:ea typeface="Cambria Math" panose="02040503050406030204" pitchFamily="18" charset="0"/>
                      </a:endParaRPr>
                    </a:p>
                    <a:p>
                      <a:endParaRPr dirty="0"/>
                    </a:p>
                  </p:txBody>
                </p:sp>
              </mc:Choice>
              <mc:Fallback>
                <p:sp>
                  <p:nvSpPr>
                    <p:cNvPr id="100" name="TextBox 56">
                      <a:extLst>
                        <a:ext uri="{FF2B5EF4-FFF2-40B4-BE49-F238E27FC236}">
                          <a16:creationId xmlns:a16="http://schemas.microsoft.com/office/drawing/2014/main" id="{4F5071AD-BF14-D94B-A83D-1AACE25598AC}"/>
                        </a:ext>
                      </a:extLst>
                    </p:cNvPr>
                    <p:cNvSpPr txBox="1">
                      <a:spLocks noRot="1" noChangeAspect="1" noMove="1" noResize="1" noEditPoints="1" noAdjustHandles="1" noChangeArrowheads="1" noChangeShapeType="1" noTextEdit="1"/>
                    </p:cNvSpPr>
                    <p:nvPr/>
                  </p:nvSpPr>
                  <p:spPr>
                    <a:xfrm>
                      <a:off x="11496157" y="20009251"/>
                      <a:ext cx="3177295" cy="375489"/>
                    </a:xfrm>
                    <a:prstGeom prst="rect">
                      <a:avLst/>
                    </a:prstGeom>
                    <a:blipFill>
                      <a:blip r:embed="rId6"/>
                      <a:stretch>
                        <a:fillRect b="-833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grpSp>
        <p:grpSp>
          <p:nvGrpSpPr>
            <p:cNvPr id="107" name="Group 106">
              <a:extLst>
                <a:ext uri="{FF2B5EF4-FFF2-40B4-BE49-F238E27FC236}">
                  <a16:creationId xmlns:a16="http://schemas.microsoft.com/office/drawing/2014/main" id="{C227FFC4-460A-2446-A087-D909AC0BF84D}"/>
                </a:ext>
              </a:extLst>
            </p:cNvPr>
            <p:cNvGrpSpPr/>
            <p:nvPr/>
          </p:nvGrpSpPr>
          <p:grpSpPr>
            <a:xfrm>
              <a:off x="15487601" y="14014314"/>
              <a:ext cx="3933958" cy="6398139"/>
              <a:chOff x="16206055" y="14014314"/>
              <a:chExt cx="3933958" cy="6398139"/>
            </a:xfrm>
          </p:grpSpPr>
          <p:grpSp>
            <p:nvGrpSpPr>
              <p:cNvPr id="102" name="Group 101">
                <a:extLst>
                  <a:ext uri="{FF2B5EF4-FFF2-40B4-BE49-F238E27FC236}">
                    <a16:creationId xmlns:a16="http://schemas.microsoft.com/office/drawing/2014/main" id="{D74F15A8-6B03-324D-9649-8930B5E07C06}"/>
                  </a:ext>
                </a:extLst>
              </p:cNvPr>
              <p:cNvGrpSpPr/>
              <p:nvPr/>
            </p:nvGrpSpPr>
            <p:grpSpPr>
              <a:xfrm>
                <a:off x="16220309" y="14014314"/>
                <a:ext cx="3919704" cy="3206239"/>
                <a:chOff x="16220309" y="14014314"/>
                <a:chExt cx="3919704" cy="3206239"/>
              </a:xfrm>
            </p:grpSpPr>
            <p:pic>
              <p:nvPicPr>
                <p:cNvPr id="1052" name="Picture 1051">
                  <a:extLst>
                    <a:ext uri="{FF2B5EF4-FFF2-40B4-BE49-F238E27FC236}">
                      <a16:creationId xmlns:a16="http://schemas.microsoft.com/office/drawing/2014/main" id="{E5D3DCD9-F83A-8145-A186-D074788DE884}"/>
                    </a:ext>
                  </a:extLst>
                </p:cNvPr>
                <p:cNvPicPr>
                  <a:picLocks/>
                </p:cNvPicPr>
                <p:nvPr/>
              </p:nvPicPr>
              <p:blipFill>
                <a:blip r:embed="rId7"/>
                <a:stretch>
                  <a:fillRect/>
                </a:stretch>
              </p:blipFill>
              <p:spPr>
                <a:xfrm>
                  <a:off x="16220309" y="14014314"/>
                  <a:ext cx="3919704" cy="2818643"/>
                </a:xfrm>
                <a:prstGeom prst="rect">
                  <a:avLst/>
                </a:prstGeom>
              </p:spPr>
            </p:pic>
            <mc:AlternateContent xmlns:mc="http://schemas.openxmlformats.org/markup-compatibility/2006">
              <mc:Choice xmlns:a14="http://schemas.microsoft.com/office/drawing/2010/main" Requires="a14">
                <p:sp>
                  <p:nvSpPr>
                    <p:cNvPr id="99" name="TextBox 56">
                      <a:extLst>
                        <a:ext uri="{FF2B5EF4-FFF2-40B4-BE49-F238E27FC236}">
                          <a16:creationId xmlns:a16="http://schemas.microsoft.com/office/drawing/2014/main" id="{C4AFB5F7-E005-0846-B6DE-CC5B06CB2B27}"/>
                        </a:ext>
                      </a:extLst>
                    </p:cNvPr>
                    <p:cNvSpPr txBox="1"/>
                    <p:nvPr/>
                  </p:nvSpPr>
                  <p:spPr>
                    <a:xfrm>
                      <a:off x="16618236" y="16857681"/>
                      <a:ext cx="3177294" cy="36287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m:oMathPara>
                      </a14:m>
                      <a:endParaRPr lang="en-US" altLang="zh-CN" b="0" dirty="0">
                        <a:ea typeface="Cambria Math" panose="02040503050406030204" pitchFamily="18" charset="0"/>
                      </a:endParaRPr>
                    </a:p>
                    <a:p>
                      <a:endParaRPr dirty="0"/>
                    </a:p>
                  </p:txBody>
                </p:sp>
              </mc:Choice>
              <mc:Fallback>
                <p:sp>
                  <p:nvSpPr>
                    <p:cNvPr id="99" name="TextBox 56">
                      <a:extLst>
                        <a:ext uri="{FF2B5EF4-FFF2-40B4-BE49-F238E27FC236}">
                          <a16:creationId xmlns:a16="http://schemas.microsoft.com/office/drawing/2014/main" id="{C4AFB5F7-E005-0846-B6DE-CC5B06CB2B27}"/>
                        </a:ext>
                      </a:extLst>
                    </p:cNvPr>
                    <p:cNvSpPr txBox="1">
                      <a:spLocks noRot="1" noChangeAspect="1" noMove="1" noResize="1" noEditPoints="1" noAdjustHandles="1" noChangeArrowheads="1" noChangeShapeType="1" noTextEdit="1"/>
                    </p:cNvSpPr>
                    <p:nvPr/>
                  </p:nvSpPr>
                  <p:spPr>
                    <a:xfrm>
                      <a:off x="16618236" y="16857681"/>
                      <a:ext cx="3177294" cy="362872"/>
                    </a:xfrm>
                    <a:prstGeom prst="rect">
                      <a:avLst/>
                    </a:prstGeom>
                    <a:blipFill>
                      <a:blip r:embed="rId8"/>
                      <a:stretch>
                        <a:fillRect b="-1250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5E38290C-BDE9-E641-8BD8-DCBCD2BDA728}"/>
                  </a:ext>
                </a:extLst>
              </p:cNvPr>
              <p:cNvGrpSpPr/>
              <p:nvPr/>
            </p:nvGrpSpPr>
            <p:grpSpPr>
              <a:xfrm>
                <a:off x="16206055" y="17190830"/>
                <a:ext cx="3933958" cy="3221623"/>
                <a:chOff x="16206055" y="17190830"/>
                <a:chExt cx="3933958" cy="3221623"/>
              </a:xfrm>
            </p:grpSpPr>
            <p:pic>
              <p:nvPicPr>
                <p:cNvPr id="1054" name="Picture 1053">
                  <a:extLst>
                    <a:ext uri="{FF2B5EF4-FFF2-40B4-BE49-F238E27FC236}">
                      <a16:creationId xmlns:a16="http://schemas.microsoft.com/office/drawing/2014/main" id="{2DAE974A-EAE9-EF4A-BDF5-A6F718B74FE1}"/>
                    </a:ext>
                  </a:extLst>
                </p:cNvPr>
                <p:cNvPicPr>
                  <a:picLocks noChangeAspect="1"/>
                </p:cNvPicPr>
                <p:nvPr/>
              </p:nvPicPr>
              <p:blipFill>
                <a:blip r:embed="rId9"/>
                <a:stretch>
                  <a:fillRect/>
                </a:stretch>
              </p:blipFill>
              <p:spPr>
                <a:xfrm>
                  <a:off x="16206055" y="17190830"/>
                  <a:ext cx="3933958" cy="2818643"/>
                </a:xfrm>
                <a:prstGeom prst="rect">
                  <a:avLst/>
                </a:prstGeom>
              </p:spPr>
            </p:pic>
            <mc:AlternateContent xmlns:mc="http://schemas.openxmlformats.org/markup-compatibility/2006">
              <mc:Choice xmlns:a14="http://schemas.microsoft.com/office/drawing/2010/main" Requires="a14">
                <p:sp>
                  <p:nvSpPr>
                    <p:cNvPr id="101" name="TextBox 56">
                      <a:extLst>
                        <a:ext uri="{FF2B5EF4-FFF2-40B4-BE49-F238E27FC236}">
                          <a16:creationId xmlns:a16="http://schemas.microsoft.com/office/drawing/2014/main" id="{3B5DB2FC-F5BB-9D43-BD3A-FD2EBC0D5CCC}"/>
                        </a:ext>
                      </a:extLst>
                    </p:cNvPr>
                    <p:cNvSpPr txBox="1"/>
                    <p:nvPr/>
                  </p:nvSpPr>
                  <p:spPr>
                    <a:xfrm>
                      <a:off x="16560246" y="20036965"/>
                      <a:ext cx="3177295" cy="37548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𝛼</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m:oMathPara>
                      </a14:m>
                      <a:endParaRPr lang="en-US" altLang="zh-CN" b="0" dirty="0">
                        <a:ea typeface="Cambria Math" panose="02040503050406030204" pitchFamily="18" charset="0"/>
                      </a:endParaRPr>
                    </a:p>
                    <a:p>
                      <a:endParaRPr dirty="0"/>
                    </a:p>
                  </p:txBody>
                </p:sp>
              </mc:Choice>
              <mc:Fallback>
                <p:sp>
                  <p:nvSpPr>
                    <p:cNvPr id="101" name="TextBox 56">
                      <a:extLst>
                        <a:ext uri="{FF2B5EF4-FFF2-40B4-BE49-F238E27FC236}">
                          <a16:creationId xmlns:a16="http://schemas.microsoft.com/office/drawing/2014/main" id="{3B5DB2FC-F5BB-9D43-BD3A-FD2EBC0D5CCC}"/>
                        </a:ext>
                      </a:extLst>
                    </p:cNvPr>
                    <p:cNvSpPr txBox="1">
                      <a:spLocks noRot="1" noChangeAspect="1" noMove="1" noResize="1" noEditPoints="1" noAdjustHandles="1" noChangeArrowheads="1" noChangeShapeType="1" noTextEdit="1"/>
                    </p:cNvSpPr>
                    <p:nvPr/>
                  </p:nvSpPr>
                  <p:spPr>
                    <a:xfrm>
                      <a:off x="16560246" y="20036965"/>
                      <a:ext cx="3177295" cy="375488"/>
                    </a:xfrm>
                    <a:prstGeom prst="rect">
                      <a:avLst/>
                    </a:prstGeom>
                    <a:blipFill>
                      <a:blip r:embed="rId10"/>
                      <a:stretch>
                        <a:fillRect b="-800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grpSp>
      </p:grpSp>
      <p:sp>
        <p:nvSpPr>
          <p:cNvPr id="105" name="TextBox 45">
            <a:extLst>
              <a:ext uri="{FF2B5EF4-FFF2-40B4-BE49-F238E27FC236}">
                <a16:creationId xmlns:a16="http://schemas.microsoft.com/office/drawing/2014/main" id="{67B00365-4183-4149-B579-D0F86BA9D40B}"/>
              </a:ext>
            </a:extLst>
          </p:cNvPr>
          <p:cNvSpPr txBox="1"/>
          <p:nvPr/>
        </p:nvSpPr>
        <p:spPr>
          <a:xfrm>
            <a:off x="11455010" y="12978323"/>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Hyperparameter Choice</a:t>
            </a:r>
            <a:endParaRPr dirty="0"/>
          </a:p>
        </p:txBody>
      </p:sp>
      <p:sp>
        <p:nvSpPr>
          <p:cNvPr id="110" name="TextBox 43">
            <a:extLst>
              <a:ext uri="{FF2B5EF4-FFF2-40B4-BE49-F238E27FC236}">
                <a16:creationId xmlns:a16="http://schemas.microsoft.com/office/drawing/2014/main" id="{B22E3ED3-9760-F042-BF2D-EE96EB34F219}"/>
              </a:ext>
            </a:extLst>
          </p:cNvPr>
          <p:cNvSpPr txBox="1"/>
          <p:nvPr/>
        </p:nvSpPr>
        <p:spPr>
          <a:xfrm>
            <a:off x="23300431" y="2897746"/>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altLang="zh-CN" dirty="0"/>
              <a:t>Results From Different Content Layers </a:t>
            </a:r>
            <a:endParaRPr dirty="0"/>
          </a:p>
        </p:txBody>
      </p:sp>
      <p:grpSp>
        <p:nvGrpSpPr>
          <p:cNvPr id="1063" name="Group 1062">
            <a:extLst>
              <a:ext uri="{FF2B5EF4-FFF2-40B4-BE49-F238E27FC236}">
                <a16:creationId xmlns:a16="http://schemas.microsoft.com/office/drawing/2014/main" id="{654990D0-27BD-CD40-AB9D-383329D934A5}"/>
              </a:ext>
            </a:extLst>
          </p:cNvPr>
          <p:cNvGrpSpPr/>
          <p:nvPr/>
        </p:nvGrpSpPr>
        <p:grpSpPr>
          <a:xfrm>
            <a:off x="25320404" y="5900966"/>
            <a:ext cx="5398166" cy="2761761"/>
            <a:chOff x="23434203" y="4293206"/>
            <a:chExt cx="8154007" cy="4171679"/>
          </a:xfrm>
        </p:grpSpPr>
        <p:pic>
          <p:nvPicPr>
            <p:cNvPr id="1060" name="Picture 1059" descr="A picture containing text&#10;&#10;Description automatically generated">
              <a:extLst>
                <a:ext uri="{FF2B5EF4-FFF2-40B4-BE49-F238E27FC236}">
                  <a16:creationId xmlns:a16="http://schemas.microsoft.com/office/drawing/2014/main" id="{D96F00F7-689F-474B-A345-0FCBB9AABF2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34203" y="4293206"/>
              <a:ext cx="3840827" cy="3831004"/>
            </a:xfrm>
            <a:prstGeom prst="rect">
              <a:avLst/>
            </a:prstGeom>
          </p:spPr>
        </p:pic>
        <p:pic>
          <p:nvPicPr>
            <p:cNvPr id="1062" name="Picture 1061" descr="A picture containing text&#10;&#10;Description automatically generated">
              <a:extLst>
                <a:ext uri="{FF2B5EF4-FFF2-40B4-BE49-F238E27FC236}">
                  <a16:creationId xmlns:a16="http://schemas.microsoft.com/office/drawing/2014/main" id="{D1792E31-606E-C24C-9100-9900B14042F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747382" y="4308056"/>
              <a:ext cx="3840828" cy="3825825"/>
            </a:xfrm>
            <a:prstGeom prst="rect">
              <a:avLst/>
            </a:prstGeom>
          </p:spPr>
        </p:pic>
        <p:sp>
          <p:nvSpPr>
            <p:cNvPr id="112" name="TextBox 56">
              <a:extLst>
                <a:ext uri="{FF2B5EF4-FFF2-40B4-BE49-F238E27FC236}">
                  <a16:creationId xmlns:a16="http://schemas.microsoft.com/office/drawing/2014/main" id="{54C6B1B6-AB9A-6D4E-83E1-13A71B25F6A5}"/>
                </a:ext>
              </a:extLst>
            </p:cNvPr>
            <p:cNvSpPr txBox="1"/>
            <p:nvPr/>
          </p:nvSpPr>
          <p:spPr>
            <a:xfrm>
              <a:off x="23596192" y="8172497"/>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Conv2_2</a:t>
              </a:r>
            </a:p>
          </p:txBody>
        </p:sp>
        <p:sp>
          <p:nvSpPr>
            <p:cNvPr id="113" name="TextBox 56">
              <a:extLst>
                <a:ext uri="{FF2B5EF4-FFF2-40B4-BE49-F238E27FC236}">
                  <a16:creationId xmlns:a16="http://schemas.microsoft.com/office/drawing/2014/main" id="{62E32CDA-0D8B-2544-B08D-9AD58AD36F68}"/>
                </a:ext>
              </a:extLst>
            </p:cNvPr>
            <p:cNvSpPr txBox="1"/>
            <p:nvPr/>
          </p:nvSpPr>
          <p:spPr>
            <a:xfrm>
              <a:off x="27896047" y="8128955"/>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Conv4_2</a:t>
              </a:r>
            </a:p>
          </p:txBody>
        </p:sp>
      </p:grpSp>
      <p:grpSp>
        <p:nvGrpSpPr>
          <p:cNvPr id="115" name="Group 7">
            <a:extLst>
              <a:ext uri="{FF2B5EF4-FFF2-40B4-BE49-F238E27FC236}">
                <a16:creationId xmlns:a16="http://schemas.microsoft.com/office/drawing/2014/main" id="{EB77D937-4C9A-5C4E-830A-68D70A7AF646}"/>
              </a:ext>
            </a:extLst>
          </p:cNvPr>
          <p:cNvGrpSpPr/>
          <p:nvPr/>
        </p:nvGrpSpPr>
        <p:grpSpPr>
          <a:xfrm>
            <a:off x="29564227" y="595618"/>
            <a:ext cx="2751241" cy="1973507"/>
            <a:chOff x="8779933" y="719099"/>
            <a:chExt cx="2607733" cy="1870566"/>
          </a:xfrm>
          <a:effectLst>
            <a:outerShdw blurRad="50800" dist="38100" dir="2700000" algn="tl" rotWithShape="0">
              <a:prstClr val="black">
                <a:alpha val="40000"/>
              </a:prstClr>
            </a:outerShdw>
          </a:effectLst>
        </p:grpSpPr>
        <p:sp>
          <p:nvSpPr>
            <p:cNvPr id="116" name="Rounded Rectangle 6">
              <a:extLst>
                <a:ext uri="{FF2B5EF4-FFF2-40B4-BE49-F238E27FC236}">
                  <a16:creationId xmlns:a16="http://schemas.microsoft.com/office/drawing/2014/main" id="{00A4B398-244A-8F4B-A874-84EA847D6DD2}"/>
                </a:ext>
              </a:extLst>
            </p:cNvPr>
            <p:cNvSpPr/>
            <p:nvPr/>
          </p:nvSpPr>
          <p:spPr>
            <a:xfrm>
              <a:off x="8779933" y="719099"/>
              <a:ext cx="2607733" cy="1870566"/>
            </a:xfrm>
            <a:prstGeom prst="round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7" name="Picture 5">
              <a:extLst>
                <a:ext uri="{FF2B5EF4-FFF2-40B4-BE49-F238E27FC236}">
                  <a16:creationId xmlns:a16="http://schemas.microsoft.com/office/drawing/2014/main" id="{79B59684-3002-5446-AC2B-7087FBB57AEE}"/>
                </a:ext>
              </a:extLst>
            </p:cNvPr>
            <p:cNvPicPr>
              <a:picLocks noChangeAspect="1"/>
            </p:cNvPicPr>
            <p:nvPr/>
          </p:nvPicPr>
          <p:blipFill>
            <a:blip r:embed="rId13"/>
            <a:stretch>
              <a:fillRect/>
            </a:stretch>
          </p:blipFill>
          <p:spPr>
            <a:xfrm>
              <a:off x="9044167" y="846099"/>
              <a:ext cx="2079264" cy="1564294"/>
            </a:xfrm>
            <a:prstGeom prst="rect">
              <a:avLst/>
            </a:prstGeom>
          </p:spPr>
        </p:pic>
      </p:grpSp>
      <p:grpSp>
        <p:nvGrpSpPr>
          <p:cNvPr id="138" name="Group 137">
            <a:extLst>
              <a:ext uri="{FF2B5EF4-FFF2-40B4-BE49-F238E27FC236}">
                <a16:creationId xmlns:a16="http://schemas.microsoft.com/office/drawing/2014/main" id="{FD906383-2B5D-4C4F-9266-20836DD05CBE}"/>
              </a:ext>
            </a:extLst>
          </p:cNvPr>
          <p:cNvGrpSpPr/>
          <p:nvPr/>
        </p:nvGrpSpPr>
        <p:grpSpPr>
          <a:xfrm>
            <a:off x="11282541" y="7100954"/>
            <a:ext cx="11780405" cy="5678809"/>
            <a:chOff x="10675917" y="5929966"/>
            <a:chExt cx="11780405" cy="5678809"/>
          </a:xfrm>
        </p:grpSpPr>
        <p:sp>
          <p:nvSpPr>
            <p:cNvPr id="123" name="TextBox 56">
              <a:extLst>
                <a:ext uri="{FF2B5EF4-FFF2-40B4-BE49-F238E27FC236}">
                  <a16:creationId xmlns:a16="http://schemas.microsoft.com/office/drawing/2014/main" id="{A849896B-EE03-FC46-9352-F637A4C4CDE5}"/>
                </a:ext>
              </a:extLst>
            </p:cNvPr>
            <p:cNvSpPr txBox="1"/>
            <p:nvPr/>
          </p:nvSpPr>
          <p:spPr>
            <a:xfrm>
              <a:off x="15084537" y="8356943"/>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(b) Complex content, complex style</a:t>
              </a:r>
            </a:p>
          </p:txBody>
        </p:sp>
        <p:grpSp>
          <p:nvGrpSpPr>
            <p:cNvPr id="1084" name="Group 1083">
              <a:extLst>
                <a:ext uri="{FF2B5EF4-FFF2-40B4-BE49-F238E27FC236}">
                  <a16:creationId xmlns:a16="http://schemas.microsoft.com/office/drawing/2014/main" id="{8073BBEC-8BF8-3349-AD58-24CD0D9ADB69}"/>
                </a:ext>
              </a:extLst>
            </p:cNvPr>
            <p:cNvGrpSpPr/>
            <p:nvPr/>
          </p:nvGrpSpPr>
          <p:grpSpPr>
            <a:xfrm>
              <a:off x="10675917" y="5929966"/>
              <a:ext cx="11780405" cy="5678809"/>
              <a:chOff x="10738815" y="8826510"/>
              <a:chExt cx="11780405" cy="5678809"/>
            </a:xfrm>
          </p:grpSpPr>
          <p:grpSp>
            <p:nvGrpSpPr>
              <p:cNvPr id="1083" name="Group 1082">
                <a:extLst>
                  <a:ext uri="{FF2B5EF4-FFF2-40B4-BE49-F238E27FC236}">
                    <a16:creationId xmlns:a16="http://schemas.microsoft.com/office/drawing/2014/main" id="{B5911FFF-DAC3-454C-A8AB-AE1F59A0833E}"/>
                  </a:ext>
                </a:extLst>
              </p:cNvPr>
              <p:cNvGrpSpPr/>
              <p:nvPr/>
            </p:nvGrpSpPr>
            <p:grpSpPr>
              <a:xfrm>
                <a:off x="10847633" y="11594421"/>
                <a:ext cx="11488436" cy="2910898"/>
                <a:chOff x="10847633" y="11594421"/>
                <a:chExt cx="11488436" cy="2910898"/>
              </a:xfrm>
            </p:grpSpPr>
            <p:grpSp>
              <p:nvGrpSpPr>
                <p:cNvPr id="1080" name="Group 1079">
                  <a:extLst>
                    <a:ext uri="{FF2B5EF4-FFF2-40B4-BE49-F238E27FC236}">
                      <a16:creationId xmlns:a16="http://schemas.microsoft.com/office/drawing/2014/main" id="{C4A922C3-7562-B048-9CFC-52D700E9E446}"/>
                    </a:ext>
                  </a:extLst>
                </p:cNvPr>
                <p:cNvGrpSpPr/>
                <p:nvPr/>
              </p:nvGrpSpPr>
              <p:grpSpPr>
                <a:xfrm>
                  <a:off x="10847633" y="11624636"/>
                  <a:ext cx="3516848" cy="2880683"/>
                  <a:chOff x="10847633" y="11624636"/>
                  <a:chExt cx="3516848" cy="2880683"/>
                </a:xfrm>
              </p:grpSpPr>
              <p:pic>
                <p:nvPicPr>
                  <p:cNvPr id="1027" name="Picture 1026" descr="A picture containing linedrawing&#10;&#10;Description automatically generated">
                    <a:extLst>
                      <a:ext uri="{FF2B5EF4-FFF2-40B4-BE49-F238E27FC236}">
                        <a16:creationId xmlns:a16="http://schemas.microsoft.com/office/drawing/2014/main" id="{4848EBBE-A662-D145-B32D-1DF2BF33F29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31354" y="11624636"/>
                    <a:ext cx="2630677" cy="2630676"/>
                  </a:xfrm>
                  <a:prstGeom prst="rect">
                    <a:avLst/>
                  </a:prstGeom>
                </p:spPr>
              </p:pic>
              <p:sp>
                <p:nvSpPr>
                  <p:cNvPr id="119" name="TextBox 56">
                    <a:extLst>
                      <a:ext uri="{FF2B5EF4-FFF2-40B4-BE49-F238E27FC236}">
                        <a16:creationId xmlns:a16="http://schemas.microsoft.com/office/drawing/2014/main" id="{8874A42A-CE11-A74A-B407-41E320995D0D}"/>
                      </a:ext>
                    </a:extLst>
                  </p:cNvPr>
                  <p:cNvSpPr txBox="1"/>
                  <p:nvPr/>
                </p:nvSpPr>
                <p:spPr>
                  <a:xfrm>
                    <a:off x="10847633" y="14212931"/>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(d) Simple content</a:t>
                    </a:r>
                  </a:p>
                </p:txBody>
              </p:sp>
            </p:grpSp>
            <p:grpSp>
              <p:nvGrpSpPr>
                <p:cNvPr id="1078" name="Group 1077">
                  <a:extLst>
                    <a:ext uri="{FF2B5EF4-FFF2-40B4-BE49-F238E27FC236}">
                      <a16:creationId xmlns:a16="http://schemas.microsoft.com/office/drawing/2014/main" id="{9AE040C9-2C77-214B-9842-20AD6FEBCBAB}"/>
                    </a:ext>
                  </a:extLst>
                </p:cNvPr>
                <p:cNvGrpSpPr/>
                <p:nvPr/>
              </p:nvGrpSpPr>
              <p:grpSpPr>
                <a:xfrm>
                  <a:off x="14551237" y="11594421"/>
                  <a:ext cx="4175806" cy="2910898"/>
                  <a:chOff x="15160837" y="11594421"/>
                  <a:chExt cx="4175806" cy="2910898"/>
                </a:xfrm>
              </p:grpSpPr>
              <p:pic>
                <p:nvPicPr>
                  <p:cNvPr id="1031" name="Picture 1030" descr="A picture containing painting&#10;&#10;Description automatically generated">
                    <a:extLst>
                      <a:ext uri="{FF2B5EF4-FFF2-40B4-BE49-F238E27FC236}">
                        <a16:creationId xmlns:a16="http://schemas.microsoft.com/office/drawing/2014/main" id="{5537C407-0C3F-374E-B361-5B1B291C751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677506" y="11594421"/>
                    <a:ext cx="2630677" cy="2617749"/>
                  </a:xfrm>
                  <a:prstGeom prst="rect">
                    <a:avLst/>
                  </a:prstGeom>
                </p:spPr>
              </p:pic>
              <p:pic>
                <p:nvPicPr>
                  <p:cNvPr id="73" name="Picture 72">
                    <a:extLst>
                      <a:ext uri="{FF2B5EF4-FFF2-40B4-BE49-F238E27FC236}">
                        <a16:creationId xmlns:a16="http://schemas.microsoft.com/office/drawing/2014/main" id="{2E80D654-F044-7B40-B79E-EDC98E092AD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160837" y="13538577"/>
                    <a:ext cx="951575" cy="930755"/>
                  </a:xfrm>
                  <a:prstGeom prst="rect">
                    <a:avLst/>
                  </a:prstGeom>
                  <a:ln w="25400">
                    <a:solidFill>
                      <a:schemeClr val="bg1"/>
                    </a:solidFill>
                  </a:ln>
                </p:spPr>
              </p:pic>
              <p:sp>
                <p:nvSpPr>
                  <p:cNvPr id="120" name="TextBox 56">
                    <a:extLst>
                      <a:ext uri="{FF2B5EF4-FFF2-40B4-BE49-F238E27FC236}">
                        <a16:creationId xmlns:a16="http://schemas.microsoft.com/office/drawing/2014/main" id="{CEE7BACB-46BA-7548-93A1-860076377C0A}"/>
                      </a:ext>
                    </a:extLst>
                  </p:cNvPr>
                  <p:cNvSpPr txBox="1"/>
                  <p:nvPr/>
                </p:nvSpPr>
                <p:spPr>
                  <a:xfrm>
                    <a:off x="15468110" y="14212931"/>
                    <a:ext cx="3868533"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(e) Complex style, simple content</a:t>
                    </a:r>
                  </a:p>
                </p:txBody>
              </p:sp>
            </p:grpSp>
            <p:grpSp>
              <p:nvGrpSpPr>
                <p:cNvPr id="1079" name="Group 1078">
                  <a:extLst>
                    <a:ext uri="{FF2B5EF4-FFF2-40B4-BE49-F238E27FC236}">
                      <a16:creationId xmlns:a16="http://schemas.microsoft.com/office/drawing/2014/main" id="{44927214-CEA1-0746-A909-DDAC283EEB23}"/>
                    </a:ext>
                  </a:extLst>
                </p:cNvPr>
                <p:cNvGrpSpPr/>
                <p:nvPr/>
              </p:nvGrpSpPr>
              <p:grpSpPr>
                <a:xfrm>
                  <a:off x="18428675" y="11603685"/>
                  <a:ext cx="3907394" cy="2901634"/>
                  <a:chOff x="19038275" y="11603685"/>
                  <a:chExt cx="3907394" cy="2901634"/>
                </a:xfrm>
              </p:grpSpPr>
              <p:pic>
                <p:nvPicPr>
                  <p:cNvPr id="1029" name="Picture 1028" descr="A close-up of a water droplet&#10;&#10;Description automatically generated with low confidence">
                    <a:extLst>
                      <a:ext uri="{FF2B5EF4-FFF2-40B4-BE49-F238E27FC236}">
                        <a16:creationId xmlns:a16="http://schemas.microsoft.com/office/drawing/2014/main" id="{F43C6DA9-8662-6A4D-9DFD-C19C9B60097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514059" y="11603685"/>
                    <a:ext cx="2629667" cy="2629667"/>
                  </a:xfrm>
                  <a:prstGeom prst="rect">
                    <a:avLst/>
                  </a:prstGeom>
                </p:spPr>
              </p:pic>
              <p:pic>
                <p:nvPicPr>
                  <p:cNvPr id="70" name="Picture 69" descr="Shape, rectangle&#10;&#10;Description automatically generated">
                    <a:extLst>
                      <a:ext uri="{FF2B5EF4-FFF2-40B4-BE49-F238E27FC236}">
                        <a16:creationId xmlns:a16="http://schemas.microsoft.com/office/drawing/2014/main" id="{509135C7-E84D-7F49-888C-DF6B360A101A}"/>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19038275" y="13543526"/>
                    <a:ext cx="951575" cy="920857"/>
                  </a:xfrm>
                  <a:prstGeom prst="rect">
                    <a:avLst/>
                  </a:prstGeom>
                  <a:ln w="25400">
                    <a:solidFill>
                      <a:schemeClr val="bg1"/>
                    </a:solidFill>
                  </a:ln>
                </p:spPr>
              </p:pic>
              <p:sp>
                <p:nvSpPr>
                  <p:cNvPr id="121" name="TextBox 56">
                    <a:extLst>
                      <a:ext uri="{FF2B5EF4-FFF2-40B4-BE49-F238E27FC236}">
                        <a16:creationId xmlns:a16="http://schemas.microsoft.com/office/drawing/2014/main" id="{E0F1E1C2-1701-EB4B-8074-F03170B0D702}"/>
                      </a:ext>
                    </a:extLst>
                  </p:cNvPr>
                  <p:cNvSpPr txBox="1"/>
                  <p:nvPr/>
                </p:nvSpPr>
                <p:spPr>
                  <a:xfrm>
                    <a:off x="19428821" y="14212931"/>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(f) Simple style, simple content</a:t>
                    </a:r>
                  </a:p>
                </p:txBody>
              </p:sp>
            </p:grpSp>
          </p:grpSp>
          <p:grpSp>
            <p:nvGrpSpPr>
              <p:cNvPr id="1082" name="Group 1081">
                <a:extLst>
                  <a:ext uri="{FF2B5EF4-FFF2-40B4-BE49-F238E27FC236}">
                    <a16:creationId xmlns:a16="http://schemas.microsoft.com/office/drawing/2014/main" id="{18560CEB-1A0F-9247-B6C1-75C014DFE3FB}"/>
                  </a:ext>
                </a:extLst>
              </p:cNvPr>
              <p:cNvGrpSpPr/>
              <p:nvPr/>
            </p:nvGrpSpPr>
            <p:grpSpPr>
              <a:xfrm>
                <a:off x="10738815" y="8826510"/>
                <a:ext cx="11780405" cy="2719365"/>
                <a:chOff x="10738815" y="8826510"/>
                <a:chExt cx="11780405" cy="2719365"/>
              </a:xfrm>
            </p:grpSpPr>
            <p:grpSp>
              <p:nvGrpSpPr>
                <p:cNvPr id="1039" name="Group 1038">
                  <a:extLst>
                    <a:ext uri="{FF2B5EF4-FFF2-40B4-BE49-F238E27FC236}">
                      <a16:creationId xmlns:a16="http://schemas.microsoft.com/office/drawing/2014/main" id="{2BEEC22D-18CD-E14E-B665-1F3322B18146}"/>
                    </a:ext>
                  </a:extLst>
                </p:cNvPr>
                <p:cNvGrpSpPr/>
                <p:nvPr/>
              </p:nvGrpSpPr>
              <p:grpSpPr>
                <a:xfrm>
                  <a:off x="14312040" y="8826510"/>
                  <a:ext cx="3667325" cy="2662977"/>
                  <a:chOff x="4823689" y="13864298"/>
                  <a:chExt cx="3602883" cy="2616182"/>
                </a:xfrm>
              </p:grpSpPr>
              <p:pic>
                <p:nvPicPr>
                  <p:cNvPr id="1034" name="Picture 1033" descr="A picture containing text&#10;&#10;Description automatically generated">
                    <a:extLst>
                      <a:ext uri="{FF2B5EF4-FFF2-40B4-BE49-F238E27FC236}">
                        <a16:creationId xmlns:a16="http://schemas.microsoft.com/office/drawing/2014/main" id="{10997E00-AF21-CF43-93C4-985B9E23FA1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57149" y="13864298"/>
                    <a:ext cx="3169423" cy="2368296"/>
                  </a:xfrm>
                  <a:prstGeom prst="rect">
                    <a:avLst/>
                  </a:prstGeom>
                </p:spPr>
              </p:pic>
              <p:pic>
                <p:nvPicPr>
                  <p:cNvPr id="11" name="Picture 10">
                    <a:extLst>
                      <a:ext uri="{FF2B5EF4-FFF2-40B4-BE49-F238E27FC236}">
                        <a16:creationId xmlns:a16="http://schemas.microsoft.com/office/drawing/2014/main" id="{296A1FD8-9F45-C74A-8C86-4E2FD8F6985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23689" y="15566080"/>
                    <a:ext cx="1224951" cy="914400"/>
                  </a:xfrm>
                  <a:prstGeom prst="rect">
                    <a:avLst/>
                  </a:prstGeom>
                  <a:ln w="25400">
                    <a:solidFill>
                      <a:schemeClr val="bg1"/>
                    </a:solidFill>
                  </a:ln>
                </p:spPr>
              </p:pic>
            </p:grpSp>
            <p:grpSp>
              <p:nvGrpSpPr>
                <p:cNvPr id="1081" name="Group 1080">
                  <a:extLst>
                    <a:ext uri="{FF2B5EF4-FFF2-40B4-BE49-F238E27FC236}">
                      <a16:creationId xmlns:a16="http://schemas.microsoft.com/office/drawing/2014/main" id="{FA59117E-BAF3-D441-85A3-7B923B90ABF4}"/>
                    </a:ext>
                  </a:extLst>
                </p:cNvPr>
                <p:cNvGrpSpPr/>
                <p:nvPr/>
              </p:nvGrpSpPr>
              <p:grpSpPr>
                <a:xfrm>
                  <a:off x="10738815" y="8838824"/>
                  <a:ext cx="3516848" cy="2707051"/>
                  <a:chOff x="10738815" y="8838824"/>
                  <a:chExt cx="3516848" cy="2707051"/>
                </a:xfrm>
              </p:grpSpPr>
              <p:pic>
                <p:nvPicPr>
                  <p:cNvPr id="20" name="Picture 19" descr="A picture containing outdoor, sky, building, church&#10;&#10;Description automatically generated">
                    <a:extLst>
                      <a:ext uri="{FF2B5EF4-FFF2-40B4-BE49-F238E27FC236}">
                        <a16:creationId xmlns:a16="http://schemas.microsoft.com/office/drawing/2014/main" id="{CF1B2034-EAE2-BB42-9DF8-A9B1091DCB7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940474" y="8838824"/>
                    <a:ext cx="3212438" cy="2410657"/>
                  </a:xfrm>
                  <a:prstGeom prst="rect">
                    <a:avLst/>
                  </a:prstGeom>
                </p:spPr>
              </p:pic>
              <p:sp>
                <p:nvSpPr>
                  <p:cNvPr id="122" name="TextBox 56">
                    <a:extLst>
                      <a:ext uri="{FF2B5EF4-FFF2-40B4-BE49-F238E27FC236}">
                        <a16:creationId xmlns:a16="http://schemas.microsoft.com/office/drawing/2014/main" id="{B231C66A-B8A1-2545-BB4C-76A93AD60F0D}"/>
                      </a:ext>
                    </a:extLst>
                  </p:cNvPr>
                  <p:cNvSpPr txBox="1"/>
                  <p:nvPr/>
                </p:nvSpPr>
                <p:spPr>
                  <a:xfrm>
                    <a:off x="10738815" y="11253487"/>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(a) Complex content</a:t>
                    </a:r>
                  </a:p>
                </p:txBody>
              </p:sp>
            </p:grpSp>
            <p:grpSp>
              <p:nvGrpSpPr>
                <p:cNvPr id="1077" name="Group 1076">
                  <a:extLst>
                    <a:ext uri="{FF2B5EF4-FFF2-40B4-BE49-F238E27FC236}">
                      <a16:creationId xmlns:a16="http://schemas.microsoft.com/office/drawing/2014/main" id="{C4F69FBD-32F2-014A-B7B1-610C55D3D848}"/>
                    </a:ext>
                  </a:extLst>
                </p:cNvPr>
                <p:cNvGrpSpPr/>
                <p:nvPr/>
              </p:nvGrpSpPr>
              <p:grpSpPr>
                <a:xfrm>
                  <a:off x="18246116" y="8838187"/>
                  <a:ext cx="4273104" cy="2707688"/>
                  <a:chOff x="18368036" y="8838187"/>
                  <a:chExt cx="4273104" cy="2707688"/>
                </a:xfrm>
              </p:grpSpPr>
              <p:grpSp>
                <p:nvGrpSpPr>
                  <p:cNvPr id="1040" name="Group 1039">
                    <a:extLst>
                      <a:ext uri="{FF2B5EF4-FFF2-40B4-BE49-F238E27FC236}">
                        <a16:creationId xmlns:a16="http://schemas.microsoft.com/office/drawing/2014/main" id="{ACEDDAA3-A70E-494B-B326-2AFA6DB5E6C1}"/>
                      </a:ext>
                    </a:extLst>
                  </p:cNvPr>
                  <p:cNvGrpSpPr/>
                  <p:nvPr/>
                </p:nvGrpSpPr>
                <p:grpSpPr>
                  <a:xfrm>
                    <a:off x="18368036" y="8838187"/>
                    <a:ext cx="3563631" cy="2651302"/>
                    <a:chOff x="9040132" y="16708075"/>
                    <a:chExt cx="3501011" cy="2604712"/>
                  </a:xfrm>
                </p:grpSpPr>
                <p:pic>
                  <p:nvPicPr>
                    <p:cNvPr id="26" name="Picture 25" descr="A picture containing tree, outdoor, building, day&#10;&#10;Description automatically generated">
                      <a:extLst>
                        <a:ext uri="{FF2B5EF4-FFF2-40B4-BE49-F238E27FC236}">
                          <a16:creationId xmlns:a16="http://schemas.microsoft.com/office/drawing/2014/main" id="{5CFFDDA8-5602-FA45-A39A-9917CE10202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367860" y="16708075"/>
                      <a:ext cx="3173283" cy="2368296"/>
                    </a:xfrm>
                    <a:prstGeom prst="rect">
                      <a:avLst/>
                    </a:prstGeom>
                  </p:spPr>
                </p:pic>
                <p:pic>
                  <p:nvPicPr>
                    <p:cNvPr id="62" name="Picture 61" descr="Shape, rectangle&#10;&#10;Description automatically generated">
                      <a:extLst>
                        <a:ext uri="{FF2B5EF4-FFF2-40B4-BE49-F238E27FC236}">
                          <a16:creationId xmlns:a16="http://schemas.microsoft.com/office/drawing/2014/main" id="{CE614041-FEC6-A44F-8D0A-67381064EA03}"/>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9040132" y="18398387"/>
                      <a:ext cx="1216152" cy="914400"/>
                    </a:xfrm>
                    <a:prstGeom prst="rect">
                      <a:avLst/>
                    </a:prstGeom>
                    <a:ln w="25400">
                      <a:solidFill>
                        <a:schemeClr val="bg1"/>
                      </a:solidFill>
                    </a:ln>
                  </p:spPr>
                </p:pic>
              </p:grpSp>
              <p:sp>
                <p:nvSpPr>
                  <p:cNvPr id="125" name="TextBox 56">
                    <a:extLst>
                      <a:ext uri="{FF2B5EF4-FFF2-40B4-BE49-F238E27FC236}">
                        <a16:creationId xmlns:a16="http://schemas.microsoft.com/office/drawing/2014/main" id="{98155A4A-F267-A04F-B455-4CA0DBAED7E3}"/>
                      </a:ext>
                    </a:extLst>
                  </p:cNvPr>
                  <p:cNvSpPr txBox="1"/>
                  <p:nvPr/>
                </p:nvSpPr>
                <p:spPr>
                  <a:xfrm>
                    <a:off x="19124292" y="11253487"/>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(c) Complex content, simple style</a:t>
                    </a:r>
                  </a:p>
                </p:txBody>
              </p:sp>
            </p:grpSp>
          </p:grpSp>
        </p:grpSp>
      </p:grpSp>
      <p:grpSp>
        <p:nvGrpSpPr>
          <p:cNvPr id="129" name="Group 128">
            <a:extLst>
              <a:ext uri="{FF2B5EF4-FFF2-40B4-BE49-F238E27FC236}">
                <a16:creationId xmlns:a16="http://schemas.microsoft.com/office/drawing/2014/main" id="{D6EE2856-000D-4A45-8B38-7C6E8F2CE5D9}"/>
              </a:ext>
            </a:extLst>
          </p:cNvPr>
          <p:cNvGrpSpPr/>
          <p:nvPr/>
        </p:nvGrpSpPr>
        <p:grpSpPr>
          <a:xfrm>
            <a:off x="573844" y="11735293"/>
            <a:ext cx="10121070" cy="10007399"/>
            <a:chOff x="557813" y="11415093"/>
            <a:chExt cx="9003705" cy="9723290"/>
          </a:xfrm>
        </p:grpSpPr>
        <p:grpSp>
          <p:nvGrpSpPr>
            <p:cNvPr id="124" name="Group 123">
              <a:extLst>
                <a:ext uri="{FF2B5EF4-FFF2-40B4-BE49-F238E27FC236}">
                  <a16:creationId xmlns:a16="http://schemas.microsoft.com/office/drawing/2014/main" id="{CA9A7D96-E3D2-5246-8E40-EFBABC6FF3C6}"/>
                </a:ext>
              </a:extLst>
            </p:cNvPr>
            <p:cNvGrpSpPr/>
            <p:nvPr/>
          </p:nvGrpSpPr>
          <p:grpSpPr>
            <a:xfrm>
              <a:off x="557813" y="11415093"/>
              <a:ext cx="9003705" cy="9723290"/>
              <a:chOff x="557813" y="11415093"/>
              <a:chExt cx="9003705" cy="9723290"/>
            </a:xfrm>
          </p:grpSpPr>
          <p:grpSp>
            <p:nvGrpSpPr>
              <p:cNvPr id="91" name="Group 90">
                <a:extLst>
                  <a:ext uri="{FF2B5EF4-FFF2-40B4-BE49-F238E27FC236}">
                    <a16:creationId xmlns:a16="http://schemas.microsoft.com/office/drawing/2014/main" id="{DA64B456-B4A5-CC45-BBE7-33336DE2CA2D}"/>
                  </a:ext>
                </a:extLst>
              </p:cNvPr>
              <p:cNvGrpSpPr/>
              <p:nvPr/>
            </p:nvGrpSpPr>
            <p:grpSpPr>
              <a:xfrm>
                <a:off x="557813" y="11415093"/>
                <a:ext cx="8896227" cy="9723290"/>
                <a:chOff x="557814" y="11466804"/>
                <a:chExt cx="7383913" cy="8070379"/>
              </a:xfrm>
            </p:grpSpPr>
            <p:grpSp>
              <p:nvGrpSpPr>
                <p:cNvPr id="1075" name="Group 1074">
                  <a:extLst>
                    <a:ext uri="{FF2B5EF4-FFF2-40B4-BE49-F238E27FC236}">
                      <a16:creationId xmlns:a16="http://schemas.microsoft.com/office/drawing/2014/main" id="{334C5879-1BFC-2D46-BC1A-1B936EF684B1}"/>
                    </a:ext>
                  </a:extLst>
                </p:cNvPr>
                <p:cNvGrpSpPr/>
                <p:nvPr/>
              </p:nvGrpSpPr>
              <p:grpSpPr>
                <a:xfrm>
                  <a:off x="4412895" y="16897894"/>
                  <a:ext cx="3524995" cy="2639289"/>
                  <a:chOff x="18764904" y="5693166"/>
                  <a:chExt cx="3524995" cy="2639289"/>
                </a:xfrm>
              </p:grpSpPr>
              <p:sp>
                <p:nvSpPr>
                  <p:cNvPr id="127" name="TextBox 56">
                    <a:extLst>
                      <a:ext uri="{FF2B5EF4-FFF2-40B4-BE49-F238E27FC236}">
                        <a16:creationId xmlns:a16="http://schemas.microsoft.com/office/drawing/2014/main" id="{A173C407-C97B-7340-ADB3-3BD41808EB58}"/>
                      </a:ext>
                    </a:extLst>
                  </p:cNvPr>
                  <p:cNvSpPr txBox="1"/>
                  <p:nvPr/>
                </p:nvSpPr>
                <p:spPr>
                  <a:xfrm>
                    <a:off x="19569316" y="8089772"/>
                    <a:ext cx="2174055" cy="2426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(f) Composition VII</a:t>
                    </a:r>
                  </a:p>
                </p:txBody>
              </p:sp>
              <p:grpSp>
                <p:nvGrpSpPr>
                  <p:cNvPr id="17" name="Group 16">
                    <a:extLst>
                      <a:ext uri="{FF2B5EF4-FFF2-40B4-BE49-F238E27FC236}">
                        <a16:creationId xmlns:a16="http://schemas.microsoft.com/office/drawing/2014/main" id="{AE33760F-1E51-AC4E-AAF7-74A2FA2C21F7}"/>
                      </a:ext>
                    </a:extLst>
                  </p:cNvPr>
                  <p:cNvGrpSpPr/>
                  <p:nvPr/>
                </p:nvGrpSpPr>
                <p:grpSpPr>
                  <a:xfrm>
                    <a:off x="18764904" y="5693166"/>
                    <a:ext cx="3524995" cy="2605450"/>
                    <a:chOff x="9971507" y="17410759"/>
                    <a:chExt cx="3463056" cy="2559666"/>
                  </a:xfrm>
                </p:grpSpPr>
                <p:pic>
                  <p:nvPicPr>
                    <p:cNvPr id="14" name="Picture 13" descr="A picture containing colorful, painted, several&#10;&#10;Description automatically generated">
                      <a:extLst>
                        <a:ext uri="{FF2B5EF4-FFF2-40B4-BE49-F238E27FC236}">
                          <a16:creationId xmlns:a16="http://schemas.microsoft.com/office/drawing/2014/main" id="{04229778-50C1-F048-9CCA-4E1A4849957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70448" y="17410759"/>
                      <a:ext cx="3164115" cy="2370167"/>
                    </a:xfrm>
                    <a:prstGeom prst="rect">
                      <a:avLst/>
                    </a:prstGeom>
                  </p:spPr>
                </p:pic>
                <p:pic>
                  <p:nvPicPr>
                    <p:cNvPr id="16" name="Picture 15" descr="A picture containing decorated, colorful&#10;&#10;Description automatically generated">
                      <a:extLst>
                        <a:ext uri="{FF2B5EF4-FFF2-40B4-BE49-F238E27FC236}">
                          <a16:creationId xmlns:a16="http://schemas.microsoft.com/office/drawing/2014/main" id="{83E6869C-0D47-1D4F-BCCB-CE7CA12716E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971507" y="19056025"/>
                      <a:ext cx="1214907" cy="914400"/>
                    </a:xfrm>
                    <a:prstGeom prst="rect">
                      <a:avLst/>
                    </a:prstGeom>
                    <a:ln w="25400">
                      <a:solidFill>
                        <a:schemeClr val="bg1"/>
                      </a:solidFill>
                    </a:ln>
                  </p:spPr>
                </p:pic>
              </p:grpSp>
            </p:grpSp>
            <p:grpSp>
              <p:nvGrpSpPr>
                <p:cNvPr id="1072" name="Group 1071">
                  <a:extLst>
                    <a:ext uri="{FF2B5EF4-FFF2-40B4-BE49-F238E27FC236}">
                      <a16:creationId xmlns:a16="http://schemas.microsoft.com/office/drawing/2014/main" id="{C211BB53-B98A-B445-81D3-A7AED8713B03}"/>
                    </a:ext>
                  </a:extLst>
                </p:cNvPr>
                <p:cNvGrpSpPr/>
                <p:nvPr/>
              </p:nvGrpSpPr>
              <p:grpSpPr>
                <a:xfrm>
                  <a:off x="776448" y="11466804"/>
                  <a:ext cx="3516848" cy="2616756"/>
                  <a:chOff x="10802315" y="6048645"/>
                  <a:chExt cx="3516848" cy="2616756"/>
                </a:xfrm>
              </p:grpSpPr>
              <p:pic>
                <p:nvPicPr>
                  <p:cNvPr id="7" name="Picture 6" descr="A picture containing outdoor, sky&#10;&#10;Description automatically generated">
                    <a:extLst>
                      <a:ext uri="{FF2B5EF4-FFF2-40B4-BE49-F238E27FC236}">
                        <a16:creationId xmlns:a16="http://schemas.microsoft.com/office/drawing/2014/main" id="{73DA75AD-9D32-0D41-9E2E-9A0F0495E753}"/>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940474" y="6048645"/>
                    <a:ext cx="3213548" cy="2412561"/>
                  </a:xfrm>
                  <a:prstGeom prst="rect">
                    <a:avLst/>
                  </a:prstGeom>
                </p:spPr>
              </p:pic>
              <p:sp>
                <p:nvSpPr>
                  <p:cNvPr id="126" name="TextBox 56">
                    <a:extLst>
                      <a:ext uri="{FF2B5EF4-FFF2-40B4-BE49-F238E27FC236}">
                        <a16:creationId xmlns:a16="http://schemas.microsoft.com/office/drawing/2014/main" id="{4A688035-EFDC-6045-9A90-7D6F26D3060C}"/>
                      </a:ext>
                    </a:extLst>
                  </p:cNvPr>
                  <p:cNvSpPr txBox="1"/>
                  <p:nvPr/>
                </p:nvSpPr>
                <p:spPr>
                  <a:xfrm>
                    <a:off x="10802315" y="8429607"/>
                    <a:ext cx="3516848" cy="235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(a) Original content</a:t>
                    </a:r>
                  </a:p>
                </p:txBody>
              </p:sp>
            </p:grpSp>
            <p:grpSp>
              <p:nvGrpSpPr>
                <p:cNvPr id="1071" name="Group 1070">
                  <a:extLst>
                    <a:ext uri="{FF2B5EF4-FFF2-40B4-BE49-F238E27FC236}">
                      <a16:creationId xmlns:a16="http://schemas.microsoft.com/office/drawing/2014/main" id="{59E199D9-5822-6D46-90E4-B19DBFDC8F45}"/>
                    </a:ext>
                  </a:extLst>
                </p:cNvPr>
                <p:cNvGrpSpPr/>
                <p:nvPr/>
              </p:nvGrpSpPr>
              <p:grpSpPr>
                <a:xfrm>
                  <a:off x="557814" y="14162096"/>
                  <a:ext cx="3726270" cy="2620236"/>
                  <a:chOff x="14769240" y="5913525"/>
                  <a:chExt cx="3726270" cy="2620236"/>
                </a:xfrm>
              </p:grpSpPr>
              <p:pic>
                <p:nvPicPr>
                  <p:cNvPr id="1070" name="Picture 1069">
                    <a:extLst>
                      <a:ext uri="{FF2B5EF4-FFF2-40B4-BE49-F238E27FC236}">
                        <a16:creationId xmlns:a16="http://schemas.microsoft.com/office/drawing/2014/main" id="{4CB14A31-D021-DD4A-BE6D-9DB0B90307F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112624" y="5913525"/>
                    <a:ext cx="3220665" cy="2412528"/>
                  </a:xfrm>
                  <a:prstGeom prst="rect">
                    <a:avLst/>
                  </a:prstGeom>
                </p:spPr>
              </p:pic>
              <p:pic>
                <p:nvPicPr>
                  <p:cNvPr id="135" name="Picture 134">
                    <a:extLst>
                      <a:ext uri="{FF2B5EF4-FFF2-40B4-BE49-F238E27FC236}">
                        <a16:creationId xmlns:a16="http://schemas.microsoft.com/office/drawing/2014/main" id="{C01571D0-7D6B-AC41-BDF7-AB6A551F02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769240" y="7584625"/>
                    <a:ext cx="1246861" cy="930756"/>
                  </a:xfrm>
                  <a:prstGeom prst="rect">
                    <a:avLst/>
                  </a:prstGeom>
                  <a:ln w="25400">
                    <a:solidFill>
                      <a:schemeClr val="bg1"/>
                    </a:solidFill>
                  </a:ln>
                </p:spPr>
              </p:pic>
              <p:sp>
                <p:nvSpPr>
                  <p:cNvPr id="136" name="TextBox 56">
                    <a:extLst>
                      <a:ext uri="{FF2B5EF4-FFF2-40B4-BE49-F238E27FC236}">
                        <a16:creationId xmlns:a16="http://schemas.microsoft.com/office/drawing/2014/main" id="{800BC1FA-C47C-E449-9964-14DE58152D44}"/>
                      </a:ext>
                    </a:extLst>
                  </p:cNvPr>
                  <p:cNvSpPr txBox="1"/>
                  <p:nvPr/>
                </p:nvSpPr>
                <p:spPr>
                  <a:xfrm>
                    <a:off x="14978662" y="8297967"/>
                    <a:ext cx="3516848" cy="235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altLang="zh-CN" dirty="0"/>
                      <a:t>(c) The Starry Night</a:t>
                    </a:r>
                    <a:endParaRPr lang="en-US" dirty="0"/>
                  </a:p>
                </p:txBody>
              </p:sp>
            </p:grpSp>
            <p:grpSp>
              <p:nvGrpSpPr>
                <p:cNvPr id="65" name="Group 64">
                  <a:extLst>
                    <a:ext uri="{FF2B5EF4-FFF2-40B4-BE49-F238E27FC236}">
                      <a16:creationId xmlns:a16="http://schemas.microsoft.com/office/drawing/2014/main" id="{142F3A99-B27D-B946-8597-F56B273BB2D3}"/>
                    </a:ext>
                  </a:extLst>
                </p:cNvPr>
                <p:cNvGrpSpPr/>
                <p:nvPr/>
              </p:nvGrpSpPr>
              <p:grpSpPr>
                <a:xfrm>
                  <a:off x="4323734" y="14160424"/>
                  <a:ext cx="3616537" cy="2628799"/>
                  <a:chOff x="-1313605" y="14217640"/>
                  <a:chExt cx="3616537" cy="2628799"/>
                </a:xfrm>
              </p:grpSpPr>
              <p:pic>
                <p:nvPicPr>
                  <p:cNvPr id="1086" name="Picture 1085" descr="A painting of a city&#10;&#10;Description automatically generated with low confidence">
                    <a:extLst>
                      <a:ext uri="{FF2B5EF4-FFF2-40B4-BE49-F238E27FC236}">
                        <a16:creationId xmlns:a16="http://schemas.microsoft.com/office/drawing/2014/main" id="{36AAC36F-038C-AE44-9FE0-F91B60DF758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17733" y="14217640"/>
                    <a:ext cx="3220665" cy="2414016"/>
                  </a:xfrm>
                  <a:prstGeom prst="rect">
                    <a:avLst/>
                  </a:prstGeom>
                </p:spPr>
              </p:pic>
              <p:pic>
                <p:nvPicPr>
                  <p:cNvPr id="64" name="Picture 63" descr="A picture containing wood&#10;&#10;Description automatically generated">
                    <a:extLst>
                      <a:ext uri="{FF2B5EF4-FFF2-40B4-BE49-F238E27FC236}">
                        <a16:creationId xmlns:a16="http://schemas.microsoft.com/office/drawing/2014/main" id="{545B06F0-DD0E-F044-A8E1-C7C147ACC7F1}"/>
                      </a:ext>
                    </a:extLst>
                  </p:cNvPr>
                  <p:cNvPicPr>
                    <a:picLocks/>
                  </p:cNvPicPr>
                  <p:nvPr/>
                </p:nvPicPr>
                <p:blipFill>
                  <a:blip r:embed="rId27">
                    <a:extLst>
                      <a:ext uri="{28A0092B-C50C-407E-A947-70E740481C1C}">
                        <a14:useLocalDpi xmlns:a14="http://schemas.microsoft.com/office/drawing/2010/main" val="0"/>
                      </a:ext>
                    </a:extLst>
                  </a:blip>
                  <a:stretch>
                    <a:fillRect/>
                  </a:stretch>
                </p:blipFill>
                <p:spPr>
                  <a:xfrm>
                    <a:off x="-1313605" y="15910423"/>
                    <a:ext cx="1234440" cy="932688"/>
                  </a:xfrm>
                  <a:prstGeom prst="rect">
                    <a:avLst/>
                  </a:prstGeom>
                  <a:ln w="25400">
                    <a:solidFill>
                      <a:schemeClr val="bg1"/>
                    </a:solidFill>
                  </a:ln>
                </p:spPr>
              </p:pic>
              <p:sp>
                <p:nvSpPr>
                  <p:cNvPr id="155" name="TextBox 56">
                    <a:extLst>
                      <a:ext uri="{FF2B5EF4-FFF2-40B4-BE49-F238E27FC236}">
                        <a16:creationId xmlns:a16="http://schemas.microsoft.com/office/drawing/2014/main" id="{29FD8980-906C-6349-98A0-5AD7A4005BE0}"/>
                      </a:ext>
                    </a:extLst>
                  </p:cNvPr>
                  <p:cNvSpPr txBox="1"/>
                  <p:nvPr/>
                </p:nvSpPr>
                <p:spPr>
                  <a:xfrm>
                    <a:off x="-813536" y="16603755"/>
                    <a:ext cx="3007466" cy="2426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altLang="zh-CN" dirty="0"/>
                      <a:t>(d) Der Schrei</a:t>
                    </a:r>
                    <a:endParaRPr lang="en-US" dirty="0"/>
                  </a:p>
                </p:txBody>
              </p:sp>
            </p:grpSp>
            <p:grpSp>
              <p:nvGrpSpPr>
                <p:cNvPr id="85" name="Group 84">
                  <a:extLst>
                    <a:ext uri="{FF2B5EF4-FFF2-40B4-BE49-F238E27FC236}">
                      <a16:creationId xmlns:a16="http://schemas.microsoft.com/office/drawing/2014/main" id="{CA674F70-C900-4840-B1FC-545CF9E3F832}"/>
                    </a:ext>
                  </a:extLst>
                </p:cNvPr>
                <p:cNvGrpSpPr/>
                <p:nvPr/>
              </p:nvGrpSpPr>
              <p:grpSpPr>
                <a:xfrm>
                  <a:off x="4378534" y="11468305"/>
                  <a:ext cx="3563193" cy="2604386"/>
                  <a:chOff x="2426893" y="14278232"/>
                  <a:chExt cx="3563193" cy="2604386"/>
                </a:xfrm>
              </p:grpSpPr>
              <p:pic>
                <p:nvPicPr>
                  <p:cNvPr id="84" name="Picture 83" descr="A picture containing text&#10;&#10;Description automatically generated">
                    <a:extLst>
                      <a:ext uri="{FF2B5EF4-FFF2-40B4-BE49-F238E27FC236}">
                        <a16:creationId xmlns:a16="http://schemas.microsoft.com/office/drawing/2014/main" id="{0BCBBD18-1E6B-C241-A82B-56DB30E9B68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69421" y="14278232"/>
                    <a:ext cx="3220665" cy="2414016"/>
                  </a:xfrm>
                  <a:prstGeom prst="rect">
                    <a:avLst/>
                  </a:prstGeom>
                </p:spPr>
              </p:pic>
              <p:pic>
                <p:nvPicPr>
                  <p:cNvPr id="67" name="Picture 66" descr="A picture containing text, ocean floor&#10;&#10;Description automatically generated">
                    <a:extLst>
                      <a:ext uri="{FF2B5EF4-FFF2-40B4-BE49-F238E27FC236}">
                        <a16:creationId xmlns:a16="http://schemas.microsoft.com/office/drawing/2014/main" id="{4E9713B1-AA73-044B-8572-C548C20A4D1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426893" y="15949930"/>
                    <a:ext cx="1233415" cy="932688"/>
                  </a:xfrm>
                  <a:prstGeom prst="rect">
                    <a:avLst/>
                  </a:prstGeom>
                  <a:ln w="25400">
                    <a:solidFill>
                      <a:schemeClr val="bg1"/>
                    </a:solidFill>
                  </a:ln>
                </p:spPr>
              </p:pic>
            </p:grpSp>
            <p:grpSp>
              <p:nvGrpSpPr>
                <p:cNvPr id="90" name="Group 89">
                  <a:extLst>
                    <a:ext uri="{FF2B5EF4-FFF2-40B4-BE49-F238E27FC236}">
                      <a16:creationId xmlns:a16="http://schemas.microsoft.com/office/drawing/2014/main" id="{75F18236-1507-A246-848E-9DD13A58A75B}"/>
                    </a:ext>
                  </a:extLst>
                </p:cNvPr>
                <p:cNvGrpSpPr/>
                <p:nvPr/>
              </p:nvGrpSpPr>
              <p:grpSpPr>
                <a:xfrm>
                  <a:off x="591396" y="16897919"/>
                  <a:ext cx="3541477" cy="2592639"/>
                  <a:chOff x="6047644" y="14009683"/>
                  <a:chExt cx="3541477" cy="2592639"/>
                </a:xfrm>
              </p:grpSpPr>
              <p:pic>
                <p:nvPicPr>
                  <p:cNvPr id="87" name="Picture 86">
                    <a:extLst>
                      <a:ext uri="{FF2B5EF4-FFF2-40B4-BE49-F238E27FC236}">
                        <a16:creationId xmlns:a16="http://schemas.microsoft.com/office/drawing/2014/main" id="{04CA8AC0-4234-7F4D-9451-74579B64C753}"/>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368456" y="14009683"/>
                    <a:ext cx="3220665" cy="2414016"/>
                  </a:xfrm>
                  <a:prstGeom prst="rect">
                    <a:avLst/>
                  </a:prstGeom>
                </p:spPr>
              </p:pic>
              <p:pic>
                <p:nvPicPr>
                  <p:cNvPr id="89" name="Picture 88" descr="A picture containing dirty&#10;&#10;Description automatically generated">
                    <a:extLst>
                      <a:ext uri="{FF2B5EF4-FFF2-40B4-BE49-F238E27FC236}">
                        <a16:creationId xmlns:a16="http://schemas.microsoft.com/office/drawing/2014/main" id="{BE93D88E-E397-1042-9105-0382D087B73E}"/>
                      </a:ext>
                    </a:extLst>
                  </p:cNvPr>
                  <p:cNvPicPr>
                    <a:picLocks/>
                  </p:cNvPicPr>
                  <p:nvPr/>
                </p:nvPicPr>
                <p:blipFill>
                  <a:blip r:embed="rId31">
                    <a:extLst>
                      <a:ext uri="{28A0092B-C50C-407E-A947-70E740481C1C}">
                        <a14:useLocalDpi xmlns:a14="http://schemas.microsoft.com/office/drawing/2010/main" val="0"/>
                      </a:ext>
                    </a:extLst>
                  </a:blip>
                  <a:stretch>
                    <a:fillRect/>
                  </a:stretch>
                </p:blipFill>
                <p:spPr>
                  <a:xfrm>
                    <a:off x="6047644" y="15660490"/>
                    <a:ext cx="1234440" cy="941832"/>
                  </a:xfrm>
                  <a:prstGeom prst="rect">
                    <a:avLst/>
                  </a:prstGeom>
                  <a:ln w="25400">
                    <a:solidFill>
                      <a:schemeClr val="bg1"/>
                    </a:solidFill>
                  </a:ln>
                </p:spPr>
              </p:pic>
            </p:grpSp>
          </p:grpSp>
          <p:sp>
            <p:nvSpPr>
              <p:cNvPr id="180" name="TextBox 56">
                <a:extLst>
                  <a:ext uri="{FF2B5EF4-FFF2-40B4-BE49-F238E27FC236}">
                    <a16:creationId xmlns:a16="http://schemas.microsoft.com/office/drawing/2014/main" id="{E02D940A-2882-6348-AFD2-1170BEB3D0F3}"/>
                  </a:ext>
                </a:extLst>
              </p:cNvPr>
              <p:cNvSpPr txBox="1"/>
              <p:nvPr/>
            </p:nvSpPr>
            <p:spPr>
              <a:xfrm>
                <a:off x="6197682" y="14315725"/>
                <a:ext cx="3363836"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altLang="zh-CN" dirty="0"/>
                  <a:t>﻿(b) The Shipwreck of the Minotaur</a:t>
                </a:r>
                <a:endParaRPr lang="en-US" dirty="0"/>
              </a:p>
            </p:txBody>
          </p:sp>
        </p:grpSp>
        <p:sp>
          <p:nvSpPr>
            <p:cNvPr id="181" name="TextBox 56">
              <a:extLst>
                <a:ext uri="{FF2B5EF4-FFF2-40B4-BE49-F238E27FC236}">
                  <a16:creationId xmlns:a16="http://schemas.microsoft.com/office/drawing/2014/main" id="{CCC279FE-C752-A947-B67A-53B356ACFB2F}"/>
                </a:ext>
              </a:extLst>
            </p:cNvPr>
            <p:cNvSpPr txBox="1"/>
            <p:nvPr/>
          </p:nvSpPr>
          <p:spPr>
            <a:xfrm>
              <a:off x="1151070" y="20822619"/>
              <a:ext cx="3516848"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altLang="zh-CN" dirty="0"/>
                <a:t>(e) Femme nue assise</a:t>
              </a:r>
              <a:endParaRPr lang="en-US" dirty="0"/>
            </a:p>
          </p:txBody>
        </p:sp>
      </p:grpSp>
      <mc:AlternateContent xmlns:mc="http://schemas.openxmlformats.org/markup-compatibility/2006">
        <mc:Choice xmlns:a14="http://schemas.microsoft.com/office/drawing/2010/main" Requires="a14">
          <p:sp>
            <p:nvSpPr>
              <p:cNvPr id="204" name="TextBox 39">
                <a:extLst>
                  <a:ext uri="{FF2B5EF4-FFF2-40B4-BE49-F238E27FC236}">
                    <a16:creationId xmlns:a16="http://schemas.microsoft.com/office/drawing/2014/main" id="{B1969370-414D-2D4A-A19E-C83FD6230E54}"/>
                  </a:ext>
                </a:extLst>
              </p:cNvPr>
              <p:cNvSpPr txBox="1"/>
              <p:nvPr/>
            </p:nvSpPr>
            <p:spPr>
              <a:xfrm>
                <a:off x="967523" y="9631438"/>
                <a:ext cx="9781927" cy="2387833"/>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Style information is extracted from several early convolutional layers and content </a:t>
                </a:r>
                <a:r>
                  <a:rPr lang="en-US" dirty="0">
                    <a:sym typeface="Calibri"/>
                  </a:rPr>
                  <a:t>information</a:t>
                </a:r>
                <a:r>
                  <a:rPr lang="en-US" dirty="0"/>
                  <a:t> is extracted from conv4_2 layer</a:t>
                </a:r>
                <a:r>
                  <a:rPr lang="zh-CN" altLang="en-US"/>
                  <a:t> </a:t>
                </a:r>
                <a:r>
                  <a:rPr lang="en-US" altLang="zh-CN" dirty="0"/>
                  <a:t>from pretrained VGG19 model.</a:t>
                </a:r>
                <a:endParaRPr lang="en-US" dirty="0"/>
              </a:p>
              <a:p>
                <a:r>
                  <a:rPr lang="en-US" dirty="0"/>
                  <a:t>Weighted style loss and content loss is computed for the optimization process.</a:t>
                </a:r>
              </a:p>
              <a:p>
                <a:r>
                  <a:rPr lang="en-US" dirty="0"/>
                  <a:t>Following style transferred images are reproduced in the order of original paper.</a:t>
                </a:r>
                <a:endParaRPr lang="en-US" i="1" dirty="0"/>
              </a:p>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oMath>
                </a14:m>
                <a:r>
                  <a:rPr lang="en-US" dirty="0"/>
                  <a:t> ratio =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oMath>
                </a14:m>
                <a:r>
                  <a:rPr lang="en-US" b="0" dirty="0"/>
                  <a:t> for all generated style transferred images</a:t>
                </a:r>
              </a:p>
              <a:p>
                <a:endParaRPr dirty="0"/>
              </a:p>
            </p:txBody>
          </p:sp>
        </mc:Choice>
        <mc:Fallback>
          <p:sp>
            <p:nvSpPr>
              <p:cNvPr id="204" name="TextBox 39">
                <a:extLst>
                  <a:ext uri="{FF2B5EF4-FFF2-40B4-BE49-F238E27FC236}">
                    <a16:creationId xmlns:a16="http://schemas.microsoft.com/office/drawing/2014/main" id="{B1969370-414D-2D4A-A19E-C83FD6230E54}"/>
                  </a:ext>
                </a:extLst>
              </p:cNvPr>
              <p:cNvSpPr txBox="1">
                <a:spLocks noRot="1" noChangeAspect="1" noMove="1" noResize="1" noEditPoints="1" noAdjustHandles="1" noChangeArrowheads="1" noChangeShapeType="1" noTextEdit="1"/>
              </p:cNvSpPr>
              <p:nvPr/>
            </p:nvSpPr>
            <p:spPr>
              <a:xfrm>
                <a:off x="967523" y="9631438"/>
                <a:ext cx="9781927" cy="2387833"/>
              </a:xfrm>
              <a:prstGeom prst="rect">
                <a:avLst/>
              </a:prstGeom>
              <a:blipFill>
                <a:blip r:embed="rId32"/>
                <a:stretch>
                  <a:fillRect l="-116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nvGrpSpPr>
          <p:cNvPr id="143" name="Group 142">
            <a:extLst>
              <a:ext uri="{FF2B5EF4-FFF2-40B4-BE49-F238E27FC236}">
                <a16:creationId xmlns:a16="http://schemas.microsoft.com/office/drawing/2014/main" id="{0434C471-2EA3-8646-88B2-B12379B30000}"/>
              </a:ext>
            </a:extLst>
          </p:cNvPr>
          <p:cNvGrpSpPr/>
          <p:nvPr/>
        </p:nvGrpSpPr>
        <p:grpSpPr>
          <a:xfrm>
            <a:off x="11455291" y="3575464"/>
            <a:ext cx="10898182" cy="3466978"/>
            <a:chOff x="11455291" y="3575464"/>
            <a:chExt cx="11310618" cy="3466978"/>
          </a:xfrm>
        </p:grpSpPr>
        <p:grpSp>
          <p:nvGrpSpPr>
            <p:cNvPr id="141" name="Group 140">
              <a:extLst>
                <a:ext uri="{FF2B5EF4-FFF2-40B4-BE49-F238E27FC236}">
                  <a16:creationId xmlns:a16="http://schemas.microsoft.com/office/drawing/2014/main" id="{18EC5109-DA8E-684E-87E1-2F191C2E45D5}"/>
                </a:ext>
              </a:extLst>
            </p:cNvPr>
            <p:cNvGrpSpPr/>
            <p:nvPr/>
          </p:nvGrpSpPr>
          <p:grpSpPr>
            <a:xfrm>
              <a:off x="11455291" y="3575464"/>
              <a:ext cx="11310618" cy="2566201"/>
              <a:chOff x="11328400" y="3575901"/>
              <a:chExt cx="11310618" cy="2566201"/>
            </a:xfrm>
          </p:grpSpPr>
          <p:sp>
            <p:nvSpPr>
              <p:cNvPr id="130" name="TextBox 39">
                <a:extLst>
                  <a:ext uri="{FF2B5EF4-FFF2-40B4-BE49-F238E27FC236}">
                    <a16:creationId xmlns:a16="http://schemas.microsoft.com/office/drawing/2014/main" id="{A59A134A-B54C-AC40-A233-D51E84B98C6D}"/>
                  </a:ext>
                </a:extLst>
              </p:cNvPr>
              <p:cNvSpPr txBox="1"/>
              <p:nvPr/>
            </p:nvSpPr>
            <p:spPr>
              <a:xfrm>
                <a:off x="11328400" y="3575901"/>
                <a:ext cx="11301081" cy="4444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Multiple combinations of content and style images with different levels of complexity.</a:t>
                </a:r>
              </a:p>
            </p:txBody>
          </p:sp>
          <p:sp>
            <p:nvSpPr>
              <p:cNvPr id="139" name="TextBox 138">
                <a:extLst>
                  <a:ext uri="{FF2B5EF4-FFF2-40B4-BE49-F238E27FC236}">
                    <a16:creationId xmlns:a16="http://schemas.microsoft.com/office/drawing/2014/main" id="{B828AF54-67A2-4448-BFA7-137A369248F6}"/>
                  </a:ext>
                </a:extLst>
              </p:cNvPr>
              <p:cNvSpPr txBox="1"/>
              <p:nvPr/>
            </p:nvSpPr>
            <p:spPr>
              <a:xfrm>
                <a:off x="11328400" y="4000585"/>
                <a:ext cx="1131061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100" dirty="0">
                    <a:solidFill>
                      <a:srgbClr val="344854"/>
                    </a:solidFill>
                    <a:latin typeface="Arial"/>
                    <a:cs typeface="Arial"/>
                    <a:sym typeface="Arial"/>
                  </a:rPr>
                  <a:t>Simple content image is a cartoon which only contains black lines and white background, and simple style image is a plain blue color block PANTHON 284C. Complex content image is a photo of duke chapel, and complex style image is The Starry Night by ﻿Vincent van Gogh.</a:t>
                </a:r>
              </a:p>
              <a:p>
                <a:pPr marL="0" marR="0" indent="0" algn="l" defTabSz="326532" rtl="0" fontAlgn="auto" latinLnBrk="0" hangingPunct="0">
                  <a:lnSpc>
                    <a:spcPct val="100000"/>
                  </a:lnSpc>
                  <a:spcBef>
                    <a:spcPts val="0"/>
                  </a:spcBef>
                  <a:spcAft>
                    <a:spcPts val="0"/>
                  </a:spcAft>
                  <a:buClrTx/>
                  <a:buSzTx/>
                  <a:buFontTx/>
                  <a:buNone/>
                  <a:tabLst/>
                </a:pPr>
                <a:endParaRPr lang="en-US" sz="2100" dirty="0">
                  <a:solidFill>
                    <a:srgbClr val="344854"/>
                  </a:solidFill>
                  <a:latin typeface="Arial"/>
                  <a:cs typeface="Arial"/>
                  <a:sym typeface="Arial"/>
                </a:endParaRPr>
              </a:p>
            </p:txBody>
          </p:sp>
          <p:sp>
            <p:nvSpPr>
              <p:cNvPr id="140" name="TextBox 139">
                <a:extLst>
                  <a:ext uri="{FF2B5EF4-FFF2-40B4-BE49-F238E27FC236}">
                    <a16:creationId xmlns:a16="http://schemas.microsoft.com/office/drawing/2014/main" id="{7A74EE37-F4CC-274F-9650-81A177CF2BA8}"/>
                  </a:ext>
                </a:extLst>
              </p:cNvPr>
              <p:cNvSpPr txBox="1"/>
              <p:nvPr/>
            </p:nvSpPr>
            <p:spPr>
              <a:xfrm>
                <a:off x="11328400" y="5403440"/>
                <a:ext cx="11208684"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100" dirty="0">
                    <a:solidFill>
                      <a:srgbClr val="344854"/>
                    </a:solidFill>
                    <a:latin typeface="Arial"/>
                    <a:cs typeface="Arial"/>
                  </a:rPr>
                  <a:t>Basic lines, objects even area around objects are not changed by style image but the backgrounds are changed, and the texture of </a:t>
                </a:r>
                <a:r>
                  <a:rPr lang="en-US" sz="2100" dirty="0">
                    <a:solidFill>
                      <a:srgbClr val="344854"/>
                    </a:solidFill>
                    <a:latin typeface="Arial"/>
                    <a:cs typeface="Arial"/>
                    <a:sym typeface="Arial"/>
                  </a:rPr>
                  <a:t>generated</a:t>
                </a:r>
                <a:r>
                  <a:rPr lang="en-US" sz="2100" dirty="0">
                    <a:solidFill>
                      <a:srgbClr val="344854"/>
                    </a:solidFill>
                    <a:latin typeface="Arial"/>
                    <a:cs typeface="Arial"/>
                  </a:rPr>
                  <a:t> pictures is the same as style image.</a:t>
                </a:r>
              </a:p>
            </p:txBody>
          </p:sp>
        </p:grpSp>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1F1A7542-3215-BA4A-9D5E-83279A40EF18}"/>
                    </a:ext>
                  </a:extLst>
                </p:cNvPr>
                <p:cNvSpPr txBox="1"/>
                <p:nvPr/>
              </p:nvSpPr>
              <p:spPr>
                <a:xfrm>
                  <a:off x="11455291" y="6430225"/>
                  <a:ext cx="10869273" cy="6122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14:m>
                    <m:oMath xmlns:m="http://schemas.openxmlformats.org/officeDocument/2006/math">
                      <m:r>
                        <a:rPr lang="en-US" sz="2100">
                          <a:solidFill>
                            <a:srgbClr val="344854"/>
                          </a:solidFill>
                          <a:latin typeface="Arial"/>
                          <a:cs typeface="Arial"/>
                        </a:rPr>
                        <m:t>𝛼</m:t>
                      </m:r>
                      <m:r>
                        <a:rPr lang="en-US" sz="2100">
                          <a:solidFill>
                            <a:srgbClr val="344854"/>
                          </a:solidFill>
                          <a:latin typeface="Arial"/>
                          <a:cs typeface="Arial"/>
                        </a:rPr>
                        <m:t>/</m:t>
                      </m:r>
                      <m:r>
                        <a:rPr lang="en-US" sz="2100">
                          <a:solidFill>
                            <a:srgbClr val="344854"/>
                          </a:solidFill>
                          <a:latin typeface="Arial"/>
                          <a:cs typeface="Arial"/>
                        </a:rPr>
                        <m:t>𝛽</m:t>
                      </m:r>
                    </m:oMath>
                  </a14:m>
                  <a:r>
                    <a:rPr lang="en-US" sz="2100" dirty="0">
                      <a:solidFill>
                        <a:srgbClr val="344854"/>
                      </a:solidFill>
                      <a:latin typeface="Arial"/>
                      <a:cs typeface="Arial"/>
                    </a:rPr>
                    <a:t> ratio = </a:t>
                  </a:r>
                  <a14:m>
                    <m:oMath xmlns:m="http://schemas.openxmlformats.org/officeDocument/2006/math">
                      <m:r>
                        <a:rPr lang="en-US" sz="2100">
                          <a:solidFill>
                            <a:srgbClr val="344854"/>
                          </a:solidFill>
                          <a:latin typeface="Arial"/>
                          <a:cs typeface="Arial"/>
                        </a:rPr>
                        <m:t>1∗</m:t>
                      </m:r>
                      <m:sSup>
                        <m:sSupPr>
                          <m:ctrlPr>
                            <a:rPr lang="en-US" sz="2100">
                              <a:solidFill>
                                <a:srgbClr val="344854"/>
                              </a:solidFill>
                              <a:latin typeface="Arial"/>
                              <a:cs typeface="Arial"/>
                            </a:rPr>
                          </m:ctrlPr>
                        </m:sSupPr>
                        <m:e>
                          <m:r>
                            <a:rPr lang="en-US" sz="2100">
                              <a:solidFill>
                                <a:srgbClr val="344854"/>
                              </a:solidFill>
                              <a:latin typeface="Arial"/>
                              <a:cs typeface="Arial"/>
                            </a:rPr>
                            <m:t>10</m:t>
                          </m:r>
                        </m:e>
                        <m:sup>
                          <m:r>
                            <a:rPr lang="en-US" sz="2100">
                              <a:solidFill>
                                <a:srgbClr val="344854"/>
                              </a:solidFill>
                              <a:latin typeface="Arial"/>
                              <a:cs typeface="Arial"/>
                            </a:rPr>
                            <m:t>−5</m:t>
                          </m:r>
                        </m:sup>
                      </m:sSup>
                    </m:oMath>
                  </a14:m>
                  <a:r>
                    <a:rPr lang="en-US" sz="2100" dirty="0">
                      <a:solidFill>
                        <a:srgbClr val="344854"/>
                      </a:solidFill>
                      <a:latin typeface="Arial"/>
                      <a:cs typeface="Arial"/>
                    </a:rPr>
                    <a:t> for all generated style</a:t>
                  </a:r>
                  <a:r>
                    <a:rPr lang="en-US" dirty="0">
                      <a:solidFill>
                        <a:srgbClr val="344854"/>
                      </a:solidFill>
                      <a:latin typeface="Arial"/>
                      <a:cs typeface="Arial"/>
                    </a:rPr>
                    <a:t> </a:t>
                  </a:r>
                  <a:r>
                    <a:rPr lang="en-US" sz="2100" dirty="0">
                      <a:solidFill>
                        <a:srgbClr val="344854"/>
                      </a:solidFill>
                      <a:latin typeface="Arial"/>
                      <a:cs typeface="Arial"/>
                    </a:rPr>
                    <a:t>transferred images.</a:t>
                  </a:r>
                </a:p>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mc:Choice>
          <mc:Fallback>
            <p:sp>
              <p:nvSpPr>
                <p:cNvPr id="142" name="TextBox 141">
                  <a:extLst>
                    <a:ext uri="{FF2B5EF4-FFF2-40B4-BE49-F238E27FC236}">
                      <a16:creationId xmlns:a16="http://schemas.microsoft.com/office/drawing/2014/main" id="{1F1A7542-3215-BA4A-9D5E-83279A40EF18}"/>
                    </a:ext>
                  </a:extLst>
                </p:cNvPr>
                <p:cNvSpPr txBox="1">
                  <a:spLocks noRot="1" noChangeAspect="1" noMove="1" noResize="1" noEditPoints="1" noAdjustHandles="1" noChangeArrowheads="1" noChangeShapeType="1" noTextEdit="1"/>
                </p:cNvSpPr>
                <p:nvPr/>
              </p:nvSpPr>
              <p:spPr>
                <a:xfrm>
                  <a:off x="11455291" y="6430225"/>
                  <a:ext cx="10869273" cy="612217"/>
                </a:xfrm>
                <a:prstGeom prst="rect">
                  <a:avLst/>
                </a:prstGeom>
                <a:blipFill>
                  <a:blip r:embed="rId33"/>
                  <a:stretch>
                    <a:fillRect l="-121" t="-4082"/>
                  </a:stretch>
                </a:blipFill>
                <a:ln w="12700" cap="flat">
                  <a:noFill/>
                  <a:miter lim="400000"/>
                </a:ln>
                <a:effectLst/>
              </p:spPr>
              <p:txBody>
                <a:bodyPr/>
                <a:lstStyle/>
                <a:p>
                  <a:r>
                    <a:rPr lang="en-US">
                      <a:noFill/>
                    </a:rPr>
                    <a:t> </a:t>
                  </a:r>
                </a:p>
              </p:txBody>
            </p:sp>
          </mc:Fallback>
        </mc:AlternateContent>
      </p:grpSp>
      <p:grpSp>
        <p:nvGrpSpPr>
          <p:cNvPr id="223" name="Group 222">
            <a:extLst>
              <a:ext uri="{FF2B5EF4-FFF2-40B4-BE49-F238E27FC236}">
                <a16:creationId xmlns:a16="http://schemas.microsoft.com/office/drawing/2014/main" id="{B93F922F-3279-AC43-B9BD-932D47A5C46D}"/>
              </a:ext>
            </a:extLst>
          </p:cNvPr>
          <p:cNvGrpSpPr/>
          <p:nvPr/>
        </p:nvGrpSpPr>
        <p:grpSpPr>
          <a:xfrm>
            <a:off x="11455291" y="13684664"/>
            <a:ext cx="10622561" cy="2729932"/>
            <a:chOff x="11328400" y="3220301"/>
            <a:chExt cx="11339527" cy="2729932"/>
          </a:xfrm>
        </p:grpSpPr>
        <mc:AlternateContent xmlns:mc="http://schemas.openxmlformats.org/markup-compatibility/2006">
          <mc:Choice xmlns:a14="http://schemas.microsoft.com/office/drawing/2010/main" Requires="a14">
            <p:sp>
              <p:nvSpPr>
                <p:cNvPr id="225" name="TextBox 39">
                  <a:extLst>
                    <a:ext uri="{FF2B5EF4-FFF2-40B4-BE49-F238E27FC236}">
                      <a16:creationId xmlns:a16="http://schemas.microsoft.com/office/drawing/2014/main" id="{4A2A8553-A32F-8446-BE9E-7D08DF3B5227}"/>
                    </a:ext>
                  </a:extLst>
                </p:cNvPr>
                <p:cNvSpPr txBox="1"/>
                <p:nvPr/>
              </p:nvSpPr>
              <p:spPr>
                <a:xfrm>
                  <a:off x="11328400" y="3220301"/>
                  <a:ext cx="11301081" cy="83227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dirty="0"/>
                    <a:t>Hyperparameters are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 </m:t>
                      </m:r>
                    </m:oMath>
                  </a14:m>
                  <a:r>
                    <a:rPr lang="en-US" dirty="0"/>
                    <a:t>is the weight of content loss and</a:t>
                  </a:r>
                  <a14:m>
                    <m:oMath xmlns:m="http://schemas.openxmlformats.org/officeDocument/2006/math">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𝛽</m:t>
                      </m:r>
                    </m:oMath>
                  </a14:m>
                  <a:r>
                    <a:rPr lang="en-US" dirty="0"/>
                    <a:t> is the weight of style loss. We discuss the ratio of them to study the content and style matching trade-off.</a:t>
                  </a:r>
                </a:p>
              </p:txBody>
            </p:sp>
          </mc:Choice>
          <mc:Fallback>
            <p:sp>
              <p:nvSpPr>
                <p:cNvPr id="225" name="TextBox 39">
                  <a:extLst>
                    <a:ext uri="{FF2B5EF4-FFF2-40B4-BE49-F238E27FC236}">
                      <a16:creationId xmlns:a16="http://schemas.microsoft.com/office/drawing/2014/main" id="{4A2A8553-A32F-8446-BE9E-7D08DF3B5227}"/>
                    </a:ext>
                  </a:extLst>
                </p:cNvPr>
                <p:cNvSpPr txBox="1">
                  <a:spLocks noRot="1" noChangeAspect="1" noMove="1" noResize="1" noEditPoints="1" noAdjustHandles="1" noChangeArrowheads="1" noChangeShapeType="1" noTextEdit="1"/>
                </p:cNvSpPr>
                <p:nvPr/>
              </p:nvSpPr>
              <p:spPr>
                <a:xfrm>
                  <a:off x="11328400" y="3220301"/>
                  <a:ext cx="11301081" cy="832279"/>
                </a:xfrm>
                <a:prstGeom prst="rect">
                  <a:avLst/>
                </a:prstGeom>
                <a:blipFill>
                  <a:blip r:embed="rId34"/>
                  <a:stretch>
                    <a:fillRect l="-1078" r="-479" b="-13636"/>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6" name="TextBox 225">
                  <a:extLst>
                    <a:ext uri="{FF2B5EF4-FFF2-40B4-BE49-F238E27FC236}">
                      <a16:creationId xmlns:a16="http://schemas.microsoft.com/office/drawing/2014/main" id="{54E3E98C-8EC1-B94F-B0B9-A1C45FB49FEE}"/>
                    </a:ext>
                  </a:extLst>
                </p:cNvPr>
                <p:cNvSpPr txBox="1"/>
                <p:nvPr/>
              </p:nvSpPr>
              <p:spPr>
                <a:xfrm>
                  <a:off x="11357309" y="4053281"/>
                  <a:ext cx="11310618" cy="427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100" dirty="0">
                      <a:solidFill>
                        <a:srgbClr val="344854"/>
                      </a:solidFill>
                      <a:latin typeface="Arial"/>
                      <a:cs typeface="Arial"/>
                      <a:sym typeface="Arial"/>
                    </a:rPr>
                    <a:t>Four different ratio were selected, </a:t>
                  </a:r>
                  <a14:m>
                    <m:oMath xmlns:m="http://schemas.openxmlformats.org/officeDocument/2006/math">
                      <m:r>
                        <a:rPr lang="en-US" altLang="zh-CN" sz="2100">
                          <a:solidFill>
                            <a:srgbClr val="344854"/>
                          </a:solidFill>
                          <a:latin typeface="Arial"/>
                          <a:cs typeface="Arial"/>
                        </a:rPr>
                        <m:t>1</m:t>
                      </m:r>
                      <m:r>
                        <a:rPr lang="zh-CN" altLang="en-US" sz="2100">
                          <a:solidFill>
                            <a:srgbClr val="344854"/>
                          </a:solidFill>
                          <a:latin typeface="Arial"/>
                          <a:cs typeface="Arial"/>
                        </a:rPr>
                        <m:t>∗</m:t>
                      </m:r>
                      <m:sSup>
                        <m:sSupPr>
                          <m:ctrlPr>
                            <a:rPr lang="en-US" altLang="zh-CN" sz="2100">
                              <a:solidFill>
                                <a:srgbClr val="344854"/>
                              </a:solidFill>
                              <a:latin typeface="Arial"/>
                              <a:cs typeface="Arial"/>
                            </a:rPr>
                          </m:ctrlPr>
                        </m:sSupPr>
                        <m:e>
                          <m:r>
                            <a:rPr lang="en-US" altLang="zh-CN" sz="2100">
                              <a:solidFill>
                                <a:srgbClr val="344854"/>
                              </a:solidFill>
                              <a:latin typeface="Arial"/>
                              <a:cs typeface="Arial"/>
                            </a:rPr>
                            <m:t>10</m:t>
                          </m:r>
                        </m:e>
                        <m:sup>
                          <m:r>
                            <a:rPr lang="en-US" altLang="zh-CN" sz="2100">
                              <a:solidFill>
                                <a:srgbClr val="344854"/>
                              </a:solidFill>
                              <a:latin typeface="Arial"/>
                              <a:cs typeface="Arial"/>
                            </a:rPr>
                            <m:t>−1</m:t>
                          </m:r>
                        </m:sup>
                      </m:sSup>
                    </m:oMath>
                  </a14:m>
                  <a:r>
                    <a:rPr lang="en-US" sz="2100" dirty="0">
                      <a:solidFill>
                        <a:srgbClr val="344854"/>
                      </a:solidFill>
                      <a:latin typeface="Arial"/>
                      <a:cs typeface="Arial"/>
                      <a:sym typeface="Arial"/>
                    </a:rPr>
                    <a:t>, </a:t>
                  </a:r>
                  <a14:m>
                    <m:oMath xmlns:m="http://schemas.openxmlformats.org/officeDocument/2006/math">
                      <m:r>
                        <a:rPr lang="en-US" altLang="zh-CN" sz="2100">
                          <a:solidFill>
                            <a:srgbClr val="344854"/>
                          </a:solidFill>
                          <a:latin typeface="Arial"/>
                          <a:cs typeface="Arial"/>
                        </a:rPr>
                        <m:t>1</m:t>
                      </m:r>
                      <m:r>
                        <a:rPr lang="zh-CN" altLang="en-US" sz="2100">
                          <a:solidFill>
                            <a:srgbClr val="344854"/>
                          </a:solidFill>
                          <a:latin typeface="Arial"/>
                          <a:cs typeface="Arial"/>
                        </a:rPr>
                        <m:t>∗</m:t>
                      </m:r>
                      <m:sSup>
                        <m:sSupPr>
                          <m:ctrlPr>
                            <a:rPr lang="en-US" altLang="zh-CN" sz="2100">
                              <a:solidFill>
                                <a:srgbClr val="344854"/>
                              </a:solidFill>
                              <a:latin typeface="Arial"/>
                              <a:cs typeface="Arial"/>
                            </a:rPr>
                          </m:ctrlPr>
                        </m:sSupPr>
                        <m:e>
                          <m:r>
                            <a:rPr lang="en-US" altLang="zh-CN" sz="2100">
                              <a:solidFill>
                                <a:srgbClr val="344854"/>
                              </a:solidFill>
                              <a:latin typeface="Arial"/>
                              <a:cs typeface="Arial"/>
                            </a:rPr>
                            <m:t>10</m:t>
                          </m:r>
                        </m:e>
                        <m:sup>
                          <m:r>
                            <a:rPr lang="en-US" altLang="zh-CN" sz="2100">
                              <a:solidFill>
                                <a:srgbClr val="344854"/>
                              </a:solidFill>
                              <a:latin typeface="Arial"/>
                              <a:cs typeface="Arial"/>
                            </a:rPr>
                            <m:t>−</m:t>
                          </m:r>
                          <m:r>
                            <a:rPr lang="en-US" altLang="zh-CN" sz="2100">
                              <a:solidFill>
                                <a:srgbClr val="344854"/>
                              </a:solidFill>
                              <a:latin typeface="Arial"/>
                              <a:cs typeface="Arial"/>
                            </a:rPr>
                            <m:t>5</m:t>
                          </m:r>
                        </m:sup>
                      </m:sSup>
                    </m:oMath>
                  </a14:m>
                  <a:r>
                    <a:rPr lang="en-US" sz="2100" dirty="0">
                      <a:solidFill>
                        <a:srgbClr val="344854"/>
                      </a:solidFill>
                      <a:latin typeface="Arial"/>
                      <a:cs typeface="Arial"/>
                      <a:sym typeface="Arial"/>
                    </a:rPr>
                    <a:t>, </a:t>
                  </a:r>
                  <a14:m>
                    <m:oMath xmlns:m="http://schemas.openxmlformats.org/officeDocument/2006/math">
                      <m:r>
                        <a:rPr lang="en-US" altLang="zh-CN" sz="2100">
                          <a:solidFill>
                            <a:srgbClr val="344854"/>
                          </a:solidFill>
                          <a:latin typeface="Arial"/>
                          <a:cs typeface="Arial"/>
                        </a:rPr>
                        <m:t>1</m:t>
                      </m:r>
                      <m:r>
                        <a:rPr lang="zh-CN" altLang="en-US" sz="2100">
                          <a:solidFill>
                            <a:srgbClr val="344854"/>
                          </a:solidFill>
                          <a:latin typeface="Arial"/>
                          <a:cs typeface="Arial"/>
                        </a:rPr>
                        <m:t>∗</m:t>
                      </m:r>
                      <m:sSup>
                        <m:sSupPr>
                          <m:ctrlPr>
                            <a:rPr lang="en-US" altLang="zh-CN" sz="2100">
                              <a:solidFill>
                                <a:srgbClr val="344854"/>
                              </a:solidFill>
                              <a:latin typeface="Arial"/>
                              <a:cs typeface="Arial"/>
                            </a:rPr>
                          </m:ctrlPr>
                        </m:sSupPr>
                        <m:e>
                          <m:r>
                            <a:rPr lang="en-US" altLang="zh-CN" sz="2100">
                              <a:solidFill>
                                <a:srgbClr val="344854"/>
                              </a:solidFill>
                              <a:latin typeface="Arial"/>
                              <a:cs typeface="Arial"/>
                            </a:rPr>
                            <m:t>10</m:t>
                          </m:r>
                        </m:e>
                        <m:sup>
                          <m:r>
                            <a:rPr lang="en-US" altLang="zh-CN" sz="2100">
                              <a:solidFill>
                                <a:srgbClr val="344854"/>
                              </a:solidFill>
                              <a:latin typeface="Arial"/>
                              <a:cs typeface="Arial"/>
                            </a:rPr>
                            <m:t>−</m:t>
                          </m:r>
                          <m:r>
                            <a:rPr lang="en-US" altLang="zh-CN" sz="2100">
                              <a:solidFill>
                                <a:srgbClr val="344854"/>
                              </a:solidFill>
                              <a:latin typeface="Arial"/>
                              <a:cs typeface="Arial"/>
                            </a:rPr>
                            <m:t>7</m:t>
                          </m:r>
                        </m:sup>
                      </m:sSup>
                    </m:oMath>
                  </a14:m>
                  <a:r>
                    <a:rPr lang="en-US" sz="2100" dirty="0">
                      <a:solidFill>
                        <a:srgbClr val="344854"/>
                      </a:solidFill>
                      <a:latin typeface="Arial"/>
                      <a:cs typeface="Arial"/>
                      <a:sym typeface="Arial"/>
                    </a:rPr>
                    <a:t>, and </a:t>
                  </a:r>
                  <a14:m>
                    <m:oMath xmlns:m="http://schemas.openxmlformats.org/officeDocument/2006/math">
                      <m:r>
                        <a:rPr lang="en-US" altLang="zh-CN" sz="2100">
                          <a:solidFill>
                            <a:srgbClr val="344854"/>
                          </a:solidFill>
                          <a:latin typeface="Arial"/>
                          <a:cs typeface="Arial"/>
                        </a:rPr>
                        <m:t>1</m:t>
                      </m:r>
                      <m:r>
                        <a:rPr lang="zh-CN" altLang="en-US" sz="2100">
                          <a:solidFill>
                            <a:srgbClr val="344854"/>
                          </a:solidFill>
                          <a:latin typeface="Arial"/>
                          <a:cs typeface="Arial"/>
                        </a:rPr>
                        <m:t>∗</m:t>
                      </m:r>
                      <m:sSup>
                        <m:sSupPr>
                          <m:ctrlPr>
                            <a:rPr lang="en-US" altLang="zh-CN" sz="2100">
                              <a:solidFill>
                                <a:srgbClr val="344854"/>
                              </a:solidFill>
                              <a:latin typeface="Arial"/>
                              <a:cs typeface="Arial"/>
                            </a:rPr>
                          </m:ctrlPr>
                        </m:sSupPr>
                        <m:e>
                          <m:r>
                            <a:rPr lang="en-US" altLang="zh-CN" sz="2100">
                              <a:solidFill>
                                <a:srgbClr val="344854"/>
                              </a:solidFill>
                              <a:latin typeface="Arial"/>
                              <a:cs typeface="Arial"/>
                            </a:rPr>
                            <m:t>10</m:t>
                          </m:r>
                        </m:e>
                        <m:sup>
                          <m:r>
                            <a:rPr lang="en-US" altLang="zh-CN" sz="2100">
                              <a:solidFill>
                                <a:srgbClr val="344854"/>
                              </a:solidFill>
                              <a:latin typeface="Arial"/>
                              <a:cs typeface="Arial"/>
                            </a:rPr>
                            <m:t>−</m:t>
                          </m:r>
                          <m:r>
                            <a:rPr lang="en-US" altLang="zh-CN" sz="2100">
                              <a:solidFill>
                                <a:srgbClr val="344854"/>
                              </a:solidFill>
                              <a:latin typeface="Arial"/>
                              <a:cs typeface="Arial"/>
                            </a:rPr>
                            <m:t>9</m:t>
                          </m:r>
                        </m:sup>
                      </m:sSup>
                    </m:oMath>
                  </a14:m>
                  <a:endParaRPr lang="en-US" sz="2100" dirty="0">
                    <a:solidFill>
                      <a:srgbClr val="344854"/>
                    </a:solidFill>
                    <a:latin typeface="Arial"/>
                    <a:cs typeface="Arial"/>
                    <a:sym typeface="Arial"/>
                  </a:endParaRPr>
                </a:p>
              </p:txBody>
            </p:sp>
          </mc:Choice>
          <mc:Fallback>
            <p:sp>
              <p:nvSpPr>
                <p:cNvPr id="226" name="TextBox 225">
                  <a:extLst>
                    <a:ext uri="{FF2B5EF4-FFF2-40B4-BE49-F238E27FC236}">
                      <a16:creationId xmlns:a16="http://schemas.microsoft.com/office/drawing/2014/main" id="{54E3E98C-8EC1-B94F-B0B9-A1C45FB49FEE}"/>
                    </a:ext>
                  </a:extLst>
                </p:cNvPr>
                <p:cNvSpPr txBox="1">
                  <a:spLocks noRot="1" noChangeAspect="1" noMove="1" noResize="1" noEditPoints="1" noAdjustHandles="1" noChangeArrowheads="1" noChangeShapeType="1" noTextEdit="1"/>
                </p:cNvSpPr>
                <p:nvPr/>
              </p:nvSpPr>
              <p:spPr>
                <a:xfrm>
                  <a:off x="11357309" y="4053281"/>
                  <a:ext cx="11310618" cy="427551"/>
                </a:xfrm>
                <a:prstGeom prst="rect">
                  <a:avLst/>
                </a:prstGeom>
                <a:blipFill>
                  <a:blip r:embed="rId35"/>
                  <a:stretch>
                    <a:fillRect l="-1078" t="-5882" b="-26471"/>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7" name="TextBox 226">
                  <a:extLst>
                    <a:ext uri="{FF2B5EF4-FFF2-40B4-BE49-F238E27FC236}">
                      <a16:creationId xmlns:a16="http://schemas.microsoft.com/office/drawing/2014/main" id="{CB17F761-21B3-2347-846D-74EA4CD347C8}"/>
                    </a:ext>
                  </a:extLst>
                </p:cNvPr>
                <p:cNvSpPr txBox="1"/>
                <p:nvPr/>
              </p:nvSpPr>
              <p:spPr>
                <a:xfrm>
                  <a:off x="11328400" y="4565240"/>
                  <a:ext cx="11208685"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100" dirty="0">
                      <a:solidFill>
                        <a:srgbClr val="344854"/>
                      </a:solidFill>
                      <a:latin typeface="Arial"/>
                      <a:cs typeface="Arial"/>
                    </a:rPr>
                    <a:t>With a higher </a:t>
                  </a:r>
                  <a14:m>
                    <m:oMath xmlns:m="http://schemas.openxmlformats.org/officeDocument/2006/math">
                      <m:r>
                        <a:rPr lang="en-US" sz="2100">
                          <a:solidFill>
                            <a:srgbClr val="344854"/>
                          </a:solidFill>
                          <a:latin typeface="Cambria Math" panose="02040503050406030204" pitchFamily="18" charset="0"/>
                          <a:cs typeface="Arial"/>
                        </a:rPr>
                        <m:t>𝛼</m:t>
                      </m:r>
                      <m:r>
                        <a:rPr lang="en-US" sz="2100">
                          <a:solidFill>
                            <a:srgbClr val="344854"/>
                          </a:solidFill>
                          <a:latin typeface="Cambria Math" panose="02040503050406030204" pitchFamily="18" charset="0"/>
                          <a:cs typeface="Arial"/>
                        </a:rPr>
                        <m:t>/</m:t>
                      </m:r>
                      <m:r>
                        <a:rPr lang="en-US" sz="2100">
                          <a:solidFill>
                            <a:srgbClr val="344854"/>
                          </a:solidFill>
                          <a:latin typeface="Cambria Math" panose="02040503050406030204" pitchFamily="18" charset="0"/>
                          <a:cs typeface="Arial"/>
                        </a:rPr>
                        <m:t>𝛽</m:t>
                      </m:r>
                    </m:oMath>
                  </a14:m>
                  <a:r>
                    <a:rPr lang="en-US" sz="2100" dirty="0">
                      <a:solidFill>
                        <a:srgbClr val="344854"/>
                      </a:solidFill>
                      <a:latin typeface="Arial"/>
                      <a:cs typeface="Arial"/>
                    </a:rPr>
                    <a:t> ratio, the generated image pertains more information from content image. As the ratio decreasing, the generated image inclines more to the style image.</a:t>
                  </a:r>
                </a:p>
                <a:p>
                  <a:r>
                    <a:rPr lang="en-US" sz="2100" dirty="0">
                      <a:solidFill>
                        <a:srgbClr val="344854"/>
                      </a:solidFill>
                      <a:latin typeface="Arial"/>
                      <a:cs typeface="Arial"/>
                    </a:rPr>
                    <a:t>When ratio decrease to </a:t>
                  </a:r>
                  <a14:m>
                    <m:oMath xmlns:m="http://schemas.openxmlformats.org/officeDocument/2006/math">
                      <m:r>
                        <a:rPr lang="en-US" altLang="zh-CN" sz="2100">
                          <a:solidFill>
                            <a:srgbClr val="344854"/>
                          </a:solidFill>
                          <a:latin typeface="Cambria Math" panose="02040503050406030204" pitchFamily="18" charset="0"/>
                          <a:cs typeface="Arial"/>
                        </a:rPr>
                        <m:t>1</m:t>
                      </m:r>
                      <m:r>
                        <a:rPr lang="zh-CN" altLang="en-US" sz="2100">
                          <a:solidFill>
                            <a:srgbClr val="344854"/>
                          </a:solidFill>
                          <a:latin typeface="Cambria Math" panose="02040503050406030204" pitchFamily="18" charset="0"/>
                          <a:cs typeface="Arial"/>
                        </a:rPr>
                        <m:t>∗</m:t>
                      </m:r>
                      <m:sSup>
                        <m:sSupPr>
                          <m:ctrlPr>
                            <a:rPr lang="en-US" altLang="zh-CN" sz="2100" i="1">
                              <a:solidFill>
                                <a:srgbClr val="344854"/>
                              </a:solidFill>
                              <a:latin typeface="Cambria Math" panose="02040503050406030204" pitchFamily="18" charset="0"/>
                              <a:cs typeface="Arial"/>
                            </a:rPr>
                          </m:ctrlPr>
                        </m:sSupPr>
                        <m:e>
                          <m:r>
                            <a:rPr lang="en-US" altLang="zh-CN" sz="2100">
                              <a:solidFill>
                                <a:srgbClr val="344854"/>
                              </a:solidFill>
                              <a:latin typeface="Cambria Math" panose="02040503050406030204" pitchFamily="18" charset="0"/>
                              <a:cs typeface="Arial"/>
                            </a:rPr>
                            <m:t>10</m:t>
                          </m:r>
                        </m:e>
                        <m:sup>
                          <m:r>
                            <a:rPr lang="en-US" altLang="zh-CN" sz="2100">
                              <a:solidFill>
                                <a:srgbClr val="344854"/>
                              </a:solidFill>
                              <a:latin typeface="Cambria Math" panose="02040503050406030204" pitchFamily="18" charset="0"/>
                              <a:cs typeface="Arial"/>
                            </a:rPr>
                            <m:t>−9</m:t>
                          </m:r>
                        </m:sup>
                      </m:sSup>
                    </m:oMath>
                  </a14:m>
                  <a:r>
                    <a:rPr lang="en-US" sz="2100" dirty="0">
                      <a:solidFill>
                        <a:srgbClr val="344854"/>
                      </a:solidFill>
                      <a:latin typeface="Arial"/>
                      <a:cs typeface="Arial"/>
                    </a:rPr>
                    <a:t>, the line of duke chapel looks like the star shape in </a:t>
                  </a:r>
                  <a:r>
                    <a:rPr lang="en-US" sz="2100" i="1" dirty="0">
                      <a:solidFill>
                        <a:srgbClr val="344854"/>
                      </a:solidFill>
                      <a:latin typeface="Arial"/>
                      <a:cs typeface="Arial"/>
                    </a:rPr>
                    <a:t>The Starry Night</a:t>
                  </a:r>
                </a:p>
              </p:txBody>
            </p:sp>
          </mc:Choice>
          <mc:Fallback>
            <p:sp>
              <p:nvSpPr>
                <p:cNvPr id="227" name="TextBox 226">
                  <a:extLst>
                    <a:ext uri="{FF2B5EF4-FFF2-40B4-BE49-F238E27FC236}">
                      <a16:creationId xmlns:a16="http://schemas.microsoft.com/office/drawing/2014/main" id="{CB17F761-21B3-2347-846D-74EA4CD347C8}"/>
                    </a:ext>
                  </a:extLst>
                </p:cNvPr>
                <p:cNvSpPr txBox="1">
                  <a:spLocks noRot="1" noChangeAspect="1" noMove="1" noResize="1" noEditPoints="1" noAdjustHandles="1" noChangeArrowheads="1" noChangeShapeType="1" noTextEdit="1"/>
                </p:cNvSpPr>
                <p:nvPr/>
              </p:nvSpPr>
              <p:spPr>
                <a:xfrm>
                  <a:off x="11328400" y="4565240"/>
                  <a:ext cx="11208685" cy="1384993"/>
                </a:xfrm>
                <a:prstGeom prst="rect">
                  <a:avLst/>
                </a:prstGeom>
                <a:blipFill>
                  <a:blip r:embed="rId36"/>
                  <a:stretch>
                    <a:fillRect l="-1087" t="-2727" r="-1208" b="-7273"/>
                  </a:stretch>
                </a:blipFill>
                <a:ln w="12700" cap="flat">
                  <a:noFill/>
                  <a:miter lim="400000"/>
                </a:ln>
                <a:effectLst/>
              </p:spPr>
              <p:txBody>
                <a:bodyPr/>
                <a:lstStyle/>
                <a:p>
                  <a:r>
                    <a:rPr lang="en-US">
                      <a:noFill/>
                    </a:rPr>
                    <a:t> </a:t>
                  </a:r>
                </a:p>
              </p:txBody>
            </p:sp>
          </mc:Fallback>
        </mc:AlternateContent>
      </p:grpSp>
      <p:grpSp>
        <p:nvGrpSpPr>
          <p:cNvPr id="228" name="Group 227">
            <a:extLst>
              <a:ext uri="{FF2B5EF4-FFF2-40B4-BE49-F238E27FC236}">
                <a16:creationId xmlns:a16="http://schemas.microsoft.com/office/drawing/2014/main" id="{15891F8F-FF48-2C4F-B892-5215A19E2645}"/>
              </a:ext>
            </a:extLst>
          </p:cNvPr>
          <p:cNvGrpSpPr/>
          <p:nvPr/>
        </p:nvGrpSpPr>
        <p:grpSpPr>
          <a:xfrm>
            <a:off x="23334248" y="3530749"/>
            <a:ext cx="9232270" cy="1752365"/>
            <a:chOff x="11433301" y="3175586"/>
            <a:chExt cx="11593913" cy="1752365"/>
          </a:xfrm>
        </p:grpSpPr>
        <p:sp>
          <p:nvSpPr>
            <p:cNvPr id="229" name="TextBox 39">
              <a:extLst>
                <a:ext uri="{FF2B5EF4-FFF2-40B4-BE49-F238E27FC236}">
                  <a16:creationId xmlns:a16="http://schemas.microsoft.com/office/drawing/2014/main" id="{33B877E6-55A3-1F4E-8821-A9A06581F0A7}"/>
                </a:ext>
              </a:extLst>
            </p:cNvPr>
            <p:cNvSpPr txBox="1"/>
            <p:nvPr/>
          </p:nvSpPr>
          <p:spPr>
            <a:xfrm>
              <a:off x="11445514" y="3175586"/>
              <a:ext cx="11339527" cy="1061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nSpc>
                  <a:spcPct val="100000"/>
                </a:lnSpc>
              </a:pPr>
              <a:r>
                <a:rPr lang="en-US" dirty="0">
                  <a:ea typeface="+mn-ea"/>
                  <a:sym typeface="Calibri"/>
                </a:rPr>
                <a:t>Lower layers of convolutional neural network retain more detailed pixel information of the content image, so it helps the generated image to preserve the fine structures.  </a:t>
              </a:r>
            </a:p>
          </p:txBody>
        </p:sp>
        <p:sp>
          <p:nvSpPr>
            <p:cNvPr id="231" name="TextBox 230">
              <a:extLst>
                <a:ext uri="{FF2B5EF4-FFF2-40B4-BE49-F238E27FC236}">
                  <a16:creationId xmlns:a16="http://schemas.microsoft.com/office/drawing/2014/main" id="{0BFF1CCE-6180-CD40-BC8D-323528EB6251}"/>
                </a:ext>
              </a:extLst>
            </p:cNvPr>
            <p:cNvSpPr txBox="1"/>
            <p:nvPr/>
          </p:nvSpPr>
          <p:spPr>
            <a:xfrm>
              <a:off x="11433301" y="4189289"/>
              <a:ext cx="11593913"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100" dirty="0">
                  <a:solidFill>
                    <a:srgbClr val="344854"/>
                  </a:solidFill>
                  <a:latin typeface="Arial"/>
                  <a:cs typeface="Arial"/>
                </a:rPr>
                <a:t>Conv2_2 and Conv4_2 layers are used for comparison. The result supports the theory. </a:t>
              </a:r>
              <a:endParaRPr lang="en-US" sz="2100" i="1" dirty="0">
                <a:solidFill>
                  <a:srgbClr val="344854"/>
                </a:solidFill>
                <a:latin typeface="Arial"/>
                <a:cs typeface="Arial"/>
              </a:endParaRPr>
            </a:p>
          </p:txBody>
        </p:sp>
      </p:grpSp>
      <mc:AlternateContent xmlns:mc="http://schemas.openxmlformats.org/markup-compatibility/2006">
        <mc:Choice xmlns:a14="http://schemas.microsoft.com/office/drawing/2010/main" Requires="a14">
          <p:sp>
            <p:nvSpPr>
              <p:cNvPr id="237" name="TextBox 236">
                <a:extLst>
                  <a:ext uri="{FF2B5EF4-FFF2-40B4-BE49-F238E27FC236}">
                    <a16:creationId xmlns:a16="http://schemas.microsoft.com/office/drawing/2014/main" id="{DB2C54E1-F468-484E-A3AC-ED24627B0105}"/>
                  </a:ext>
                </a:extLst>
              </p:cNvPr>
              <p:cNvSpPr txBox="1"/>
              <p:nvPr/>
            </p:nvSpPr>
            <p:spPr>
              <a:xfrm>
                <a:off x="23387052" y="5277296"/>
                <a:ext cx="10472930" cy="6122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14:m>
                  <m:oMath xmlns:m="http://schemas.openxmlformats.org/officeDocument/2006/math">
                    <m:r>
                      <a:rPr lang="en-US" sz="2100">
                        <a:solidFill>
                          <a:srgbClr val="344854"/>
                        </a:solidFill>
                        <a:latin typeface="Arial"/>
                        <a:cs typeface="Arial"/>
                      </a:rPr>
                      <m:t>𝛼</m:t>
                    </m:r>
                    <m:r>
                      <a:rPr lang="en-US" sz="2100">
                        <a:solidFill>
                          <a:srgbClr val="344854"/>
                        </a:solidFill>
                        <a:latin typeface="Arial"/>
                        <a:cs typeface="Arial"/>
                      </a:rPr>
                      <m:t>/</m:t>
                    </m:r>
                    <m:r>
                      <a:rPr lang="en-US" sz="2100">
                        <a:solidFill>
                          <a:srgbClr val="344854"/>
                        </a:solidFill>
                        <a:latin typeface="Arial"/>
                        <a:cs typeface="Arial"/>
                      </a:rPr>
                      <m:t>𝛽</m:t>
                    </m:r>
                  </m:oMath>
                </a14:m>
                <a:r>
                  <a:rPr lang="en-US" sz="2100" dirty="0">
                    <a:solidFill>
                      <a:srgbClr val="344854"/>
                    </a:solidFill>
                    <a:latin typeface="Arial"/>
                    <a:cs typeface="Arial"/>
                  </a:rPr>
                  <a:t> ratio = </a:t>
                </a:r>
                <a14:m>
                  <m:oMath xmlns:m="http://schemas.openxmlformats.org/officeDocument/2006/math">
                    <m:r>
                      <a:rPr lang="en-US" sz="2100">
                        <a:solidFill>
                          <a:srgbClr val="344854"/>
                        </a:solidFill>
                        <a:latin typeface="Arial"/>
                        <a:cs typeface="Arial"/>
                      </a:rPr>
                      <m:t>1∗</m:t>
                    </m:r>
                    <m:sSup>
                      <m:sSupPr>
                        <m:ctrlPr>
                          <a:rPr lang="en-US" sz="2100">
                            <a:solidFill>
                              <a:srgbClr val="344854"/>
                            </a:solidFill>
                            <a:latin typeface="Arial"/>
                            <a:cs typeface="Arial"/>
                          </a:rPr>
                        </m:ctrlPr>
                      </m:sSupPr>
                      <m:e>
                        <m:r>
                          <a:rPr lang="en-US" sz="2100">
                            <a:solidFill>
                              <a:srgbClr val="344854"/>
                            </a:solidFill>
                            <a:latin typeface="Arial"/>
                            <a:cs typeface="Arial"/>
                          </a:rPr>
                          <m:t>10</m:t>
                        </m:r>
                      </m:e>
                      <m:sup>
                        <m:r>
                          <a:rPr lang="en-US" sz="2100">
                            <a:solidFill>
                              <a:srgbClr val="344854"/>
                            </a:solidFill>
                            <a:latin typeface="Arial"/>
                            <a:cs typeface="Arial"/>
                          </a:rPr>
                          <m:t>−5</m:t>
                        </m:r>
                      </m:sup>
                    </m:sSup>
                  </m:oMath>
                </a14:m>
                <a:r>
                  <a:rPr lang="en-US" sz="2100" dirty="0">
                    <a:solidFill>
                      <a:srgbClr val="344854"/>
                    </a:solidFill>
                    <a:latin typeface="Arial"/>
                    <a:cs typeface="Arial"/>
                  </a:rPr>
                  <a:t> for both style</a:t>
                </a:r>
                <a:r>
                  <a:rPr lang="en-US" dirty="0">
                    <a:solidFill>
                      <a:srgbClr val="344854"/>
                    </a:solidFill>
                    <a:latin typeface="Arial"/>
                    <a:cs typeface="Arial"/>
                  </a:rPr>
                  <a:t> </a:t>
                </a:r>
                <a:r>
                  <a:rPr lang="en-US" sz="2100" dirty="0">
                    <a:solidFill>
                      <a:srgbClr val="344854"/>
                    </a:solidFill>
                    <a:latin typeface="Arial"/>
                    <a:cs typeface="Arial"/>
                  </a:rPr>
                  <a:t>transferred images.</a:t>
                </a:r>
              </a:p>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mc:Choice>
        <mc:Fallback>
          <p:sp>
            <p:nvSpPr>
              <p:cNvPr id="237" name="TextBox 236">
                <a:extLst>
                  <a:ext uri="{FF2B5EF4-FFF2-40B4-BE49-F238E27FC236}">
                    <a16:creationId xmlns:a16="http://schemas.microsoft.com/office/drawing/2014/main" id="{DB2C54E1-F468-484E-A3AC-ED24627B0105}"/>
                  </a:ext>
                </a:extLst>
              </p:cNvPr>
              <p:cNvSpPr txBox="1">
                <a:spLocks noRot="1" noChangeAspect="1" noMove="1" noResize="1" noEditPoints="1" noAdjustHandles="1" noChangeArrowheads="1" noChangeShapeType="1" noTextEdit="1"/>
              </p:cNvSpPr>
              <p:nvPr/>
            </p:nvSpPr>
            <p:spPr>
              <a:xfrm>
                <a:off x="23387052" y="5277296"/>
                <a:ext cx="10472930" cy="612217"/>
              </a:xfrm>
              <a:prstGeom prst="rect">
                <a:avLst/>
              </a:prstGeom>
              <a:blipFill>
                <a:blip r:embed="rId37"/>
                <a:stretch>
                  <a:fillRect l="-242" t="-4082"/>
                </a:stretch>
              </a:blipFill>
              <a:ln w="12700" cap="flat">
                <a:noFill/>
                <a:miter lim="400000"/>
              </a:ln>
              <a:effectLst/>
            </p:spPr>
            <p:txBody>
              <a:bodyPr/>
              <a:lstStyle/>
              <a:p>
                <a:r>
                  <a:rPr lang="en-US">
                    <a:noFill/>
                  </a:rPr>
                  <a:t> </a:t>
                </a:r>
              </a:p>
            </p:txBody>
          </p:sp>
        </mc:Fallback>
      </mc:AlternateContent>
      <p:sp>
        <p:nvSpPr>
          <p:cNvPr id="238" name="TextBox 39">
            <a:extLst>
              <a:ext uri="{FF2B5EF4-FFF2-40B4-BE49-F238E27FC236}">
                <a16:creationId xmlns:a16="http://schemas.microsoft.com/office/drawing/2014/main" id="{8939C06D-259C-DC4D-94FB-057AE342F26A}"/>
              </a:ext>
            </a:extLst>
          </p:cNvPr>
          <p:cNvSpPr txBox="1"/>
          <p:nvPr/>
        </p:nvSpPr>
        <p:spPr>
          <a:xfrm>
            <a:off x="23394773" y="9605095"/>
            <a:ext cx="9029702"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nSpc>
                <a:spcPct val="100000"/>
              </a:lnSpc>
            </a:pPr>
            <a:r>
              <a:rPr lang="en-US" dirty="0">
                <a:ea typeface="+mn-ea"/>
                <a:sym typeface="Calibri"/>
              </a:rPr>
              <a:t>More pairs of content and style images. </a:t>
            </a:r>
          </a:p>
          <a:p>
            <a:pPr>
              <a:lnSpc>
                <a:spcPct val="100000"/>
              </a:lnSpc>
            </a:pPr>
            <a:r>
              <a:rPr lang="en-US" dirty="0">
                <a:ea typeface="+mn-ea"/>
                <a:sym typeface="Calibri"/>
              </a:rPr>
              <a:t>The generated images always adapt the color theme from the style image. Better results are produced when the structure in content image’s is similar to the style image.</a:t>
            </a:r>
          </a:p>
        </p:txBody>
      </p:sp>
      <p:grpSp>
        <p:nvGrpSpPr>
          <p:cNvPr id="158" name="Group 157">
            <a:extLst>
              <a:ext uri="{FF2B5EF4-FFF2-40B4-BE49-F238E27FC236}">
                <a16:creationId xmlns:a16="http://schemas.microsoft.com/office/drawing/2014/main" id="{5CC6D68C-DE1D-7242-94BF-6125B4217447}"/>
              </a:ext>
            </a:extLst>
          </p:cNvPr>
          <p:cNvGrpSpPr/>
          <p:nvPr/>
        </p:nvGrpSpPr>
        <p:grpSpPr>
          <a:xfrm>
            <a:off x="23385376" y="11205782"/>
            <a:ext cx="8875178" cy="9180576"/>
            <a:chOff x="17181390" y="18768349"/>
            <a:chExt cx="10599113" cy="10968529"/>
          </a:xfrm>
        </p:grpSpPr>
        <p:grpSp>
          <p:nvGrpSpPr>
            <p:cNvPr id="148" name="Group 147">
              <a:extLst>
                <a:ext uri="{FF2B5EF4-FFF2-40B4-BE49-F238E27FC236}">
                  <a16:creationId xmlns:a16="http://schemas.microsoft.com/office/drawing/2014/main" id="{8A254623-AC1D-D842-B7DD-527002E380BA}"/>
                </a:ext>
              </a:extLst>
            </p:cNvPr>
            <p:cNvGrpSpPr/>
            <p:nvPr/>
          </p:nvGrpSpPr>
          <p:grpSpPr>
            <a:xfrm>
              <a:off x="17181390" y="18768349"/>
              <a:ext cx="10599113" cy="10968529"/>
              <a:chOff x="22488963" y="9666020"/>
              <a:chExt cx="9624019" cy="9959450"/>
            </a:xfrm>
          </p:grpSpPr>
          <p:grpSp>
            <p:nvGrpSpPr>
              <p:cNvPr id="109" name="Group 108">
                <a:extLst>
                  <a:ext uri="{FF2B5EF4-FFF2-40B4-BE49-F238E27FC236}">
                    <a16:creationId xmlns:a16="http://schemas.microsoft.com/office/drawing/2014/main" id="{DD234E24-4C17-D847-87A2-776A7D25B43A}"/>
                  </a:ext>
                </a:extLst>
              </p:cNvPr>
              <p:cNvGrpSpPr/>
              <p:nvPr/>
            </p:nvGrpSpPr>
            <p:grpSpPr>
              <a:xfrm>
                <a:off x="22522788" y="9666020"/>
                <a:ext cx="9568344" cy="2485700"/>
                <a:chOff x="22522788" y="9666020"/>
                <a:chExt cx="9568344" cy="2485700"/>
              </a:xfrm>
            </p:grpSpPr>
            <p:grpSp>
              <p:nvGrpSpPr>
                <p:cNvPr id="92" name="Group 91">
                  <a:extLst>
                    <a:ext uri="{FF2B5EF4-FFF2-40B4-BE49-F238E27FC236}">
                      <a16:creationId xmlns:a16="http://schemas.microsoft.com/office/drawing/2014/main" id="{40529DDE-A7A8-334D-9BE9-404B4A517B26}"/>
                    </a:ext>
                  </a:extLst>
                </p:cNvPr>
                <p:cNvGrpSpPr/>
                <p:nvPr/>
              </p:nvGrpSpPr>
              <p:grpSpPr>
                <a:xfrm>
                  <a:off x="22522788" y="9666020"/>
                  <a:ext cx="9542355" cy="2200020"/>
                  <a:chOff x="22522788" y="9666020"/>
                  <a:chExt cx="9542355" cy="2200020"/>
                </a:xfrm>
              </p:grpSpPr>
              <p:pic>
                <p:nvPicPr>
                  <p:cNvPr id="69" name="Picture 68" descr="A picture containing tree, outdoor, mountain, nature&#10;&#10;Description automatically generated">
                    <a:extLst>
                      <a:ext uri="{FF2B5EF4-FFF2-40B4-BE49-F238E27FC236}">
                        <a16:creationId xmlns:a16="http://schemas.microsoft.com/office/drawing/2014/main" id="{9B09293C-E6BC-5E4A-89DA-5C3B0A3EC95E}"/>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2522788" y="9678949"/>
                    <a:ext cx="2905853" cy="2187091"/>
                  </a:xfrm>
                  <a:prstGeom prst="rect">
                    <a:avLst/>
                  </a:prstGeom>
                </p:spPr>
              </p:pic>
              <p:pic>
                <p:nvPicPr>
                  <p:cNvPr id="72" name="Picture 71" descr="A picture containing outdoor&#10;&#10;Description automatically generated">
                    <a:extLst>
                      <a:ext uri="{FF2B5EF4-FFF2-40B4-BE49-F238E27FC236}">
                        <a16:creationId xmlns:a16="http://schemas.microsoft.com/office/drawing/2014/main" id="{717271ED-F599-CC4E-9455-56C413668F76}"/>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143621" y="9666020"/>
                    <a:ext cx="2921522" cy="2187091"/>
                  </a:xfrm>
                  <a:prstGeom prst="rect">
                    <a:avLst/>
                  </a:prstGeom>
                </p:spPr>
              </p:pic>
              <p:pic>
                <p:nvPicPr>
                  <p:cNvPr id="75" name="Picture 74" descr="A picture containing text, nature&#10;&#10;Description automatically generated">
                    <a:extLst>
                      <a:ext uri="{FF2B5EF4-FFF2-40B4-BE49-F238E27FC236}">
                        <a16:creationId xmlns:a16="http://schemas.microsoft.com/office/drawing/2014/main" id="{05E6A8C0-26AB-604F-8E95-FEA621C8D653}"/>
                      </a:ext>
                    </a:extLst>
                  </p:cNvPr>
                  <p:cNvPicPr>
                    <a:picLocks/>
                  </p:cNvPicPr>
                  <p:nvPr/>
                </p:nvPicPr>
                <p:blipFill>
                  <a:blip r:embed="rId40">
                    <a:extLst>
                      <a:ext uri="{28A0092B-C50C-407E-A947-70E740481C1C}">
                        <a14:useLocalDpi xmlns:a14="http://schemas.microsoft.com/office/drawing/2010/main" val="0"/>
                      </a:ext>
                    </a:extLst>
                  </a:blip>
                  <a:stretch>
                    <a:fillRect/>
                  </a:stretch>
                </p:blipFill>
                <p:spPr>
                  <a:xfrm>
                    <a:off x="25824068" y="9668872"/>
                    <a:ext cx="2924405" cy="2187091"/>
                  </a:xfrm>
                  <a:prstGeom prst="rect">
                    <a:avLst/>
                  </a:prstGeom>
                </p:spPr>
              </p:pic>
            </p:grpSp>
            <p:sp>
              <p:nvSpPr>
                <p:cNvPr id="185" name="TextBox 56">
                  <a:extLst>
                    <a:ext uri="{FF2B5EF4-FFF2-40B4-BE49-F238E27FC236}">
                      <a16:creationId xmlns:a16="http://schemas.microsoft.com/office/drawing/2014/main" id="{485CDDDB-C5BA-5E41-BC86-1134AE2C4EBE}"/>
                    </a:ext>
                  </a:extLst>
                </p:cNvPr>
                <p:cNvSpPr txBox="1"/>
                <p:nvPr/>
              </p:nvSpPr>
              <p:spPr>
                <a:xfrm>
                  <a:off x="22638407" y="11886231"/>
                  <a:ext cx="2674614"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(a) Zhangjiajie, Hunan China</a:t>
                  </a:r>
                </a:p>
              </p:txBody>
            </p:sp>
            <p:sp>
              <p:nvSpPr>
                <p:cNvPr id="186" name="TextBox 56">
                  <a:extLst>
                    <a:ext uri="{FF2B5EF4-FFF2-40B4-BE49-F238E27FC236}">
                      <a16:creationId xmlns:a16="http://schemas.microsoft.com/office/drawing/2014/main" id="{19D91FE1-A256-9A46-8E43-6DF19136CC01}"/>
                    </a:ext>
                  </a:extLst>
                </p:cNvPr>
                <p:cNvSpPr txBox="1"/>
                <p:nvPr/>
              </p:nvSpPr>
              <p:spPr>
                <a:xfrm>
                  <a:off x="25799520" y="11876601"/>
                  <a:ext cx="2973501"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(b) Dwelling in the Fuchun Mountains, part</a:t>
                  </a:r>
                </a:p>
              </p:txBody>
            </p:sp>
            <p:sp>
              <p:nvSpPr>
                <p:cNvPr id="187" name="TextBox 56">
                  <a:extLst>
                    <a:ext uri="{FF2B5EF4-FFF2-40B4-BE49-F238E27FC236}">
                      <a16:creationId xmlns:a16="http://schemas.microsoft.com/office/drawing/2014/main" id="{F1BE4460-55DA-6044-B912-7BD0C9D2D183}"/>
                    </a:ext>
                  </a:extLst>
                </p:cNvPr>
                <p:cNvSpPr txBox="1"/>
                <p:nvPr/>
              </p:nvSpPr>
              <p:spPr>
                <a:xfrm>
                  <a:off x="29117631" y="11873752"/>
                  <a:ext cx="2973501"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(c) Generated output</a:t>
                  </a:r>
                </a:p>
              </p:txBody>
            </p:sp>
          </p:grpSp>
          <p:grpSp>
            <p:nvGrpSpPr>
              <p:cNvPr id="114" name="Group 113">
                <a:extLst>
                  <a:ext uri="{FF2B5EF4-FFF2-40B4-BE49-F238E27FC236}">
                    <a16:creationId xmlns:a16="http://schemas.microsoft.com/office/drawing/2014/main" id="{69BEB225-7FEB-0246-B9EC-4D73ECBC3776}"/>
                  </a:ext>
                </a:extLst>
              </p:cNvPr>
              <p:cNvGrpSpPr/>
              <p:nvPr/>
            </p:nvGrpSpPr>
            <p:grpSpPr>
              <a:xfrm>
                <a:off x="22513511" y="14650285"/>
                <a:ext cx="9599471" cy="2483899"/>
                <a:chOff x="22513511" y="14650285"/>
                <a:chExt cx="9599471" cy="2483899"/>
              </a:xfrm>
            </p:grpSpPr>
            <p:grpSp>
              <p:nvGrpSpPr>
                <p:cNvPr id="93" name="Group 92">
                  <a:extLst>
                    <a:ext uri="{FF2B5EF4-FFF2-40B4-BE49-F238E27FC236}">
                      <a16:creationId xmlns:a16="http://schemas.microsoft.com/office/drawing/2014/main" id="{AE8FD1EC-B1A4-2C4B-8723-E77E6000623D}"/>
                    </a:ext>
                  </a:extLst>
                </p:cNvPr>
                <p:cNvGrpSpPr/>
                <p:nvPr/>
              </p:nvGrpSpPr>
              <p:grpSpPr>
                <a:xfrm>
                  <a:off x="22513511" y="14650285"/>
                  <a:ext cx="9570781" cy="2198219"/>
                  <a:chOff x="22513511" y="14356372"/>
                  <a:chExt cx="9570781" cy="2198219"/>
                </a:xfrm>
              </p:grpSpPr>
              <p:pic>
                <p:nvPicPr>
                  <p:cNvPr id="77" name="Picture 76" descr="A picture containing text, porcelain&#10;&#10;Description automatically generated">
                    <a:extLst>
                      <a:ext uri="{FF2B5EF4-FFF2-40B4-BE49-F238E27FC236}">
                        <a16:creationId xmlns:a16="http://schemas.microsoft.com/office/drawing/2014/main" id="{DC98041E-7F35-844D-B415-636F20275171}"/>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9168171" y="14356372"/>
                    <a:ext cx="2916121" cy="2187091"/>
                  </a:xfrm>
                  <a:prstGeom prst="rect">
                    <a:avLst/>
                  </a:prstGeom>
                </p:spPr>
              </p:pic>
              <p:pic>
                <p:nvPicPr>
                  <p:cNvPr id="79" name="Picture 78" descr="A picture containing text, ceramic ware, porcelain&#10;&#10;Description automatically generated">
                    <a:extLst>
                      <a:ext uri="{FF2B5EF4-FFF2-40B4-BE49-F238E27FC236}">
                        <a16:creationId xmlns:a16="http://schemas.microsoft.com/office/drawing/2014/main" id="{FB735041-E343-4C45-A330-A1BBEC26E848}"/>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25824067" y="14359210"/>
                    <a:ext cx="2924405" cy="2187091"/>
                  </a:xfrm>
                  <a:prstGeom prst="rect">
                    <a:avLst/>
                  </a:prstGeom>
                </p:spPr>
              </p:pic>
              <p:pic>
                <p:nvPicPr>
                  <p:cNvPr id="81" name="Picture 80" descr="A picture containing water, wave, outdoor, riding&#10;&#10;Description automatically generated">
                    <a:extLst>
                      <a:ext uri="{FF2B5EF4-FFF2-40B4-BE49-F238E27FC236}">
                        <a16:creationId xmlns:a16="http://schemas.microsoft.com/office/drawing/2014/main" id="{2E2690AC-0F7F-2948-8B12-B33563E01E7D}"/>
                      </a:ext>
                    </a:extLst>
                  </p:cNvPr>
                  <p:cNvPicPr>
                    <a:picLocks/>
                  </p:cNvPicPr>
                  <p:nvPr/>
                </p:nvPicPr>
                <p:blipFill>
                  <a:blip r:embed="rId43">
                    <a:extLst>
                      <a:ext uri="{28A0092B-C50C-407E-A947-70E740481C1C}">
                        <a14:useLocalDpi xmlns:a14="http://schemas.microsoft.com/office/drawing/2010/main" val="0"/>
                      </a:ext>
                    </a:extLst>
                  </a:blip>
                  <a:stretch>
                    <a:fillRect/>
                  </a:stretch>
                </p:blipFill>
                <p:spPr>
                  <a:xfrm>
                    <a:off x="22513511" y="14367500"/>
                    <a:ext cx="2924405" cy="2187091"/>
                  </a:xfrm>
                  <a:prstGeom prst="rect">
                    <a:avLst/>
                  </a:prstGeom>
                </p:spPr>
              </p:pic>
            </p:grpSp>
            <p:sp>
              <p:nvSpPr>
                <p:cNvPr id="188" name="TextBox 56">
                  <a:extLst>
                    <a:ext uri="{FF2B5EF4-FFF2-40B4-BE49-F238E27FC236}">
                      <a16:creationId xmlns:a16="http://schemas.microsoft.com/office/drawing/2014/main" id="{E0D24C74-DEEC-B343-B5AD-29E1DE5605B7}"/>
                    </a:ext>
                  </a:extLst>
                </p:cNvPr>
                <p:cNvSpPr txBox="1"/>
                <p:nvPr/>
              </p:nvSpPr>
              <p:spPr>
                <a:xfrm>
                  <a:off x="22638407" y="16868695"/>
                  <a:ext cx="2674614"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(d) Ocean, online</a:t>
                  </a:r>
                </a:p>
              </p:txBody>
            </p:sp>
            <p:sp>
              <p:nvSpPr>
                <p:cNvPr id="190" name="TextBox 56">
                  <a:extLst>
                    <a:ext uri="{FF2B5EF4-FFF2-40B4-BE49-F238E27FC236}">
                      <a16:creationId xmlns:a16="http://schemas.microsoft.com/office/drawing/2014/main" id="{9EAC369D-79C0-1D40-A708-863F79026736}"/>
                    </a:ext>
                  </a:extLst>
                </p:cNvPr>
                <p:cNvSpPr txBox="1"/>
                <p:nvPr/>
              </p:nvSpPr>
              <p:spPr>
                <a:xfrm>
                  <a:off x="25948963" y="16860851"/>
                  <a:ext cx="2674614"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(e) The Great Wave of Kanagawa</a:t>
                  </a:r>
                </a:p>
              </p:txBody>
            </p:sp>
            <p:sp>
              <p:nvSpPr>
                <p:cNvPr id="192" name="TextBox 56">
                  <a:extLst>
                    <a:ext uri="{FF2B5EF4-FFF2-40B4-BE49-F238E27FC236}">
                      <a16:creationId xmlns:a16="http://schemas.microsoft.com/office/drawing/2014/main" id="{40420133-4CF6-5148-A90A-800895D9F4C0}"/>
                    </a:ext>
                  </a:extLst>
                </p:cNvPr>
                <p:cNvSpPr txBox="1"/>
                <p:nvPr/>
              </p:nvSpPr>
              <p:spPr>
                <a:xfrm>
                  <a:off x="29139481" y="16858019"/>
                  <a:ext cx="2973501"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(f) Generated output</a:t>
                  </a:r>
                </a:p>
              </p:txBody>
            </p:sp>
          </p:grpSp>
          <p:grpSp>
            <p:nvGrpSpPr>
              <p:cNvPr id="147" name="Group 146">
                <a:extLst>
                  <a:ext uri="{FF2B5EF4-FFF2-40B4-BE49-F238E27FC236}">
                    <a16:creationId xmlns:a16="http://schemas.microsoft.com/office/drawing/2014/main" id="{71458402-8DB3-874E-A1F4-6341CC8465A3}"/>
                  </a:ext>
                </a:extLst>
              </p:cNvPr>
              <p:cNvGrpSpPr/>
              <p:nvPr/>
            </p:nvGrpSpPr>
            <p:grpSpPr>
              <a:xfrm>
                <a:off x="22488963" y="17144148"/>
                <a:ext cx="9624019" cy="2481322"/>
                <a:chOff x="22488963" y="17144148"/>
                <a:chExt cx="9624019" cy="2481322"/>
              </a:xfrm>
            </p:grpSpPr>
            <p:grpSp>
              <p:nvGrpSpPr>
                <p:cNvPr id="144" name="Group 143">
                  <a:extLst>
                    <a:ext uri="{FF2B5EF4-FFF2-40B4-BE49-F238E27FC236}">
                      <a16:creationId xmlns:a16="http://schemas.microsoft.com/office/drawing/2014/main" id="{BFE1CA9C-5003-D149-B58B-E10AE3746E9E}"/>
                    </a:ext>
                  </a:extLst>
                </p:cNvPr>
                <p:cNvGrpSpPr/>
                <p:nvPr/>
              </p:nvGrpSpPr>
              <p:grpSpPr>
                <a:xfrm>
                  <a:off x="22488963" y="17154374"/>
                  <a:ext cx="2973501" cy="2471096"/>
                  <a:chOff x="22488963" y="17154374"/>
                  <a:chExt cx="2973501" cy="2471096"/>
                </a:xfrm>
              </p:grpSpPr>
              <p:pic>
                <p:nvPicPr>
                  <p:cNvPr id="134" name="Picture 133" descr="Waves on a beach&#10;&#10;Description automatically generated with low confidence">
                    <a:extLst>
                      <a:ext uri="{FF2B5EF4-FFF2-40B4-BE49-F238E27FC236}">
                        <a16:creationId xmlns:a16="http://schemas.microsoft.com/office/drawing/2014/main" id="{67A3D5C1-6636-6D4E-89BD-74E946A9A8E6}"/>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2515613" y="17154374"/>
                    <a:ext cx="2920201" cy="2185416"/>
                  </a:xfrm>
                  <a:prstGeom prst="rect">
                    <a:avLst/>
                  </a:prstGeom>
                </p:spPr>
              </p:pic>
              <p:sp>
                <p:nvSpPr>
                  <p:cNvPr id="212" name="TextBox 56">
                    <a:extLst>
                      <a:ext uri="{FF2B5EF4-FFF2-40B4-BE49-F238E27FC236}">
                        <a16:creationId xmlns:a16="http://schemas.microsoft.com/office/drawing/2014/main" id="{4BA3A8C3-2AA1-9640-868E-05837F11013C}"/>
                      </a:ext>
                    </a:extLst>
                  </p:cNvPr>
                  <p:cNvSpPr txBox="1"/>
                  <p:nvPr/>
                </p:nvSpPr>
                <p:spPr>
                  <a:xfrm>
                    <a:off x="22488963" y="19359981"/>
                    <a:ext cx="2973501"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(g) Atlantic Ocean, Outer Banks, NC</a:t>
                    </a:r>
                  </a:p>
                </p:txBody>
              </p:sp>
            </p:grpSp>
            <p:grpSp>
              <p:nvGrpSpPr>
                <p:cNvPr id="145" name="Group 144">
                  <a:extLst>
                    <a:ext uri="{FF2B5EF4-FFF2-40B4-BE49-F238E27FC236}">
                      <a16:creationId xmlns:a16="http://schemas.microsoft.com/office/drawing/2014/main" id="{BED3D308-2EA4-9049-94BC-ABDE6EDD2CDB}"/>
                    </a:ext>
                  </a:extLst>
                </p:cNvPr>
                <p:cNvGrpSpPr/>
                <p:nvPr/>
              </p:nvGrpSpPr>
              <p:grpSpPr>
                <a:xfrm>
                  <a:off x="25824067" y="17146977"/>
                  <a:ext cx="2924405" cy="2473219"/>
                  <a:chOff x="25824067" y="17146977"/>
                  <a:chExt cx="2924405" cy="2473219"/>
                </a:xfrm>
              </p:grpSpPr>
              <p:pic>
                <p:nvPicPr>
                  <p:cNvPr id="211" name="Picture 210" descr="A picture containing text, ceramic ware, porcelain&#10;&#10;Description automatically generated">
                    <a:extLst>
                      <a:ext uri="{FF2B5EF4-FFF2-40B4-BE49-F238E27FC236}">
                        <a16:creationId xmlns:a16="http://schemas.microsoft.com/office/drawing/2014/main" id="{873DFECF-9FD8-8241-A046-A0092A76F01B}"/>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25824067" y="17146977"/>
                    <a:ext cx="2924405" cy="2187091"/>
                  </a:xfrm>
                  <a:prstGeom prst="rect">
                    <a:avLst/>
                  </a:prstGeom>
                </p:spPr>
              </p:pic>
              <p:sp>
                <p:nvSpPr>
                  <p:cNvPr id="214" name="TextBox 56">
                    <a:extLst>
                      <a:ext uri="{FF2B5EF4-FFF2-40B4-BE49-F238E27FC236}">
                        <a16:creationId xmlns:a16="http://schemas.microsoft.com/office/drawing/2014/main" id="{2CFF7653-6D0E-5B46-B1A0-39FCD4989DD1}"/>
                      </a:ext>
                    </a:extLst>
                  </p:cNvPr>
                  <p:cNvSpPr txBox="1"/>
                  <p:nvPr/>
                </p:nvSpPr>
                <p:spPr>
                  <a:xfrm>
                    <a:off x="25948963" y="19354707"/>
                    <a:ext cx="2674614" cy="265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(h) The Great Wave off Kanagawa</a:t>
                    </a:r>
                  </a:p>
                </p:txBody>
              </p:sp>
            </p:grpSp>
            <p:grpSp>
              <p:nvGrpSpPr>
                <p:cNvPr id="146" name="Group 145">
                  <a:extLst>
                    <a:ext uri="{FF2B5EF4-FFF2-40B4-BE49-F238E27FC236}">
                      <a16:creationId xmlns:a16="http://schemas.microsoft.com/office/drawing/2014/main" id="{06FC6B61-2D7C-DB44-97D8-14B144210FFA}"/>
                    </a:ext>
                  </a:extLst>
                </p:cNvPr>
                <p:cNvGrpSpPr/>
                <p:nvPr/>
              </p:nvGrpSpPr>
              <p:grpSpPr>
                <a:xfrm>
                  <a:off x="29139481" y="17144148"/>
                  <a:ext cx="2973501" cy="2471550"/>
                  <a:chOff x="29139481" y="17144148"/>
                  <a:chExt cx="2973501" cy="2471550"/>
                </a:xfrm>
                <a:solidFill>
                  <a:srgbClr val="FFFFFF"/>
                </a:solidFill>
              </p:grpSpPr>
              <p:pic>
                <p:nvPicPr>
                  <p:cNvPr id="132" name="Picture 131" descr="A picture containing porcelain&#10;&#10;Description automatically generated">
                    <a:extLst>
                      <a:ext uri="{FF2B5EF4-FFF2-40B4-BE49-F238E27FC236}">
                        <a16:creationId xmlns:a16="http://schemas.microsoft.com/office/drawing/2014/main" id="{FB9879FE-D1C7-DD44-B206-E77E74C1E145}"/>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9166590" y="17144148"/>
                    <a:ext cx="2919284" cy="2185416"/>
                  </a:xfrm>
                  <a:prstGeom prst="rect">
                    <a:avLst/>
                  </a:prstGeom>
                  <a:grpFill/>
                </p:spPr>
              </p:pic>
              <p:sp>
                <p:nvSpPr>
                  <p:cNvPr id="215" name="TextBox 56">
                    <a:extLst>
                      <a:ext uri="{FF2B5EF4-FFF2-40B4-BE49-F238E27FC236}">
                        <a16:creationId xmlns:a16="http://schemas.microsoft.com/office/drawing/2014/main" id="{B1D99DCB-BC6D-1745-94D1-4C693BF4A1D5}"/>
                      </a:ext>
                    </a:extLst>
                  </p:cNvPr>
                  <p:cNvSpPr txBox="1"/>
                  <p:nvPr/>
                </p:nvSpPr>
                <p:spPr>
                  <a:xfrm>
                    <a:off x="29139481" y="19350209"/>
                    <a:ext cx="2973501" cy="26548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a:t>
                    </a:r>
                    <a:r>
                      <a:rPr lang="en-US" dirty="0" err="1"/>
                      <a:t>i</a:t>
                    </a:r>
                    <a:r>
                      <a:rPr lang="en-US" dirty="0"/>
                      <a:t>) Generated output</a:t>
                    </a:r>
                  </a:p>
                </p:txBody>
              </p:sp>
            </p:grpSp>
          </p:grpSp>
        </p:grpSp>
        <p:grpSp>
          <p:nvGrpSpPr>
            <p:cNvPr id="157" name="Group 156">
              <a:extLst>
                <a:ext uri="{FF2B5EF4-FFF2-40B4-BE49-F238E27FC236}">
                  <a16:creationId xmlns:a16="http://schemas.microsoft.com/office/drawing/2014/main" id="{D3EEA07F-9FB9-094D-B705-98C145AB429F}"/>
                </a:ext>
              </a:extLst>
            </p:cNvPr>
            <p:cNvGrpSpPr/>
            <p:nvPr/>
          </p:nvGrpSpPr>
          <p:grpSpPr>
            <a:xfrm>
              <a:off x="17181391" y="21514887"/>
              <a:ext cx="10567511" cy="2732744"/>
              <a:chOff x="17181391" y="21514887"/>
              <a:chExt cx="10567511" cy="2732744"/>
            </a:xfrm>
          </p:grpSpPr>
          <p:grpSp>
            <p:nvGrpSpPr>
              <p:cNvPr id="156" name="Group 155">
                <a:extLst>
                  <a:ext uri="{FF2B5EF4-FFF2-40B4-BE49-F238E27FC236}">
                    <a16:creationId xmlns:a16="http://schemas.microsoft.com/office/drawing/2014/main" id="{B39142C8-0F77-ED49-B86E-6A944FAA6A26}"/>
                  </a:ext>
                </a:extLst>
              </p:cNvPr>
              <p:cNvGrpSpPr/>
              <p:nvPr/>
            </p:nvGrpSpPr>
            <p:grpSpPr>
              <a:xfrm>
                <a:off x="17181391" y="21528134"/>
                <a:ext cx="3274773" cy="2719497"/>
                <a:chOff x="17181391" y="21528134"/>
                <a:chExt cx="3274773" cy="2719497"/>
              </a:xfrm>
            </p:grpSpPr>
            <p:pic>
              <p:nvPicPr>
                <p:cNvPr id="150" name="Picture 149" descr="A picture containing outdoor, nature, night sky, night&#10;&#10;Description automatically generated">
                  <a:extLst>
                    <a:ext uri="{FF2B5EF4-FFF2-40B4-BE49-F238E27FC236}">
                      <a16:creationId xmlns:a16="http://schemas.microsoft.com/office/drawing/2014/main" id="{309BE12C-6F7E-224E-B163-0B7D4A5D100A}"/>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7217402" y="21528134"/>
                  <a:ext cx="3202750" cy="2404872"/>
                </a:xfrm>
                <a:prstGeom prst="rect">
                  <a:avLst/>
                </a:prstGeom>
              </p:spPr>
            </p:pic>
            <p:sp>
              <p:nvSpPr>
                <p:cNvPr id="241" name="TextBox 56">
                  <a:extLst>
                    <a:ext uri="{FF2B5EF4-FFF2-40B4-BE49-F238E27FC236}">
                      <a16:creationId xmlns:a16="http://schemas.microsoft.com/office/drawing/2014/main" id="{AEE6A770-9CEF-B34E-BA36-B67301CE892E}"/>
                    </a:ext>
                  </a:extLst>
                </p:cNvPr>
                <p:cNvSpPr txBox="1"/>
                <p:nvPr/>
              </p:nvSpPr>
              <p:spPr>
                <a:xfrm>
                  <a:off x="17181391" y="23955243"/>
                  <a:ext cx="3274773"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(j) Starry Night Photo, online</a:t>
                  </a:r>
                </a:p>
              </p:txBody>
            </p:sp>
          </p:grpSp>
          <p:grpSp>
            <p:nvGrpSpPr>
              <p:cNvPr id="154" name="Group 153">
                <a:extLst>
                  <a:ext uri="{FF2B5EF4-FFF2-40B4-BE49-F238E27FC236}">
                    <a16:creationId xmlns:a16="http://schemas.microsoft.com/office/drawing/2014/main" id="{7EC911C1-B7DA-5D47-9C2D-88E257FDF999}"/>
                  </a:ext>
                </a:extLst>
              </p:cNvPr>
              <p:cNvGrpSpPr/>
              <p:nvPr/>
            </p:nvGrpSpPr>
            <p:grpSpPr>
              <a:xfrm>
                <a:off x="20853946" y="21518020"/>
                <a:ext cx="3221619" cy="2719989"/>
                <a:chOff x="20853946" y="21518020"/>
                <a:chExt cx="3221619" cy="2719989"/>
              </a:xfrm>
            </p:grpSpPr>
            <p:pic>
              <p:nvPicPr>
                <p:cNvPr id="242" name="Picture 241">
                  <a:extLst>
                    <a:ext uri="{FF2B5EF4-FFF2-40B4-BE49-F238E27FC236}">
                      <a16:creationId xmlns:a16="http://schemas.microsoft.com/office/drawing/2014/main" id="{B57EED8B-A228-D140-A086-124DD8C2C2C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853946" y="21518020"/>
                  <a:ext cx="3221619" cy="2404872"/>
                </a:xfrm>
                <a:prstGeom prst="rect">
                  <a:avLst/>
                </a:prstGeom>
                <a:ln w="25400">
                  <a:noFill/>
                </a:ln>
              </p:spPr>
            </p:pic>
            <p:sp>
              <p:nvSpPr>
                <p:cNvPr id="245" name="TextBox 56">
                  <a:extLst>
                    <a:ext uri="{FF2B5EF4-FFF2-40B4-BE49-F238E27FC236}">
                      <a16:creationId xmlns:a16="http://schemas.microsoft.com/office/drawing/2014/main" id="{0EB6590C-1A34-B84E-B80F-64FD7CD84623}"/>
                    </a:ext>
                  </a:extLst>
                </p:cNvPr>
                <p:cNvSpPr txBox="1"/>
                <p:nvPr/>
              </p:nvSpPr>
              <p:spPr>
                <a:xfrm>
                  <a:off x="20991954" y="23945621"/>
                  <a:ext cx="2945602"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(k) The Starry Night</a:t>
                  </a:r>
                </a:p>
              </p:txBody>
            </p:sp>
          </p:grpSp>
          <p:grpSp>
            <p:nvGrpSpPr>
              <p:cNvPr id="153" name="Group 152">
                <a:extLst>
                  <a:ext uri="{FF2B5EF4-FFF2-40B4-BE49-F238E27FC236}">
                    <a16:creationId xmlns:a16="http://schemas.microsoft.com/office/drawing/2014/main" id="{E2E2B3AB-8B67-BB41-8366-73451318430A}"/>
                  </a:ext>
                </a:extLst>
              </p:cNvPr>
              <p:cNvGrpSpPr/>
              <p:nvPr/>
            </p:nvGrpSpPr>
            <p:grpSpPr>
              <a:xfrm>
                <a:off x="24542406" y="21514887"/>
                <a:ext cx="3206496" cy="2719993"/>
                <a:chOff x="24542406" y="21514887"/>
                <a:chExt cx="3206496" cy="2719993"/>
              </a:xfrm>
            </p:grpSpPr>
            <p:pic>
              <p:nvPicPr>
                <p:cNvPr id="152" name="Picture 151">
                  <a:extLst>
                    <a:ext uri="{FF2B5EF4-FFF2-40B4-BE49-F238E27FC236}">
                      <a16:creationId xmlns:a16="http://schemas.microsoft.com/office/drawing/2014/main" id="{987F2586-01AA-2445-A42B-264CEA4D0180}"/>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4542406" y="21514887"/>
                  <a:ext cx="3206496" cy="2404872"/>
                </a:xfrm>
                <a:prstGeom prst="rect">
                  <a:avLst/>
                </a:prstGeom>
              </p:spPr>
            </p:pic>
            <p:sp>
              <p:nvSpPr>
                <p:cNvPr id="246" name="TextBox 56">
                  <a:extLst>
                    <a:ext uri="{FF2B5EF4-FFF2-40B4-BE49-F238E27FC236}">
                      <a16:creationId xmlns:a16="http://schemas.microsoft.com/office/drawing/2014/main" id="{7330A376-E5C6-1C45-A318-DB9F0E13A8B6}"/>
                    </a:ext>
                  </a:extLst>
                </p:cNvPr>
                <p:cNvSpPr txBox="1"/>
                <p:nvPr/>
              </p:nvSpPr>
              <p:spPr>
                <a:xfrm>
                  <a:off x="24665587" y="23942492"/>
                  <a:ext cx="2945602"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(l) Generated output</a:t>
                  </a:r>
                </a:p>
              </p:txBody>
            </p:sp>
          </p:grpSp>
        </p:grpSp>
      </p:gr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13399</TotalTime>
  <Words>798</Words>
  <Application>Microsoft Macintosh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Hanling Su</cp:lastModifiedBy>
  <cp:revision>49</cp:revision>
  <dcterms:modified xsi:type="dcterms:W3CDTF">2021-04-28T23:47:42Z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238112</vt:lpwstr>
  </property>
  <property fmtid="{D5CDD505-2E9C-101B-9397-08002B2CF9AE}" name="NXPowerLiteSettings" pid="3">
    <vt:lpwstr>C7000400038000</vt:lpwstr>
  </property>
  <property fmtid="{D5CDD505-2E9C-101B-9397-08002B2CF9AE}" name="NXPowerLiteVersion" pid="4">
    <vt:lpwstr>S9.0.3</vt:lpwstr>
  </property>
</Properties>
</file>