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7" r:id="rId1"/>
  </p:sldMasterIdLst>
  <p:notesMasterIdLst>
    <p:notesMasterId r:id="rId18"/>
  </p:notesMasterIdLst>
  <p:sldIdLst>
    <p:sldId id="256" r:id="rId2"/>
    <p:sldId id="322" r:id="rId3"/>
    <p:sldId id="323" r:id="rId4"/>
    <p:sldId id="321" r:id="rId5"/>
    <p:sldId id="328" r:id="rId6"/>
    <p:sldId id="345" r:id="rId7"/>
    <p:sldId id="342" r:id="rId8"/>
    <p:sldId id="341" r:id="rId9"/>
    <p:sldId id="330" r:id="rId10"/>
    <p:sldId id="344" r:id="rId11"/>
    <p:sldId id="343" r:id="rId12"/>
    <p:sldId id="347" r:id="rId13"/>
    <p:sldId id="346" r:id="rId14"/>
    <p:sldId id="332" r:id="rId15"/>
    <p:sldId id="334" r:id="rId16"/>
    <p:sldId id="348" r:id="rId17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74"/>
  </p:normalViewPr>
  <p:slideViewPr>
    <p:cSldViewPr snapToGrid="0">
      <p:cViewPr>
        <p:scale>
          <a:sx n="87" d="100"/>
          <a:sy n="87" d="100"/>
        </p:scale>
        <p:origin x="1002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8" y="9103360"/>
            <a:ext cx="13001414" cy="650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9008805"/>
            <a:ext cx="13001414" cy="91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0432" y="1079398"/>
            <a:ext cx="10728960" cy="507187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1378" spc="-7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3387" y="6336883"/>
            <a:ext cx="10728960" cy="16256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413" cap="all" spc="284" baseline="0">
                <a:solidFill>
                  <a:schemeClr val="tx2"/>
                </a:solidFill>
                <a:latin typeface="+mj-lt"/>
              </a:defRPr>
            </a:lvl1pPr>
            <a:lvl2pPr marL="650230" indent="0" algn="ctr">
              <a:buNone/>
              <a:defRPr sz="3413"/>
            </a:lvl2pPr>
            <a:lvl3pPr marL="1300460" indent="0" algn="ctr">
              <a:buNone/>
              <a:defRPr sz="3413"/>
            </a:lvl3pPr>
            <a:lvl4pPr marL="1950690" indent="0" algn="ctr">
              <a:buNone/>
              <a:defRPr sz="2844"/>
            </a:lvl4pPr>
            <a:lvl5pPr marL="2600919" indent="0" algn="ctr">
              <a:buNone/>
              <a:defRPr sz="2844"/>
            </a:lvl5pPr>
            <a:lvl6pPr marL="3251149" indent="0" algn="ctr">
              <a:buNone/>
              <a:defRPr sz="2844"/>
            </a:lvl6pPr>
            <a:lvl7pPr marL="3901379" indent="0" algn="ctr">
              <a:buNone/>
              <a:defRPr sz="2844"/>
            </a:lvl7pPr>
            <a:lvl8pPr marL="4551609" indent="0" algn="ctr">
              <a:buNone/>
              <a:defRPr sz="2844"/>
            </a:lvl8pPr>
            <a:lvl9pPr marL="5201839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88169" y="6177280"/>
            <a:ext cx="1053388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88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6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8" y="9103360"/>
            <a:ext cx="13001414" cy="650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9008805"/>
            <a:ext cx="13001414" cy="91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1" y="589909"/>
            <a:ext cx="2804160" cy="81883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1" y="589908"/>
            <a:ext cx="8249920" cy="8188331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4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1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8" y="9103360"/>
            <a:ext cx="13001414" cy="650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9008805"/>
            <a:ext cx="13001414" cy="91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32" y="1079398"/>
            <a:ext cx="10728960" cy="5071872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137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0432" y="6333338"/>
            <a:ext cx="10728960" cy="16256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413" cap="all" spc="284" baseline="0">
                <a:solidFill>
                  <a:schemeClr val="tx2"/>
                </a:solidFill>
                <a:latin typeface="+mj-lt"/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88169" y="6177280"/>
            <a:ext cx="1053388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24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70432" y="407615"/>
            <a:ext cx="10728960" cy="20632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432" y="2625044"/>
            <a:ext cx="5266944" cy="57221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2448" y="2625047"/>
            <a:ext cx="5266944" cy="57221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6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70432" y="407615"/>
            <a:ext cx="10728960" cy="20632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0432" y="2625496"/>
            <a:ext cx="5266944" cy="1047157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44" b="0" cap="all" baseline="0">
                <a:solidFill>
                  <a:schemeClr val="tx2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0432" y="3672653"/>
            <a:ext cx="5266944" cy="4674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2448" y="2625496"/>
            <a:ext cx="5266944" cy="1047157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44" b="0" cap="all" baseline="0">
                <a:solidFill>
                  <a:schemeClr val="tx2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2448" y="3672653"/>
            <a:ext cx="5266944" cy="4674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4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3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88" y="9103360"/>
            <a:ext cx="13001414" cy="650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8" y="9008805"/>
            <a:ext cx="13001414" cy="91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5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320843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309409" y="0"/>
            <a:ext cx="68275" cy="97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845311"/>
            <a:ext cx="3413760" cy="3251200"/>
          </a:xfrm>
        </p:spPr>
        <p:txBody>
          <a:bodyPr anchor="b">
            <a:normAutofit/>
          </a:bodyPr>
          <a:lstStyle>
            <a:lvl1pPr>
              <a:defRPr sz="512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227" y="1040384"/>
            <a:ext cx="7124470" cy="747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7680" y="4161536"/>
            <a:ext cx="3413760" cy="480586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133">
                <a:solidFill>
                  <a:srgbClr val="FFFFFF"/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6547" y="9187252"/>
            <a:ext cx="2793078" cy="519289"/>
          </a:xfrm>
        </p:spPr>
        <p:txBody>
          <a:bodyPr/>
          <a:lstStyle>
            <a:lvl1pPr algn="l">
              <a:defRPr/>
            </a:lvl1pPr>
          </a:lstStyle>
          <a:p>
            <a:fld id="{70DDF080-5E8C-48AD-84E5-6C08B304C14E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20640" y="9187252"/>
            <a:ext cx="4958080" cy="519289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7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7044267"/>
            <a:ext cx="13001414" cy="27093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8" y="6990330"/>
            <a:ext cx="13001414" cy="91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32" y="7217664"/>
            <a:ext cx="10793984" cy="1170432"/>
          </a:xfrm>
        </p:spPr>
        <p:txBody>
          <a:bodyPr tIns="0" bIns="0" anchor="b">
            <a:noAutofit/>
          </a:bodyPr>
          <a:lstStyle>
            <a:lvl1pPr>
              <a:defRPr sz="512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0"/>
            <a:ext cx="13004784" cy="6990330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4551">
                <a:solidFill>
                  <a:schemeClr val="bg1"/>
                </a:solidFill>
              </a:defRPr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431" y="8401101"/>
            <a:ext cx="10793984" cy="84531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853"/>
              </a:spcAft>
              <a:buNone/>
              <a:defRPr sz="2133">
                <a:solidFill>
                  <a:srgbClr val="FFFFFF"/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9103360"/>
            <a:ext cx="13004801" cy="650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9008804"/>
            <a:ext cx="13004801" cy="93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0432" y="407615"/>
            <a:ext cx="10728960" cy="20632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0431" y="2625044"/>
            <a:ext cx="10728961" cy="57221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0434" y="9187252"/>
            <a:ext cx="263708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1932" y="9187252"/>
            <a:ext cx="5144324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0490" y="9187252"/>
            <a:ext cx="1399494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3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273101" y="2471602"/>
            <a:ext cx="1063142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07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1300460" rtl="0" eaLnBrk="1" latinLnBrk="0" hangingPunct="1">
        <a:lnSpc>
          <a:spcPct val="85000"/>
        </a:lnSpc>
        <a:spcBef>
          <a:spcPct val="0"/>
        </a:spcBef>
        <a:buNone/>
        <a:defRPr sz="6827" kern="1200" spc="-7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30046" indent="-130046" algn="l" defTabSz="1300460" rtl="0" eaLnBrk="1" latinLnBrk="0" hangingPunct="1">
        <a:lnSpc>
          <a:spcPct val="90000"/>
        </a:lnSpc>
        <a:spcBef>
          <a:spcPts val="1707"/>
        </a:spcBef>
        <a:spcAft>
          <a:spcPts val="284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4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6193" indent="-260092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25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6285" indent="-260092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66377" indent="-260092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26469" indent="-260092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564420" indent="-325115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848860" indent="-325115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33300" indent="-325115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17740" indent="-325115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../AI%20Paper/%5bAnnotated%5d%20Group%20Equivariant%20Convolutional%20Networks.pdf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tscohen/GrouPy/blob/master/groupy/gconv/tensorflow_gconv/splitgconv2d.py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hcYcIaX-51P7WeKQQYRffhcK6OsHxrSO/view?usp=sharing" TargetMode="External"/><Relationship Id="rId2" Type="http://schemas.openxmlformats.org/officeDocument/2006/relationships/hyperlink" Target="https://drive.google.com/file/d/1M_BSpP4-cD1QLyIu3dBdK7vQhPNC7gky/view?usp=sharing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rive.google.com/file/d/1vdrEtuR618Yte8EEel2YWoAbIFCZoPaE/view?usp=shari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2.03690" TargetMode="External"/><Relationship Id="rId2" Type="http://schemas.openxmlformats.org/officeDocument/2006/relationships/hyperlink" Target="https://arxiv.org/abs/1702.08389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tacocohen.wordpress.com/" TargetMode="External"/><Relationship Id="rId4" Type="http://schemas.openxmlformats.org/officeDocument/2006/relationships/hyperlink" Target="https://arxiv.org/abs/1411.590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ath behind Neural Networks"/>
          <p:cNvSpPr txBox="1">
            <a:spLocks noGrp="1"/>
          </p:cNvSpPr>
          <p:nvPr>
            <p:ph type="ctrTitle"/>
          </p:nvPr>
        </p:nvSpPr>
        <p:spPr>
          <a:xfrm>
            <a:off x="1338252" y="1774149"/>
            <a:ext cx="12462386" cy="507187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br>
              <a:rPr lang="en-US" altLang="zh-CN" sz="9600" dirty="0"/>
            </a:br>
            <a:r>
              <a:rPr lang="en-US" altLang="zh-CN" sz="9600" dirty="0"/>
              <a:t>AI Engineers – HK</a:t>
            </a:r>
            <a:br>
              <a:rPr lang="en-US" altLang="zh-CN" sz="9600" dirty="0"/>
            </a:br>
            <a:r>
              <a:rPr lang="en-HK" sz="9600" dirty="0"/>
              <a:t>Study Group </a:t>
            </a:r>
            <a:br>
              <a:rPr lang="en-HK" sz="9600" dirty="0"/>
            </a:br>
            <a:endParaRPr sz="9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89B065-8BCA-4ACD-8F6B-4C44CCDEF853}"/>
              </a:ext>
            </a:extLst>
          </p:cNvPr>
          <p:cNvSpPr/>
          <p:nvPr/>
        </p:nvSpPr>
        <p:spPr>
          <a:xfrm>
            <a:off x="7569445" y="6522855"/>
            <a:ext cx="4100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altLang="zh-HK" sz="3600" dirty="0"/>
              <a:t>23</a:t>
            </a:r>
            <a:r>
              <a:rPr lang="en-HK" altLang="zh-HK" sz="3600" baseline="30000" dirty="0"/>
              <a:t>rd</a:t>
            </a:r>
            <a:r>
              <a:rPr lang="en-HK" altLang="zh-HK" sz="3600" dirty="0"/>
              <a:t> October, 2018</a:t>
            </a:r>
            <a:endParaRPr lang="zh-HK" alt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ification Problem"/>
          <p:cNvSpPr txBox="1"/>
          <p:nvPr/>
        </p:nvSpPr>
        <p:spPr>
          <a:xfrm>
            <a:off x="4929596" y="802332"/>
            <a:ext cx="314560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buSzPts val="2000"/>
              <a:buFontTx/>
            </a:pPr>
            <a:r>
              <a:rPr lang="en-US" sz="4400" dirty="0"/>
              <a:t>Group Action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3518E-E20C-45FF-A4B0-A6AEC92ACB6E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  <p:pic>
        <p:nvPicPr>
          <p:cNvPr id="4098" name="Picture 2" descr="https://upload.wikimedia.org/wikipedia/commons/thumb/4/49/Wallpaper_group_diagram_p4m_square.svg/425px-Wallpaper_group_diagram_p4m_square.svg.png">
            <a:extLst>
              <a:ext uri="{FF2B5EF4-FFF2-40B4-BE49-F238E27FC236}">
                <a16:creationId xmlns:a16="http://schemas.microsoft.com/office/drawing/2014/main" id="{70E9CACF-3B5D-48F0-819D-9C25A2412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5" y="3997130"/>
            <a:ext cx="404812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F4B62D-E728-428E-99C4-F4132ED55306}"/>
              </a:ext>
            </a:extLst>
          </p:cNvPr>
          <p:cNvSpPr/>
          <p:nvPr/>
        </p:nvSpPr>
        <p:spPr>
          <a:xfrm>
            <a:off x="2667000" y="2203794"/>
            <a:ext cx="266700" cy="3489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7CCCE3-C2B4-43C6-87E3-B359370B1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410" y="2063099"/>
            <a:ext cx="11042526" cy="145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51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ification Problem"/>
          <p:cNvSpPr txBox="1"/>
          <p:nvPr/>
        </p:nvSpPr>
        <p:spPr>
          <a:xfrm>
            <a:off x="3931728" y="802332"/>
            <a:ext cx="5141344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buSzPts val="2000"/>
              <a:buFontTx/>
            </a:pPr>
            <a:r>
              <a:rPr lang="en-US" sz="4400" dirty="0"/>
              <a:t>Linear Representation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3518E-E20C-45FF-A4B0-A6AEC92ACB6E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AE3351-6EBF-4A71-938D-D63312C17327}"/>
              </a:ext>
            </a:extLst>
          </p:cNvPr>
          <p:cNvSpPr/>
          <p:nvPr/>
        </p:nvSpPr>
        <p:spPr>
          <a:xfrm>
            <a:off x="4473190" y="7986900"/>
            <a:ext cx="8388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dirty="0"/>
              <a:t>Cohen et al., M. Group equivariant convolutional networks. Proceedings of ICML, 2016.</a:t>
            </a:r>
            <a:endParaRPr lang="zh-HK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3D13B8-CBD3-4E60-B3FD-27DEAE8DA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65" y="3128962"/>
            <a:ext cx="5467350" cy="3495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7266E8-BE84-433C-9900-7DE567BF2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865" y="3005046"/>
            <a:ext cx="5514975" cy="35623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A80906E-7548-4911-ABEE-2916E2FE3BDB}"/>
              </a:ext>
            </a:extLst>
          </p:cNvPr>
          <p:cNvSpPr/>
          <p:nvPr/>
        </p:nvSpPr>
        <p:spPr>
          <a:xfrm>
            <a:off x="1450146" y="1842629"/>
            <a:ext cx="10169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K" altLang="en-US" dirty="0"/>
              <a:t>A </a:t>
            </a:r>
            <a:r>
              <a:rPr lang="en-US" altLang="zh-HK" dirty="0"/>
              <a:t>linear </a:t>
            </a:r>
            <a:r>
              <a:rPr lang="zh-HK" altLang="en-US" dirty="0"/>
              <a:t>representation of a group G is a group action of G on a vector space V by invertible linear maps.</a:t>
            </a:r>
          </a:p>
        </p:txBody>
      </p:sp>
    </p:spTree>
    <p:extLst>
      <p:ext uri="{BB962C8B-B14F-4D97-AF65-F5344CB8AC3E}">
        <p14:creationId xmlns:p14="http://schemas.microsoft.com/office/powerpoint/2010/main" val="802551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ification Problem"/>
          <p:cNvSpPr txBox="1"/>
          <p:nvPr/>
        </p:nvSpPr>
        <p:spPr>
          <a:xfrm>
            <a:off x="4990223" y="802332"/>
            <a:ext cx="3024354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buSzPts val="2000"/>
              <a:buFontTx/>
            </a:pPr>
            <a:r>
              <a:rPr lang="en-US" altLang="zh-HK" sz="4400" dirty="0"/>
              <a:t>Equivariance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3518E-E20C-45FF-A4B0-A6AEC92ACB6E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C8A718-1EA1-4CF3-9BF5-98D5C618E343}"/>
              </a:ext>
            </a:extLst>
          </p:cNvPr>
          <p:cNvSpPr/>
          <p:nvPr/>
        </p:nvSpPr>
        <p:spPr>
          <a:xfrm>
            <a:off x="4495224" y="8171567"/>
            <a:ext cx="8388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dirty="0"/>
              <a:t>Cohen et al., M. Group equivariant convolutional networks. Proceedings of ICML, 2016.</a:t>
            </a:r>
            <a:endParaRPr lang="zh-HK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328CD-6825-49AE-94A1-78A3AF0AA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828" y="2295427"/>
            <a:ext cx="8273144" cy="516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38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ification Problem"/>
          <p:cNvSpPr txBox="1"/>
          <p:nvPr/>
        </p:nvSpPr>
        <p:spPr>
          <a:xfrm>
            <a:off x="3419216" y="3663388"/>
            <a:ext cx="6166368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buSzPts val="2000"/>
              <a:buFontTx/>
            </a:pPr>
            <a:r>
              <a:rPr lang="en-US" sz="4400" dirty="0">
                <a:hlinkClick r:id="rId2" action="ppaction://hlinkfile"/>
              </a:rPr>
              <a:t>Let’s go through the paper</a:t>
            </a:r>
            <a:endParaRPr lang="en-US" sz="4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3518E-E20C-45FF-A4B0-A6AEC92ACB6E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738329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ification Problem"/>
          <p:cNvSpPr txBox="1"/>
          <p:nvPr/>
        </p:nvSpPr>
        <p:spPr>
          <a:xfrm>
            <a:off x="5784703" y="802332"/>
            <a:ext cx="1500411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buSzPts val="2000"/>
              <a:buFontTx/>
            </a:pPr>
            <a:r>
              <a:rPr lang="en-US" sz="4400" dirty="0"/>
              <a:t>Codes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3518E-E20C-45FF-A4B0-A6AEC92ACB6E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6EC93B-67C5-4354-82B6-2D5D3A7B36B8}"/>
              </a:ext>
            </a:extLst>
          </p:cNvPr>
          <p:cNvSpPr/>
          <p:nvPr/>
        </p:nvSpPr>
        <p:spPr>
          <a:xfrm>
            <a:off x="2108200" y="8083846"/>
            <a:ext cx="9436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dirty="0"/>
              <a:t>Source: </a:t>
            </a:r>
            <a:r>
              <a:rPr lang="zh-HK" altLang="en-US" dirty="0">
                <a:hlinkClick r:id="rId2"/>
              </a:rPr>
              <a:t>https://github.com/tscohen/GrouPy/blob/master/groupy/gconv/tensorflow_gconv/splitgconv2d.py</a:t>
            </a:r>
            <a:endParaRPr lang="zh-HK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B61C68-0E0A-4DDC-BFE8-157C1BA59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338" y="1689100"/>
            <a:ext cx="7726262" cy="662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99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3518E-E20C-45FF-A4B0-A6AEC92ACB6E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BCCCEB-0E0E-4FDE-9F68-93FAC9128A4F}"/>
              </a:ext>
            </a:extLst>
          </p:cNvPr>
          <p:cNvSpPr txBox="1"/>
          <p:nvPr/>
        </p:nvSpPr>
        <p:spPr>
          <a:xfrm>
            <a:off x="4397535" y="2888817"/>
            <a:ext cx="42097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6000" dirty="0" err="1"/>
              <a:t>Colabs</a:t>
            </a:r>
            <a:endParaRPr lang="en-US" altLang="zh-HK" sz="6000" dirty="0"/>
          </a:p>
          <a:p>
            <a:r>
              <a:rPr lang="en-US" altLang="zh-HK" sz="3600" dirty="0"/>
              <a:t>	</a:t>
            </a:r>
            <a:r>
              <a:rPr lang="en-US" altLang="zh-HK" sz="3600" dirty="0">
                <a:hlinkClick r:id="rId2"/>
              </a:rPr>
              <a:t>MNIST-Fashion</a:t>
            </a:r>
            <a:endParaRPr lang="en-US" altLang="zh-HK" sz="3600" dirty="0"/>
          </a:p>
          <a:p>
            <a:r>
              <a:rPr lang="en-US" altLang="zh-HK" sz="3600" dirty="0"/>
              <a:t>	</a:t>
            </a:r>
            <a:r>
              <a:rPr lang="en-US" altLang="zh-HK" sz="3600" dirty="0">
                <a:hlinkClick r:id="rId3"/>
              </a:rPr>
              <a:t>Cifar-10</a:t>
            </a:r>
            <a:endParaRPr lang="en-US" altLang="zh-HK" sz="3600" dirty="0"/>
          </a:p>
          <a:p>
            <a:r>
              <a:rPr lang="en-US" altLang="zh-HK" sz="3600" dirty="0"/>
              <a:t>	</a:t>
            </a:r>
            <a:r>
              <a:rPr lang="en-US" altLang="zh-HK" sz="3600" dirty="0">
                <a:hlinkClick r:id="rId4"/>
              </a:rPr>
              <a:t>Cifar-100</a:t>
            </a:r>
            <a:endParaRPr lang="en-US" altLang="zh-HK" sz="3600" dirty="0"/>
          </a:p>
          <a:p>
            <a:r>
              <a:rPr lang="en-US" altLang="zh-HK" sz="2800" dirty="0"/>
              <a:t>	</a:t>
            </a:r>
            <a:endParaRPr lang="zh-HK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6517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ification Problem"/>
          <p:cNvSpPr txBox="1"/>
          <p:nvPr/>
        </p:nvSpPr>
        <p:spPr>
          <a:xfrm>
            <a:off x="1451206" y="2941828"/>
            <a:ext cx="10102381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buSzPts val="2000"/>
              <a:buFontTx/>
            </a:pPr>
            <a:r>
              <a:rPr lang="en-US" sz="4400" dirty="0"/>
              <a:t>Studies of equivariance from other authors: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3518E-E20C-45FF-A4B0-A6AEC92ACB6E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75D03A-CFD4-4153-BA53-AD108D4F9BDA}"/>
              </a:ext>
            </a:extLst>
          </p:cNvPr>
          <p:cNvSpPr/>
          <p:nvPr/>
        </p:nvSpPr>
        <p:spPr>
          <a:xfrm>
            <a:off x="2872619" y="4271056"/>
            <a:ext cx="72595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2800" b="1" dirty="0">
                <a:solidFill>
                  <a:srgbClr val="000000"/>
                </a:solidFill>
                <a:latin typeface="Lucida Grande"/>
                <a:hlinkClick r:id="rId2"/>
              </a:rPr>
              <a:t>Equivariance Through Parameter-Sharing</a:t>
            </a:r>
            <a:endParaRPr lang="en-US" altLang="zh-HK" sz="2800" b="1" dirty="0">
              <a:solidFill>
                <a:srgbClr val="000000"/>
              </a:solidFill>
              <a:latin typeface="Lucida Grand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C15D7A-C49B-4317-833B-79183BDA0217}"/>
              </a:ext>
            </a:extLst>
          </p:cNvPr>
          <p:cNvSpPr/>
          <p:nvPr/>
        </p:nvSpPr>
        <p:spPr>
          <a:xfrm>
            <a:off x="1264662" y="5696049"/>
            <a:ext cx="10475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b="1" dirty="0">
                <a:hlinkClick r:id="rId3"/>
              </a:rPr>
              <a:t>On the Generalization of Equivariance and Convolution in Neural Networks to the Action of Compact Groups</a:t>
            </a:r>
            <a:endParaRPr lang="en-US" altLang="zh-HK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56AAF6-2581-4D6D-9E58-3EDE136A2374}"/>
              </a:ext>
            </a:extLst>
          </p:cNvPr>
          <p:cNvSpPr/>
          <p:nvPr/>
        </p:nvSpPr>
        <p:spPr>
          <a:xfrm>
            <a:off x="1701798" y="7119479"/>
            <a:ext cx="960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b="1" dirty="0">
                <a:solidFill>
                  <a:srgbClr val="000000"/>
                </a:solidFill>
                <a:latin typeface="Lucida Grande"/>
                <a:hlinkClick r:id="rId4"/>
              </a:rPr>
              <a:t>Understanding image representations by measuring their equivariance and equivalence</a:t>
            </a:r>
            <a:endParaRPr lang="en-US" altLang="zh-HK" b="1" dirty="0">
              <a:solidFill>
                <a:srgbClr val="000000"/>
              </a:solidFill>
              <a:latin typeface="Lucida Grande"/>
            </a:endParaRPr>
          </a:p>
        </p:txBody>
      </p:sp>
      <p:sp>
        <p:nvSpPr>
          <p:cNvPr id="7" name="Classification Problem">
            <a:extLst>
              <a:ext uri="{FF2B5EF4-FFF2-40B4-BE49-F238E27FC236}">
                <a16:creationId xmlns:a16="http://schemas.microsoft.com/office/drawing/2014/main" id="{64B95C2B-370E-4FD2-8690-C6F7495EC315}"/>
              </a:ext>
            </a:extLst>
          </p:cNvPr>
          <p:cNvSpPr txBox="1"/>
          <p:nvPr/>
        </p:nvSpPr>
        <p:spPr>
          <a:xfrm>
            <a:off x="3552584" y="1650205"/>
            <a:ext cx="5899628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buSzPts val="2000"/>
              <a:buFontTx/>
            </a:pPr>
            <a:r>
              <a:rPr lang="en-US" sz="4400" dirty="0">
                <a:hlinkClick r:id="rId5"/>
              </a:rPr>
              <a:t>More of TS Cohen’s 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4310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ification Problem"/>
          <p:cNvSpPr txBox="1"/>
          <p:nvPr/>
        </p:nvSpPr>
        <p:spPr>
          <a:xfrm>
            <a:off x="5380362" y="4053238"/>
            <a:ext cx="2309094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buSzPts val="2000"/>
              <a:buFontTx/>
            </a:pPr>
            <a:r>
              <a:rPr lang="en-US" sz="4400" dirty="0"/>
              <a:t>Greetings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41A67-8039-479D-91BF-18855AA28DD4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06604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ification Problem"/>
          <p:cNvSpPr txBox="1"/>
          <p:nvPr/>
        </p:nvSpPr>
        <p:spPr>
          <a:xfrm>
            <a:off x="5603115" y="802332"/>
            <a:ext cx="1798569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buSzPts val="2000"/>
              <a:buFontTx/>
            </a:pPr>
            <a:r>
              <a:rPr lang="en-US" sz="44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1D8A4-7DC3-4F9B-BEAF-92B4D3525DF7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532A09-1F50-46DD-80E0-341C87B6A590}"/>
              </a:ext>
            </a:extLst>
          </p:cNvPr>
          <p:cNvSpPr txBox="1"/>
          <p:nvPr/>
        </p:nvSpPr>
        <p:spPr>
          <a:xfrm>
            <a:off x="1902971" y="1794550"/>
            <a:ext cx="99314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800" dirty="0"/>
              <a:t>Group Equivariant Convolutional Networks</a:t>
            </a:r>
          </a:p>
          <a:p>
            <a:r>
              <a:rPr lang="en-US" altLang="zh-HK" sz="2800" dirty="0"/>
              <a:t>	Convolutional Networks</a:t>
            </a:r>
          </a:p>
          <a:p>
            <a:r>
              <a:rPr lang="en-US" altLang="zh-HK" sz="2800" dirty="0"/>
              <a:t>	Results of GCNN</a:t>
            </a:r>
          </a:p>
          <a:p>
            <a:r>
              <a:rPr lang="en-US" altLang="zh-HK" sz="2800" dirty="0"/>
              <a:t>	Wallpaper groups and plane symmetries</a:t>
            </a:r>
          </a:p>
          <a:p>
            <a:r>
              <a:rPr lang="en-US" altLang="zh-HK" sz="2800" dirty="0"/>
              <a:t>	But what is a group?</a:t>
            </a:r>
          </a:p>
          <a:p>
            <a:r>
              <a:rPr lang="en-US" altLang="zh-HK" sz="2800" dirty="0"/>
              <a:t>	Group Action</a:t>
            </a:r>
          </a:p>
          <a:p>
            <a:r>
              <a:rPr lang="en-US" altLang="zh-HK" sz="2800" dirty="0"/>
              <a:t>	Linear Representation</a:t>
            </a:r>
          </a:p>
          <a:p>
            <a:r>
              <a:rPr lang="en-US" altLang="zh-HK" sz="2800" dirty="0"/>
              <a:t>	Equivariance</a:t>
            </a:r>
          </a:p>
          <a:p>
            <a:r>
              <a:rPr lang="en-US" altLang="zh-HK" sz="2800" dirty="0"/>
              <a:t>	Let’s go through the paper</a:t>
            </a:r>
          </a:p>
          <a:p>
            <a:r>
              <a:rPr lang="en-US" altLang="zh-HK" sz="2800" dirty="0"/>
              <a:t>	</a:t>
            </a:r>
            <a:r>
              <a:rPr lang="en-US" altLang="zh-HK" sz="2800" dirty="0" err="1"/>
              <a:t>Colabs</a:t>
            </a:r>
            <a:endParaRPr lang="en-US" altLang="zh-HK" sz="2800" dirty="0"/>
          </a:p>
          <a:p>
            <a:endParaRPr lang="en-US" altLang="zh-HK" sz="2800" strike="sngStrike" dirty="0"/>
          </a:p>
          <a:p>
            <a:r>
              <a:rPr lang="en-US" altLang="zh-HK" sz="2800" strike="sngStrike" dirty="0"/>
              <a:t>GPU Kernels for Block-Sparse Weights</a:t>
            </a:r>
          </a:p>
          <a:p>
            <a:endParaRPr lang="en-US" altLang="zh-HK" sz="2800" dirty="0"/>
          </a:p>
          <a:p>
            <a:r>
              <a:rPr lang="en-US" altLang="zh-HK" sz="2800" strike="sngStrike" dirty="0"/>
              <a:t>Uncertainty in Deep Learning</a:t>
            </a:r>
          </a:p>
          <a:p>
            <a:endParaRPr lang="zh-HK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711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ification Problem"/>
          <p:cNvSpPr txBox="1"/>
          <p:nvPr/>
        </p:nvSpPr>
        <p:spPr>
          <a:xfrm>
            <a:off x="3700798" y="903932"/>
            <a:ext cx="5603201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buSzPts val="2000"/>
              <a:buFontTx/>
            </a:pPr>
            <a:r>
              <a:rPr lang="en-US" altLang="zh-HK" sz="4400" dirty="0"/>
              <a:t>Convolutional Networks</a:t>
            </a:r>
            <a:endParaRPr lang="en-US" sz="4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3518E-E20C-45FF-A4B0-A6AEC92ACB6E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C5FBAC-B9F1-4FEC-A63E-0CF40A3B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185" y="2636514"/>
            <a:ext cx="87344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3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ification Problem"/>
          <p:cNvSpPr txBox="1"/>
          <p:nvPr/>
        </p:nvSpPr>
        <p:spPr>
          <a:xfrm>
            <a:off x="4578155" y="802332"/>
            <a:ext cx="3848489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buSzPts val="2000"/>
              <a:buFontTx/>
            </a:pPr>
            <a:r>
              <a:rPr lang="en-US" altLang="zh-CN" sz="4400" dirty="0"/>
              <a:t>R</a:t>
            </a:r>
            <a:r>
              <a:rPr lang="en-US" altLang="zh-HK" sz="4400" dirty="0"/>
              <a:t>esults of GCNN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3518E-E20C-45FF-A4B0-A6AEC92ACB6E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09F27C-8F4A-4E9E-AE97-C0F17F687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713" y="2278376"/>
            <a:ext cx="8388390" cy="519684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7571682-859F-46FE-A7ED-8B9EDBF18085}"/>
              </a:ext>
            </a:extLst>
          </p:cNvPr>
          <p:cNvSpPr/>
          <p:nvPr/>
        </p:nvSpPr>
        <p:spPr>
          <a:xfrm>
            <a:off x="4473190" y="8171567"/>
            <a:ext cx="8388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dirty="0"/>
              <a:t>Cohen et al., M. Group equivariant convolutional networks. Proceedings of ICML, 2016.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11613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ification Problem"/>
          <p:cNvSpPr txBox="1"/>
          <p:nvPr/>
        </p:nvSpPr>
        <p:spPr>
          <a:xfrm>
            <a:off x="4578154" y="819688"/>
            <a:ext cx="3848489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buSzPts val="2000"/>
              <a:buFontTx/>
            </a:pPr>
            <a:r>
              <a:rPr lang="en-US" altLang="zh-CN" sz="4400" dirty="0"/>
              <a:t>R</a:t>
            </a:r>
            <a:r>
              <a:rPr lang="en-US" sz="4400" dirty="0"/>
              <a:t>esults of GCNN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3518E-E20C-45FF-A4B0-A6AEC92ACB6E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AA1245-2659-4C5D-A7B4-365987E34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032" y="2396446"/>
            <a:ext cx="8946735" cy="49607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7891DA6-4EE4-4332-98F1-814630DE5F48}"/>
              </a:ext>
            </a:extLst>
          </p:cNvPr>
          <p:cNvSpPr/>
          <p:nvPr/>
        </p:nvSpPr>
        <p:spPr>
          <a:xfrm>
            <a:off x="4473189" y="8171566"/>
            <a:ext cx="8388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dirty="0"/>
              <a:t>Cohen et al., M. Group equivariant convolutional networks. Proceedings of ICML, 2016.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62664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ification Problem"/>
          <p:cNvSpPr txBox="1"/>
          <p:nvPr/>
        </p:nvSpPr>
        <p:spPr>
          <a:xfrm>
            <a:off x="4132685" y="802330"/>
            <a:ext cx="4804447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buClrTx/>
              <a:buSzPts val="2000"/>
              <a:buFontTx/>
            </a:pPr>
            <a:r>
              <a:rPr lang="en-US" sz="4400" dirty="0"/>
              <a:t>Wallpaper Group</a:t>
            </a:r>
            <a:r>
              <a:rPr lang="en-US" altLang="zh-CN" sz="4400" dirty="0"/>
              <a:t>s</a:t>
            </a:r>
            <a:endParaRPr lang="en-US" sz="4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3518E-E20C-45FF-A4B0-A6AEC92ACB6E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  <p:pic>
        <p:nvPicPr>
          <p:cNvPr id="1026" name="Picture 2" descr="WallpaperGroups">
            <a:extLst>
              <a:ext uri="{FF2B5EF4-FFF2-40B4-BE49-F238E27FC236}">
                <a16:creationId xmlns:a16="http://schemas.microsoft.com/office/drawing/2014/main" id="{16858BED-FA2E-466F-8D74-E961FB49D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783" y="1582032"/>
            <a:ext cx="7643234" cy="658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489B25-E54E-4B6D-B1F1-F0D86DC28BDC}"/>
              </a:ext>
            </a:extLst>
          </p:cNvPr>
          <p:cNvSpPr txBox="1"/>
          <p:nvPr/>
        </p:nvSpPr>
        <p:spPr>
          <a:xfrm>
            <a:off x="3473040" y="8420613"/>
            <a:ext cx="605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Source: http://mathworld.wolfram.com/WallpaperGroups.html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58032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ification Problem"/>
          <p:cNvSpPr txBox="1"/>
          <p:nvPr/>
        </p:nvSpPr>
        <p:spPr>
          <a:xfrm>
            <a:off x="5766012" y="802332"/>
            <a:ext cx="1537793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buSzPts val="2000"/>
              <a:buFontTx/>
            </a:pPr>
            <a:r>
              <a:rPr lang="en-US" sz="4400" dirty="0"/>
              <a:t>Group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3518E-E20C-45FF-A4B0-A6AEC92ACB6E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285481-CB21-48B3-AA16-3C01CF202EE4}"/>
              </a:ext>
            </a:extLst>
          </p:cNvPr>
          <p:cNvSpPr/>
          <p:nvPr/>
        </p:nvSpPr>
        <p:spPr>
          <a:xfrm>
            <a:off x="2717800" y="2641600"/>
            <a:ext cx="685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9DE5F-00DC-4A58-9D75-8B4FD7566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24" y="2523698"/>
            <a:ext cx="11254552" cy="470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8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ification Problem"/>
          <p:cNvSpPr txBox="1"/>
          <p:nvPr/>
        </p:nvSpPr>
        <p:spPr>
          <a:xfrm>
            <a:off x="4945048" y="802332"/>
            <a:ext cx="3114699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buSzPts val="2000"/>
              <a:buFontTx/>
            </a:pPr>
            <a:r>
              <a:rPr lang="en-US" sz="4400" dirty="0"/>
              <a:t>Cayley Graph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3518E-E20C-45FF-A4B0-A6AEC92ACB6E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  <p:pic>
        <p:nvPicPr>
          <p:cNvPr id="3074" name="Picture 2" descr="https://upload.wikimedia.org/wikipedia/commons/thumb/9/97/Dih_4_Cayley_Graph%3B_generators_a%2C_b.svg/403px-Dih_4_Cayley_Graph%3B_generators_a%2C_b.svg.png">
            <a:extLst>
              <a:ext uri="{FF2B5EF4-FFF2-40B4-BE49-F238E27FC236}">
                <a16:creationId xmlns:a16="http://schemas.microsoft.com/office/drawing/2014/main" id="{2F27C22A-2291-4D7A-B735-922CB8D89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1" y="2800350"/>
            <a:ext cx="3838575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B12BBBB-5C51-40A9-810F-E1A54D510A3C}"/>
                  </a:ext>
                </a:extLst>
              </p:cNvPr>
              <p:cNvSpPr/>
              <p:nvPr/>
            </p:nvSpPr>
            <p:spPr>
              <a:xfrm>
                <a:off x="3403600" y="7077994"/>
                <a:ext cx="65024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HK" dirty="0"/>
                  <a:t>Cayley graph of the dihedral 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HK" dirty="0"/>
                  <a:t> on two generators a and b</a:t>
                </a:r>
                <a:endParaRPr lang="zh-HK" alt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B12BBBB-5C51-40A9-810F-E1A54D510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600" y="7077994"/>
                <a:ext cx="6502400" cy="369332"/>
              </a:xfrm>
              <a:prstGeom prst="rect">
                <a:avLst/>
              </a:prstGeom>
              <a:blipFill>
                <a:blip r:embed="rId3"/>
                <a:stretch>
                  <a:fillRect l="-750" t="-8197" b="-2459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6" descr="D_{4}">
            <a:extLst>
              <a:ext uri="{FF2B5EF4-FFF2-40B4-BE49-F238E27FC236}">
                <a16:creationId xmlns:a16="http://schemas.microsoft.com/office/drawing/2014/main" id="{367D6F98-87EF-41A7-B54F-E24B83A13A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0000" y="4724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308410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1286</TotalTime>
  <Words>342</Words>
  <Application>Microsoft Office PowerPoint</Application>
  <PresentationFormat>Custom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Helvetica Neue</vt:lpstr>
      <vt:lpstr>Lucida Grande</vt:lpstr>
      <vt:lpstr>宋体</vt:lpstr>
      <vt:lpstr>新細明體</vt:lpstr>
      <vt:lpstr>Calibri</vt:lpstr>
      <vt:lpstr>Calibri Light</vt:lpstr>
      <vt:lpstr>Cambria Math</vt:lpstr>
      <vt:lpstr>Wingdings</vt:lpstr>
      <vt:lpstr>Retrospect</vt:lpstr>
      <vt:lpstr> AI Engineers – HK Study Group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behind Neural Networks</dc:title>
  <dc:creator>Kyle Wong</dc:creator>
  <cp:lastModifiedBy>yeekatai@HANLUN.COM</cp:lastModifiedBy>
  <cp:revision>65</cp:revision>
  <dcterms:modified xsi:type="dcterms:W3CDTF">2018-10-24T09:45:05Z</dcterms:modified>
</cp:coreProperties>
</file>