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8"/>
  </p:notesMasterIdLst>
  <p:sldIdLst>
    <p:sldId id="256" r:id="rId2"/>
    <p:sldId id="322" r:id="rId3"/>
    <p:sldId id="323" r:id="rId4"/>
    <p:sldId id="321" r:id="rId5"/>
    <p:sldId id="328" r:id="rId6"/>
    <p:sldId id="345" r:id="rId7"/>
    <p:sldId id="342" r:id="rId8"/>
    <p:sldId id="341" r:id="rId9"/>
    <p:sldId id="330" r:id="rId10"/>
    <p:sldId id="344" r:id="rId11"/>
    <p:sldId id="343" r:id="rId12"/>
    <p:sldId id="347" r:id="rId13"/>
    <p:sldId id="346" r:id="rId14"/>
    <p:sldId id="332" r:id="rId15"/>
    <p:sldId id="334" r:id="rId16"/>
    <p:sldId id="348" r:id="rId17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1" autoAdjust="0"/>
    <p:restoredTop sz="94674"/>
  </p:normalViewPr>
  <p:slideViewPr>
    <p:cSldViewPr snapToGrid="0">
      <p:cViewPr varScale="1">
        <p:scale>
          <a:sx n="39" d="100"/>
          <a:sy n="39" d="100"/>
        </p:scale>
        <p:origin x="11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70DDF080-5E8C-48AD-84E5-6C08B304C14E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AI%20Paper/%5bAnnotated%5d%20Group%20Equivariant%20Convolutional%20Networks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scohen/GrouPy/blob/master/groupy/gconv/tensorflow_gconv/splitgconv2d.p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cYcIaX-51P7WeKQQYRffhcK6OsHxrSO/view?usp=sharing" TargetMode="External"/><Relationship Id="rId2" Type="http://schemas.openxmlformats.org/officeDocument/2006/relationships/hyperlink" Target="https://drive.google.com/file/d/1M_BSpP4-cD1QLyIu3dBdK7vQhPNC7gky/view?usp=sha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vdrEtuR618Yte8EEel2YWoAbIFCZoPaE/view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690" TargetMode="External"/><Relationship Id="rId2" Type="http://schemas.openxmlformats.org/officeDocument/2006/relationships/hyperlink" Target="https://arxiv.org/abs/1702.0838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acocohen.wordpress.com/" TargetMode="External"/><Relationship Id="rId4" Type="http://schemas.openxmlformats.org/officeDocument/2006/relationships/hyperlink" Target="https://arxiv.org/abs/1411.59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h behind Neural Networks"/>
          <p:cNvSpPr txBox="1">
            <a:spLocks noGrp="1"/>
          </p:cNvSpPr>
          <p:nvPr>
            <p:ph type="ctrTitle"/>
          </p:nvPr>
        </p:nvSpPr>
        <p:spPr>
          <a:xfrm>
            <a:off x="1338252" y="1774149"/>
            <a:ext cx="12462386" cy="507187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altLang="zh-CN" sz="9600" dirty="0"/>
            </a:br>
            <a:r>
              <a:rPr lang="en-US" altLang="zh-CN" sz="9600" dirty="0"/>
              <a:t>AI Engineers – HK</a:t>
            </a:r>
            <a:br>
              <a:rPr lang="en-US" altLang="zh-CN" sz="9600" dirty="0"/>
            </a:br>
            <a:r>
              <a:rPr lang="en-HK" sz="9600" dirty="0"/>
              <a:t>Study Group </a:t>
            </a:r>
            <a:br>
              <a:rPr lang="en-HK" sz="9600" dirty="0"/>
            </a:br>
            <a:endParaRPr sz="9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9B065-8BCA-4ACD-8F6B-4C44CCDEF853}"/>
              </a:ext>
            </a:extLst>
          </p:cNvPr>
          <p:cNvSpPr/>
          <p:nvPr/>
        </p:nvSpPr>
        <p:spPr>
          <a:xfrm>
            <a:off x="7569445" y="6522855"/>
            <a:ext cx="410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HK" sz="3600" dirty="0"/>
              <a:t>23</a:t>
            </a:r>
            <a:r>
              <a:rPr lang="en-HK" altLang="zh-HK" sz="3600" baseline="30000" dirty="0"/>
              <a:t>rd</a:t>
            </a:r>
            <a:r>
              <a:rPr lang="en-HK" altLang="zh-HK" sz="3600" dirty="0"/>
              <a:t> October, 2018</a:t>
            </a:r>
            <a:endParaRPr lang="zh-HK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29596" y="802332"/>
            <a:ext cx="314560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 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A2077-FBE1-4101-8198-9C0FCBF5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29" y="2203794"/>
            <a:ext cx="10820400" cy="1171575"/>
          </a:xfrm>
          <a:prstGeom prst="rect">
            <a:avLst/>
          </a:prstGeom>
        </p:spPr>
      </p:pic>
      <p:pic>
        <p:nvPicPr>
          <p:cNvPr id="4098" name="Picture 2" descr="https://upload.wikimedia.org/wikipedia/commons/thumb/4/49/Wallpaper_group_diagram_p4m_square.svg/425px-Wallpaper_group_diagram_p4m_square.svg.png">
            <a:extLst>
              <a:ext uri="{FF2B5EF4-FFF2-40B4-BE49-F238E27FC236}">
                <a16:creationId xmlns:a16="http://schemas.microsoft.com/office/drawing/2014/main" id="{70E9CACF-3B5D-48F0-819D-9C25A241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5" y="399713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4B62D-E728-428E-99C4-F4132ED55306}"/>
              </a:ext>
            </a:extLst>
          </p:cNvPr>
          <p:cNvSpPr/>
          <p:nvPr/>
        </p:nvSpPr>
        <p:spPr>
          <a:xfrm>
            <a:off x="2667000" y="2203794"/>
            <a:ext cx="266700" cy="348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5815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931728" y="802332"/>
            <a:ext cx="514134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Linear Representation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E3351-6EBF-4A71-938D-D63312C17327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D13B8-CBD3-4E60-B3FD-27DEAE8D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5" y="3128962"/>
            <a:ext cx="5467350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266E8-BE84-433C-9900-7DE567BF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65" y="3005046"/>
            <a:ext cx="5514975" cy="3562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0906E-7548-4911-ABEE-2916E2FE3BDB}"/>
              </a:ext>
            </a:extLst>
          </p:cNvPr>
          <p:cNvSpPr/>
          <p:nvPr/>
        </p:nvSpPr>
        <p:spPr>
          <a:xfrm>
            <a:off x="1450146" y="1842629"/>
            <a:ext cx="1016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dirty="0"/>
              <a:t>A </a:t>
            </a:r>
            <a:r>
              <a:rPr lang="en-US" altLang="zh-HK" dirty="0"/>
              <a:t>linear </a:t>
            </a:r>
            <a:r>
              <a:rPr lang="zh-HK" altLang="en-US" dirty="0"/>
              <a:t>representation of a group G is a group action of G on a vector space V by invertible linear maps.</a:t>
            </a:r>
          </a:p>
        </p:txBody>
      </p:sp>
    </p:spTree>
    <p:extLst>
      <p:ext uri="{BB962C8B-B14F-4D97-AF65-F5344CB8AC3E}">
        <p14:creationId xmlns:p14="http://schemas.microsoft.com/office/powerpoint/2010/main" val="80255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90223" y="802332"/>
            <a:ext cx="302435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Equivariance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8A718-1EA1-4CF3-9BF5-98D5C618E343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28CD-6825-49AE-94A1-78A3AF0A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8" y="2295427"/>
            <a:ext cx="8273144" cy="51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419216" y="3663388"/>
            <a:ext cx="616636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2" action="ppaction://hlinkfile"/>
              </a:rPr>
              <a:t>Let’s go through the paper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3832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84703" y="802332"/>
            <a:ext cx="150041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Codes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EC93B-67C5-4354-82B6-2D5D3A7B36B8}"/>
              </a:ext>
            </a:extLst>
          </p:cNvPr>
          <p:cNvSpPr/>
          <p:nvPr/>
        </p:nvSpPr>
        <p:spPr>
          <a:xfrm>
            <a:off x="2108200" y="8083846"/>
            <a:ext cx="943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Source: </a:t>
            </a:r>
            <a:r>
              <a:rPr lang="zh-HK" altLang="en-US" dirty="0">
                <a:hlinkClick r:id="rId2"/>
              </a:rPr>
              <a:t>https://github.com/tscohen/GrouPy/blob/master/groupy/gconv/tensorflow_gconv/splitgconv2d.py</a:t>
            </a:r>
            <a:endParaRPr lang="zh-HK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61C68-0E0A-4DDC-BFE8-157C1BA5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38" y="1689100"/>
            <a:ext cx="7726262" cy="6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CCCEB-0E0E-4FDE-9F68-93FAC9128A4F}"/>
              </a:ext>
            </a:extLst>
          </p:cNvPr>
          <p:cNvSpPr txBox="1"/>
          <p:nvPr/>
        </p:nvSpPr>
        <p:spPr>
          <a:xfrm>
            <a:off x="4397535" y="2888817"/>
            <a:ext cx="4209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6000" dirty="0" err="1"/>
              <a:t>Colabs</a:t>
            </a:r>
            <a:endParaRPr lang="en-US" altLang="zh-HK" sz="60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2"/>
              </a:rPr>
              <a:t>MNIST-Fashion</a:t>
            </a:r>
            <a:endParaRPr lang="en-US" altLang="zh-HK" sz="36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3"/>
              </a:rPr>
              <a:t>Cifar-10</a:t>
            </a:r>
            <a:endParaRPr lang="en-US" altLang="zh-HK" sz="3600" dirty="0"/>
          </a:p>
          <a:p>
            <a:r>
              <a:rPr lang="en-US" altLang="zh-HK" sz="3600" dirty="0"/>
              <a:t>	</a:t>
            </a:r>
            <a:r>
              <a:rPr lang="en-US" altLang="zh-HK" sz="3600" dirty="0">
                <a:hlinkClick r:id="rId4"/>
              </a:rPr>
              <a:t>Cifar-100</a:t>
            </a:r>
            <a:endParaRPr lang="en-US" altLang="zh-HK" sz="3600" dirty="0"/>
          </a:p>
          <a:p>
            <a:r>
              <a:rPr lang="en-US" altLang="zh-HK" sz="2800" dirty="0"/>
              <a:t>	</a:t>
            </a:r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65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1451206" y="2941828"/>
            <a:ext cx="1010238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Studies of equivariance from other authors: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5D03A-CFD4-4153-BA53-AD108D4F9BDA}"/>
              </a:ext>
            </a:extLst>
          </p:cNvPr>
          <p:cNvSpPr/>
          <p:nvPr/>
        </p:nvSpPr>
        <p:spPr>
          <a:xfrm>
            <a:off x="2872619" y="4271056"/>
            <a:ext cx="7259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800" b="1" dirty="0">
                <a:solidFill>
                  <a:srgbClr val="000000"/>
                </a:solidFill>
                <a:latin typeface="Lucida Grande"/>
                <a:hlinkClick r:id="rId2"/>
              </a:rPr>
              <a:t>Equivariance Through Parameter-Sharing</a:t>
            </a:r>
            <a:endParaRPr lang="en-US" altLang="zh-HK" sz="2800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C15D7A-C49B-4317-833B-79183BDA0217}"/>
              </a:ext>
            </a:extLst>
          </p:cNvPr>
          <p:cNvSpPr/>
          <p:nvPr/>
        </p:nvSpPr>
        <p:spPr>
          <a:xfrm>
            <a:off x="1264662" y="5696049"/>
            <a:ext cx="10475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hlinkClick r:id="rId3"/>
              </a:rPr>
              <a:t>On the Generalization of Equivariance and Convolution in Neural Networks to the Action of Compact Groups</a:t>
            </a:r>
            <a:endParaRPr lang="en-US" altLang="zh-H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6AAF6-2581-4D6D-9E58-3EDE136A2374}"/>
              </a:ext>
            </a:extLst>
          </p:cNvPr>
          <p:cNvSpPr/>
          <p:nvPr/>
        </p:nvSpPr>
        <p:spPr>
          <a:xfrm>
            <a:off x="1701798" y="711947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0000"/>
                </a:solidFill>
                <a:latin typeface="Lucida Grande"/>
                <a:hlinkClick r:id="rId4"/>
              </a:rPr>
              <a:t>Understanding image representations by measuring their equivariance and equivalence</a:t>
            </a:r>
            <a:endParaRPr lang="en-US" altLang="zh-HK" b="1" dirty="0">
              <a:solidFill>
                <a:srgbClr val="000000"/>
              </a:solidFill>
              <a:latin typeface="Lucida Grande"/>
            </a:endParaRPr>
          </a:p>
        </p:txBody>
      </p:sp>
      <p:sp>
        <p:nvSpPr>
          <p:cNvPr id="7" name="Classification Problem">
            <a:extLst>
              <a:ext uri="{FF2B5EF4-FFF2-40B4-BE49-F238E27FC236}">
                <a16:creationId xmlns:a16="http://schemas.microsoft.com/office/drawing/2014/main" id="{64B95C2B-370E-4FD2-8690-C6F7495EC315}"/>
              </a:ext>
            </a:extLst>
          </p:cNvPr>
          <p:cNvSpPr txBox="1"/>
          <p:nvPr/>
        </p:nvSpPr>
        <p:spPr>
          <a:xfrm>
            <a:off x="3552584" y="1650205"/>
            <a:ext cx="5899628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>
                <a:hlinkClick r:id="rId5"/>
              </a:rPr>
              <a:t>More of TS Cohen’s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31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380362" y="4053238"/>
            <a:ext cx="2309094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A67-8039-479D-91BF-18855AA28DD4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60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603115" y="802332"/>
            <a:ext cx="179856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D8A4-7DC3-4F9B-BEAF-92B4D3525DF7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32A09-1F50-46DD-80E0-341C87B6A590}"/>
              </a:ext>
            </a:extLst>
          </p:cNvPr>
          <p:cNvSpPr txBox="1"/>
          <p:nvPr/>
        </p:nvSpPr>
        <p:spPr>
          <a:xfrm>
            <a:off x="1902971" y="1794550"/>
            <a:ext cx="9931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/>
              <a:t>Group Equivariant Convolutional Networks</a:t>
            </a:r>
          </a:p>
          <a:p>
            <a:r>
              <a:rPr lang="en-US" altLang="zh-HK" sz="2800" dirty="0"/>
              <a:t>	Convolutional Networks</a:t>
            </a:r>
          </a:p>
          <a:p>
            <a:r>
              <a:rPr lang="en-US" altLang="zh-HK" sz="2800" dirty="0"/>
              <a:t>	Results of GCNN</a:t>
            </a:r>
          </a:p>
          <a:p>
            <a:r>
              <a:rPr lang="en-US" altLang="zh-HK" sz="2800" dirty="0"/>
              <a:t>	Wallpaper groups and plane symmetries</a:t>
            </a:r>
          </a:p>
          <a:p>
            <a:r>
              <a:rPr lang="en-US" altLang="zh-HK" sz="2800" dirty="0"/>
              <a:t>	But what is a group?</a:t>
            </a:r>
          </a:p>
          <a:p>
            <a:r>
              <a:rPr lang="en-US" altLang="zh-HK" sz="2800" dirty="0"/>
              <a:t>	Group Action</a:t>
            </a:r>
          </a:p>
          <a:p>
            <a:r>
              <a:rPr lang="en-US" altLang="zh-HK" sz="2800" dirty="0"/>
              <a:t>	Linear Representation</a:t>
            </a:r>
          </a:p>
          <a:p>
            <a:r>
              <a:rPr lang="en-US" altLang="zh-HK" sz="2800" dirty="0"/>
              <a:t>	Equivariance</a:t>
            </a:r>
          </a:p>
          <a:p>
            <a:r>
              <a:rPr lang="en-US" altLang="zh-HK" sz="2800" dirty="0"/>
              <a:t>	Let’s go through the paper</a:t>
            </a:r>
          </a:p>
          <a:p>
            <a:r>
              <a:rPr lang="en-US" altLang="zh-HK" sz="2800" dirty="0"/>
              <a:t>	</a:t>
            </a:r>
            <a:r>
              <a:rPr lang="en-US" altLang="zh-HK" sz="2800" dirty="0" err="1"/>
              <a:t>Colabs</a:t>
            </a:r>
            <a:endParaRPr lang="en-US" altLang="zh-HK" sz="2800" dirty="0"/>
          </a:p>
          <a:p>
            <a:endParaRPr lang="en-US" altLang="zh-HK" sz="2800" strike="sngStrike" dirty="0"/>
          </a:p>
          <a:p>
            <a:r>
              <a:rPr lang="en-US" altLang="zh-HK" sz="2800" strike="sngStrike" dirty="0"/>
              <a:t>GPU Kernels for Block-Sparse Weights</a:t>
            </a:r>
          </a:p>
          <a:p>
            <a:endParaRPr lang="en-US" altLang="zh-HK" sz="2800" dirty="0"/>
          </a:p>
          <a:p>
            <a:r>
              <a:rPr lang="en-US" altLang="zh-HK" sz="2800" strike="sngStrike" dirty="0"/>
              <a:t>Uncertainty in Deep Learning</a:t>
            </a:r>
          </a:p>
          <a:p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1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3700798" y="903932"/>
            <a:ext cx="5603201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HK" sz="4400" dirty="0"/>
              <a:t>Convolutional Networks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5FBAC-B9F1-4FEC-A63E-0CF40A3B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5" y="2636514"/>
            <a:ext cx="8734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5" y="802332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altLang="zh-HK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9F27C-8F4A-4E9E-AE97-C0F17F68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3" y="2278376"/>
            <a:ext cx="8388390" cy="5196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571682-859F-46FE-A7ED-8B9EDBF18085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161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578154" y="819688"/>
            <a:ext cx="384848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altLang="zh-CN" sz="4400" dirty="0"/>
              <a:t>R</a:t>
            </a:r>
            <a:r>
              <a:rPr lang="en-US" sz="4400" dirty="0"/>
              <a:t>esults of GCNN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A1245-2659-4C5D-A7B4-365987E3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32" y="2396446"/>
            <a:ext cx="8946735" cy="4960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891DA6-4EE4-4332-98F1-814630DE5F48}"/>
              </a:ext>
            </a:extLst>
          </p:cNvPr>
          <p:cNvSpPr/>
          <p:nvPr/>
        </p:nvSpPr>
        <p:spPr>
          <a:xfrm>
            <a:off x="4616409" y="9259647"/>
            <a:ext cx="8388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/>
              <a:t>Cohen et al., M. Group equivariant convolutional networks. Proceedings of ICML, 2016.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66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132685" y="802330"/>
            <a:ext cx="48044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buClrTx/>
              <a:buSzPts val="2000"/>
              <a:buFontTx/>
            </a:pPr>
            <a:r>
              <a:rPr lang="en-US" sz="4400" dirty="0"/>
              <a:t>Wallpaper Group</a:t>
            </a:r>
            <a:r>
              <a:rPr lang="en-US" altLang="zh-CN" sz="4400" dirty="0"/>
              <a:t>s</a:t>
            </a:r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1026" name="Picture 2" descr="WallpaperGroups">
            <a:extLst>
              <a:ext uri="{FF2B5EF4-FFF2-40B4-BE49-F238E27FC236}">
                <a16:creationId xmlns:a16="http://schemas.microsoft.com/office/drawing/2014/main" id="{16858BED-FA2E-466F-8D74-E961FB49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83" y="1582032"/>
            <a:ext cx="7643234" cy="65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89B25-E54E-4B6D-B1F1-F0D86DC28BDC}"/>
              </a:ext>
            </a:extLst>
          </p:cNvPr>
          <p:cNvSpPr txBox="1"/>
          <p:nvPr/>
        </p:nvSpPr>
        <p:spPr>
          <a:xfrm>
            <a:off x="3505548" y="8420613"/>
            <a:ext cx="605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Source: http://mathworld.wolfram.com/WallpaperGroups.html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8032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5766012" y="802332"/>
            <a:ext cx="1537793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Group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11044D-D6CD-422B-8ACE-C2A267E8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30" y="2523698"/>
            <a:ext cx="11389539" cy="3838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285481-CB21-48B3-AA16-3C01CF202EE4}"/>
              </a:ext>
            </a:extLst>
          </p:cNvPr>
          <p:cNvSpPr/>
          <p:nvPr/>
        </p:nvSpPr>
        <p:spPr>
          <a:xfrm>
            <a:off x="2717800" y="2641600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90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assification Problem"/>
          <p:cNvSpPr txBox="1"/>
          <p:nvPr/>
        </p:nvSpPr>
        <p:spPr>
          <a:xfrm>
            <a:off x="4945048" y="802332"/>
            <a:ext cx="311469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Tx/>
              <a:buSzPts val="2000"/>
              <a:buFontTx/>
            </a:pPr>
            <a:r>
              <a:rPr lang="en-US" sz="4400" dirty="0"/>
              <a:t>Cayley 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3518E-E20C-45FF-A4B0-A6AEC92ACB6E}"/>
              </a:ext>
            </a:extLst>
          </p:cNvPr>
          <p:cNvSpPr txBox="1">
            <a:spLocks/>
          </p:cNvSpPr>
          <p:nvPr/>
        </p:nvSpPr>
        <p:spPr>
          <a:xfrm>
            <a:off x="1170429" y="1582033"/>
            <a:ext cx="10728961" cy="5722112"/>
          </a:xfrm>
          <a:prstGeom prst="rect">
            <a:avLst/>
          </a:prstGeom>
        </p:spPr>
        <p:txBody>
          <a:bodyPr/>
          <a:lstStyle>
            <a:lvl1pPr marL="130046" indent="-130046" algn="l" defTabSz="1300460" rtl="0" eaLnBrk="1" latinLnBrk="0" hangingPunct="1">
              <a:lnSpc>
                <a:spcPct val="90000"/>
              </a:lnSpc>
              <a:spcBef>
                <a:spcPts val="1707"/>
              </a:spcBef>
              <a:spcAft>
                <a:spcPts val="284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6193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285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6377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26469" indent="-260092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6442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4886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3330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17740" indent="-325115" algn="l" defTabSz="1300460" rtl="0" eaLnBrk="1" latinLnBrk="0" hangingPunct="1">
              <a:lnSpc>
                <a:spcPct val="90000"/>
              </a:lnSpc>
              <a:spcBef>
                <a:spcPts val="284"/>
              </a:spcBef>
              <a:spcAft>
                <a:spcPts val="569"/>
              </a:spcAft>
              <a:buClr>
                <a:schemeClr val="accent1"/>
              </a:buClr>
              <a:buFont typeface="Calibri" pitchFamily="34" charset="0"/>
              <a:buChar char="◦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HK" dirty="0"/>
          </a:p>
        </p:txBody>
      </p:sp>
      <p:pic>
        <p:nvPicPr>
          <p:cNvPr id="3074" name="Picture 2" descr="https://upload.wikimedia.org/wikipedia/commons/thumb/9/97/Dih_4_Cayley_Graph%3B_generators_a%2C_b.svg/403px-Dih_4_Cayley_Graph%3B_generators_a%2C_b.svg.png">
            <a:extLst>
              <a:ext uri="{FF2B5EF4-FFF2-40B4-BE49-F238E27FC236}">
                <a16:creationId xmlns:a16="http://schemas.microsoft.com/office/drawing/2014/main" id="{2F27C22A-2291-4D7A-B735-922CB8D8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1" y="2800350"/>
            <a:ext cx="38385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/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HK" dirty="0"/>
                  <a:t>Cayley graph of the dihedral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HK" dirty="0"/>
                  <a:t> on two generators a and b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12BBBB-5C51-40A9-810F-E1A54D51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7077994"/>
                <a:ext cx="6502400" cy="369332"/>
              </a:xfrm>
              <a:prstGeom prst="rect">
                <a:avLst/>
              </a:prstGeom>
              <a:blipFill>
                <a:blip r:embed="rId3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6" descr="D_{4}">
            <a:extLst>
              <a:ext uri="{FF2B5EF4-FFF2-40B4-BE49-F238E27FC236}">
                <a16:creationId xmlns:a16="http://schemas.microsoft.com/office/drawing/2014/main" id="{367D6F98-87EF-41A7-B54F-E24B83A13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0841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1280</TotalTime>
  <Words>342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新細明體</vt:lpstr>
      <vt:lpstr>宋体</vt:lpstr>
      <vt:lpstr>Calibri</vt:lpstr>
      <vt:lpstr>Calibri Light</vt:lpstr>
      <vt:lpstr>Cambria Math</vt:lpstr>
      <vt:lpstr>Helvetica Neue</vt:lpstr>
      <vt:lpstr>Lucida Grande</vt:lpstr>
      <vt:lpstr>Wingdings</vt:lpstr>
      <vt:lpstr>Retrospect</vt:lpstr>
      <vt:lpstr> AI Engineers – HK Study Group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behind Neural Networks</dc:title>
  <dc:creator>Kyle Wong</dc:creator>
  <cp:lastModifiedBy>AI Hanlun</cp:lastModifiedBy>
  <cp:revision>64</cp:revision>
  <dcterms:modified xsi:type="dcterms:W3CDTF">2018-10-23T02:04:49Z</dcterms:modified>
</cp:coreProperties>
</file>